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4EB296-3C60-4592-9191-0E115CC639D2}" type="datetimeFigureOut">
              <a:rPr lang="en-US" smtClean="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7974AD-66AA-45CF-9213-E04778D6602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EB296-3C60-4592-9191-0E115CC639D2}" type="datetimeFigureOut">
              <a:rPr lang="en-US" smtClean="0"/>
              <a:pPr/>
              <a:t>5/8/2018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974AD-66AA-45CF-9213-E04778D660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lstStyle/>
          <a:p>
            <a:r>
              <a:rPr lang="en-US" b="1" dirty="0" smtClean="0"/>
              <a:t>ME-4117</a:t>
            </a:r>
            <a:br>
              <a:rPr lang="en-US" b="1" dirty="0" smtClean="0"/>
            </a:br>
            <a:r>
              <a:rPr lang="en-US" b="1" dirty="0" smtClean="0"/>
              <a:t>Industrial Management</a:t>
            </a:r>
            <a:endParaRPr lang="en-US" b="1" dirty="0"/>
          </a:p>
        </p:txBody>
      </p:sp>
      <p:sp>
        <p:nvSpPr>
          <p:cNvPr id="3" name="Subtitle 2"/>
          <p:cNvSpPr>
            <a:spLocks noGrp="1"/>
          </p:cNvSpPr>
          <p:nvPr>
            <p:ph type="subTitle" idx="1"/>
          </p:nvPr>
        </p:nvSpPr>
        <p:spPr/>
        <p:txBody>
          <a:bodyPr/>
          <a:lstStyle/>
          <a:p>
            <a:r>
              <a:rPr lang="en-US" dirty="0" err="1" smtClean="0"/>
              <a:t>Rakesh</a:t>
            </a:r>
            <a:r>
              <a:rPr lang="en-US" dirty="0" smtClean="0"/>
              <a:t> Roy</a:t>
            </a:r>
          </a:p>
          <a:p>
            <a:r>
              <a:rPr lang="en-US" dirty="0" smtClean="0"/>
              <a:t>Lecturer</a:t>
            </a:r>
          </a:p>
          <a:p>
            <a:r>
              <a:rPr lang="en-US" dirty="0" smtClean="0"/>
              <a:t>Department of IPE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Managerial skills and Organizational Hierarchy</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Robert L. Katz identified three kinds of skills for administrator.</a:t>
            </a:r>
          </a:p>
          <a:p>
            <a:pPr algn="just"/>
            <a:r>
              <a:rPr lang="en-US" dirty="0" smtClean="0">
                <a:latin typeface="Times New Roman" pitchFamily="18" charset="0"/>
                <a:cs typeface="Times New Roman" pitchFamily="18" charset="0"/>
              </a:rPr>
              <a:t>Later one additional skill is added.</a:t>
            </a:r>
          </a:p>
          <a:p>
            <a:pPr algn="just"/>
            <a:r>
              <a:rPr lang="en-US" dirty="0" smtClean="0">
                <a:latin typeface="Times New Roman" pitchFamily="18" charset="0"/>
                <a:cs typeface="Times New Roman" pitchFamily="18" charset="0"/>
              </a:rPr>
              <a:t>Four skills</a:t>
            </a:r>
          </a:p>
          <a:p>
            <a:pPr lvl="1" algn="just">
              <a:buFont typeface="Wingdings" pitchFamily="2" charset="2"/>
              <a:buChar char="ü"/>
            </a:pPr>
            <a:r>
              <a:rPr lang="en-US" dirty="0" smtClean="0">
                <a:latin typeface="Times New Roman" pitchFamily="18" charset="0"/>
                <a:cs typeface="Times New Roman" pitchFamily="18" charset="0"/>
              </a:rPr>
              <a:t>Technical</a:t>
            </a:r>
          </a:p>
          <a:p>
            <a:pPr lvl="1" algn="just">
              <a:buFont typeface="Wingdings" pitchFamily="2" charset="2"/>
              <a:buChar char="ü"/>
            </a:pPr>
            <a:r>
              <a:rPr lang="en-US" dirty="0" smtClean="0">
                <a:latin typeface="Times New Roman" pitchFamily="18" charset="0"/>
                <a:cs typeface="Times New Roman" pitchFamily="18" charset="0"/>
              </a:rPr>
              <a:t>Human</a:t>
            </a:r>
          </a:p>
          <a:p>
            <a:pPr lvl="1" algn="just">
              <a:buFont typeface="Wingdings" pitchFamily="2" charset="2"/>
              <a:buChar char="ü"/>
            </a:pPr>
            <a:r>
              <a:rPr lang="en-US" dirty="0" smtClean="0">
                <a:latin typeface="Times New Roman" pitchFamily="18" charset="0"/>
                <a:cs typeface="Times New Roman" pitchFamily="18" charset="0"/>
              </a:rPr>
              <a:t>Conceptual</a:t>
            </a:r>
          </a:p>
          <a:p>
            <a:pPr lvl="1" algn="just">
              <a:buFont typeface="Wingdings" pitchFamily="2" charset="2"/>
              <a:buChar char="ü"/>
            </a:pPr>
            <a:r>
              <a:rPr lang="en-US" dirty="0" smtClean="0">
                <a:latin typeface="Times New Roman" pitchFamily="18" charset="0"/>
                <a:cs typeface="Times New Roman" pitchFamily="18" charset="0"/>
              </a:rPr>
              <a:t>Design skills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Managerial skills and Organizational Hierarchy</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Technical skills are of greatest importance at supervisory level.</a:t>
            </a:r>
          </a:p>
          <a:p>
            <a:pPr algn="just"/>
            <a:r>
              <a:rPr lang="en-US" dirty="0" smtClean="0">
                <a:latin typeface="Times New Roman" pitchFamily="18" charset="0"/>
                <a:cs typeface="Times New Roman" pitchFamily="18" charset="0"/>
              </a:rPr>
              <a:t>Conceptual and design skills are usually not critical for lower-level supervisors.</a:t>
            </a:r>
          </a:p>
          <a:p>
            <a:pPr algn="just"/>
            <a:r>
              <a:rPr lang="en-US" dirty="0" smtClean="0">
                <a:latin typeface="Times New Roman" pitchFamily="18" charset="0"/>
                <a:cs typeface="Times New Roman" pitchFamily="18" charset="0"/>
              </a:rPr>
              <a:t>Human skill is equally important.</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Goals of All Managers and Organizations</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To create surplus, by establishing an environment in which people can accomplish group goals with the least amount of time, money, materials and personal dissatisfaction.</a:t>
            </a:r>
          </a:p>
          <a:p>
            <a:pPr algn="just"/>
            <a:r>
              <a:rPr lang="en-US" dirty="0" smtClean="0">
                <a:latin typeface="Times New Roman" pitchFamily="18" charset="0"/>
                <a:cs typeface="Times New Roman" pitchFamily="18" charset="0"/>
              </a:rPr>
              <a:t>Surplus of </a:t>
            </a:r>
          </a:p>
          <a:p>
            <a:pPr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Business organization         Profit</a:t>
            </a:r>
          </a:p>
          <a:p>
            <a:pPr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Nonprofit organization         Satisfaction of needs </a:t>
            </a:r>
            <a:endParaRPr lang="en-US" sz="2800" dirty="0">
              <a:latin typeface="Times New Roman" pitchFamily="18" charset="0"/>
              <a:cs typeface="Times New Roman" pitchFamily="18" charset="0"/>
            </a:endParaRPr>
          </a:p>
        </p:txBody>
      </p:sp>
      <p:sp>
        <p:nvSpPr>
          <p:cNvPr id="4" name="Right Arrow 3"/>
          <p:cNvSpPr/>
          <p:nvPr/>
        </p:nvSpPr>
        <p:spPr>
          <a:xfrm>
            <a:off x="3962400" y="44196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114800" y="4953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Key Terms</a:t>
            </a:r>
            <a:endParaRPr lang="en-US" b="1" dirty="0"/>
          </a:p>
        </p:txBody>
      </p:sp>
      <p:sp>
        <p:nvSpPr>
          <p:cNvPr id="3" name="Content Placeholder 2"/>
          <p:cNvSpPr>
            <a:spLocks noGrp="1"/>
          </p:cNvSpPr>
          <p:nvPr>
            <p:ph idx="1"/>
          </p:nvPr>
        </p:nvSpPr>
        <p:spPr/>
        <p:txBody>
          <a:bodyPr>
            <a:normAutofit/>
          </a:bodyPr>
          <a:lstStyle/>
          <a:p>
            <a:pPr algn="just"/>
            <a:r>
              <a:rPr lang="en-US" sz="2800" b="1" dirty="0" smtClean="0">
                <a:latin typeface="Times New Roman" pitchFamily="18" charset="0"/>
                <a:cs typeface="Times New Roman" pitchFamily="18" charset="0"/>
              </a:rPr>
              <a:t>Productivity</a:t>
            </a:r>
          </a:p>
          <a:p>
            <a:pPr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output-input ratio within a period of time with due consideration of quality.</a:t>
            </a:r>
          </a:p>
          <a:p>
            <a:pPr algn="just"/>
            <a:r>
              <a:rPr lang="en-US" sz="2800" b="1" dirty="0" smtClean="0">
                <a:latin typeface="Times New Roman" pitchFamily="18" charset="0"/>
                <a:cs typeface="Times New Roman" pitchFamily="18" charset="0"/>
              </a:rPr>
              <a:t>How to increase</a:t>
            </a:r>
          </a:p>
          <a:p>
            <a:pPr algn="just"/>
            <a:r>
              <a:rPr lang="en-US" sz="2800" b="1" dirty="0" smtClean="0">
                <a:latin typeface="Times New Roman" pitchFamily="18" charset="0"/>
                <a:cs typeface="Times New Roman" pitchFamily="18" charset="0"/>
              </a:rPr>
              <a:t>Total-factor productivity</a:t>
            </a:r>
          </a:p>
          <a:p>
            <a:pPr algn="just"/>
            <a:r>
              <a:rPr lang="en-US" sz="2800" b="1" dirty="0" smtClean="0">
                <a:latin typeface="Times New Roman" pitchFamily="18" charset="0"/>
                <a:cs typeface="Times New Roman" pitchFamily="18" charset="0"/>
              </a:rPr>
              <a:t>Partial productivity</a:t>
            </a:r>
          </a:p>
          <a:p>
            <a:pPr algn="just"/>
            <a:r>
              <a:rPr lang="en-US" sz="2800" b="1" dirty="0" smtClean="0">
                <a:latin typeface="Times New Roman" pitchFamily="18" charset="0"/>
                <a:cs typeface="Times New Roman" pitchFamily="18" charset="0"/>
              </a:rPr>
              <a:t>Efficiency</a:t>
            </a:r>
          </a:p>
          <a:p>
            <a:pPr algn="just"/>
            <a:r>
              <a:rPr lang="en-US" sz="2800" b="1" dirty="0" smtClean="0">
                <a:latin typeface="Times New Roman" pitchFamily="18" charset="0"/>
                <a:cs typeface="Times New Roman" pitchFamily="18" charset="0"/>
              </a:rPr>
              <a:t>Effectiveness</a:t>
            </a:r>
          </a:p>
          <a:p>
            <a:pPr>
              <a:buNone/>
            </a:pPr>
            <a:endParaRPr lang="en-US" sz="2800" b="1"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Key Terms</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Capacity</a:t>
            </a:r>
          </a:p>
          <a:p>
            <a:pPr algn="just"/>
            <a:r>
              <a:rPr lang="en-US" b="1" dirty="0" smtClean="0">
                <a:latin typeface="Times New Roman" pitchFamily="18" charset="0"/>
                <a:cs typeface="Times New Roman" pitchFamily="18" charset="0"/>
              </a:rPr>
              <a:t>Design Capacity</a:t>
            </a:r>
          </a:p>
          <a:p>
            <a:pPr algn="just"/>
            <a:r>
              <a:rPr lang="en-US" b="1" dirty="0" smtClean="0">
                <a:latin typeface="Times New Roman" pitchFamily="18" charset="0"/>
                <a:cs typeface="Times New Roman" pitchFamily="18" charset="0"/>
              </a:rPr>
              <a:t>Effective Capacity</a:t>
            </a:r>
          </a:p>
          <a:p>
            <a:pPr algn="just"/>
            <a:r>
              <a:rPr lang="en-US" b="1" dirty="0" smtClean="0">
                <a:latin typeface="Times New Roman" pitchFamily="18" charset="0"/>
                <a:cs typeface="Times New Roman" pitchFamily="18" charset="0"/>
              </a:rPr>
              <a:t>Efficiency </a:t>
            </a:r>
          </a:p>
          <a:p>
            <a:pPr algn="just"/>
            <a:r>
              <a:rPr lang="en-US" b="1" dirty="0" smtClean="0">
                <a:latin typeface="Times New Roman" pitchFamily="18" charset="0"/>
                <a:cs typeface="Times New Roman" pitchFamily="18" charset="0"/>
              </a:rPr>
              <a:t>Utilization</a:t>
            </a:r>
            <a:endParaRPr lang="en-US"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Evolution of Management Thought</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Highlight Frederick Taylor’s scientific management, Henri </a:t>
            </a:r>
            <a:r>
              <a:rPr lang="en-US" dirty="0" err="1" smtClean="0">
                <a:latin typeface="Times New Roman" pitchFamily="18" charset="0"/>
                <a:cs typeface="Times New Roman" pitchFamily="18" charset="0"/>
              </a:rPr>
              <a:t>Fayol’s</a:t>
            </a:r>
            <a:r>
              <a:rPr lang="en-US" dirty="0" smtClean="0">
                <a:latin typeface="Times New Roman" pitchFamily="18" charset="0"/>
                <a:cs typeface="Times New Roman" pitchFamily="18" charset="0"/>
              </a:rPr>
              <a:t> modern operational management theory and Elton Mayo and F.J. Roethlisberger’s Hawthorne studies.</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Frederick Taylor’s scientific management</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Frederick </a:t>
            </a:r>
            <a:r>
              <a:rPr lang="en-US" dirty="0" smtClean="0">
                <a:latin typeface="Times New Roman" pitchFamily="18" charset="0"/>
                <a:cs typeface="Times New Roman" pitchFamily="18" charset="0"/>
              </a:rPr>
              <a:t>Taylor is the father of scientific management.</a:t>
            </a:r>
          </a:p>
          <a:p>
            <a:pPr algn="just"/>
            <a:r>
              <a:rPr lang="en-US" dirty="0" smtClean="0">
                <a:latin typeface="Times New Roman" pitchFamily="18" charset="0"/>
                <a:cs typeface="Times New Roman" pitchFamily="18" charset="0"/>
              </a:rPr>
              <a:t>Primary concern was to rise productivity through greater efficiency in production and increased pay for workers, by applying scientific method. His principles emphasize using science, creating group harmony and cooperation, achieving maximum output and developing workers.</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Frederick Taylor’s scientific management</a:t>
            </a:r>
            <a:endParaRPr lang="en-US" b="1" dirty="0"/>
          </a:p>
        </p:txBody>
      </p:sp>
      <p:sp>
        <p:nvSpPr>
          <p:cNvPr id="3" name="Content Placeholder 2"/>
          <p:cNvSpPr>
            <a:spLocks noGrp="1"/>
          </p:cNvSpPr>
          <p:nvPr>
            <p:ph idx="1"/>
          </p:nvPr>
        </p:nvSpPr>
        <p:spPr/>
        <p:txBody>
          <a:bodyPr>
            <a:normAutofit lnSpcReduction="10000"/>
          </a:bodyPr>
          <a:lstStyle/>
          <a:p>
            <a:pPr algn="just">
              <a:buNone/>
            </a:pPr>
            <a:r>
              <a:rPr lang="en-US" dirty="0" smtClean="0">
                <a:latin typeface="Times New Roman" pitchFamily="18" charset="0"/>
                <a:cs typeface="Times New Roman" pitchFamily="18" charset="0"/>
              </a:rPr>
              <a:t>Taylor’s famous work “Principles of Scientific Management” was published in 1911. </a:t>
            </a:r>
            <a:r>
              <a:rPr lang="en-US" dirty="0" smtClean="0">
                <a:latin typeface="Times New Roman" pitchFamily="18" charset="0"/>
                <a:cs typeface="Times New Roman" pitchFamily="18" charset="0"/>
              </a:rPr>
              <a:t>The fundamental </a:t>
            </a:r>
            <a:r>
              <a:rPr lang="en-US" dirty="0" smtClean="0">
                <a:latin typeface="Times New Roman" pitchFamily="18" charset="0"/>
                <a:cs typeface="Times New Roman" pitchFamily="18" charset="0"/>
              </a:rPr>
              <a:t>principles that Taylor saw underlying the </a:t>
            </a:r>
            <a:r>
              <a:rPr lang="en-US" dirty="0" smtClean="0">
                <a:latin typeface="Times New Roman" pitchFamily="18" charset="0"/>
                <a:cs typeface="Times New Roman" pitchFamily="18" charset="0"/>
              </a:rPr>
              <a:t>scientific </a:t>
            </a:r>
            <a:r>
              <a:rPr lang="en-US" dirty="0" smtClean="0">
                <a:latin typeface="Times New Roman" pitchFamily="18" charset="0"/>
                <a:cs typeface="Times New Roman" pitchFamily="18" charset="0"/>
              </a:rPr>
              <a:t>approach to management are as follows:</a:t>
            </a:r>
          </a:p>
          <a:p>
            <a:pPr algn="just"/>
            <a:r>
              <a:rPr lang="en-US" dirty="0" smtClean="0">
                <a:latin typeface="Times New Roman" pitchFamily="18" charset="0"/>
                <a:cs typeface="Times New Roman" pitchFamily="18" charset="0"/>
              </a:rPr>
              <a:t>Replacing rules of thumb with science (organized knowledge).</a:t>
            </a:r>
          </a:p>
          <a:p>
            <a:pPr algn="just"/>
            <a:r>
              <a:rPr lang="en-US" dirty="0" smtClean="0">
                <a:latin typeface="Times New Roman" pitchFamily="18" charset="0"/>
                <a:cs typeface="Times New Roman" pitchFamily="18" charset="0"/>
              </a:rPr>
              <a:t>Obtaining harmony, rather than discord, in group action.</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Frederick Taylor’s scientific management</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Achieving cooperation of human beings, rather than chaotic individualism.</a:t>
            </a:r>
          </a:p>
          <a:p>
            <a:pPr algn="just"/>
            <a:r>
              <a:rPr lang="en-US" dirty="0" smtClean="0">
                <a:latin typeface="Times New Roman" pitchFamily="18" charset="0"/>
                <a:cs typeface="Times New Roman" pitchFamily="18" charset="0"/>
              </a:rPr>
              <a:t>Working for maximum output, rather than restricted output.</a:t>
            </a:r>
          </a:p>
          <a:p>
            <a:pPr algn="just"/>
            <a:r>
              <a:rPr lang="en-US" dirty="0" smtClean="0">
                <a:latin typeface="Times New Roman" pitchFamily="18" charset="0"/>
                <a:cs typeface="Times New Roman" pitchFamily="18" charset="0"/>
              </a:rPr>
              <a:t>Developing all workers to the fullest extent possible for their own and their company’s highest prosperity.</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Henri </a:t>
            </a:r>
            <a:r>
              <a:rPr lang="en-US" b="1" dirty="0" err="1" smtClean="0"/>
              <a:t>Fayol’s</a:t>
            </a:r>
            <a:r>
              <a:rPr lang="en-US" b="1" dirty="0" smtClean="0"/>
              <a:t> modern operational management theory</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Henri </a:t>
            </a:r>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is referred to as the father of modern management theory.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Also called these principles of management are the underlying factors for successful management.</a:t>
            </a:r>
          </a:p>
          <a:p>
            <a:pPr algn="just"/>
            <a:r>
              <a:rPr lang="en-US" dirty="0" smtClean="0">
                <a:latin typeface="Times New Roman" pitchFamily="18" charset="0"/>
                <a:cs typeface="Times New Roman" pitchFamily="18" charset="0"/>
              </a:rPr>
              <a:t>Gave 14 principles of management.</a:t>
            </a:r>
          </a:p>
          <a:p>
            <a:pPr algn="just"/>
            <a:r>
              <a:rPr lang="en-US" dirty="0" smtClean="0">
                <a:latin typeface="Times New Roman" pitchFamily="18" charset="0"/>
                <a:cs typeface="Times New Roman" pitchFamily="18" charset="0"/>
              </a:rPr>
              <a:t>Henri </a:t>
            </a:r>
            <a:r>
              <a:rPr lang="en-US" dirty="0" err="1" smtClean="0">
                <a:latin typeface="Times New Roman" pitchFamily="18" charset="0"/>
                <a:cs typeface="Times New Roman" pitchFamily="18" charset="0"/>
              </a:rPr>
              <a:t>Fayol’s</a:t>
            </a:r>
            <a:r>
              <a:rPr lang="en-US" dirty="0" smtClean="0">
                <a:latin typeface="Times New Roman" pitchFamily="18" charset="0"/>
                <a:cs typeface="Times New Roman" pitchFamily="18" charset="0"/>
              </a:rPr>
              <a:t> principles of management and research were published in the book “General and Industrial Management”(1916).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Management</a:t>
            </a:r>
            <a:endParaRPr lang="en-US" b="1"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Process of designing and maintaining an environment in which individuals, working together in groups, efficiently accomplish selected aims.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Henri </a:t>
            </a:r>
            <a:r>
              <a:rPr lang="en-US" b="1" dirty="0" err="1" smtClean="0"/>
              <a:t>Fayol’s</a:t>
            </a:r>
            <a:r>
              <a:rPr lang="en-US" b="1" dirty="0" smtClean="0"/>
              <a:t> </a:t>
            </a:r>
            <a:r>
              <a:rPr lang="en-US" b="1" dirty="0" smtClean="0"/>
              <a:t>14 Principles</a:t>
            </a:r>
            <a:endParaRPr lang="en-US" b="1" dirty="0"/>
          </a:p>
        </p:txBody>
      </p:sp>
      <p:sp>
        <p:nvSpPr>
          <p:cNvPr id="3" name="Content Placeholder 2"/>
          <p:cNvSpPr>
            <a:spLocks noGrp="1"/>
          </p:cNvSpPr>
          <p:nvPr>
            <p:ph idx="1"/>
          </p:nvPr>
        </p:nvSpPr>
        <p:spPr/>
        <p:txBody>
          <a:bodyPr>
            <a:normAutofit/>
          </a:bodyPr>
          <a:lstStyle/>
          <a:p>
            <a:pPr marL="514350" indent="-514350"/>
            <a:r>
              <a:rPr lang="en-US" b="1" dirty="0" smtClean="0">
                <a:latin typeface="Times New Roman" pitchFamily="18" charset="0"/>
                <a:cs typeface="Times New Roman" pitchFamily="18" charset="0"/>
              </a:rPr>
              <a:t>Division of work</a:t>
            </a:r>
          </a:p>
          <a:p>
            <a:pPr marL="914400" lvl="1" indent="-514350" algn="just"/>
            <a:r>
              <a:rPr lang="en-US" dirty="0" smtClean="0">
                <a:latin typeface="Times New Roman" pitchFamily="18" charset="0"/>
                <a:cs typeface="Times New Roman" pitchFamily="18" charset="0"/>
              </a:rPr>
              <a:t>Employees are specialized in different areas and they have different skills.</a:t>
            </a:r>
          </a:p>
          <a:p>
            <a:pPr marL="914400" lvl="1" indent="-514350" algn="just"/>
            <a:r>
              <a:rPr lang="en-US" dirty="0" smtClean="0">
                <a:latin typeface="Times New Roman" pitchFamily="18" charset="0"/>
                <a:cs typeface="Times New Roman" pitchFamily="18" charset="0"/>
              </a:rPr>
              <a:t>According to </a:t>
            </a:r>
            <a:r>
              <a:rPr lang="en-US" dirty="0" smtClean="0">
                <a:latin typeface="Times New Roman" pitchFamily="18" charset="0"/>
                <a:cs typeface="Times New Roman" pitchFamily="18" charset="0"/>
              </a:rPr>
              <a:t>Henri </a:t>
            </a:r>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specialization promotes efficiency of the workforce and increases productivity.</a:t>
            </a:r>
          </a:p>
          <a:p>
            <a:pPr marL="914400" lvl="1" indent="-514350" algn="just"/>
            <a:r>
              <a:rPr lang="en-US" dirty="0" smtClean="0">
                <a:latin typeface="Times New Roman" pitchFamily="18" charset="0"/>
                <a:cs typeface="Times New Roman" pitchFamily="18" charset="0"/>
              </a:rPr>
              <a:t>Increases accuracy and speed.</a:t>
            </a:r>
          </a:p>
          <a:p>
            <a:pPr marL="914400" lvl="1" indent="-514350" algn="just"/>
            <a:r>
              <a:rPr lang="en-US" dirty="0" smtClean="0">
                <a:latin typeface="Times New Roman" pitchFamily="18" charset="0"/>
                <a:cs typeface="Times New Roman" pitchFamily="18" charset="0"/>
              </a:rPr>
              <a:t>Applicable to both technical and managerial activities.</a:t>
            </a:r>
          </a:p>
          <a:p>
            <a:pPr marL="514350" indent="-514350">
              <a:buNone/>
            </a:pP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normAutofit/>
          </a:bodyPr>
          <a:lstStyle/>
          <a:p>
            <a:pPr marL="514350" indent="-514350"/>
            <a:r>
              <a:rPr lang="en-US" b="1" dirty="0" smtClean="0">
                <a:latin typeface="Times New Roman" pitchFamily="18" charset="0"/>
                <a:cs typeface="Times New Roman" pitchFamily="18" charset="0"/>
              </a:rPr>
              <a:t>Authority and Responsibility</a:t>
            </a:r>
          </a:p>
          <a:p>
            <a:pPr marL="914400" lvl="1" indent="-514350" algn="just"/>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suggests that authority and responsibility are related, with latter arising from the former.</a:t>
            </a:r>
          </a:p>
          <a:p>
            <a:pPr marL="914400" lvl="1" indent="-514350" algn="just"/>
            <a:r>
              <a:rPr lang="en-US" dirty="0" smtClean="0">
                <a:latin typeface="Times New Roman" pitchFamily="18" charset="0"/>
                <a:cs typeface="Times New Roman" pitchFamily="18" charset="0"/>
              </a:rPr>
              <a:t>Discipline</a:t>
            </a:r>
          </a:p>
          <a:p>
            <a:pPr marL="914400" lvl="1" indent="-514350" algn="just"/>
            <a:r>
              <a:rPr lang="en-US" dirty="0" smtClean="0">
                <a:latin typeface="Times New Roman" pitchFamily="18" charset="0"/>
                <a:cs typeface="Times New Roman" pitchFamily="18" charset="0"/>
              </a:rPr>
              <a:t>Obedience, good conduct, respectful interactions.</a:t>
            </a:r>
          </a:p>
          <a:p>
            <a:pPr marL="914400" lvl="1" indent="-514350" algn="just"/>
            <a:r>
              <a:rPr lang="en-US" dirty="0" smtClean="0">
                <a:latin typeface="Times New Roman" pitchFamily="18" charset="0"/>
                <a:cs typeface="Times New Roman" pitchFamily="18" charset="0"/>
              </a:rPr>
              <a:t>It is seen as the oil to make the engine of an organization run smoothly.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Unity of Command</a:t>
            </a:r>
          </a:p>
          <a:p>
            <a:pPr lvl="1" algn="just"/>
            <a:r>
              <a:rPr lang="en-US" dirty="0" smtClean="0">
                <a:latin typeface="Times New Roman" pitchFamily="18" charset="0"/>
                <a:cs typeface="Times New Roman" pitchFamily="18" charset="0"/>
              </a:rPr>
              <a:t>An individual employee should receive orders from one manager and that the employee is answerable to that manager.</a:t>
            </a:r>
          </a:p>
          <a:p>
            <a:pPr lvl="1" algn="just"/>
            <a:r>
              <a:rPr lang="en-US" dirty="0" smtClean="0">
                <a:latin typeface="Times New Roman" pitchFamily="18" charset="0"/>
                <a:cs typeface="Times New Roman" pitchFamily="18" charset="0"/>
              </a:rPr>
              <a:t>If task and responsibilities are given by more than one manager, this may lead to confusion which may lead to possible conflicts for employees.</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Unity of Direction</a:t>
            </a:r>
          </a:p>
          <a:p>
            <a:pPr lvl="1" algn="just"/>
            <a:r>
              <a:rPr lang="en-US" dirty="0" smtClean="0">
                <a:latin typeface="Times New Roman" pitchFamily="18" charset="0"/>
                <a:cs typeface="Times New Roman" pitchFamily="18" charset="0"/>
              </a:rPr>
              <a:t>All about focus and unity.</a:t>
            </a:r>
          </a:p>
          <a:p>
            <a:pPr lvl="1" algn="just"/>
            <a:r>
              <a:rPr lang="en-US" dirty="0" smtClean="0">
                <a:latin typeface="Times New Roman" pitchFamily="18" charset="0"/>
                <a:cs typeface="Times New Roman" pitchFamily="18" charset="0"/>
              </a:rPr>
              <a:t>All employees deliver the same activities that can be linked to the same objectives.</a:t>
            </a:r>
          </a:p>
          <a:p>
            <a:pPr lvl="1" algn="just"/>
            <a:r>
              <a:rPr lang="en-US" dirty="0" smtClean="0">
                <a:latin typeface="Times New Roman" pitchFamily="18" charset="0"/>
                <a:cs typeface="Times New Roman" pitchFamily="18" charset="0"/>
              </a:rPr>
              <a:t>All activities must be carried out by one group that forms a team.</a:t>
            </a:r>
          </a:p>
          <a:p>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Subordination of Individual Interest</a:t>
            </a:r>
          </a:p>
          <a:p>
            <a:pPr lvl="1" algn="just"/>
            <a:r>
              <a:rPr lang="en-US" dirty="0" smtClean="0">
                <a:latin typeface="Times New Roman" pitchFamily="18" charset="0"/>
                <a:cs typeface="Times New Roman" pitchFamily="18" charset="0"/>
              </a:rPr>
              <a:t>Henri </a:t>
            </a:r>
            <a:r>
              <a:rPr lang="en-US" dirty="0" err="1" smtClean="0">
                <a:latin typeface="Times New Roman" pitchFamily="18" charset="0"/>
                <a:cs typeface="Times New Roman" pitchFamily="18" charset="0"/>
              </a:rPr>
              <a:t>Fayol</a:t>
            </a:r>
            <a:r>
              <a:rPr lang="en-US" dirty="0" smtClean="0">
                <a:latin typeface="Times New Roman" pitchFamily="18" charset="0"/>
                <a:cs typeface="Times New Roman" pitchFamily="18" charset="0"/>
              </a:rPr>
              <a:t> indicated that personal interests are subordinate to the interests of the organization.</a:t>
            </a:r>
          </a:p>
          <a:p>
            <a:pPr lvl="1" algn="just"/>
            <a:r>
              <a:rPr lang="en-US" dirty="0" smtClean="0">
                <a:latin typeface="Times New Roman" pitchFamily="18" charset="0"/>
                <a:cs typeface="Times New Roman" pitchFamily="18" charset="0"/>
              </a:rPr>
              <a:t>The primary focus is on the organizational objectives and not on those of the individual.</a:t>
            </a: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Remuneration</a:t>
            </a:r>
          </a:p>
          <a:p>
            <a:pPr lvl="1" algn="just"/>
            <a:r>
              <a:rPr lang="en-US" dirty="0" smtClean="0">
                <a:latin typeface="Times New Roman" pitchFamily="18" charset="0"/>
                <a:cs typeface="Times New Roman" pitchFamily="18" charset="0"/>
              </a:rPr>
              <a:t>Motivation and productivity are close to one another.</a:t>
            </a:r>
          </a:p>
          <a:p>
            <a:pPr lvl="1" algn="just"/>
            <a:r>
              <a:rPr lang="en-US" dirty="0" smtClean="0">
                <a:latin typeface="Times New Roman" pitchFamily="18" charset="0"/>
                <a:cs typeface="Times New Roman" pitchFamily="18" charset="0"/>
              </a:rPr>
              <a:t>Remuneration should be sufficient to keep employees motivated and productive.</a:t>
            </a:r>
          </a:p>
          <a:p>
            <a:pPr lvl="1" algn="just"/>
            <a:r>
              <a:rPr lang="en-US" dirty="0" smtClean="0">
                <a:latin typeface="Times New Roman" pitchFamily="18" charset="0"/>
                <a:cs typeface="Times New Roman" pitchFamily="18" charset="0"/>
              </a:rPr>
              <a:t>Two types of remuneration: non-monetary and monetary</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a:xfrm>
            <a:off x="457200" y="1570037"/>
            <a:ext cx="8229600" cy="4525963"/>
          </a:xfrm>
        </p:spPr>
        <p:txBody>
          <a:bodyPr/>
          <a:lstStyle/>
          <a:p>
            <a:r>
              <a:rPr lang="en-US" b="1" dirty="0" smtClean="0">
                <a:latin typeface="Times New Roman" pitchFamily="18" charset="0"/>
                <a:cs typeface="Times New Roman" pitchFamily="18" charset="0"/>
              </a:rPr>
              <a:t>The degree of centralization</a:t>
            </a:r>
          </a:p>
          <a:p>
            <a:pPr lvl="1" algn="just"/>
            <a:r>
              <a:rPr lang="en-US" dirty="0" smtClean="0">
                <a:latin typeface="Times New Roman" pitchFamily="18" charset="0"/>
                <a:cs typeface="Times New Roman" pitchFamily="18" charset="0"/>
              </a:rPr>
              <a:t>Decision-making process must be properly balanced in an organization.</a:t>
            </a:r>
          </a:p>
          <a:p>
            <a:pPr lvl="1" algn="just"/>
            <a:r>
              <a:rPr lang="en-US" dirty="0" smtClean="0">
                <a:latin typeface="Times New Roman" pitchFamily="18" charset="0"/>
                <a:cs typeface="Times New Roman" pitchFamily="18" charset="0"/>
              </a:rPr>
              <a:t>Depends on volume and size of an organization.</a:t>
            </a:r>
          </a:p>
          <a:p>
            <a:pPr lvl="1" algn="just"/>
            <a:r>
              <a:rPr lang="en-US" dirty="0" smtClean="0">
                <a:latin typeface="Times New Roman" pitchFamily="18" charset="0"/>
                <a:cs typeface="Times New Roman" pitchFamily="18" charset="0"/>
              </a:rPr>
              <a:t>Centralization and decentralization </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Scalar Chain</a:t>
            </a:r>
          </a:p>
          <a:p>
            <a:pPr lvl="1" algn="just"/>
            <a:r>
              <a:rPr lang="en-US" dirty="0" smtClean="0">
                <a:latin typeface="Times New Roman" pitchFamily="18" charset="0"/>
                <a:cs typeface="Times New Roman" pitchFamily="18" charset="0"/>
              </a:rPr>
              <a:t>Hierarchy presents itself in any given organization.</a:t>
            </a:r>
          </a:p>
          <a:p>
            <a:pPr lvl="1" algn="just"/>
            <a:r>
              <a:rPr lang="en-US" dirty="0" smtClean="0">
                <a:latin typeface="Times New Roman" pitchFamily="18" charset="0"/>
                <a:cs typeface="Times New Roman" pitchFamily="18" charset="0"/>
              </a:rPr>
              <a:t>Clear line in the area of authority.</a:t>
            </a:r>
          </a:p>
          <a:p>
            <a:pPr lvl="1" algn="just"/>
            <a:r>
              <a:rPr lang="en-US" dirty="0" smtClean="0">
                <a:latin typeface="Times New Roman" pitchFamily="18" charset="0"/>
                <a:cs typeface="Times New Roman" pitchFamily="18" charset="0"/>
              </a:rPr>
              <a:t>Each employee can contact a manager or a superior in an emergency situation without challenging the hierarchy.</a:t>
            </a:r>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Order</a:t>
            </a:r>
          </a:p>
          <a:p>
            <a:pPr lvl="1" algn="just"/>
            <a:r>
              <a:rPr lang="en-US" dirty="0" smtClean="0">
                <a:latin typeface="Times New Roman" pitchFamily="18" charset="0"/>
                <a:cs typeface="Times New Roman" pitchFamily="18" charset="0"/>
              </a:rPr>
              <a:t>Right resources at their disposal so that they can function properly in an organization.</a:t>
            </a:r>
          </a:p>
          <a:p>
            <a:pPr lvl="1" algn="just"/>
            <a:r>
              <a:rPr lang="en-US" dirty="0" smtClean="0">
                <a:latin typeface="Times New Roman" pitchFamily="18" charset="0"/>
                <a:cs typeface="Times New Roman" pitchFamily="18" charset="0"/>
              </a:rPr>
              <a:t>Work environment must be safe, clean and tidy.</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Equity</a:t>
            </a:r>
          </a:p>
          <a:p>
            <a:pPr lvl="1" algn="just"/>
            <a:r>
              <a:rPr lang="en-US" dirty="0" smtClean="0">
                <a:latin typeface="Times New Roman" pitchFamily="18" charset="0"/>
                <a:cs typeface="Times New Roman" pitchFamily="18" charset="0"/>
              </a:rPr>
              <a:t>Employees must be treated kindly and equally. Employees must be in the right place in the organization to do things right.</a:t>
            </a:r>
          </a:p>
          <a:p>
            <a:pPr lvl="1" algn="just"/>
            <a:r>
              <a:rPr lang="en-US" dirty="0" smtClean="0">
                <a:latin typeface="Times New Roman" pitchFamily="18" charset="0"/>
                <a:cs typeface="Times New Roman" pitchFamily="18" charset="0"/>
              </a:rPr>
              <a:t>Manager supervise fairly and impartially.</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Management</a:t>
            </a:r>
            <a:endParaRPr lang="en-US"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This basic definition can be expanded as follows:</a:t>
            </a:r>
          </a:p>
          <a:p>
            <a:pPr algn="just"/>
            <a:r>
              <a:rPr lang="en-US" sz="2400" dirty="0" smtClean="0">
                <a:latin typeface="Times New Roman" pitchFamily="18" charset="0"/>
                <a:cs typeface="Times New Roman" pitchFamily="18" charset="0"/>
              </a:rPr>
              <a:t>As managers, people carry out managerial functions of planning, organizing, leading and controlling.</a:t>
            </a:r>
          </a:p>
          <a:p>
            <a:pPr algn="just"/>
            <a:r>
              <a:rPr lang="en-US" sz="2400" dirty="0" smtClean="0">
                <a:latin typeface="Times New Roman" pitchFamily="18" charset="0"/>
                <a:cs typeface="Times New Roman" pitchFamily="18" charset="0"/>
              </a:rPr>
              <a:t>Management applies to any kind of organization.</a:t>
            </a:r>
          </a:p>
          <a:p>
            <a:pPr algn="just"/>
            <a:r>
              <a:rPr lang="en-US" sz="2400" dirty="0" smtClean="0">
                <a:latin typeface="Times New Roman" pitchFamily="18" charset="0"/>
                <a:cs typeface="Times New Roman" pitchFamily="18" charset="0"/>
              </a:rPr>
              <a:t>It applies to managers at all organizational levels.</a:t>
            </a:r>
          </a:p>
          <a:p>
            <a:pPr algn="just"/>
            <a:r>
              <a:rPr lang="en-US" sz="2400" dirty="0" smtClean="0">
                <a:latin typeface="Times New Roman" pitchFamily="18" charset="0"/>
                <a:cs typeface="Times New Roman" pitchFamily="18" charset="0"/>
              </a:rPr>
              <a:t>The aim of all managers is the same: to create a surplus.</a:t>
            </a:r>
          </a:p>
          <a:p>
            <a:pPr algn="just"/>
            <a:r>
              <a:rPr lang="en-US" sz="2400" dirty="0" smtClean="0">
                <a:latin typeface="Times New Roman" pitchFamily="18" charset="0"/>
                <a:cs typeface="Times New Roman" pitchFamily="18" charset="0"/>
              </a:rPr>
              <a:t>Managing is concerned with productivity, which implies effectiveness and efficiency.</a:t>
            </a:r>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Stability of Tenure of Personnel</a:t>
            </a:r>
          </a:p>
          <a:p>
            <a:pPr lvl="1" algn="just"/>
            <a:r>
              <a:rPr lang="en-US" dirty="0" smtClean="0">
                <a:latin typeface="Times New Roman" pitchFamily="18" charset="0"/>
                <a:cs typeface="Times New Roman" pitchFamily="18" charset="0"/>
              </a:rPr>
              <a:t>Focus areas such as frequent change of position and sufficient development must be managed well.</a:t>
            </a:r>
          </a:p>
          <a:p>
            <a:pPr>
              <a:buNone/>
            </a:pP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a:t>
            </a:r>
            <a:r>
              <a:rPr lang="en-US" b="1" dirty="0" smtClean="0"/>
              <a:t>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Initiative</a:t>
            </a:r>
          </a:p>
          <a:p>
            <a:pPr lvl="1" algn="just"/>
            <a:r>
              <a:rPr lang="en-US" dirty="0" smtClean="0">
                <a:latin typeface="Times New Roman" pitchFamily="18" charset="0"/>
                <a:cs typeface="Times New Roman" pitchFamily="18" charset="0"/>
              </a:rPr>
              <a:t>Employees should be allowed to express new ideas.</a:t>
            </a:r>
          </a:p>
          <a:p>
            <a:pPr lvl="1" algn="just"/>
            <a:r>
              <a:rPr lang="en-US" dirty="0" smtClean="0">
                <a:latin typeface="Times New Roman" pitchFamily="18" charset="0"/>
                <a:cs typeface="Times New Roman" pitchFamily="18" charset="0"/>
              </a:rPr>
              <a:t>Employee empowerment.</a:t>
            </a:r>
          </a:p>
          <a:p>
            <a:pPr lvl="1" algn="just"/>
            <a:r>
              <a:rPr lang="en-US" dirty="0" smtClean="0">
                <a:latin typeface="Times New Roman" pitchFamily="18" charset="0"/>
                <a:cs typeface="Times New Roman" pitchFamily="18" charset="0"/>
              </a:rPr>
              <a:t>This encourages the employees to be involved and interested.</a:t>
            </a:r>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Henri </a:t>
            </a:r>
            <a:r>
              <a:rPr lang="en-US" b="1" dirty="0" err="1" smtClean="0"/>
              <a:t>Fayol’s</a:t>
            </a:r>
            <a:r>
              <a:rPr lang="en-US" b="1" dirty="0" smtClean="0"/>
              <a:t> 14 Principles</a:t>
            </a:r>
            <a:endParaRPr lang="en-US" b="1"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Esprit de Corps</a:t>
            </a:r>
          </a:p>
          <a:p>
            <a:pPr lvl="1" algn="just"/>
            <a:r>
              <a:rPr lang="en-US" dirty="0" smtClean="0">
                <a:latin typeface="Times New Roman" pitchFamily="18" charset="0"/>
                <a:cs typeface="Times New Roman" pitchFamily="18" charset="0"/>
              </a:rPr>
              <a:t>Unity of the employees.</a:t>
            </a:r>
          </a:p>
          <a:p>
            <a:pPr lvl="1" algn="just"/>
            <a:r>
              <a:rPr lang="en-US" dirty="0" smtClean="0">
                <a:latin typeface="Times New Roman" pitchFamily="18" charset="0"/>
                <a:cs typeface="Times New Roman" pitchFamily="18" charset="0"/>
              </a:rPr>
              <a:t>In union there is strength.</a:t>
            </a:r>
          </a:p>
          <a:p>
            <a:pPr lvl="1" algn="just"/>
            <a:r>
              <a:rPr lang="en-US" dirty="0" smtClean="0">
                <a:latin typeface="Times New Roman" pitchFamily="18" charset="0"/>
                <a:cs typeface="Times New Roman" pitchFamily="18" charset="0"/>
              </a:rPr>
              <a:t>Need for teamwork and emphasize on communication.</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Elton Mayo and F.J. Roethlisberger’s Hawthorne </a:t>
            </a:r>
            <a:r>
              <a:rPr lang="en-US" b="1" dirty="0" smtClean="0"/>
              <a:t>studies</a:t>
            </a: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National Research Council made a study in collaboration with Western Electric to determine the effect of illumination and other conditions on workers and their productivity.</a:t>
            </a:r>
          </a:p>
          <a:p>
            <a:pPr algn="just"/>
            <a:r>
              <a:rPr lang="en-US" dirty="0" smtClean="0">
                <a:latin typeface="Times New Roman" pitchFamily="18" charset="0"/>
                <a:cs typeface="Times New Roman" pitchFamily="18" charset="0"/>
              </a:rPr>
              <a:t>Found that productivity improved when illumination was either increased or decreased for a test group, the researcher was about to declare that the whole experiment a failure.</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Elton Mayo and F.J. Roethlisberger’s Hawthorne studies.</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But Mayo saw in it something unusual.</a:t>
            </a:r>
          </a:p>
          <a:p>
            <a:pPr algn="just"/>
            <a:r>
              <a:rPr lang="en-US" dirty="0" smtClean="0">
                <a:latin typeface="Times New Roman" pitchFamily="18" charset="0"/>
                <a:cs typeface="Times New Roman" pitchFamily="18" charset="0"/>
              </a:rPr>
              <a:t>Dramatic effect of management thought.</a:t>
            </a:r>
          </a:p>
          <a:p>
            <a:pPr algn="just"/>
            <a:r>
              <a:rPr lang="en-US" dirty="0" smtClean="0">
                <a:latin typeface="Times New Roman" pitchFamily="18" charset="0"/>
                <a:cs typeface="Times New Roman" pitchFamily="18" charset="0"/>
              </a:rPr>
              <a:t>Changing illumination for test group, modifying rest periods, shortening workdays did not seem to explain changes in productivity.</a:t>
            </a:r>
          </a:p>
          <a:p>
            <a:pPr algn="just"/>
            <a:r>
              <a:rPr lang="en-US" dirty="0" smtClean="0">
                <a:latin typeface="Times New Roman" pitchFamily="18" charset="0"/>
                <a:cs typeface="Times New Roman" pitchFamily="18" charset="0"/>
              </a:rPr>
              <a:t>Conclusion, other factors are responsible.</a:t>
            </a:r>
          </a:p>
          <a:p>
            <a:pPr algn="just"/>
            <a:r>
              <a:rPr lang="en-US" dirty="0" smtClean="0">
                <a:latin typeface="Times New Roman" pitchFamily="18" charset="0"/>
                <a:cs typeface="Times New Roman" pitchFamily="18" charset="0"/>
              </a:rPr>
              <a:t>Social factors as morale, satisfactory interrelationships, effective management.</a:t>
            </a:r>
            <a:endParaRPr lang="en-US"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smtClean="0"/>
              <a:t>Elton Mayo and F.J. Roethlisberger’s Hawthorne studies.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Leading, motivating.</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 of Management</a:t>
            </a:r>
            <a:endParaRPr lang="en-US"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Here are some managers you may know</a:t>
            </a:r>
          </a:p>
          <a:p>
            <a:pPr algn="just"/>
            <a:r>
              <a:rPr lang="en-US" dirty="0" smtClean="0">
                <a:latin typeface="Times New Roman" pitchFamily="18" charset="0"/>
                <a:cs typeface="Times New Roman" pitchFamily="18" charset="0"/>
              </a:rPr>
              <a:t>Steve jobs at Apple Computer</a:t>
            </a:r>
          </a:p>
          <a:p>
            <a:pPr algn="just"/>
            <a:r>
              <a:rPr lang="en-US" dirty="0" smtClean="0">
                <a:latin typeface="Times New Roman" pitchFamily="18" charset="0"/>
                <a:cs typeface="Times New Roman" pitchFamily="18" charset="0"/>
              </a:rPr>
              <a:t>Bill Ford at Ford  Motor Company</a:t>
            </a:r>
          </a:p>
          <a:p>
            <a:pPr algn="just"/>
            <a:r>
              <a:rPr lang="en-US" dirty="0" smtClean="0">
                <a:latin typeface="Times New Roman" pitchFamily="18" charset="0"/>
                <a:cs typeface="Times New Roman" pitchFamily="18" charset="0"/>
              </a:rPr>
              <a:t>Bill Gates of Microsoft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Five managerial functions need to perform by a manager</a:t>
            </a:r>
          </a:p>
          <a:p>
            <a:pPr algn="just">
              <a:buFont typeface="Wingdings" pitchFamily="2" charset="2"/>
              <a:buChar char="§"/>
            </a:pPr>
            <a:r>
              <a:rPr lang="en-US" dirty="0" smtClean="0">
                <a:latin typeface="Times New Roman" pitchFamily="18" charset="0"/>
                <a:cs typeface="Times New Roman" pitchFamily="18" charset="0"/>
              </a:rPr>
              <a:t>Planning</a:t>
            </a:r>
          </a:p>
          <a:p>
            <a:pPr algn="just">
              <a:buFont typeface="Wingdings" pitchFamily="2" charset="2"/>
              <a:buChar char="§"/>
            </a:pPr>
            <a:r>
              <a:rPr lang="en-US" dirty="0" smtClean="0">
                <a:latin typeface="Times New Roman" pitchFamily="18" charset="0"/>
                <a:cs typeface="Times New Roman" pitchFamily="18" charset="0"/>
              </a:rPr>
              <a:t>Organizing</a:t>
            </a:r>
          </a:p>
          <a:p>
            <a:pPr algn="just">
              <a:buFont typeface="Wingdings" pitchFamily="2" charset="2"/>
              <a:buChar char="§"/>
            </a:pPr>
            <a:r>
              <a:rPr lang="en-US" dirty="0" smtClean="0">
                <a:latin typeface="Times New Roman" pitchFamily="18" charset="0"/>
                <a:cs typeface="Times New Roman" pitchFamily="18" charset="0"/>
              </a:rPr>
              <a:t>Staffing</a:t>
            </a:r>
          </a:p>
          <a:p>
            <a:pPr algn="just">
              <a:buFont typeface="Wingdings" pitchFamily="2" charset="2"/>
              <a:buChar char="§"/>
            </a:pPr>
            <a:r>
              <a:rPr lang="en-US" dirty="0" smtClean="0">
                <a:latin typeface="Times New Roman" pitchFamily="18" charset="0"/>
                <a:cs typeface="Times New Roman" pitchFamily="18" charset="0"/>
              </a:rPr>
              <a:t>Leading </a:t>
            </a:r>
          </a:p>
          <a:p>
            <a:pPr algn="just">
              <a:buFont typeface="Wingdings" pitchFamily="2" charset="2"/>
              <a:buChar char="§"/>
            </a:pPr>
            <a:r>
              <a:rPr lang="en-US" dirty="0" smtClean="0">
                <a:latin typeface="Times New Roman" pitchFamily="18" charset="0"/>
                <a:cs typeface="Times New Roman" pitchFamily="18" charset="0"/>
              </a:rPr>
              <a:t>Controlling</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Planning</a:t>
            </a:r>
          </a:p>
          <a:p>
            <a:pPr algn="just">
              <a:buNone/>
            </a:pPr>
            <a:r>
              <a:rPr lang="en-US" dirty="0" smtClean="0">
                <a:latin typeface="Times New Roman" pitchFamily="18" charset="0"/>
                <a:cs typeface="Times New Roman" pitchFamily="18" charset="0"/>
              </a:rPr>
              <a:t>    Selecting missions and objectives as well as actions to achieve them, which requires decision making.</a:t>
            </a:r>
          </a:p>
          <a:p>
            <a:pPr algn="just"/>
            <a:r>
              <a:rPr lang="en-US" b="1" dirty="0" smtClean="0">
                <a:latin typeface="Times New Roman" pitchFamily="18" charset="0"/>
                <a:cs typeface="Times New Roman" pitchFamily="18" charset="0"/>
              </a:rPr>
              <a:t>Organizing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Establishing an </a:t>
            </a:r>
            <a:r>
              <a:rPr lang="en-US" dirty="0" smtClean="0">
                <a:solidFill>
                  <a:schemeClr val="tx2">
                    <a:lumMod val="60000"/>
                    <a:lumOff val="40000"/>
                  </a:schemeClr>
                </a:solidFill>
                <a:latin typeface="Times New Roman" pitchFamily="18" charset="0"/>
                <a:cs typeface="Times New Roman" pitchFamily="18" charset="0"/>
              </a:rPr>
              <a:t>intentional</a:t>
            </a:r>
            <a:r>
              <a:rPr lang="en-US" dirty="0" smtClean="0">
                <a:latin typeface="Times New Roman" pitchFamily="18" charset="0"/>
                <a:cs typeface="Times New Roman" pitchFamily="18" charset="0"/>
              </a:rPr>
              <a:t> structure of roles for people to fill in an organization.</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Chain of command, WBDS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Staffing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Filling and keeping filled, the position in the organization structure. This is done by work-force recruitments, inventorying the people available, and recruiting, selecting, placing, promoting and training.</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Functions of Management</a:t>
            </a:r>
            <a:endParaRPr lang="en-US" b="1" dirty="0"/>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Leading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Influencing people so that they will contribute to organizational and group goals.</a:t>
            </a:r>
          </a:p>
          <a:p>
            <a:pPr algn="just"/>
            <a:r>
              <a:rPr lang="en-US" b="1" dirty="0" smtClean="0">
                <a:latin typeface="Times New Roman" pitchFamily="18" charset="0"/>
                <a:cs typeface="Times New Roman" pitchFamily="18" charset="0"/>
              </a:rPr>
              <a:t>Controlling</a:t>
            </a:r>
          </a:p>
          <a:p>
            <a:pPr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Measuring and correcting individual and organizational performance to ensure that events conform to plans.</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Managerial Functions at Different Organizational Levels</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All managers carry out managerial functions, but time spent for each function may differ.</a:t>
            </a:r>
          </a:p>
          <a:p>
            <a:pPr algn="just"/>
            <a:r>
              <a:rPr lang="en-US" dirty="0" smtClean="0">
                <a:latin typeface="Times New Roman" pitchFamily="18" charset="0"/>
                <a:cs typeface="Times New Roman" pitchFamily="18" charset="0"/>
              </a:rPr>
              <a:t>Top-level managers spend more time on planning and organizing than do lower-level managers.</a:t>
            </a:r>
          </a:p>
          <a:p>
            <a:pPr algn="just"/>
            <a:r>
              <a:rPr lang="en-US" dirty="0" smtClean="0">
                <a:latin typeface="Times New Roman" pitchFamily="18" charset="0"/>
                <a:cs typeface="Times New Roman" pitchFamily="18" charset="0"/>
              </a:rPr>
              <a:t>Leading, on the other hand, takes a great deal of time for first line supervisors.</a:t>
            </a:r>
          </a:p>
          <a:p>
            <a:pPr algn="just"/>
            <a:r>
              <a:rPr lang="en-US" dirty="0" smtClean="0">
                <a:latin typeface="Times New Roman" pitchFamily="18" charset="0"/>
                <a:cs typeface="Times New Roman" pitchFamily="18" charset="0"/>
              </a:rPr>
              <a:t>Controlling time varies slightly at different levels.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1327</Words>
  <Application>Microsoft Office PowerPoint</Application>
  <PresentationFormat>On-screen Show (4:3)</PresentationFormat>
  <Paragraphs>166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ME-4117 Industrial Management</vt:lpstr>
      <vt:lpstr>Definition of Management</vt:lpstr>
      <vt:lpstr>Definition of Management</vt:lpstr>
      <vt:lpstr>Definition of Management</vt:lpstr>
      <vt:lpstr>The Functions of Management</vt:lpstr>
      <vt:lpstr>The Functions of Management</vt:lpstr>
      <vt:lpstr>The Functions of Management</vt:lpstr>
      <vt:lpstr>The Functions of Management</vt:lpstr>
      <vt:lpstr>Managerial Functions at Different Organizational Levels</vt:lpstr>
      <vt:lpstr>Managerial skills and Organizational Hierarchy</vt:lpstr>
      <vt:lpstr>Managerial skills and Organizational Hierarchy</vt:lpstr>
      <vt:lpstr>The Goals of All Managers and Organizations</vt:lpstr>
      <vt:lpstr>Some Key Terms</vt:lpstr>
      <vt:lpstr>Some Key Terms</vt:lpstr>
      <vt:lpstr>The Evolution of Management Thought</vt:lpstr>
      <vt:lpstr>Frederick Taylor’s scientific management</vt:lpstr>
      <vt:lpstr>Frederick Taylor’s scientific management</vt:lpstr>
      <vt:lpstr>Frederick Taylor’s scientific management</vt:lpstr>
      <vt:lpstr>Henri Fayol’s modern operational management theory</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Henri Fayol’s 14 Principles</vt:lpstr>
      <vt:lpstr>Elton Mayo and F.J. Roethlisberger’s Hawthorne studies </vt:lpstr>
      <vt:lpstr>Elton Mayo and F.J. Roethlisberger’s Hawthorne studies. </vt:lpstr>
      <vt:lpstr>Elton Mayo and F.J. Roethlisberger’s Hawthorne studies.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ME-4117 Industrial Management</dc:title>
  <dc:creator>User</dc:creator>
  <cp:lastModifiedBy>User</cp:lastModifiedBy>
  <cp:revision>6</cp:revision>
  <dcterms:created xsi:type="dcterms:W3CDTF">2018-05-06T15:01:23Z</dcterms:created>
  <dcterms:modified xsi:type="dcterms:W3CDTF">2018-05-08T18:06:29Z</dcterms:modified>
</cp:coreProperties>
</file>