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06" r:id="rId3"/>
    <p:sldId id="308" r:id="rId4"/>
    <p:sldId id="310" r:id="rId5"/>
    <p:sldId id="353" r:id="rId6"/>
    <p:sldId id="355" r:id="rId7"/>
    <p:sldId id="315" r:id="rId8"/>
    <p:sldId id="356" r:id="rId9"/>
    <p:sldId id="357" r:id="rId10"/>
    <p:sldId id="359" r:id="rId11"/>
    <p:sldId id="358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60" r:id="rId27"/>
    <p:sldId id="361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6" r:id="rId38"/>
    <p:sldId id="348" r:id="rId39"/>
    <p:sldId id="349" r:id="rId40"/>
    <p:sldId id="350" r:id="rId41"/>
    <p:sldId id="35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DDDDDD"/>
    <a:srgbClr val="65D7FF"/>
    <a:srgbClr val="F00050"/>
    <a:srgbClr val="FFDD4F"/>
    <a:srgbClr val="F0C200"/>
    <a:srgbClr val="D8AF00"/>
    <a:srgbClr val="FFDC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597" autoAdjust="0"/>
    <p:restoredTop sz="94687" autoAdjust="0"/>
  </p:normalViewPr>
  <p:slideViewPr>
    <p:cSldViewPr>
      <p:cViewPr>
        <p:scale>
          <a:sx n="75" d="100"/>
          <a:sy n="75" d="100"/>
        </p:scale>
        <p:origin x="-167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48"/>
    </p:cViewPr>
  </p:sorterViewPr>
  <p:notesViewPr>
    <p:cSldViewPr>
      <p:cViewPr varScale="1">
        <p:scale>
          <a:sx n="50" d="100"/>
          <a:sy n="50" d="100"/>
        </p:scale>
        <p:origin x="-186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F111B4-6157-4ED9-86E0-AD7D71E4BD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A102-2328-469C-9456-B2767D807690}" type="slidenum">
              <a:rPr lang="en-US"/>
              <a:pPr/>
              <a:t>1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E4412-170F-41C9-B274-8FB9058713DE}" type="slidenum">
              <a:rPr lang="en-US"/>
              <a:pPr/>
              <a:t>10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BBD40-7A6E-4494-B8EA-0A3B60CE6EC7}" type="slidenum">
              <a:rPr lang="en-US"/>
              <a:pPr/>
              <a:t>11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00EB3-7C98-4E34-B711-E65CBF25F553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578F2-8B2E-4C57-BAF3-6284CC616FC6}" type="slidenum">
              <a:rPr lang="en-US"/>
              <a:pPr/>
              <a:t>13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298C-74F1-45FE-99CF-7DD5B947B520}" type="slidenum">
              <a:rPr lang="en-US"/>
              <a:pPr/>
              <a:t>14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4799E-498B-432C-881C-D398DE3B154D}" type="slidenum">
              <a:rPr lang="en-US"/>
              <a:pPr/>
              <a:t>15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21B58-1704-4929-86D2-A1D4A9ADE742}" type="slidenum">
              <a:rPr lang="en-US"/>
              <a:pPr/>
              <a:t>16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36A38-0935-4257-82CC-B5731F466CFF}" type="slidenum">
              <a:rPr lang="en-US"/>
              <a:pPr/>
              <a:t>17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35B1E-BA94-4523-8995-155F563DE9EF}" type="slidenum">
              <a:rPr lang="en-US"/>
              <a:pPr/>
              <a:t>18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C9BA3-DE37-4C16-B6C8-888B817C129B}" type="slidenum">
              <a:rPr lang="en-US"/>
              <a:pPr/>
              <a:t>19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66BEB-E0AD-4DC0-90CB-4597D22F7A8D}" type="slidenum">
              <a:rPr lang="en-US"/>
              <a:pPr/>
              <a:t>2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36DD2-2B12-4CF4-BCEB-CA54248FC69E}" type="slidenum">
              <a:rPr lang="en-US"/>
              <a:pPr/>
              <a:t>20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10FF0-6F4E-4C20-87BA-DA04FAFFBBDD}" type="slidenum">
              <a:rPr lang="en-US"/>
              <a:pPr/>
              <a:t>21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EB0D8-69ED-4A1C-AC03-C6BBAEF0DBC6}" type="slidenum">
              <a:rPr lang="en-US"/>
              <a:pPr/>
              <a:t>22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E789D-8B9C-4C45-BA15-7922CCE19E18}" type="slidenum">
              <a:rPr lang="en-US"/>
              <a:pPr/>
              <a:t>23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91AAC-FE99-410E-A7F4-C29A4771093E}" type="slidenum">
              <a:rPr lang="en-US"/>
              <a:pPr/>
              <a:t>24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4AF62-3612-49BB-A0A5-4570AABFEE2D}" type="slidenum">
              <a:rPr lang="en-US"/>
              <a:pPr/>
              <a:t>25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7A062-646C-48B7-A833-56C8DA138B3F}" type="slidenum">
              <a:rPr lang="en-US"/>
              <a:pPr/>
              <a:t>26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4CDB5-699F-4197-8819-595646807135}" type="slidenum">
              <a:rPr lang="en-US"/>
              <a:pPr/>
              <a:t>27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48D50-682B-4D5A-9992-027E18FBC522}" type="slidenum">
              <a:rPr lang="en-US"/>
              <a:pPr/>
              <a:t>28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186BE-EA8A-4692-8CB6-146B846FDF06}" type="slidenum">
              <a:rPr lang="en-US"/>
              <a:pPr/>
              <a:t>29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9808-B0FB-4C0D-AAC3-A0A3AB262D44}" type="slidenum">
              <a:rPr lang="en-US"/>
              <a:pPr/>
              <a:t>3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50892-3689-4D33-9FB1-C167BEA818C2}" type="slidenum">
              <a:rPr lang="en-US"/>
              <a:pPr/>
              <a:t>30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46E94-7BDD-47A8-B021-E3E17BD2F95A}" type="slidenum">
              <a:rPr lang="en-US"/>
              <a:pPr/>
              <a:t>31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CB29D-7D8F-4524-A395-E4C043963CD0}" type="slidenum">
              <a:rPr lang="en-US"/>
              <a:pPr/>
              <a:t>32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89B07-D557-4EAE-A3F5-3BE5AD485E39}" type="slidenum">
              <a:rPr lang="en-US"/>
              <a:pPr/>
              <a:t>33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CA59A-4893-4975-A0D5-7A29CE4CC4FA}" type="slidenum">
              <a:rPr lang="en-US"/>
              <a:pPr/>
              <a:t>34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05B57-592E-481C-9250-09A950764C79}" type="slidenum">
              <a:rPr lang="en-US"/>
              <a:pPr/>
              <a:t>35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5EB3D-780F-488E-85EB-73510B501FF4}" type="slidenum">
              <a:rPr lang="en-US"/>
              <a:pPr/>
              <a:t>36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80EBC-4F0E-4890-BF33-D80E89DB3FD4}" type="slidenum">
              <a:rPr lang="en-US"/>
              <a:pPr/>
              <a:t>37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994B7-86FF-4D68-A0B2-9F75D191DDCD}" type="slidenum">
              <a:rPr lang="en-US"/>
              <a:pPr/>
              <a:t>38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CEEB8-D8FC-44B3-B157-531F1179144E}" type="slidenum">
              <a:rPr lang="en-US"/>
              <a:pPr/>
              <a:t>39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746E3-2BE0-4194-A323-B22DFDC3CF6A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F8511-1957-4581-823C-76467FCFFE45}" type="slidenum">
              <a:rPr lang="en-US"/>
              <a:pPr/>
              <a:t>40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6C45A-A39C-4F7F-99D9-E2A08752C8E4}" type="slidenum">
              <a:rPr lang="en-US"/>
              <a:pPr/>
              <a:t>41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DB5E6-79E4-46DF-88EC-898331820A57}" type="slidenum">
              <a:rPr lang="en-US"/>
              <a:pPr/>
              <a:t>5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6EB64-9716-415F-9BC8-9DE4AC547AF6}" type="slidenum">
              <a:rPr lang="en-US"/>
              <a:pPr/>
              <a:t>6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05631-832E-4220-B024-FEB4CBDCE504}" type="slidenum">
              <a:rPr lang="en-US"/>
              <a:pPr/>
              <a:t>7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ACDB-9F17-49FC-851D-D9A94466CFF4}" type="slidenum">
              <a:rPr lang="en-US"/>
              <a:pPr/>
              <a:t>8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22E3-6E8D-43F3-9130-AB5C2C591671}" type="slidenum">
              <a:rPr lang="en-US"/>
              <a:pPr/>
              <a:t>9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D8A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209800"/>
            <a:ext cx="6553200" cy="1393825"/>
          </a:xfrm>
        </p:spPr>
        <p:txBody>
          <a:bodyPr/>
          <a:lstStyle>
            <a:lvl1pPr>
              <a:defRPr sz="4000"/>
            </a:lvl1pPr>
          </a:lstStyle>
          <a:p>
            <a:endParaRPr lang="en-US"/>
          </a:p>
        </p:txBody>
      </p:sp>
      <p:sp>
        <p:nvSpPr>
          <p:cNvPr id="6158" name="AutoShape 14"/>
          <p:cNvSpPr>
            <a:spLocks noChangeArrowheads="1"/>
          </p:cNvSpPr>
          <p:nvPr userDrawn="1"/>
        </p:nvSpPr>
        <p:spPr bwMode="auto">
          <a:xfrm>
            <a:off x="1828800" y="1143000"/>
            <a:ext cx="7543800" cy="1828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163" name="Picture 1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87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84CB2901-9EB4-4D93-878C-E22C49E43F66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74638"/>
            <a:ext cx="192405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61975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1A9A65C-F963-4DB4-8669-213C31B35173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77821F73-77EE-48B6-BE56-8C80A23B6D10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24DFD019-4388-4B21-AB69-BEC5E5ED377D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71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3771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CB174230-A91D-4524-B590-2490F6B0615A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2FCF976F-7D1A-4161-B792-68F4258FE3C6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81E19E09-C1B2-4874-AB70-9BAFEEED8316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2C501DCF-7242-44EF-A1A4-5DF38C6883D8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BB0C7DB7-0B0C-4CE6-BDF9-E21251170B9B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5ADC8A79-7B30-4FC2-8937-ADB0A1640266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FFDD4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81750"/>
            <a:ext cx="861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2-</a:t>
            </a:r>
            <a:fld id="{C4D4BFAA-09A0-4D90-865B-8AB722C95306}" type="slidenum">
              <a:rPr lang="en-US"/>
              <a:pPr/>
              <a:t>‹#›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74638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0000"/>
        </a:spcBef>
        <a:spcAft>
          <a:spcPct val="1000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0000"/>
        </a:spcBef>
        <a:spcAft>
          <a:spcPct val="1000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0000"/>
        </a:spcBef>
        <a:spcAft>
          <a:spcPct val="1000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5000"/>
        </a:spcBef>
        <a:spcAft>
          <a:spcPct val="25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5000"/>
        </a:spcBef>
        <a:spcAft>
          <a:spcPct val="25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25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25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25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25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www.intel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communitycoffee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www.starbucks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www.nike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0" y="1981200"/>
            <a:ext cx="6248400" cy="1393825"/>
          </a:xfrm>
        </p:spPr>
        <p:txBody>
          <a:bodyPr/>
          <a:lstStyle/>
          <a:p>
            <a:pPr algn="r"/>
            <a:r>
              <a:rPr lang="en-US">
                <a:solidFill>
                  <a:schemeClr val="tx1"/>
                </a:solidFill>
              </a:rPr>
              <a:t>Developing Marketing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Strategies and Plans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676400" y="5334000"/>
            <a:ext cx="746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1"/>
              <a:t>Marketing Management, 13</a:t>
            </a:r>
            <a:r>
              <a:rPr lang="en-US" sz="3200" b="1" i="1" baseline="30000"/>
              <a:t>th</a:t>
            </a:r>
            <a:r>
              <a:rPr lang="en-US" sz="3200" b="1" i="1"/>
              <a:t> ed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6400800" y="609600"/>
            <a:ext cx="2133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0" b="1">
                <a:latin typeface="Castellar" pitchFamily="18" charset="0"/>
              </a:rPr>
              <a:t>2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D08C0210-84E3-47AD-B54B-BB07C3B2BBFB}" type="slidenum">
              <a:rPr lang="en-US"/>
              <a:pPr/>
              <a:t>10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5007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Intel’s New Brand Identity: </a:t>
            </a:r>
            <a:br>
              <a:rPr lang="en-US" sz="3200"/>
            </a:br>
            <a:r>
              <a:rPr lang="en-US" sz="3200"/>
              <a:t>Leap Ahead</a:t>
            </a:r>
          </a:p>
        </p:txBody>
      </p:sp>
      <p:pic>
        <p:nvPicPr>
          <p:cNvPr id="500741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t="14635" r="23170" b="8943"/>
          <a:stretch>
            <a:fillRect/>
          </a:stretch>
        </p:blipFill>
        <p:spPr>
          <a:xfrm>
            <a:off x="1600200" y="1600200"/>
            <a:ext cx="6019800" cy="4491038"/>
          </a:xfrm>
          <a:noFill/>
          <a:ln/>
        </p:spPr>
      </p:pic>
      <p:pic>
        <p:nvPicPr>
          <p:cNvPr id="500744" name="Picture 8" descr="wwwcirc">
            <a:hlinkClick r:id="rId4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543800" y="762000"/>
            <a:ext cx="695325" cy="644525"/>
          </a:xfrm>
          <a:ln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E2EDBF7E-FCA1-4980-A300-2B836BD1F6DC}" type="slidenum">
              <a:rPr lang="en-US"/>
              <a:pPr/>
              <a:t>11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95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Marketing Plan?</a:t>
            </a:r>
          </a:p>
        </p:txBody>
      </p:sp>
      <p:sp>
        <p:nvSpPr>
          <p:cNvPr id="4956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4763" algn="ctr">
              <a:buFontTx/>
              <a:buNone/>
            </a:pPr>
            <a:r>
              <a:rPr lang="en-US"/>
              <a:t>A </a:t>
            </a:r>
            <a:r>
              <a:rPr lang="en-US" b="1"/>
              <a:t>marketing plan</a:t>
            </a:r>
            <a:r>
              <a:rPr lang="en-US"/>
              <a:t> is the central instrument for directing and coordinating the marketing effort. </a:t>
            </a:r>
          </a:p>
          <a:p>
            <a:pPr indent="4763" algn="ctr">
              <a:buFontTx/>
              <a:buNone/>
            </a:pPr>
            <a:r>
              <a:rPr lang="en-US"/>
              <a:t>It operates at a                                   strategic and tactical level.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9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9234BC5D-95C9-4D11-A393-5CE827D41554}" type="slidenum">
              <a:rPr lang="en-US"/>
              <a:pPr/>
              <a:t>12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a Marketing Plan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81188"/>
            <a:ext cx="3778250" cy="4291012"/>
          </a:xfrm>
          <a:ln w="57150">
            <a:solidFill>
              <a:srgbClr val="CCCC00"/>
            </a:solidFill>
          </a:ln>
        </p:spPr>
        <p:txBody>
          <a:bodyPr/>
          <a:lstStyle/>
          <a:p>
            <a:r>
              <a:rPr lang="en-US" b="1"/>
              <a:t>Strategic</a:t>
            </a:r>
          </a:p>
          <a:p>
            <a:pPr lvl="1"/>
            <a:r>
              <a:rPr lang="en-US"/>
              <a:t>Target marketing decisions</a:t>
            </a:r>
          </a:p>
          <a:p>
            <a:pPr lvl="1"/>
            <a:r>
              <a:rPr lang="en-US"/>
              <a:t>Value proposition</a:t>
            </a:r>
          </a:p>
          <a:p>
            <a:pPr lvl="1"/>
            <a:r>
              <a:rPr lang="en-US"/>
              <a:t>Analysis of marketing opportunities</a:t>
            </a:r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9950" y="1881188"/>
            <a:ext cx="3778250" cy="4291012"/>
          </a:xfrm>
          <a:ln w="57150">
            <a:solidFill>
              <a:srgbClr val="CCCC00"/>
            </a:solidFill>
          </a:ln>
        </p:spPr>
        <p:txBody>
          <a:bodyPr/>
          <a:lstStyle/>
          <a:p>
            <a:r>
              <a:rPr lang="en-US" b="1"/>
              <a:t>Tactical</a:t>
            </a:r>
          </a:p>
          <a:p>
            <a:pPr lvl="1"/>
            <a:r>
              <a:rPr lang="en-US"/>
              <a:t>Product features</a:t>
            </a:r>
          </a:p>
          <a:p>
            <a:pPr lvl="1"/>
            <a:r>
              <a:rPr lang="en-US"/>
              <a:t>Promotion</a:t>
            </a:r>
          </a:p>
          <a:p>
            <a:pPr lvl="1"/>
            <a:r>
              <a:rPr lang="en-US"/>
              <a:t>Merchandising</a:t>
            </a:r>
          </a:p>
          <a:p>
            <a:pPr lvl="1"/>
            <a:r>
              <a:rPr lang="en-US"/>
              <a:t>Pricing</a:t>
            </a:r>
          </a:p>
          <a:p>
            <a:pPr lvl="1"/>
            <a:r>
              <a:rPr lang="en-US"/>
              <a:t>Sales channels</a:t>
            </a:r>
          </a:p>
          <a:p>
            <a:pPr lvl="1"/>
            <a:r>
              <a:rPr lang="en-US"/>
              <a:t>Service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1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1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1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1DEA0D25-61A6-4615-9542-F972903CAF61}" type="slidenum">
              <a:rPr lang="en-US"/>
              <a:pPr/>
              <a:t>13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228600" y="1752600"/>
            <a:ext cx="8686800" cy="4495800"/>
          </a:xfrm>
          <a:prstGeom prst="rect">
            <a:avLst/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Figure 2.2  The Strategic Planning, Implementation, </a:t>
            </a:r>
            <a:br>
              <a:rPr lang="en-US" sz="3200"/>
            </a:br>
            <a:r>
              <a:rPr lang="en-US" sz="3200"/>
              <a:t>and Control Processes</a:t>
            </a:r>
          </a:p>
        </p:txBody>
      </p:sp>
      <p:pic>
        <p:nvPicPr>
          <p:cNvPr id="413699" name="Picture 3" descr="fig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4800" y="2049463"/>
            <a:ext cx="8458200" cy="3695700"/>
          </a:xfrm>
          <a:noFill/>
          <a:ln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4BCEBA30-F982-478F-BECB-6AD36D42073B}" type="slidenum">
              <a:rPr lang="en-US"/>
              <a:pPr/>
              <a:t>14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Corporate Headquarters’ </a:t>
            </a:r>
            <a:br>
              <a:rPr lang="en-US" sz="3200"/>
            </a:br>
            <a:r>
              <a:rPr lang="en-US" sz="3200"/>
              <a:t>Planning Activities</a:t>
            </a:r>
          </a:p>
        </p:txBody>
      </p:sp>
      <p:sp>
        <p:nvSpPr>
          <p:cNvPr id="415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419600"/>
          </a:xfrm>
        </p:spPr>
        <p:txBody>
          <a:bodyPr/>
          <a:lstStyle/>
          <a:p>
            <a:r>
              <a:rPr lang="en-US"/>
              <a:t>Define the corporate mission</a:t>
            </a:r>
          </a:p>
          <a:p>
            <a:r>
              <a:rPr lang="en-US"/>
              <a:t>Establish strategic business units (SBUs)</a:t>
            </a:r>
          </a:p>
          <a:p>
            <a:r>
              <a:rPr lang="en-US"/>
              <a:t>Assign resources to each SBU</a:t>
            </a:r>
          </a:p>
          <a:p>
            <a:r>
              <a:rPr lang="en-US"/>
              <a:t>Assess growth opportunities</a:t>
            </a:r>
          </a:p>
          <a:p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AD5E2936-06D8-404F-B799-0D043BCED865}" type="slidenum">
              <a:rPr lang="en-US"/>
              <a:pPr/>
              <a:t>15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Mission Statements</a:t>
            </a:r>
          </a:p>
        </p:txBody>
      </p:sp>
      <p:sp>
        <p:nvSpPr>
          <p:cNvPr id="417795" name="AutoShape 3" descr="new_orleans_coffee_banner"/>
          <p:cNvSpPr>
            <a:spLocks noChangeArrowheads="1"/>
          </p:cNvSpPr>
          <p:nvPr/>
        </p:nvSpPr>
        <p:spPr bwMode="auto">
          <a:xfrm>
            <a:off x="609600" y="1828800"/>
            <a:ext cx="4191000" cy="4419600"/>
          </a:xfrm>
          <a:prstGeom prst="rtTriangl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796" name="AutoShape 4"/>
          <p:cNvSpPr>
            <a:spLocks noChangeArrowheads="1"/>
          </p:cNvSpPr>
          <p:nvPr/>
        </p:nvSpPr>
        <p:spPr bwMode="auto">
          <a:xfrm>
            <a:off x="914400" y="1447800"/>
            <a:ext cx="5943600" cy="7620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Focus on limited number of goals</a:t>
            </a:r>
          </a:p>
        </p:txBody>
      </p:sp>
      <p:sp>
        <p:nvSpPr>
          <p:cNvPr id="417797" name="AutoShape 5"/>
          <p:cNvSpPr>
            <a:spLocks noChangeArrowheads="1"/>
          </p:cNvSpPr>
          <p:nvPr/>
        </p:nvSpPr>
        <p:spPr bwMode="auto">
          <a:xfrm>
            <a:off x="1828800" y="2362200"/>
            <a:ext cx="5562600" cy="7620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Stress major policies and values</a:t>
            </a:r>
          </a:p>
        </p:txBody>
      </p:sp>
      <p:sp>
        <p:nvSpPr>
          <p:cNvPr id="417798" name="AutoShape 6"/>
          <p:cNvSpPr>
            <a:spLocks noChangeArrowheads="1"/>
          </p:cNvSpPr>
          <p:nvPr/>
        </p:nvSpPr>
        <p:spPr bwMode="auto">
          <a:xfrm>
            <a:off x="2743200" y="3276600"/>
            <a:ext cx="5181600" cy="7620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Define major competitive spheres</a:t>
            </a:r>
          </a:p>
        </p:txBody>
      </p:sp>
      <p:pic>
        <p:nvPicPr>
          <p:cNvPr id="417799" name="Picture 7" descr="wwwcirc">
            <a:hlinkClick r:id="rId4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696200" y="609600"/>
            <a:ext cx="685800" cy="638175"/>
          </a:xfrm>
          <a:ln/>
        </p:spPr>
      </p:pic>
      <p:sp>
        <p:nvSpPr>
          <p:cNvPr id="417800" name="AutoShape 8"/>
          <p:cNvSpPr>
            <a:spLocks noChangeArrowheads="1"/>
          </p:cNvSpPr>
          <p:nvPr/>
        </p:nvSpPr>
        <p:spPr bwMode="auto">
          <a:xfrm>
            <a:off x="3429000" y="4191000"/>
            <a:ext cx="5181600" cy="7620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Take a long-term view</a:t>
            </a:r>
          </a:p>
        </p:txBody>
      </p:sp>
      <p:sp>
        <p:nvSpPr>
          <p:cNvPr id="417801" name="AutoShape 9"/>
          <p:cNvSpPr>
            <a:spLocks noChangeArrowheads="1"/>
          </p:cNvSpPr>
          <p:nvPr/>
        </p:nvSpPr>
        <p:spPr bwMode="auto">
          <a:xfrm>
            <a:off x="4343400" y="5105400"/>
            <a:ext cx="4572000" cy="7620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Short, memorable, meaningful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animBg="1"/>
      <p:bldP spid="417796" grpId="0" animBg="1"/>
      <p:bldP spid="417797" grpId="0" animBg="1"/>
      <p:bldP spid="417798" grpId="0" animBg="1"/>
      <p:bldP spid="417800" grpId="0" animBg="1"/>
      <p:bldP spid="4178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DFC398E6-99C0-4319-99E7-F31F690C4BD4}" type="slidenum">
              <a:rPr lang="en-US"/>
              <a:pPr/>
              <a:t>16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Competitive Spheres</a:t>
            </a:r>
          </a:p>
        </p:txBody>
      </p:sp>
      <p:sp>
        <p:nvSpPr>
          <p:cNvPr id="419843" name="AutoShape 3"/>
          <p:cNvSpPr>
            <a:spLocks noChangeArrowheads="1"/>
          </p:cNvSpPr>
          <p:nvPr/>
        </p:nvSpPr>
        <p:spPr bwMode="auto">
          <a:xfrm>
            <a:off x="3657600" y="1524000"/>
            <a:ext cx="1752600" cy="1447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Industry</a:t>
            </a:r>
          </a:p>
        </p:txBody>
      </p:sp>
      <p:sp>
        <p:nvSpPr>
          <p:cNvPr id="419844" name="AutoShape 4"/>
          <p:cNvSpPr>
            <a:spLocks noChangeArrowheads="1"/>
          </p:cNvSpPr>
          <p:nvPr/>
        </p:nvSpPr>
        <p:spPr bwMode="auto">
          <a:xfrm>
            <a:off x="5029200" y="2514600"/>
            <a:ext cx="2209800" cy="1447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Products</a:t>
            </a:r>
          </a:p>
        </p:txBody>
      </p:sp>
      <p:sp>
        <p:nvSpPr>
          <p:cNvPr id="419845" name="AutoShape 5"/>
          <p:cNvSpPr>
            <a:spLocks noChangeArrowheads="1"/>
          </p:cNvSpPr>
          <p:nvPr/>
        </p:nvSpPr>
        <p:spPr bwMode="auto">
          <a:xfrm>
            <a:off x="3657600" y="4876800"/>
            <a:ext cx="1752600" cy="1447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Market</a:t>
            </a:r>
          </a:p>
          <a:p>
            <a:pPr algn="ctr"/>
            <a:r>
              <a:rPr lang="en-US" sz="2800"/>
              <a:t>segment</a:t>
            </a:r>
          </a:p>
        </p:txBody>
      </p:sp>
      <p:sp>
        <p:nvSpPr>
          <p:cNvPr id="419846" name="AutoShape 6"/>
          <p:cNvSpPr>
            <a:spLocks noChangeArrowheads="1"/>
          </p:cNvSpPr>
          <p:nvPr/>
        </p:nvSpPr>
        <p:spPr bwMode="auto">
          <a:xfrm>
            <a:off x="1828800" y="2514600"/>
            <a:ext cx="2209800" cy="13716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Geographical</a:t>
            </a:r>
          </a:p>
        </p:txBody>
      </p:sp>
      <p:sp>
        <p:nvSpPr>
          <p:cNvPr id="419847" name="AutoShape 7"/>
          <p:cNvSpPr>
            <a:spLocks noChangeArrowheads="1"/>
          </p:cNvSpPr>
          <p:nvPr/>
        </p:nvSpPr>
        <p:spPr bwMode="auto">
          <a:xfrm>
            <a:off x="5029200" y="3962400"/>
            <a:ext cx="2209800" cy="13716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Competence</a:t>
            </a:r>
          </a:p>
        </p:txBody>
      </p:sp>
      <p:sp>
        <p:nvSpPr>
          <p:cNvPr id="419848" name="AutoShape 8"/>
          <p:cNvSpPr>
            <a:spLocks noChangeArrowheads="1"/>
          </p:cNvSpPr>
          <p:nvPr/>
        </p:nvSpPr>
        <p:spPr bwMode="auto">
          <a:xfrm>
            <a:off x="1752600" y="3886200"/>
            <a:ext cx="2286000" cy="1447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Vertical</a:t>
            </a:r>
          </a:p>
          <a:p>
            <a:pPr algn="ctr"/>
            <a:r>
              <a:rPr lang="en-US" sz="2800"/>
              <a:t>channels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animBg="1"/>
      <p:bldP spid="419844" grpId="0" animBg="1"/>
      <p:bldP spid="419845" grpId="0" animBg="1"/>
      <p:bldP spid="419846" grpId="0" animBg="1"/>
      <p:bldP spid="419847" grpId="0" animBg="1"/>
      <p:bldP spid="4198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BF0A4407-3808-49FF-9891-13B4EE7C15FE}" type="slidenum">
              <a:rPr lang="en-US"/>
              <a:pPr/>
              <a:t>17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/>
          <a:lstStyle/>
          <a:p>
            <a:r>
              <a:rPr lang="en-US" sz="3200"/>
              <a:t>Rubbermaid Commercial Products, Inc.</a:t>
            </a:r>
          </a:p>
        </p:txBody>
      </p:sp>
      <p:sp>
        <p:nvSpPr>
          <p:cNvPr id="423940" name="AutoShape 4"/>
          <p:cNvSpPr>
            <a:spLocks noChangeArrowheads="1"/>
          </p:cNvSpPr>
          <p:nvPr/>
        </p:nvSpPr>
        <p:spPr bwMode="auto">
          <a:xfrm>
            <a:off x="762000" y="1371600"/>
            <a:ext cx="7772400" cy="4953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dist">
              <a:buFont typeface="Wingdings" pitchFamily="2" charset="2"/>
              <a:buNone/>
            </a:pPr>
            <a:r>
              <a:rPr lang="en-US" sz="3200">
                <a:solidFill>
                  <a:srgbClr val="000046"/>
                </a:solidFill>
              </a:rPr>
              <a:t>“</a:t>
            </a:r>
            <a:r>
              <a:rPr lang="en-US" sz="2800">
                <a:solidFill>
                  <a:srgbClr val="000046"/>
                </a:solidFill>
              </a:rPr>
              <a:t>Our vision is to be the Global Market Share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 Leader in each of the markets we serve. We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will earn this leadership position by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providing to our distributor and end-user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customers innovative, high-quality, cost-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effective and environmentally responsible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products. We will add value to these products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by providing legendary customer service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through our uncompromising Commitment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to Customer Satisfaction.”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39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3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3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3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3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3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3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3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3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3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0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986FDC85-8F06-4981-97F3-DD1F492AF90D}" type="slidenum">
              <a:rPr lang="en-US"/>
              <a:pPr/>
              <a:t>18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/>
          <a:lstStyle/>
          <a:p>
            <a:r>
              <a:rPr lang="en-US" sz="3200"/>
              <a:t>Motorola</a:t>
            </a:r>
          </a:p>
        </p:txBody>
      </p:sp>
      <p:sp>
        <p:nvSpPr>
          <p:cNvPr id="425988" name="AutoShape 4"/>
          <p:cNvSpPr>
            <a:spLocks noChangeArrowheads="1"/>
          </p:cNvSpPr>
          <p:nvPr/>
        </p:nvSpPr>
        <p:spPr bwMode="auto">
          <a:xfrm>
            <a:off x="762000" y="1600200"/>
            <a:ext cx="7772400" cy="464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dist">
              <a:buFont typeface="Wingdings" pitchFamily="2" charset="2"/>
              <a:buNone/>
            </a:pPr>
            <a:r>
              <a:rPr lang="en-US" sz="3200">
                <a:solidFill>
                  <a:srgbClr val="000046"/>
                </a:solidFill>
              </a:rPr>
              <a:t>“</a:t>
            </a:r>
            <a:r>
              <a:rPr lang="en-US" sz="2800">
                <a:solidFill>
                  <a:srgbClr val="000046"/>
                </a:solidFill>
              </a:rPr>
              <a:t>The purpose of Motorola is to honorably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serve the needs of the community by providing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products and services of superior quality at a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fair price to our customers; to do this so as to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earn an adequate profit which is required for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the total enterprise to grow; and by doing so,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provide the opportunity for our employees and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shareholders to achieve their personal </a:t>
            </a:r>
          </a:p>
          <a:p>
            <a:pPr algn="dist">
              <a:buFont typeface="Wingdings" pitchFamily="2" charset="2"/>
              <a:buNone/>
            </a:pPr>
            <a:r>
              <a:rPr lang="en-US" sz="2800">
                <a:solidFill>
                  <a:srgbClr val="000046"/>
                </a:solidFill>
              </a:rPr>
              <a:t>objectives.”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5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25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5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5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5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5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5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5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5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B2B4CF12-900B-4F23-9E41-6404753592C5}" type="slidenum">
              <a:rPr lang="en-US"/>
              <a:pPr/>
              <a:t>19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z="3200"/>
              <a:t>eBay</a:t>
            </a:r>
          </a:p>
        </p:txBody>
      </p:sp>
      <p:sp>
        <p:nvSpPr>
          <p:cNvPr id="428036" name="AutoShape 4"/>
          <p:cNvSpPr>
            <a:spLocks noChangeArrowheads="1"/>
          </p:cNvSpPr>
          <p:nvPr/>
        </p:nvSpPr>
        <p:spPr bwMode="auto">
          <a:xfrm>
            <a:off x="762000" y="1676400"/>
            <a:ext cx="7772400" cy="419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dist">
              <a:buFont typeface="Wingdings" pitchFamily="2" charset="2"/>
              <a:buNone/>
            </a:pPr>
            <a:r>
              <a:rPr lang="en-US" sz="3200">
                <a:solidFill>
                  <a:srgbClr val="000046"/>
                </a:solidFill>
              </a:rPr>
              <a:t>“We help people trade anything on earth.</a:t>
            </a:r>
          </a:p>
          <a:p>
            <a:pPr algn="dist">
              <a:buFont typeface="Wingdings" pitchFamily="2" charset="2"/>
              <a:buNone/>
            </a:pPr>
            <a:r>
              <a:rPr lang="en-US" sz="3200">
                <a:solidFill>
                  <a:srgbClr val="000046"/>
                </a:solidFill>
              </a:rPr>
              <a:t>We will continue to enhance the online</a:t>
            </a:r>
          </a:p>
          <a:p>
            <a:pPr algn="dist">
              <a:buFont typeface="Wingdings" pitchFamily="2" charset="2"/>
              <a:buNone/>
            </a:pPr>
            <a:r>
              <a:rPr lang="en-US" sz="3200">
                <a:solidFill>
                  <a:srgbClr val="000046"/>
                </a:solidFill>
              </a:rPr>
              <a:t>trading experiences of all</a:t>
            </a:r>
            <a:r>
              <a:rPr lang="en-US" sz="3200">
                <a:solidFill>
                  <a:srgbClr val="000046"/>
                </a:solidFill>
                <a:cs typeface="Arial" charset="0"/>
              </a:rPr>
              <a:t>—</a:t>
            </a:r>
            <a:r>
              <a:rPr lang="en-US" sz="3200">
                <a:solidFill>
                  <a:srgbClr val="000046"/>
                </a:solidFill>
              </a:rPr>
              <a:t>collectors, </a:t>
            </a:r>
          </a:p>
          <a:p>
            <a:pPr algn="dist">
              <a:buFont typeface="Wingdings" pitchFamily="2" charset="2"/>
              <a:buNone/>
            </a:pPr>
            <a:r>
              <a:rPr lang="en-US" sz="3200">
                <a:solidFill>
                  <a:srgbClr val="000046"/>
                </a:solidFill>
              </a:rPr>
              <a:t>dealers, small businesses, unique item</a:t>
            </a:r>
          </a:p>
          <a:p>
            <a:pPr algn="dist">
              <a:buFont typeface="Wingdings" pitchFamily="2" charset="2"/>
              <a:buNone/>
            </a:pPr>
            <a:r>
              <a:rPr lang="en-US" sz="3200">
                <a:solidFill>
                  <a:srgbClr val="000046"/>
                </a:solidFill>
              </a:rPr>
              <a:t>seekers, bargain hunters, opportunity</a:t>
            </a:r>
          </a:p>
          <a:p>
            <a:pPr algn="dist">
              <a:buFont typeface="Wingdings" pitchFamily="2" charset="2"/>
              <a:buNone/>
            </a:pPr>
            <a:r>
              <a:rPr lang="en-US" sz="3200">
                <a:solidFill>
                  <a:srgbClr val="000046"/>
                </a:solidFill>
              </a:rPr>
              <a:t>sellers, and browsers</a:t>
            </a:r>
            <a:r>
              <a:rPr lang="en-US" sz="2800">
                <a:solidFill>
                  <a:srgbClr val="000046"/>
                </a:solidFill>
              </a:rPr>
              <a:t>.”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28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8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8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8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8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E7B4DDBA-8CE6-40B8-A843-9BB3A4500A93}" type="slidenum">
              <a:rPr lang="en-US"/>
              <a:pPr/>
              <a:t>2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Questions</a:t>
            </a:r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does marketing affect customer value?</a:t>
            </a:r>
          </a:p>
          <a:p>
            <a:r>
              <a:rPr lang="en-US"/>
              <a:t>How is strategic planning carried out at different levels of the organization?</a:t>
            </a:r>
          </a:p>
          <a:p>
            <a:r>
              <a:rPr lang="en-US"/>
              <a:t>What does a marketing plan include?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6AF4CBC5-D4E5-4FB5-B47C-0485ABB5200D}" type="slidenum">
              <a:rPr lang="en-US"/>
              <a:pPr/>
              <a:t>20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sz="3200"/>
              <a:t>Table  2.3 </a:t>
            </a:r>
            <a:br>
              <a:rPr lang="en-US" sz="3200"/>
            </a:br>
            <a:r>
              <a:rPr lang="en-US" sz="2800"/>
              <a:t>Product Orientation vs. Market Orientation</a:t>
            </a:r>
          </a:p>
        </p:txBody>
      </p:sp>
      <p:graphicFrame>
        <p:nvGraphicFramePr>
          <p:cNvPr id="430109" name="Group 29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382000" cy="4648200"/>
        </p:xfrm>
        <a:graphic>
          <a:graphicData uri="http://schemas.openxmlformats.org/drawingml/2006/table">
            <a:tbl>
              <a:tblPr/>
              <a:tblGrid>
                <a:gridCol w="2794000"/>
                <a:gridCol w="2794000"/>
                <a:gridCol w="2794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Missouri-Pacific Railroad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run a railroad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are a people-and-goods mover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Xerox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make copying equipment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improve office productivity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 Oil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sell gasoline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supply energy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Columbia Pictures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make movies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entertain people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DD4F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AE2504C7-1B3A-4736-9964-7C9BF35A6FC6}" type="slidenum">
              <a:rPr lang="en-US"/>
              <a:pPr/>
              <a:t>21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/>
          <a:lstStyle/>
          <a:p>
            <a:r>
              <a:rPr lang="en-US" sz="3200"/>
              <a:t>Dimensions That Define a Business</a:t>
            </a:r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2743200" y="1524000"/>
            <a:ext cx="3352800" cy="228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Customer </a:t>
            </a:r>
          </a:p>
          <a:p>
            <a:pPr algn="ctr"/>
            <a:r>
              <a:rPr lang="en-US" sz="2800"/>
              <a:t>groups</a:t>
            </a:r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4419600" y="3810000"/>
            <a:ext cx="3352800" cy="228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Technology</a:t>
            </a:r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1066800" y="3810000"/>
            <a:ext cx="3352800" cy="228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Customer </a:t>
            </a:r>
          </a:p>
          <a:p>
            <a:pPr algn="ctr"/>
            <a:r>
              <a:rPr lang="en-US" sz="2800"/>
              <a:t>needs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nimBg="1"/>
      <p:bldP spid="432132" grpId="0" animBg="1"/>
      <p:bldP spid="4321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33A7DF84-8BBF-46A8-A59C-8538DFC3118B}" type="slidenum">
              <a:rPr lang="en-US"/>
              <a:pPr/>
              <a:t>22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SBUs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a single business or collection of related businesses</a:t>
            </a:r>
          </a:p>
          <a:p>
            <a:r>
              <a:rPr lang="en-US"/>
              <a:t>It has its own set of competitors</a:t>
            </a:r>
          </a:p>
          <a:p>
            <a:r>
              <a:rPr lang="en-US"/>
              <a:t>It has a leader responsible for strategic planning and profitability</a:t>
            </a:r>
          </a:p>
          <a:p>
            <a:pPr lvl="1">
              <a:buFontTx/>
              <a:buNone/>
            </a:pPr>
            <a:endParaRPr lang="en-US" sz="320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00D4B1C2-CF00-4A40-A960-1927C27CD3FB}" type="slidenum">
              <a:rPr lang="en-US"/>
              <a:pPr/>
              <a:t>23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685800" y="1295400"/>
            <a:ext cx="8077200" cy="4953000"/>
          </a:xfrm>
          <a:prstGeom prst="rect">
            <a:avLst/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/>
          <a:lstStyle/>
          <a:p>
            <a:r>
              <a:rPr lang="en-US" sz="3200"/>
              <a:t>Figure 2.3  The Strategic Planning Gap</a:t>
            </a:r>
          </a:p>
        </p:txBody>
      </p:sp>
      <p:pic>
        <p:nvPicPr>
          <p:cNvPr id="436227" name="Picture 3" descr="fig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14400" y="1812925"/>
            <a:ext cx="7543800" cy="4146550"/>
          </a:xfrm>
          <a:noFill/>
          <a:ln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8F2BADCE-2F02-43EE-BC5F-10A90DE39203}" type="slidenum">
              <a:rPr lang="en-US"/>
              <a:pPr/>
              <a:t>24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Strategies Suggested by Ansoff’s Product-Market Expansion Grid</a:t>
            </a: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267200"/>
          </a:xfrm>
        </p:spPr>
        <p:txBody>
          <a:bodyPr/>
          <a:lstStyle/>
          <a:p>
            <a:r>
              <a:rPr lang="en-US"/>
              <a:t>Market penetration</a:t>
            </a:r>
          </a:p>
          <a:p>
            <a:r>
              <a:rPr lang="en-US"/>
              <a:t>Market development</a:t>
            </a:r>
          </a:p>
          <a:p>
            <a:r>
              <a:rPr lang="en-US"/>
              <a:t>Product development</a:t>
            </a:r>
          </a:p>
          <a:p>
            <a:r>
              <a:rPr lang="en-US"/>
              <a:t>Diversification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8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8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BB71E709-6F2A-47B1-B513-478E63081682}" type="slidenum">
              <a:rPr lang="en-US"/>
              <a:pPr/>
              <a:t>25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Growth of Starbucks</a:t>
            </a:r>
          </a:p>
        </p:txBody>
      </p:sp>
      <p:pic>
        <p:nvPicPr>
          <p:cNvPr id="440323" name="Picture 3" descr="ph02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22388" y="1881188"/>
            <a:ext cx="6156325" cy="4286250"/>
          </a:xfrm>
          <a:noFill/>
          <a:ln/>
        </p:spPr>
      </p:pic>
      <p:pic>
        <p:nvPicPr>
          <p:cNvPr id="440324" name="Picture 4" descr="wwwcirc">
            <a:hlinkClick r:id="rId4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543800" y="533400"/>
            <a:ext cx="609600" cy="525463"/>
          </a:xfrm>
          <a:ln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AA8A51D1-9379-40B7-9E4B-BDC52A841606}" type="slidenum">
              <a:rPr lang="en-US"/>
              <a:pPr/>
              <a:t>26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Corporate Culture?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4763" algn="ctr">
              <a:buFontTx/>
              <a:buNone/>
            </a:pPr>
            <a:r>
              <a:rPr lang="en-US" b="1"/>
              <a:t>Corporate culture</a:t>
            </a:r>
            <a:r>
              <a:rPr lang="en-US"/>
              <a:t> is the shared experiences, stories, beliefs, and norms that characterize an organization.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65A3CAA5-1545-43A2-AC80-152E49129CC4}" type="slidenum">
              <a:rPr lang="en-US"/>
              <a:pPr/>
              <a:t>27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Tactics for Managing Change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Avoid the innovation title for the team</a:t>
            </a:r>
          </a:p>
          <a:p>
            <a:r>
              <a:rPr lang="en-US"/>
              <a:t>Use the buddy system</a:t>
            </a:r>
          </a:p>
          <a:p>
            <a:r>
              <a:rPr lang="en-US"/>
              <a:t>Set the metrics in advance</a:t>
            </a:r>
          </a:p>
          <a:p>
            <a:r>
              <a:rPr lang="en-US"/>
              <a:t>Aim for quick hits first</a:t>
            </a:r>
          </a:p>
          <a:p>
            <a:r>
              <a:rPr lang="en-US"/>
              <a:t>Get data to back up your gut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0A5C35F2-BC4F-4A3F-907E-F812A1167481}" type="slidenum">
              <a:rPr lang="en-US"/>
              <a:pPr/>
              <a:t>28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52400" y="1752600"/>
            <a:ext cx="8763000" cy="4419600"/>
          </a:xfrm>
          <a:prstGeom prst="rect">
            <a:avLst/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Figure 2.5  The Business Unit </a:t>
            </a:r>
            <a:br>
              <a:rPr lang="en-US" sz="3200"/>
            </a:br>
            <a:r>
              <a:rPr lang="en-US" sz="3200"/>
              <a:t>Strategic Planning Process</a:t>
            </a:r>
          </a:p>
        </p:txBody>
      </p:sp>
      <p:pic>
        <p:nvPicPr>
          <p:cNvPr id="446467" name="Picture 3" descr="fig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4800" y="2209800"/>
            <a:ext cx="8458200" cy="3116263"/>
          </a:xfrm>
          <a:noFill/>
          <a:ln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6F7CFE73-BDBA-4AFB-BCF8-8EA8D4C19CD7}" type="slidenum">
              <a:rPr lang="en-US"/>
              <a:pPr/>
              <a:t>29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 Analysis</a:t>
            </a:r>
          </a:p>
        </p:txBody>
      </p:sp>
      <p:sp>
        <p:nvSpPr>
          <p:cNvPr id="448515" name="AutoShape 3" descr="20849RTYRGB600"/>
          <p:cNvSpPr>
            <a:spLocks noChangeArrowheads="1"/>
          </p:cNvSpPr>
          <p:nvPr/>
        </p:nvSpPr>
        <p:spPr bwMode="auto">
          <a:xfrm>
            <a:off x="1219200" y="1752600"/>
            <a:ext cx="2971800" cy="4648200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516" name="AutoShape 4"/>
          <p:cNvSpPr>
            <a:spLocks noChangeArrowheads="1"/>
          </p:cNvSpPr>
          <p:nvPr/>
        </p:nvSpPr>
        <p:spPr bwMode="auto">
          <a:xfrm>
            <a:off x="4572000" y="1905000"/>
            <a:ext cx="3352800" cy="914400"/>
          </a:xfrm>
          <a:prstGeom prst="roundRect">
            <a:avLst>
              <a:gd name="adj" fmla="val 16667"/>
            </a:avLst>
          </a:prstGeom>
          <a:solidFill>
            <a:srgbClr val="B1B1FF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Strengths</a:t>
            </a:r>
          </a:p>
        </p:txBody>
      </p:sp>
      <p:sp>
        <p:nvSpPr>
          <p:cNvPr id="448517" name="AutoShape 5"/>
          <p:cNvSpPr>
            <a:spLocks noChangeArrowheads="1"/>
          </p:cNvSpPr>
          <p:nvPr/>
        </p:nvSpPr>
        <p:spPr bwMode="auto">
          <a:xfrm>
            <a:off x="4572000" y="2971800"/>
            <a:ext cx="3352800" cy="914400"/>
          </a:xfrm>
          <a:prstGeom prst="roundRect">
            <a:avLst>
              <a:gd name="adj" fmla="val 16667"/>
            </a:avLst>
          </a:prstGeom>
          <a:solidFill>
            <a:srgbClr val="B1B1FF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Weaknesses</a:t>
            </a:r>
          </a:p>
        </p:txBody>
      </p:sp>
      <p:sp>
        <p:nvSpPr>
          <p:cNvPr id="448518" name="AutoShape 6"/>
          <p:cNvSpPr>
            <a:spLocks noChangeArrowheads="1"/>
          </p:cNvSpPr>
          <p:nvPr/>
        </p:nvSpPr>
        <p:spPr bwMode="auto">
          <a:xfrm>
            <a:off x="4572000" y="4114800"/>
            <a:ext cx="3352800" cy="914400"/>
          </a:xfrm>
          <a:prstGeom prst="roundRect">
            <a:avLst>
              <a:gd name="adj" fmla="val 16667"/>
            </a:avLst>
          </a:prstGeom>
          <a:solidFill>
            <a:srgbClr val="B1B1FF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Opportunities</a:t>
            </a:r>
          </a:p>
        </p:txBody>
      </p:sp>
      <p:sp>
        <p:nvSpPr>
          <p:cNvPr id="448519" name="AutoShape 7"/>
          <p:cNvSpPr>
            <a:spLocks noChangeArrowheads="1"/>
          </p:cNvSpPr>
          <p:nvPr/>
        </p:nvSpPr>
        <p:spPr bwMode="auto">
          <a:xfrm>
            <a:off x="4572000" y="5257800"/>
            <a:ext cx="3352800" cy="914400"/>
          </a:xfrm>
          <a:prstGeom prst="roundRect">
            <a:avLst>
              <a:gd name="adj" fmla="val 16667"/>
            </a:avLst>
          </a:prstGeom>
          <a:solidFill>
            <a:srgbClr val="B1B1FF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Threats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nimBg="1"/>
      <p:bldP spid="448517" grpId="0" animBg="1"/>
      <p:bldP spid="448518" grpId="0" animBg="1"/>
      <p:bldP spid="4485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2365E99E-2E58-4D86-88A5-BD8EC097D757}" type="slidenum">
              <a:rPr lang="en-US"/>
              <a:pPr/>
              <a:t>3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Nike Creates Value</a:t>
            </a:r>
          </a:p>
        </p:txBody>
      </p:sp>
      <p:pic>
        <p:nvPicPr>
          <p:cNvPr id="389123" name="Picture 3" descr="ph02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828800"/>
            <a:ext cx="8305800" cy="3684588"/>
          </a:xfrm>
          <a:noFill/>
          <a:ln/>
        </p:spPr>
      </p:pic>
      <p:pic>
        <p:nvPicPr>
          <p:cNvPr id="389124" name="Picture 4" descr="wwwcirc">
            <a:hlinkClick r:id="rId4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467600" y="609600"/>
            <a:ext cx="666750" cy="617538"/>
          </a:xfrm>
          <a:ln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4AD7E815-8919-4CC2-96AA-A3157A8D07ED}" type="slidenum">
              <a:rPr lang="en-US"/>
              <a:pPr/>
              <a:t>30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Market Opportunity Analysis (MOA)</a:t>
            </a:r>
          </a:p>
        </p:txBody>
      </p:sp>
      <p:sp>
        <p:nvSpPr>
          <p:cNvPr id="450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Can the benefits involved in the opportunity be articulated convincingly to a defined target market?</a:t>
            </a:r>
          </a:p>
          <a:p>
            <a:r>
              <a:rPr lang="en-US" sz="2800"/>
              <a:t>Can the target market be located and reached with cost-effective media and trade channels?</a:t>
            </a:r>
          </a:p>
          <a:p>
            <a:r>
              <a:rPr lang="en-US" sz="2800"/>
              <a:t>Does the company possess or have access to the critical capabilities and resources needed to deliver the customer benefits?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0584F5BC-2D98-424B-B4A4-3E7A2F850DD0}" type="slidenum">
              <a:rPr lang="en-US"/>
              <a:pPr/>
              <a:t>31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Market Opportunity Analysis (MOA) (cont.)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the company deliver the benefits better than any actual or potential competitors?</a:t>
            </a:r>
          </a:p>
          <a:p>
            <a:r>
              <a:rPr lang="en-US"/>
              <a:t>Will the financial rate of return meet or exceed the company’s required threshold for investment?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06A107ED-DB9D-466C-A981-380F65728CF2}" type="slidenum">
              <a:rPr lang="en-US"/>
              <a:pPr/>
              <a:t>32</a:t>
            </a:fld>
            <a:r>
              <a:rPr lang="en-US"/>
              <a:t>			Copyright © 2009 Pearson Education, Inc.  Publishing as Prentice Hall</a:t>
            </a:r>
          </a:p>
        </p:txBody>
      </p:sp>
      <p:pic>
        <p:nvPicPr>
          <p:cNvPr id="454658" name="Picture 2" descr="ph020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8200" y="1143000"/>
            <a:ext cx="3857625" cy="5486400"/>
          </a:xfrm>
          <a:noFill/>
          <a:ln/>
        </p:spPr>
      </p:pic>
      <p:sp>
        <p:nvSpPr>
          <p:cNvPr id="454659" name="Text Box 3"/>
          <p:cNvSpPr txBox="1">
            <a:spLocks noChangeArrowheads="1"/>
          </p:cNvSpPr>
          <p:nvPr/>
        </p:nvSpPr>
        <p:spPr bwMode="auto">
          <a:xfrm>
            <a:off x="4860925" y="1971675"/>
            <a:ext cx="367347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FedEx added Sunday deliveries </a:t>
            </a:r>
          </a:p>
          <a:p>
            <a:r>
              <a:rPr lang="en-US" sz="3200"/>
              <a:t>based on customer requests and</a:t>
            </a:r>
          </a:p>
          <a:p>
            <a:r>
              <a:rPr lang="en-US" sz="3200"/>
              <a:t>market demand</a:t>
            </a: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7696200" cy="944562"/>
          </a:xfrm>
          <a:noFill/>
          <a:ln/>
        </p:spPr>
        <p:txBody>
          <a:bodyPr/>
          <a:lstStyle/>
          <a:p>
            <a:r>
              <a:rPr lang="en-US"/>
              <a:t>FedEx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3D47BF44-49BB-4695-BB7C-EF37FB3C6599}" type="slidenum">
              <a:rPr lang="en-US"/>
              <a:pPr/>
              <a:t>33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762000" y="1600200"/>
            <a:ext cx="7772400" cy="4648200"/>
          </a:xfrm>
          <a:prstGeom prst="rect">
            <a:avLst/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2.6 Opportunity Matrix</a:t>
            </a:r>
          </a:p>
        </p:txBody>
      </p:sp>
      <p:pic>
        <p:nvPicPr>
          <p:cNvPr id="456707" name="Picture 3" descr="fig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7693"/>
          <a:stretch>
            <a:fillRect/>
          </a:stretch>
        </p:blipFill>
        <p:spPr>
          <a:xfrm>
            <a:off x="971550" y="1952625"/>
            <a:ext cx="7253288" cy="3914775"/>
          </a:xfrm>
          <a:noFill/>
          <a:ln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6BBFD36B-B6A1-4523-9E91-97F53979FB5D}" type="slidenum">
              <a:rPr lang="en-US"/>
              <a:pPr/>
              <a:t>34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914400" y="1676400"/>
            <a:ext cx="7467600" cy="4648200"/>
          </a:xfrm>
          <a:prstGeom prst="rect">
            <a:avLst/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2.6 Threat Matrix</a:t>
            </a:r>
          </a:p>
        </p:txBody>
      </p:sp>
      <p:pic>
        <p:nvPicPr>
          <p:cNvPr id="458755" name="Picture 3" descr="fig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0769"/>
          <a:stretch>
            <a:fillRect/>
          </a:stretch>
        </p:blipFill>
        <p:spPr>
          <a:xfrm>
            <a:off x="1143000" y="1905000"/>
            <a:ext cx="7277100" cy="3695700"/>
          </a:xfrm>
          <a:noFill/>
          <a:ln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1371E679-5E1A-4160-84F0-2FC4932DF0E0}" type="slidenum">
              <a:rPr lang="en-US"/>
              <a:pPr/>
              <a:t>35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Formulation and MBO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Unit’s objectives must be hierarchical</a:t>
            </a:r>
          </a:p>
          <a:p>
            <a:r>
              <a:rPr lang="en-US"/>
              <a:t>Objectives should be quantitative</a:t>
            </a:r>
          </a:p>
          <a:p>
            <a:r>
              <a:rPr lang="en-US"/>
              <a:t>Goals should be realistic</a:t>
            </a:r>
          </a:p>
          <a:p>
            <a:r>
              <a:rPr lang="en-US"/>
              <a:t>Objectives must be consistent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0A0B832A-6CC2-451D-A098-74CA9D74C431}" type="slidenum">
              <a:rPr lang="en-US"/>
              <a:pPr/>
              <a:t>36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696200" cy="1143000"/>
          </a:xfrm>
        </p:spPr>
        <p:txBody>
          <a:bodyPr/>
          <a:lstStyle/>
          <a:p>
            <a:r>
              <a:rPr lang="en-US"/>
              <a:t>Porter’s Generic Strategies</a:t>
            </a:r>
          </a:p>
        </p:txBody>
      </p:sp>
      <p:sp>
        <p:nvSpPr>
          <p:cNvPr id="462851" name="AutoShape 3"/>
          <p:cNvSpPr>
            <a:spLocks noChangeArrowheads="1"/>
          </p:cNvSpPr>
          <p:nvPr/>
        </p:nvSpPr>
        <p:spPr bwMode="auto">
          <a:xfrm>
            <a:off x="4038600" y="1981200"/>
            <a:ext cx="4038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Overall Cost Leadership</a:t>
            </a:r>
          </a:p>
        </p:txBody>
      </p:sp>
      <p:sp>
        <p:nvSpPr>
          <p:cNvPr id="462852" name="AutoShape 4"/>
          <p:cNvSpPr>
            <a:spLocks noChangeArrowheads="1"/>
          </p:cNvSpPr>
          <p:nvPr/>
        </p:nvSpPr>
        <p:spPr bwMode="auto">
          <a:xfrm>
            <a:off x="4038600" y="3124200"/>
            <a:ext cx="4038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Differentiation</a:t>
            </a:r>
          </a:p>
        </p:txBody>
      </p:sp>
      <p:sp>
        <p:nvSpPr>
          <p:cNvPr id="462853" name="AutoShape 5"/>
          <p:cNvSpPr>
            <a:spLocks noChangeArrowheads="1"/>
          </p:cNvSpPr>
          <p:nvPr/>
        </p:nvSpPr>
        <p:spPr bwMode="auto">
          <a:xfrm>
            <a:off x="4038600" y="4191000"/>
            <a:ext cx="4038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Focus</a:t>
            </a:r>
          </a:p>
        </p:txBody>
      </p:sp>
      <p:pic>
        <p:nvPicPr>
          <p:cNvPr id="462854" name="Picture 6" descr="09_F_010801_porter_cp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4323"/>
          <a:stretch>
            <a:fillRect/>
          </a:stretch>
        </p:blipFill>
        <p:spPr>
          <a:xfrm>
            <a:off x="1752600" y="1981200"/>
            <a:ext cx="2073275" cy="3235325"/>
          </a:xfrm>
          <a:noFill/>
          <a:ln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animBg="1"/>
      <p:bldP spid="462852" grpId="0" animBg="1"/>
      <p:bldP spid="4628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DCAF2C8E-4DEE-480D-9B65-807048ACC8DE}" type="slidenum">
              <a:rPr lang="en-US"/>
              <a:pPr/>
              <a:t>37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1143000"/>
          </a:xfrm>
        </p:spPr>
        <p:txBody>
          <a:bodyPr/>
          <a:lstStyle/>
          <a:p>
            <a:r>
              <a:rPr lang="en-US" sz="3200"/>
              <a:t>Categories of Marketing Alliances</a:t>
            </a:r>
          </a:p>
        </p:txBody>
      </p:sp>
      <p:sp>
        <p:nvSpPr>
          <p:cNvPr id="466948" name="AutoShape 4"/>
          <p:cNvSpPr>
            <a:spLocks noChangeArrowheads="1"/>
          </p:cNvSpPr>
          <p:nvPr/>
        </p:nvSpPr>
        <p:spPr bwMode="auto">
          <a:xfrm>
            <a:off x="1524000" y="1828800"/>
            <a:ext cx="6324600" cy="838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Product or Service Alliances</a:t>
            </a:r>
          </a:p>
        </p:txBody>
      </p:sp>
      <p:sp>
        <p:nvSpPr>
          <p:cNvPr id="466949" name="AutoShape 5"/>
          <p:cNvSpPr>
            <a:spLocks noChangeArrowheads="1"/>
          </p:cNvSpPr>
          <p:nvPr/>
        </p:nvSpPr>
        <p:spPr bwMode="auto">
          <a:xfrm>
            <a:off x="1524000" y="2819400"/>
            <a:ext cx="6324600" cy="838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Promotional Alliances</a:t>
            </a:r>
          </a:p>
        </p:txBody>
      </p:sp>
      <p:sp>
        <p:nvSpPr>
          <p:cNvPr id="466950" name="AutoShape 6"/>
          <p:cNvSpPr>
            <a:spLocks noChangeArrowheads="1"/>
          </p:cNvSpPr>
          <p:nvPr/>
        </p:nvSpPr>
        <p:spPr bwMode="auto">
          <a:xfrm>
            <a:off x="1524000" y="3810000"/>
            <a:ext cx="6400800" cy="762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Logistics Alliances</a:t>
            </a:r>
          </a:p>
        </p:txBody>
      </p:sp>
      <p:sp>
        <p:nvSpPr>
          <p:cNvPr id="466951" name="AutoShape 7"/>
          <p:cNvSpPr>
            <a:spLocks noChangeArrowheads="1"/>
          </p:cNvSpPr>
          <p:nvPr/>
        </p:nvSpPr>
        <p:spPr bwMode="auto">
          <a:xfrm>
            <a:off x="1600200" y="4724400"/>
            <a:ext cx="6400800" cy="762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Pricing Collaborations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animBg="1"/>
      <p:bldP spid="466949" grpId="0" animBg="1"/>
      <p:bldP spid="466950" grpId="0" animBg="1"/>
      <p:bldP spid="4669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C50E8792-66E8-4D2B-A97F-C3B872412CCD}" type="slidenum">
              <a:rPr lang="en-US"/>
              <a:pPr/>
              <a:t>38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96200" cy="1143000"/>
          </a:xfrm>
        </p:spPr>
        <p:txBody>
          <a:bodyPr/>
          <a:lstStyle/>
          <a:p>
            <a:r>
              <a:rPr lang="en-US"/>
              <a:t>Marketing Plan Contents</a:t>
            </a:r>
          </a:p>
        </p:txBody>
      </p:sp>
      <p:sp>
        <p:nvSpPr>
          <p:cNvPr id="471044" name="AutoShape 4"/>
          <p:cNvSpPr>
            <a:spLocks noChangeArrowheads="1"/>
          </p:cNvSpPr>
          <p:nvPr/>
        </p:nvSpPr>
        <p:spPr bwMode="auto">
          <a:xfrm>
            <a:off x="838200" y="1905000"/>
            <a:ext cx="7391400" cy="3429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Executive summary</a:t>
            </a:r>
          </a:p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Table of contents</a:t>
            </a:r>
          </a:p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Situation analysis</a:t>
            </a:r>
          </a:p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Marketing strategy</a:t>
            </a:r>
          </a:p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Financial projections</a:t>
            </a:r>
          </a:p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Implementation controls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7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1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46F14CC7-7938-4158-BF01-4B994298E876}" type="slidenum">
              <a:rPr lang="en-US"/>
              <a:pPr/>
              <a:t>39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696200" cy="1143000"/>
          </a:xfrm>
        </p:spPr>
        <p:txBody>
          <a:bodyPr/>
          <a:lstStyle/>
          <a:p>
            <a:r>
              <a:rPr lang="en-US"/>
              <a:t>Evaluating a Marketing Plan</a:t>
            </a:r>
          </a:p>
        </p:txBody>
      </p:sp>
      <p:sp>
        <p:nvSpPr>
          <p:cNvPr id="473092" name="AutoShape 4"/>
          <p:cNvSpPr>
            <a:spLocks noChangeArrowheads="1"/>
          </p:cNvSpPr>
          <p:nvPr/>
        </p:nvSpPr>
        <p:spPr bwMode="auto">
          <a:xfrm>
            <a:off x="1143000" y="1905000"/>
            <a:ext cx="6934200" cy="3581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Is the plan simple?</a:t>
            </a:r>
          </a:p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Is the plan specific?</a:t>
            </a:r>
          </a:p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Is the plan realistic?</a:t>
            </a:r>
          </a:p>
          <a:p>
            <a:pPr marL="862013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 Is the plan complete?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1AC17AE2-73C4-41CF-8F29-E8D8B951A797}" type="slidenum">
              <a:rPr lang="en-US"/>
              <a:pPr/>
              <a:t>4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V’s Approach to Marketing</a:t>
            </a:r>
          </a:p>
        </p:txBody>
      </p:sp>
      <p:sp>
        <p:nvSpPr>
          <p:cNvPr id="393219" name="AutoShape 3" descr="20797RTYRGB600"/>
          <p:cNvSpPr>
            <a:spLocks noChangeArrowheads="1"/>
          </p:cNvSpPr>
          <p:nvPr/>
        </p:nvSpPr>
        <p:spPr bwMode="auto">
          <a:xfrm>
            <a:off x="609600" y="1828800"/>
            <a:ext cx="4191000" cy="4419600"/>
          </a:xfrm>
          <a:prstGeom prst="rtTriangl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0" name="AutoShape 4"/>
          <p:cNvSpPr>
            <a:spLocks noChangeArrowheads="1"/>
          </p:cNvSpPr>
          <p:nvPr/>
        </p:nvSpPr>
        <p:spPr bwMode="auto">
          <a:xfrm>
            <a:off x="2057400" y="1524000"/>
            <a:ext cx="4572000" cy="12192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Define the value segment</a:t>
            </a:r>
          </a:p>
        </p:txBody>
      </p:sp>
      <p:sp>
        <p:nvSpPr>
          <p:cNvPr id="393221" name="AutoShape 5"/>
          <p:cNvSpPr>
            <a:spLocks noChangeArrowheads="1"/>
          </p:cNvSpPr>
          <p:nvPr/>
        </p:nvSpPr>
        <p:spPr bwMode="auto">
          <a:xfrm>
            <a:off x="3048000" y="2971800"/>
            <a:ext cx="4724400" cy="12192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Define the value proposition</a:t>
            </a:r>
          </a:p>
        </p:txBody>
      </p:sp>
      <p:sp>
        <p:nvSpPr>
          <p:cNvPr id="393222" name="AutoShape 6"/>
          <p:cNvSpPr>
            <a:spLocks noChangeArrowheads="1"/>
          </p:cNvSpPr>
          <p:nvPr/>
        </p:nvSpPr>
        <p:spPr bwMode="auto">
          <a:xfrm>
            <a:off x="4114800" y="4419600"/>
            <a:ext cx="4724400" cy="12192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2400"/>
              <a:t>Define the value network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nimBg="1"/>
      <p:bldP spid="393221" grpId="0" animBg="1"/>
      <p:bldP spid="3932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2BBD577C-F4FA-4993-8684-EDD863E27299}" type="slidenum">
              <a:rPr lang="en-US"/>
              <a:pPr/>
              <a:t>40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96200" cy="1143000"/>
          </a:xfrm>
        </p:spPr>
        <p:txBody>
          <a:bodyPr/>
          <a:lstStyle/>
          <a:p>
            <a:r>
              <a:rPr lang="en-US"/>
              <a:t>Marketing Debate</a:t>
            </a:r>
          </a:p>
        </p:txBody>
      </p:sp>
      <p:sp>
        <p:nvSpPr>
          <p:cNvPr id="475140" name="AutoShape 4"/>
          <p:cNvSpPr>
            <a:spLocks noChangeArrowheads="1"/>
          </p:cNvSpPr>
          <p:nvPr/>
        </p:nvSpPr>
        <p:spPr bwMode="auto">
          <a:xfrm>
            <a:off x="838200" y="1600200"/>
            <a:ext cx="7543800" cy="449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/>
              <a:t>What good is a mission statement?</a:t>
            </a:r>
          </a:p>
          <a:p>
            <a:pPr marL="457200" indent="-457200">
              <a:buFont typeface="Wingdings" pitchFamily="2" charset="2"/>
              <a:buNone/>
            </a:pPr>
            <a:endParaRPr lang="en-US" sz="3200"/>
          </a:p>
          <a:p>
            <a:pPr marL="457200" indent="-457200">
              <a:buFont typeface="Wingdings" pitchFamily="2" charset="2"/>
              <a:buNone/>
            </a:pPr>
            <a:r>
              <a:rPr lang="en-US" sz="3200"/>
              <a:t>Take a position: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3200"/>
              <a:t>Mission statements are critical to a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3200"/>
              <a:t>successful marketing organization.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3200" i="1"/>
              <a:t>or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3200"/>
              <a:t>2. Mission statements rarely provide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3200"/>
              <a:t>useful marketing value.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6E1B0DEE-06BD-40D1-BD13-944F27BFB6AE}" type="slidenum">
              <a:rPr lang="en-US"/>
              <a:pPr/>
              <a:t>41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1143000"/>
          </a:xfrm>
        </p:spPr>
        <p:txBody>
          <a:bodyPr/>
          <a:lstStyle/>
          <a:p>
            <a:r>
              <a:rPr lang="en-US"/>
              <a:t>Marketing Discussion</a:t>
            </a:r>
          </a:p>
        </p:txBody>
      </p:sp>
      <p:sp>
        <p:nvSpPr>
          <p:cNvPr id="477188" name="AutoShape 4"/>
          <p:cNvSpPr>
            <a:spLocks noChangeArrowheads="1"/>
          </p:cNvSpPr>
          <p:nvPr/>
        </p:nvSpPr>
        <p:spPr bwMode="auto">
          <a:xfrm>
            <a:off x="838200" y="1905000"/>
            <a:ext cx="7315200" cy="3886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>
                <a:solidFill>
                  <a:srgbClr val="000066"/>
                </a:solidFill>
              </a:rPr>
              <a:t>What implications do Porter’s value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3200">
                <a:solidFill>
                  <a:srgbClr val="000066"/>
                </a:solidFill>
              </a:rPr>
              <a:t>chain and the holistic marketing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3200">
                <a:solidFill>
                  <a:srgbClr val="000066"/>
                </a:solidFill>
              </a:rPr>
              <a:t>orientation model have for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3200">
                <a:solidFill>
                  <a:srgbClr val="000066"/>
                </a:solidFill>
              </a:rPr>
              <a:t>marketing planning?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747E0627-D584-4463-9133-5EFB6E7448E3}" type="slidenum">
              <a:rPr lang="en-US"/>
              <a:pPr/>
              <a:t>5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Value Chain?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52388" algn="ctr">
              <a:buFontTx/>
              <a:buNone/>
            </a:pPr>
            <a:r>
              <a:rPr lang="en-US"/>
              <a:t>The </a:t>
            </a:r>
            <a:r>
              <a:rPr lang="en-US" b="1"/>
              <a:t>value chain</a:t>
            </a:r>
            <a:r>
              <a:rPr lang="en-US"/>
              <a:t> is a tool for identifying ways to create more customer value because every firm is a synthesis of </a:t>
            </a:r>
            <a:r>
              <a:rPr lang="en-US" i="1"/>
              <a:t>primary and support activities</a:t>
            </a:r>
            <a:r>
              <a:rPr lang="en-US"/>
              <a:t> performed to design, produce, market, deliver, and support its product.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3960E5A3-487A-49AD-BC43-DFA27C16FBF4}" type="slidenum">
              <a:rPr lang="en-US"/>
              <a:pPr/>
              <a:t>6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Business Processes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Market-sensing process</a:t>
            </a:r>
          </a:p>
          <a:p>
            <a:r>
              <a:rPr lang="en-US"/>
              <a:t>New-offering realization process</a:t>
            </a:r>
          </a:p>
          <a:p>
            <a:r>
              <a:rPr lang="en-US"/>
              <a:t>Customer acquisition process</a:t>
            </a:r>
          </a:p>
          <a:p>
            <a:r>
              <a:rPr lang="en-US"/>
              <a:t>Customer relationship management process</a:t>
            </a:r>
          </a:p>
          <a:p>
            <a:r>
              <a:rPr lang="en-US"/>
              <a:t>Fulfillment management process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78D98EAD-4D89-42F0-AC97-76B1F0212400}" type="slidenum">
              <a:rPr lang="en-US"/>
              <a:pPr/>
              <a:t>7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Characteristics of Core Competencies</a:t>
            </a:r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4572000"/>
          </a:xfrm>
        </p:spPr>
        <p:txBody>
          <a:bodyPr/>
          <a:lstStyle/>
          <a:p>
            <a:r>
              <a:rPr lang="en-US"/>
              <a:t>A source of competitive advantage</a:t>
            </a:r>
          </a:p>
          <a:p>
            <a:r>
              <a:rPr lang="en-US"/>
              <a:t>Applications in a wide variety of markets</a:t>
            </a:r>
          </a:p>
          <a:p>
            <a:r>
              <a:rPr lang="en-US"/>
              <a:t>Difficult to imitate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849A9BAE-939D-42B6-A61B-A6F29A43F8D9}" type="slidenum">
              <a:rPr lang="en-US"/>
              <a:pPr/>
              <a:t>8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Firms Should Consider Key Questions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419600"/>
          </a:xfrm>
        </p:spPr>
        <p:txBody>
          <a:bodyPr/>
          <a:lstStyle/>
          <a:p>
            <a:r>
              <a:rPr lang="en-US" sz="2800"/>
              <a:t>Can we learn from the past?</a:t>
            </a:r>
          </a:p>
          <a:p>
            <a:r>
              <a:rPr lang="en-US" sz="2800"/>
              <a:t>How should the present be evaluated?</a:t>
            </a:r>
          </a:p>
          <a:p>
            <a:r>
              <a:rPr lang="en-US" sz="2800"/>
              <a:t>What do we envision for the future?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B5924894-78EB-40B9-9BCF-155E0099B147}" type="slidenum">
              <a:rPr lang="en-US"/>
              <a:pPr/>
              <a:t>9</a:t>
            </a:fld>
            <a:r>
              <a:rPr lang="en-US"/>
              <a:t>			Copyright © 2009 Pearson Education, Inc.  Publishing as Prentice Hall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Holistic Marketing?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391400" cy="4572000"/>
          </a:xfrm>
        </p:spPr>
        <p:txBody>
          <a:bodyPr/>
          <a:lstStyle/>
          <a:p>
            <a:pPr indent="4763" algn="ctr">
              <a:buFontTx/>
              <a:buNone/>
            </a:pPr>
            <a:r>
              <a:rPr lang="en-US" b="1"/>
              <a:t>Holistic marketing</a:t>
            </a:r>
            <a:r>
              <a:rPr lang="en-US"/>
              <a:t> sees itself as integrating the value exploration, value creation, and value delivery activities with the purpose of building long-term, mutually satisfying relationships and coprosperity among key stakeholders.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1027</Words>
  <Application>Microsoft PowerPoint</Application>
  <PresentationFormat>On-screen Show (4:3)</PresentationFormat>
  <Paragraphs>276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Developing Marketing  Strategies and Plans</vt:lpstr>
      <vt:lpstr>Chapter Questions</vt:lpstr>
      <vt:lpstr>Nike Creates Value</vt:lpstr>
      <vt:lpstr>Three V’s Approach to Marketing</vt:lpstr>
      <vt:lpstr>What is the Value Chain?</vt:lpstr>
      <vt:lpstr>Core Business Processes</vt:lpstr>
      <vt:lpstr>Characteristics of Core Competencies</vt:lpstr>
      <vt:lpstr>Firms Should Consider Key Questions</vt:lpstr>
      <vt:lpstr>What is Holistic Marketing?</vt:lpstr>
      <vt:lpstr>Intel’s New Brand Identity:  Leap Ahead</vt:lpstr>
      <vt:lpstr>What is a Marketing Plan?</vt:lpstr>
      <vt:lpstr>Levels of a Marketing Plan</vt:lpstr>
      <vt:lpstr>Figure 2.2  The Strategic Planning, Implementation,  and Control Processes</vt:lpstr>
      <vt:lpstr>Corporate Headquarters’  Planning Activities</vt:lpstr>
      <vt:lpstr>Good Mission Statements</vt:lpstr>
      <vt:lpstr>Major Competitive Spheres</vt:lpstr>
      <vt:lpstr>Rubbermaid Commercial Products, Inc.</vt:lpstr>
      <vt:lpstr>Motorola</vt:lpstr>
      <vt:lpstr>eBay</vt:lpstr>
      <vt:lpstr>Table  2.3  Product Orientation vs. Market Orientation</vt:lpstr>
      <vt:lpstr>Dimensions That Define a Business</vt:lpstr>
      <vt:lpstr>Characteristics of SBUs</vt:lpstr>
      <vt:lpstr>Figure 2.3  The Strategic Planning Gap</vt:lpstr>
      <vt:lpstr>Strategies Suggested by Ansoff’s Product-Market Expansion Grid</vt:lpstr>
      <vt:lpstr>The Growth of Starbucks</vt:lpstr>
      <vt:lpstr>What is Corporate Culture?</vt:lpstr>
      <vt:lpstr>Tactics for Managing Change</vt:lpstr>
      <vt:lpstr>Figure 2.5  The Business Unit  Strategic Planning Process</vt:lpstr>
      <vt:lpstr>SWOT Analysis</vt:lpstr>
      <vt:lpstr>Market Opportunity Analysis (MOA)</vt:lpstr>
      <vt:lpstr>Market Opportunity Analysis (MOA) (cont.)</vt:lpstr>
      <vt:lpstr>FedEx</vt:lpstr>
      <vt:lpstr>Figure 2.6 Opportunity Matrix</vt:lpstr>
      <vt:lpstr>Figure 2.6 Threat Matrix</vt:lpstr>
      <vt:lpstr>Goal Formulation and MBO</vt:lpstr>
      <vt:lpstr>Porter’s Generic Strategies</vt:lpstr>
      <vt:lpstr>Categories of Marketing Alliances</vt:lpstr>
      <vt:lpstr>Marketing Plan Contents</vt:lpstr>
      <vt:lpstr>Evaluating a Marketing Plan</vt:lpstr>
      <vt:lpstr>Marketing Debate</vt:lpstr>
      <vt:lpstr>Marketing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Kotler Keller 02</dc:title>
  <dc:creator>Tracy Tuten Ryan</dc:creator>
  <cp:lastModifiedBy>User</cp:lastModifiedBy>
  <cp:revision>185</cp:revision>
  <dcterms:created xsi:type="dcterms:W3CDTF">2006-04-02T17:59:30Z</dcterms:created>
  <dcterms:modified xsi:type="dcterms:W3CDTF">2017-03-08T03:01:20Z</dcterms:modified>
</cp:coreProperties>
</file>