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36"/>
  </p:notesMasterIdLst>
  <p:sldIdLst>
    <p:sldId id="256" r:id="rId2"/>
    <p:sldId id="276" r:id="rId3"/>
    <p:sldId id="353" r:id="rId4"/>
    <p:sldId id="363" r:id="rId5"/>
    <p:sldId id="364" r:id="rId6"/>
    <p:sldId id="29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44" r:id="rId17"/>
    <p:sldId id="345" r:id="rId18"/>
    <p:sldId id="287" r:id="rId19"/>
    <p:sldId id="284" r:id="rId20"/>
    <p:sldId id="289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13" r:id="rId31"/>
    <p:sldId id="387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88" r:id="rId43"/>
    <p:sldId id="389" r:id="rId44"/>
    <p:sldId id="314" r:id="rId45"/>
    <p:sldId id="390" r:id="rId46"/>
    <p:sldId id="320" r:id="rId47"/>
    <p:sldId id="416" r:id="rId48"/>
    <p:sldId id="402" r:id="rId49"/>
    <p:sldId id="337" r:id="rId50"/>
    <p:sldId id="391" r:id="rId51"/>
    <p:sldId id="347" r:id="rId52"/>
    <p:sldId id="393" r:id="rId53"/>
    <p:sldId id="395" r:id="rId54"/>
    <p:sldId id="396" r:id="rId55"/>
    <p:sldId id="394" r:id="rId56"/>
    <p:sldId id="346" r:id="rId57"/>
    <p:sldId id="338" r:id="rId58"/>
    <p:sldId id="365" r:id="rId59"/>
    <p:sldId id="403" r:id="rId60"/>
    <p:sldId id="404" r:id="rId61"/>
    <p:sldId id="405" r:id="rId62"/>
    <p:sldId id="406" r:id="rId63"/>
    <p:sldId id="407" r:id="rId64"/>
    <p:sldId id="408" r:id="rId65"/>
    <p:sldId id="366" r:id="rId66"/>
    <p:sldId id="367" r:id="rId67"/>
    <p:sldId id="368" r:id="rId68"/>
    <p:sldId id="399" r:id="rId69"/>
    <p:sldId id="397" r:id="rId70"/>
    <p:sldId id="398" r:id="rId71"/>
    <p:sldId id="413" r:id="rId72"/>
    <p:sldId id="414" r:id="rId73"/>
    <p:sldId id="323" r:id="rId74"/>
    <p:sldId id="324" r:id="rId75"/>
    <p:sldId id="325" r:id="rId76"/>
    <p:sldId id="326" r:id="rId77"/>
    <p:sldId id="327" r:id="rId78"/>
    <p:sldId id="328" r:id="rId79"/>
    <p:sldId id="409" r:id="rId80"/>
    <p:sldId id="415" r:id="rId81"/>
    <p:sldId id="329" r:id="rId82"/>
    <p:sldId id="330" r:id="rId83"/>
    <p:sldId id="331" r:id="rId84"/>
    <p:sldId id="412" r:id="rId85"/>
    <p:sldId id="410" r:id="rId86"/>
    <p:sldId id="411" r:id="rId87"/>
    <p:sldId id="400" r:id="rId88"/>
    <p:sldId id="348" r:id="rId89"/>
    <p:sldId id="332" r:id="rId90"/>
    <p:sldId id="450" r:id="rId91"/>
    <p:sldId id="451" r:id="rId92"/>
    <p:sldId id="349" r:id="rId93"/>
    <p:sldId id="452" r:id="rId94"/>
    <p:sldId id="453" r:id="rId95"/>
    <p:sldId id="454" r:id="rId96"/>
    <p:sldId id="350" r:id="rId97"/>
    <p:sldId id="351" r:id="rId98"/>
    <p:sldId id="417" r:id="rId99"/>
    <p:sldId id="418" r:id="rId100"/>
    <p:sldId id="419" r:id="rId101"/>
    <p:sldId id="420" r:id="rId102"/>
    <p:sldId id="421" r:id="rId103"/>
    <p:sldId id="422" r:id="rId104"/>
    <p:sldId id="333" r:id="rId105"/>
    <p:sldId id="334" r:id="rId106"/>
    <p:sldId id="352" r:id="rId107"/>
    <p:sldId id="335" r:id="rId108"/>
    <p:sldId id="424" r:id="rId109"/>
    <p:sldId id="425" r:id="rId110"/>
    <p:sldId id="426" r:id="rId111"/>
    <p:sldId id="427" r:id="rId112"/>
    <p:sldId id="428" r:id="rId113"/>
    <p:sldId id="429" r:id="rId114"/>
    <p:sldId id="433" r:id="rId115"/>
    <p:sldId id="434" r:id="rId116"/>
    <p:sldId id="435" r:id="rId117"/>
    <p:sldId id="436" r:id="rId118"/>
    <p:sldId id="437" r:id="rId119"/>
    <p:sldId id="438" r:id="rId120"/>
    <p:sldId id="439" r:id="rId121"/>
    <p:sldId id="440" r:id="rId122"/>
    <p:sldId id="441" r:id="rId123"/>
    <p:sldId id="442" r:id="rId124"/>
    <p:sldId id="443" r:id="rId125"/>
    <p:sldId id="444" r:id="rId126"/>
    <p:sldId id="445" r:id="rId127"/>
    <p:sldId id="446" r:id="rId128"/>
    <p:sldId id="447" r:id="rId129"/>
    <p:sldId id="448" r:id="rId130"/>
    <p:sldId id="449" r:id="rId131"/>
    <p:sldId id="430" r:id="rId132"/>
    <p:sldId id="432" r:id="rId133"/>
    <p:sldId id="431" r:id="rId134"/>
    <p:sldId id="283" r:id="rId1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747" autoAdjust="0"/>
  </p:normalViewPr>
  <p:slideViewPr>
    <p:cSldViewPr>
      <p:cViewPr>
        <p:scale>
          <a:sx n="75" d="100"/>
          <a:sy n="75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B1D18D9-BC88-4564-BFFC-255BA43D15D0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BAB82A-BB54-41FF-ADF9-64F3D2893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DD69B5-481F-4BB3-9F0C-4B45DED7EF9B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18F86FD-39DC-4AA5-A73B-87E097C0588E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276FF6-6218-46DB-85E3-90A1C14B1C28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2A4BFC-E267-473E-9395-986FA3E88346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8DC28-091A-4CD2-B397-0BE9C0D5A492}" type="slidenum">
              <a:rPr lang="en-US"/>
              <a:pPr/>
              <a:t>84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AB82A-BB54-41FF-ADF9-64F3D2893522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45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46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47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45CA95-00B8-4914-A283-B6F72E9684E2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15BBE0-D670-4842-B756-27D9060C8A66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80812C-54BE-4008-B843-ADA8B204BF51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D0EEDC-D5E8-4BFF-B120-1671CBD939B6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6356C6-6C3C-4FE2-84EB-CE78244175A4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4B78-CEC1-4253-9F72-CBF2B5AC02F7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06CB0-1EFC-44A9-9177-52F6A4E3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C315-36B6-4ACC-AF06-3CC4B82ECA7C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DB6E-1724-4ACE-8FFF-0F29406DF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55A8-F543-4F2B-AFB4-E66FDF7512EB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044B-18DF-41A6-A803-ACE4386E8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228600"/>
            <a:ext cx="81534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EB693056-A7D9-4C90-8226-4E87E5090EF4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74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8BD30AC0-9528-4D27-8545-22F7A062C2AD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38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3D69-22C8-4B38-A32F-42799FE35AE6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E024-EFAC-4F6B-85BC-5CF4B0A80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3C4F-E3C0-4E41-B558-D3026411E806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89B6E-41FE-437F-8180-8723E33E3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114ED-328F-4B9D-9A1A-BD98F06097B6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3D3C-748A-4FDA-A540-682B3EB7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E817-6F25-49B0-B286-F6070A32F75B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DE58-7E48-433D-ADA2-85B4C2C88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B379-CFA6-4253-A393-00872507CF0F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16E3-70C0-4336-BF44-B7DEBFE0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FA9-E7BE-447D-8345-A11962E9B389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442F-FAB8-4493-80C0-B3178281F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BA05-F10F-4497-B5CA-4543E39C66CB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1D38-D99F-4AE4-8F3B-D792B4AA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7935-397C-4122-9F3C-1FE0E00149B3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CB43-A451-47C0-A70F-208E55D47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772844-B288-42BF-833F-015D9F6F7452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B96D5C-5249-4E5A-988C-D7190392D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8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*" TargetMode="Externa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71600" y="15353"/>
            <a:ext cx="8153400" cy="1598068"/>
          </a:xfrm>
        </p:spPr>
        <p:txBody>
          <a:bodyPr/>
          <a:lstStyle/>
          <a:p>
            <a:pPr eaLnBrk="1" hangingPunct="1"/>
            <a:r>
              <a:rPr lang="en-US" sz="4600" b="1" dirty="0" smtClean="0"/>
              <a:t>CSE-4101 Artificial </a:t>
            </a:r>
            <a:r>
              <a:rPr lang="en-US" sz="4600" b="1" dirty="0"/>
              <a:t>Intelligence</a:t>
            </a:r>
            <a:br>
              <a:rPr lang="en-US" sz="4600" b="1" dirty="0"/>
            </a:br>
            <a:endParaRPr lang="en-US" sz="4600" b="1" dirty="0" smtClean="0">
              <a:solidFill>
                <a:srgbClr val="00B05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447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Search </a:t>
            </a:r>
            <a:r>
              <a:rPr lang="en-US" b="1" dirty="0">
                <a:solidFill>
                  <a:srgbClr val="00B050"/>
                </a:solidFill>
              </a:rPr>
              <a:t>Strategy</a:t>
            </a:r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Chapter-2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48783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33350" y="3962400"/>
            <a:ext cx="2400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Successors of all these states are generated. 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0"/>
            <a:ext cx="43703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696200" y="5175250"/>
            <a:ext cx="118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successors are generated. 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3479800"/>
            <a:ext cx="45037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33350" y="5775325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 goal state has been found.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5730" y="3593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200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4030" y="64799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228600" y="22860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219200"/>
                <a:ext cx="86106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1.Pick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initial state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2.Pick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in neighbors(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 with the largest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pPr algn="just"/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3.IF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  <a:cs typeface="Times New Roman" pitchFamily="18" charset="0"/>
                      </a:rPr>
                      <m:t>≤ </m:t>
                    </m:r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3200" i="1" dirty="0" smtClean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THEN stop, return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. s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. GOTO 2. </a:t>
                </a:r>
              </a:p>
              <a:p>
                <a:pPr algn="just"/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the most sophisticated algorithm in the world. </a:t>
                </a:r>
              </a:p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Very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greedy. </a:t>
                </a:r>
              </a:p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Easily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stuck.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6106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841" t="-2118" r="-127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2438400" y="4191000"/>
            <a:ext cx="5867400" cy="2667000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your enemy: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local optima 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318090" y="-180755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optima in hill climbing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4" y="429490"/>
            <a:ext cx="8582247" cy="657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339292"/>
            <a:ext cx="3313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rest of the lecture is about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Escaping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local optima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916172" y="95693"/>
            <a:ext cx="594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Variation of Hill Climbing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233" y="1211981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How do we make hill climbing less greedy?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Stochastic hill climbing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•Randomly select among better neighbors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•The better, the more likely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•Pros / cons compared with basic hill climbing?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What if the neighborhood is too large to enumerate? (e.g. N-queen if we need to pick both the column and the move within it)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First-choice hill climbing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•Randomly generate neighbors, one at a time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•If better, take the move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•Pros / cons compared with basic hill climbing? </a:t>
            </a:r>
          </a:p>
        </p:txBody>
      </p:sp>
    </p:spTree>
    <p:extLst>
      <p:ext uri="{BB962C8B-B14F-4D97-AF65-F5344CB8AC3E}">
        <p14:creationId xmlns:p14="http://schemas.microsoft.com/office/powerpoint/2010/main" val="34404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229600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228600" y="22860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184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533400" y="224118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228600" y="874713"/>
            <a:ext cx="8458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Maximization function is called Objective Function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 Minimization function is called Heuristic Cost function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 Heuristic cost= distance, time, money spent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 Objective function= profit, success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3338"/>
            <a:ext cx="67818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1458433" y="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438" y="876300"/>
            <a:ext cx="8763000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 the initial state. If it is the goal state then return and quit. Otherwise continue with initial state as current state.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 until a solution is found or until there are no new operators left to be applied to the current state: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Select operator that has not been applied to the current  state and apply it to  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produce the new state.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Evaluate the new state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i. If it is the goal state, then return and quit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ii. If it is not a goal state but it is better than the current state then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it the current state.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iii. If it is not better than the current state then continue in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ChangeArrowheads="1"/>
          </p:cNvSpPr>
          <p:nvPr/>
        </p:nvSpPr>
        <p:spPr bwMode="auto">
          <a:xfrm>
            <a:off x="228600" y="228600"/>
            <a:ext cx="891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Hill Climbing Algorithm </a:t>
            </a:r>
            <a:r>
              <a:rPr lang="en-US" sz="3600"/>
              <a:t>Problems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5" name="Rectangle 1"/>
          <p:cNvSpPr>
            <a:spLocks noChangeArrowheads="1"/>
          </p:cNvSpPr>
          <p:nvPr/>
        </p:nvSpPr>
        <p:spPr bwMode="auto">
          <a:xfrm>
            <a:off x="533400" y="874713"/>
            <a:ext cx="8229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 b="1"/>
              <a:t>Local maxima </a:t>
            </a:r>
            <a:endParaRPr lang="en-US"/>
          </a:p>
          <a:p>
            <a:r>
              <a:rPr lang="en-US"/>
              <a:t>Once the top of a hill is reached the algorithm will halt since every possible step leads down. </a:t>
            </a:r>
          </a:p>
          <a:p>
            <a:endParaRPr lang="en-US"/>
          </a:p>
          <a:p>
            <a:r>
              <a:rPr lang="en-US" b="1"/>
              <a:t>Plateaux </a:t>
            </a:r>
            <a:endParaRPr lang="en-US"/>
          </a:p>
          <a:p>
            <a:r>
              <a:rPr lang="en-US"/>
              <a:t>If the landscape is flat, meaning many states have the same goodness, algorithm degenerates to a random walk. </a:t>
            </a:r>
          </a:p>
          <a:p>
            <a:endParaRPr lang="en-US"/>
          </a:p>
          <a:p>
            <a:r>
              <a:rPr lang="en-US" b="1"/>
              <a:t>Ridges </a:t>
            </a:r>
            <a:endParaRPr lang="en-US"/>
          </a:p>
          <a:p>
            <a:r>
              <a:rPr lang="en-US"/>
              <a:t>If the landscape contains ridges, local improvements may follow a zigzag path up the ridge, slowing down the search.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452438" y="876300"/>
            <a:ext cx="8763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/>
              <a:t>Advantages of Hill Climbing</a:t>
            </a:r>
          </a:p>
          <a:p>
            <a:r>
              <a:rPr lang="en-US" sz="2400"/>
              <a:t>It can be used in continuous as well as discrete domains.</a:t>
            </a:r>
          </a:p>
          <a:p>
            <a:endParaRPr lang="en-US" sz="2400" b="1"/>
          </a:p>
          <a:p>
            <a:r>
              <a:rPr lang="en-US" sz="2400" b="1"/>
              <a:t>Disadvantages of Hill Climbing</a:t>
            </a:r>
          </a:p>
          <a:p>
            <a:r>
              <a:rPr lang="en-US" sz="2400"/>
              <a:t>1. Not efficient method –not suitable to problems where the value of</a:t>
            </a:r>
          </a:p>
          <a:p>
            <a:r>
              <a:rPr lang="en-US" sz="2400"/>
              <a:t>heuristic function drops off suddenly when solution may be in sight.</a:t>
            </a:r>
          </a:p>
          <a:p>
            <a:r>
              <a:rPr lang="en-US" sz="2400"/>
              <a:t>2.Local search method- gets caught up in local maxima/minima.</a:t>
            </a:r>
          </a:p>
          <a:p>
            <a:endParaRPr lang="en-US" sz="2400"/>
          </a:p>
          <a:p>
            <a:r>
              <a:rPr lang="en-US" sz="2400" b="1"/>
              <a:t>Solution to Local Maxima problem:</a:t>
            </a:r>
          </a:p>
          <a:p>
            <a:r>
              <a:rPr lang="en-US" sz="2400"/>
              <a:t>1. Backtracking to some earlier node and try different direction.</a:t>
            </a:r>
          </a:p>
          <a:p>
            <a:r>
              <a:rPr lang="en-US" sz="2400"/>
              <a:t>2. Simulated annealing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SIMULATED </a:t>
            </a:r>
            <a:r>
              <a:rPr lang="en-US" b="1" dirty="0">
                <a:solidFill>
                  <a:srgbClr val="00B050"/>
                </a:solidFill>
              </a:rPr>
              <a:t>ANNEALING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nneal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(glass or metal) to a process of heating and slow cooling in order to toughen and reduce brittleness.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1.Pick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2.Randomly pick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neighbors(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3.IF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better THEN accept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         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4.ELSE /*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worse than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*/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accept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 small probability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6.GOTO 2 until bored.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0800000">
            <a:off x="5257800" y="4541876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2068033" y="5715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4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SIMULATED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ANNEALING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choose the small probability?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 1: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0.1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 2: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decreases with time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 3: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decreases with time, also as the ‘badness’ |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)|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increases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better than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), always accept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Otherwise</a:t>
            </a:r>
            <a:r>
              <a:rPr lang="en-US" dirty="0">
                <a:solidFill>
                  <a:schemeClr val="tx1"/>
                </a:solidFill>
              </a:rPr>
              <a:t>, accept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with probability 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7800"/>
            <a:ext cx="59474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0" y="38100"/>
            <a:ext cx="9144000" cy="1470025"/>
          </a:xfrm>
        </p:spPr>
        <p:txBody>
          <a:bodyPr/>
          <a:lstStyle/>
          <a:p>
            <a:r>
              <a:rPr lang="en-US" smtClean="0"/>
              <a:t>Example problem: Pegs and Disks problem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Consider the following problem. We have 3 pegs and 3 disks</a:t>
            </a:r>
            <a:r>
              <a:rPr lang="en-US"/>
              <a:t>.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09800"/>
            <a:ext cx="459105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4297363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Operators: one may move the topmost disk on any needle to the topmost position to any other needle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81000" y="51927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In the goal state all the pegs are in the needle B as shown in the figure below..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SIMULATED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ANNEALING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better than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), always accept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Otherwise</a:t>
            </a:r>
            <a:r>
              <a:rPr lang="en-US" dirty="0">
                <a:solidFill>
                  <a:schemeClr val="tx1"/>
                </a:solidFill>
              </a:rPr>
              <a:t>, accept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with probability </a:t>
            </a:r>
          </a:p>
          <a:p>
            <a:pPr algn="just"/>
            <a:endParaRPr lang="en-US" dirty="0"/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temperature parameter that ‘cools’ (anneals) over time, e.g.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Temp*0.9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gives Temp=(T0)#iteration 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High </a:t>
            </a:r>
            <a:r>
              <a:rPr lang="en-US" dirty="0">
                <a:solidFill>
                  <a:schemeClr val="tx1"/>
                </a:solidFill>
              </a:rPr>
              <a:t>temperature: almost always accept any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temperature: first-choice hill climbing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the ‘badness’ (formally known as energy difference) |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)-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)| is large, the probability is small. 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50" y="2057400"/>
            <a:ext cx="59474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flipH="1">
            <a:off x="5491202" y="3838353"/>
            <a:ext cx="569595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81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10633"/>
            <a:ext cx="7772400" cy="54403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 Algorithm</a:t>
            </a:r>
            <a:endParaRPr lang="en-US" sz="4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85800"/>
            <a:ext cx="8954386" cy="57150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want to maximize f()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= Initial-State(problem)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= 1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œ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= Schedule(t) ; // T is the current temperature, which is monotonically decreasing with t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T=0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return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; //halt when temperature = 0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= Select-Random-Successor-State(current)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deltaE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f(next) - f(current) ; // If positive, next is better than current. Otherwise, next is worse than current.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deltaE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= next ; // always move to a better state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= next with probability p =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deltaE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T) ; // as 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0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0; as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deltaE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 -, p 0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946065" y="4951227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89221" y="5388934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20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10633"/>
            <a:ext cx="7772400" cy="92503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 Algorithm Design Issues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86" y="9906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Cooling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important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Neighborhood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is the real ingenuity, not the decision to use simulated annealing.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much to say theoretically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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infinitely slow cooling rate, finds global optimum with probability 1.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Metropolis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1953 based on the analogy that alloys manage to find a near global minimum energy state, when annealed slowly.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implement.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hill-climbing with random restarts first!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40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10633"/>
            <a:ext cx="7772400" cy="92503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86" y="990600"/>
            <a:ext cx="8915400" cy="54102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special way to generate neighbors, using the analogy of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cross-over,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situutation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natural selection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8" y="2116543"/>
            <a:ext cx="8594327" cy="390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194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610600" cy="55626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early 1970s, John Holland introduced the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of genetic algorithms.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His aim was to make computers do what nature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does. Holland was concerned with algorithms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manipulate strings of binary digits.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Each artificial “chromosomes” consists of 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“genes”, and each gene is represented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0 or 1: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638800"/>
            <a:ext cx="488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4702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Nature has an ability to adapt and learn without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told what to do. In other words, nature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finds good chromosomes blindly. GAs do the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Two mechanisms link a GA to the problem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solving: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encoding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GA uses a measure of fitness of individual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chromosomes to carry out reproduction. As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reproduction takes place, the crossover operator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exchanges parts of two single chromosomes, and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mutation operator changes the gene value in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randomly chosen location 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chromosome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3731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Basic Genetic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Represent the problem variable domain as</a:t>
            </a:r>
          </a:p>
          <a:p>
            <a:r>
              <a:rPr lang="en-US" dirty="0"/>
              <a:t>a chromosome of a fixed length, choose the size</a:t>
            </a:r>
          </a:p>
          <a:p>
            <a:r>
              <a:rPr lang="en-US" dirty="0"/>
              <a:t>of a chromosome population </a:t>
            </a:r>
            <a:r>
              <a:rPr lang="en-US" i="1" dirty="0"/>
              <a:t>N</a:t>
            </a:r>
            <a:r>
              <a:rPr lang="en-US" dirty="0"/>
              <a:t>, the crossover</a:t>
            </a:r>
          </a:p>
          <a:p>
            <a:r>
              <a:rPr lang="en-US" dirty="0"/>
              <a:t>probability </a:t>
            </a:r>
            <a:r>
              <a:rPr lang="en-US" i="1" dirty="0"/>
              <a:t>pc </a:t>
            </a:r>
            <a:r>
              <a:rPr lang="en-US" dirty="0"/>
              <a:t>and the mutation probability </a:t>
            </a:r>
            <a:r>
              <a:rPr lang="en-US" i="1" dirty="0"/>
              <a:t>pm</a:t>
            </a:r>
            <a:r>
              <a:rPr lang="en-US" dirty="0"/>
              <a:t>.</a:t>
            </a:r>
          </a:p>
          <a:p>
            <a:r>
              <a:rPr lang="en-US" b="1" dirty="0"/>
              <a:t>Step 2: </a:t>
            </a:r>
            <a:r>
              <a:rPr lang="en-US" dirty="0"/>
              <a:t>Define a fitness function to measure the</a:t>
            </a:r>
          </a:p>
          <a:p>
            <a:r>
              <a:rPr lang="en-US" dirty="0"/>
              <a:t>performance, or fitness, of an individual</a:t>
            </a:r>
          </a:p>
          <a:p>
            <a:r>
              <a:rPr lang="en-US" dirty="0"/>
              <a:t>chromosome in the problem domain. The fitness</a:t>
            </a:r>
          </a:p>
          <a:p>
            <a:r>
              <a:rPr lang="en-US" dirty="0"/>
              <a:t>function establishes the basis for selecting</a:t>
            </a:r>
          </a:p>
          <a:p>
            <a:r>
              <a:rPr lang="en-US" dirty="0"/>
              <a:t>chromosomes that will be mated during</a:t>
            </a:r>
          </a:p>
          <a:p>
            <a:r>
              <a:rPr lang="en-US" dirty="0"/>
              <a:t>reproduction.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76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Basic Genetic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algn="just"/>
            <a:r>
              <a:rPr lang="en-US" b="1" dirty="0"/>
              <a:t>Step 3: </a:t>
            </a:r>
            <a:r>
              <a:rPr lang="en-US" dirty="0"/>
              <a:t>Randomly generate an initial population of</a:t>
            </a:r>
          </a:p>
          <a:p>
            <a:pPr algn="just"/>
            <a:r>
              <a:rPr lang="en-US" dirty="0"/>
              <a:t>chromosomes of size </a:t>
            </a:r>
            <a:r>
              <a:rPr lang="en-US" i="1" dirty="0"/>
              <a:t>N</a:t>
            </a:r>
            <a:r>
              <a:rPr lang="en-US" dirty="0"/>
              <a:t>:</a:t>
            </a:r>
          </a:p>
          <a:p>
            <a:pPr algn="just"/>
            <a:r>
              <a:rPr lang="en-US" i="1" dirty="0"/>
              <a:t>x</a:t>
            </a:r>
            <a:r>
              <a:rPr lang="en-US" dirty="0"/>
              <a:t>1, </a:t>
            </a:r>
            <a:r>
              <a:rPr lang="en-US" i="1" dirty="0"/>
              <a:t>x</a:t>
            </a:r>
            <a:r>
              <a:rPr lang="en-US" dirty="0"/>
              <a:t>2, . . . , </a:t>
            </a:r>
            <a:r>
              <a:rPr lang="en-US" i="1" dirty="0" err="1"/>
              <a:t>xN</a:t>
            </a:r>
            <a:endParaRPr lang="en-US" i="1" dirty="0"/>
          </a:p>
          <a:p>
            <a:pPr algn="just"/>
            <a:r>
              <a:rPr lang="en-US" b="1" dirty="0"/>
              <a:t>Step 4: </a:t>
            </a:r>
            <a:r>
              <a:rPr lang="en-US" dirty="0"/>
              <a:t>Calculate the fitness of each individual</a:t>
            </a:r>
          </a:p>
          <a:p>
            <a:pPr algn="just"/>
            <a:r>
              <a:rPr lang="en-US" dirty="0"/>
              <a:t>chromosome:</a:t>
            </a:r>
          </a:p>
          <a:p>
            <a:pPr algn="just"/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1),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2), . . . ,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 err="1"/>
              <a:t>xN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Step 5: </a:t>
            </a:r>
            <a:r>
              <a:rPr lang="en-US" dirty="0"/>
              <a:t>Select a pair of chromosomes for mating</a:t>
            </a:r>
          </a:p>
          <a:p>
            <a:pPr algn="just"/>
            <a:r>
              <a:rPr lang="en-US" dirty="0"/>
              <a:t>from the current population. Parent</a:t>
            </a:r>
          </a:p>
          <a:p>
            <a:pPr algn="just"/>
            <a:r>
              <a:rPr lang="en-US" dirty="0"/>
              <a:t>chromosomes are selected with a probability</a:t>
            </a:r>
          </a:p>
          <a:p>
            <a:pPr algn="just"/>
            <a:r>
              <a:rPr lang="en-US" dirty="0"/>
              <a:t>related to their fitness.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050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Basic Genetic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algn="just"/>
            <a:r>
              <a:rPr lang="en-US" b="1" dirty="0"/>
              <a:t>Step 6: </a:t>
            </a:r>
            <a:r>
              <a:rPr lang="en-US" dirty="0"/>
              <a:t>Create a pair of offspring chromosomes by</a:t>
            </a:r>
          </a:p>
          <a:p>
            <a:pPr algn="just"/>
            <a:r>
              <a:rPr lang="en-US" dirty="0"/>
              <a:t>applying the genetic operators − </a:t>
            </a:r>
            <a:r>
              <a:rPr lang="en-US" b="1" dirty="0"/>
              <a:t>crossover </a:t>
            </a:r>
            <a:r>
              <a:rPr lang="en-US" dirty="0"/>
              <a:t>and</a:t>
            </a:r>
          </a:p>
          <a:p>
            <a:pPr algn="just"/>
            <a:r>
              <a:rPr lang="en-US" b="1" dirty="0"/>
              <a:t>mutation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Step 7: </a:t>
            </a:r>
            <a:r>
              <a:rPr lang="en-US" dirty="0"/>
              <a:t>Place the created offspring chromosomes</a:t>
            </a:r>
          </a:p>
          <a:p>
            <a:pPr algn="just"/>
            <a:r>
              <a:rPr lang="en-US" dirty="0"/>
              <a:t>in the new population.</a:t>
            </a:r>
          </a:p>
          <a:p>
            <a:pPr algn="just"/>
            <a:r>
              <a:rPr lang="en-US" b="1" dirty="0"/>
              <a:t>Step 8: </a:t>
            </a:r>
            <a:r>
              <a:rPr lang="en-US" dirty="0"/>
              <a:t>Repeat </a:t>
            </a:r>
            <a:r>
              <a:rPr lang="en-US" i="1" dirty="0"/>
              <a:t>Step 5 </a:t>
            </a:r>
            <a:r>
              <a:rPr lang="en-US" dirty="0"/>
              <a:t>until the size of the new</a:t>
            </a:r>
          </a:p>
          <a:p>
            <a:pPr algn="just"/>
            <a:r>
              <a:rPr lang="en-US" dirty="0"/>
              <a:t>chromosome population becomes equal to the</a:t>
            </a:r>
          </a:p>
          <a:p>
            <a:pPr algn="just"/>
            <a:r>
              <a:rPr lang="en-US" dirty="0"/>
              <a:t>size of the initial population,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Step 9: </a:t>
            </a:r>
            <a:r>
              <a:rPr lang="en-US" dirty="0"/>
              <a:t>Replace the initial (parent) chromosome</a:t>
            </a:r>
          </a:p>
          <a:p>
            <a:pPr algn="just"/>
            <a:r>
              <a:rPr lang="en-US" dirty="0"/>
              <a:t>population with the new (offspring) population.</a:t>
            </a:r>
          </a:p>
          <a:p>
            <a:pPr algn="just"/>
            <a:r>
              <a:rPr lang="en-US" b="1" dirty="0"/>
              <a:t>Step 10: </a:t>
            </a:r>
            <a:r>
              <a:rPr lang="en-US" dirty="0"/>
              <a:t>Go to </a:t>
            </a:r>
            <a:r>
              <a:rPr lang="en-US" i="1" dirty="0"/>
              <a:t>Step 4</a:t>
            </a:r>
            <a:r>
              <a:rPr lang="en-US" dirty="0"/>
              <a:t>, and repeat the process until</a:t>
            </a:r>
          </a:p>
          <a:p>
            <a:pPr algn="just"/>
            <a:r>
              <a:rPr lang="en-US" dirty="0"/>
              <a:t>the termination criterion is satisfied.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432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algn="just"/>
            <a:r>
              <a:rPr lang="en-US" dirty="0"/>
              <a:t>GA represents an iterative process. Each iteration is</a:t>
            </a:r>
          </a:p>
          <a:p>
            <a:pPr algn="just"/>
            <a:r>
              <a:rPr lang="en-US" dirty="0"/>
              <a:t>called a </a:t>
            </a:r>
            <a:r>
              <a:rPr lang="en-US" b="1" dirty="0"/>
              <a:t>generation</a:t>
            </a:r>
            <a:r>
              <a:rPr lang="en-US" dirty="0"/>
              <a:t>. A typical number of generations</a:t>
            </a:r>
          </a:p>
          <a:p>
            <a:pPr algn="just"/>
            <a:r>
              <a:rPr lang="en-US" dirty="0"/>
              <a:t>for a simple GA can range from 50 to over 500. The</a:t>
            </a:r>
          </a:p>
          <a:p>
            <a:pPr algn="just"/>
            <a:r>
              <a:rPr lang="en-US" dirty="0"/>
              <a:t>entire set of generations is called a </a:t>
            </a:r>
            <a:r>
              <a:rPr lang="en-US" b="1" dirty="0"/>
              <a:t>run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Because GAs use a stochastic search method, the</a:t>
            </a:r>
          </a:p>
          <a:p>
            <a:pPr algn="just"/>
            <a:r>
              <a:rPr lang="en-US" dirty="0"/>
              <a:t>fitness of a population may remain stable for a</a:t>
            </a:r>
          </a:p>
          <a:p>
            <a:pPr algn="just"/>
            <a:r>
              <a:rPr lang="en-US" dirty="0"/>
              <a:t>number of generations before a superior chromosome</a:t>
            </a:r>
          </a:p>
          <a:p>
            <a:pPr algn="just"/>
            <a:r>
              <a:rPr lang="en-US" dirty="0"/>
              <a:t>appears.</a:t>
            </a:r>
          </a:p>
          <a:p>
            <a:pPr algn="just"/>
            <a:r>
              <a:rPr lang="en-US" dirty="0"/>
              <a:t> A common practice is to terminate a GA after a</a:t>
            </a:r>
          </a:p>
          <a:p>
            <a:pPr algn="just"/>
            <a:r>
              <a:rPr lang="en-US" dirty="0"/>
              <a:t>specified number of generations and then examine</a:t>
            </a:r>
          </a:p>
          <a:p>
            <a:pPr algn="just"/>
            <a:r>
              <a:rPr lang="en-US" dirty="0"/>
              <a:t>the best chromosomes in the population. If no</a:t>
            </a:r>
          </a:p>
          <a:p>
            <a:pPr algn="just"/>
            <a:r>
              <a:rPr lang="en-US" dirty="0"/>
              <a:t>satisfactory solution is found, the GA is restarted.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9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31888"/>
            <a:ext cx="586740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81000" y="228600"/>
            <a:ext cx="660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The initial state is illustrated below.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00025" y="3108325"/>
            <a:ext cx="853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Now we will describe a sequence of actions that can be applied on the initial state.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38125" y="3627438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1: Move A → C 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722813"/>
            <a:ext cx="3981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33900" y="3582988"/>
            <a:ext cx="3497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2: Move A → B </a:t>
            </a:r>
          </a:p>
        </p:txBody>
      </p:sp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724400"/>
            <a:ext cx="4044950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/>
              <a:t>Genetic algorithms: case study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simple example will help us to understand how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GA works. Let us find the maximum value of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function (15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 where parameter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varies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0 and 15. For simplicity, we may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assume that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takes only integer values. Thus,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chromosomes can be built with only four genes: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4702"/>
            <a:ext cx="8947614" cy="241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388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r>
              <a:rPr lang="en-US" b="1" dirty="0"/>
              <a:t>Genetic algorithms: case study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r>
              <a:rPr lang="en-US" dirty="0"/>
              <a:t>Suppose that the size of the chromosome population</a:t>
            </a:r>
          </a:p>
          <a:p>
            <a:r>
              <a:rPr lang="en-US" i="1" dirty="0"/>
              <a:t>N </a:t>
            </a:r>
            <a:r>
              <a:rPr lang="en-US" dirty="0"/>
              <a:t>is 6, the crossover probability </a:t>
            </a:r>
            <a:r>
              <a:rPr lang="en-US" i="1" dirty="0"/>
              <a:t>pc </a:t>
            </a:r>
            <a:r>
              <a:rPr lang="en-US" dirty="0"/>
              <a:t>equals 0.7, and</a:t>
            </a:r>
          </a:p>
          <a:p>
            <a:r>
              <a:rPr lang="en-US" dirty="0"/>
              <a:t>the mutation probability </a:t>
            </a:r>
            <a:r>
              <a:rPr lang="en-US" i="1" dirty="0"/>
              <a:t>pm </a:t>
            </a:r>
            <a:r>
              <a:rPr lang="en-US" dirty="0"/>
              <a:t>equals 0.001. The</a:t>
            </a:r>
          </a:p>
          <a:p>
            <a:r>
              <a:rPr lang="en-US" dirty="0"/>
              <a:t>fitness function in our example is defined </a:t>
            </a:r>
            <a:r>
              <a:rPr lang="en-US" dirty="0" smtClean="0"/>
              <a:t>by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= 15 </a:t>
            </a:r>
            <a:r>
              <a:rPr lang="en-US" b="1" i="1" dirty="0"/>
              <a:t>x </a:t>
            </a:r>
            <a:r>
              <a:rPr lang="en-US" dirty="0"/>
              <a:t>− </a:t>
            </a:r>
            <a:r>
              <a:rPr lang="en-US" b="1" i="1" dirty="0"/>
              <a:t>x</a:t>
            </a:r>
            <a:r>
              <a:rPr lang="en-US" b="1" dirty="0"/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62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696200" cy="517451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fitness function and chromosome locations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305800" cy="57150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00458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0746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natural selection, only the fittest species can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survive, breed, and thereby pass their genes on to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next generation. GAs use a similar approach,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but unlike nature, the size of the chromosome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population remains unchanged from one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generation to the 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The last column in Table shows the ratio of the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individual chromosome’s fitness to the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population’s total fitness. This ratio determines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chromosome’s chance of being selected for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mating. The chromosome’s average fitness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improves from one generation to the next.</a:t>
            </a:r>
          </a:p>
        </p:txBody>
      </p:sp>
    </p:spTree>
    <p:extLst>
      <p:ext uri="{BB962C8B-B14F-4D97-AF65-F5344CB8AC3E}">
        <p14:creationId xmlns:p14="http://schemas.microsoft.com/office/powerpoint/2010/main" val="19857064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800"/>
          </a:xfrm>
        </p:spPr>
        <p:txBody>
          <a:bodyPr/>
          <a:lstStyle/>
          <a:p>
            <a:r>
              <a:rPr lang="en-US" b="1" dirty="0"/>
              <a:t>Roulette wheel selection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088" y="1295400"/>
            <a:ext cx="8770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commonly used chromosome </a:t>
            </a:r>
            <a:r>
              <a:rPr lang="en-US" dirty="0" smtClean="0"/>
              <a:t>selection techniques </a:t>
            </a:r>
            <a:r>
              <a:rPr lang="en-US" dirty="0"/>
              <a:t>is the </a:t>
            </a:r>
            <a:r>
              <a:rPr lang="en-US" b="1" dirty="0"/>
              <a:t>roulette wheel selection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2" y="2143015"/>
            <a:ext cx="8699509" cy="410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8994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Crossover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70" y="914400"/>
            <a:ext cx="9110330" cy="5943600"/>
          </a:xfrm>
        </p:spPr>
        <p:txBody>
          <a:bodyPr/>
          <a:lstStyle/>
          <a:p>
            <a:pPr algn="just"/>
            <a:r>
              <a:rPr lang="en-US" dirty="0"/>
              <a:t>In our example, we have an initial population of 6</a:t>
            </a:r>
          </a:p>
          <a:p>
            <a:pPr algn="just"/>
            <a:r>
              <a:rPr lang="en-US" dirty="0"/>
              <a:t>chromosomes. Thus, to establish the same</a:t>
            </a:r>
          </a:p>
          <a:p>
            <a:pPr algn="just"/>
            <a:r>
              <a:rPr lang="en-US" dirty="0"/>
              <a:t>population in the next generation, the roulette</a:t>
            </a:r>
          </a:p>
          <a:p>
            <a:pPr algn="just"/>
            <a:r>
              <a:rPr lang="en-US" dirty="0"/>
              <a:t>wheel would be spun six times.</a:t>
            </a:r>
          </a:p>
          <a:p>
            <a:pPr algn="just"/>
            <a:r>
              <a:rPr lang="en-US" dirty="0"/>
              <a:t> Once a pair of parent chromosomes is selected,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crossover </a:t>
            </a:r>
            <a:r>
              <a:rPr lang="en-US" dirty="0"/>
              <a:t>operator is applied</a:t>
            </a:r>
            <a:r>
              <a:rPr lang="en-US" dirty="0" smtClean="0"/>
              <a:t>.</a:t>
            </a:r>
          </a:p>
          <a:p>
            <a:r>
              <a:rPr lang="en-US" dirty="0"/>
              <a:t>First, the crossover operator randomly chooses a</a:t>
            </a:r>
          </a:p>
          <a:p>
            <a:r>
              <a:rPr lang="en-US" dirty="0"/>
              <a:t>crossover point where two parent chromosomes</a:t>
            </a:r>
          </a:p>
          <a:p>
            <a:r>
              <a:rPr lang="en-US" dirty="0"/>
              <a:t>“break”, and then exchanges the chromosome</a:t>
            </a:r>
          </a:p>
          <a:p>
            <a:r>
              <a:rPr lang="en-US" dirty="0"/>
              <a:t>parts after that point. As a result, two new</a:t>
            </a:r>
          </a:p>
          <a:p>
            <a:r>
              <a:rPr lang="en-US" dirty="0"/>
              <a:t>offspring are created.</a:t>
            </a:r>
          </a:p>
          <a:p>
            <a:r>
              <a:rPr lang="en-US" dirty="0"/>
              <a:t> If a pair of chromosomes does not cross over,</a:t>
            </a:r>
          </a:p>
          <a:p>
            <a:r>
              <a:rPr lang="en-US" dirty="0"/>
              <a:t>then the chromosome cloning takes place, and the</a:t>
            </a:r>
          </a:p>
          <a:p>
            <a:r>
              <a:rPr lang="en-US" dirty="0"/>
              <a:t>offspring are created as exact copies of each</a:t>
            </a:r>
          </a:p>
          <a:p>
            <a:r>
              <a:rPr lang="en-US" dirty="0"/>
              <a:t>parent.</a:t>
            </a:r>
          </a:p>
        </p:txBody>
      </p:sp>
    </p:spTree>
    <p:extLst>
      <p:ext uri="{BB962C8B-B14F-4D97-AF65-F5344CB8AC3E}">
        <p14:creationId xmlns:p14="http://schemas.microsoft.com/office/powerpoint/2010/main" val="18275822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Crossover operator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705600" cy="568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609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Mutation operator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534400" cy="5943600"/>
          </a:xfrm>
        </p:spPr>
        <p:txBody>
          <a:bodyPr/>
          <a:lstStyle/>
          <a:p>
            <a:pPr algn="just"/>
            <a:r>
              <a:rPr lang="en-US" dirty="0"/>
              <a:t>Mutation represents a change in the gene.</a:t>
            </a:r>
          </a:p>
          <a:p>
            <a:pPr algn="just"/>
            <a:r>
              <a:rPr lang="en-US" dirty="0"/>
              <a:t> Mutation is a background operator. Its role is to</a:t>
            </a:r>
          </a:p>
          <a:p>
            <a:pPr algn="just"/>
            <a:r>
              <a:rPr lang="en-US" dirty="0"/>
              <a:t>provide a guarantee that the search algorithm is</a:t>
            </a:r>
          </a:p>
          <a:p>
            <a:pPr algn="just"/>
            <a:r>
              <a:rPr lang="en-US" dirty="0"/>
              <a:t>not trapped on a local optimum.</a:t>
            </a:r>
          </a:p>
          <a:p>
            <a:pPr algn="just"/>
            <a:r>
              <a:rPr lang="en-US" dirty="0"/>
              <a:t> The mutation operator flips a randomly selected</a:t>
            </a:r>
          </a:p>
          <a:p>
            <a:pPr algn="just"/>
            <a:r>
              <a:rPr lang="en-US" dirty="0"/>
              <a:t>gene in a chromosome.</a:t>
            </a:r>
          </a:p>
          <a:p>
            <a:pPr algn="just"/>
            <a:r>
              <a:rPr lang="en-US" dirty="0"/>
              <a:t> The mutation probability is quite small in nature,</a:t>
            </a:r>
          </a:p>
          <a:p>
            <a:pPr algn="just"/>
            <a:r>
              <a:rPr lang="en-US" dirty="0"/>
              <a:t>and is kept low for GAs, typically in the range</a:t>
            </a:r>
          </a:p>
          <a:p>
            <a:pPr algn="just"/>
            <a:r>
              <a:rPr lang="en-US" dirty="0"/>
              <a:t>between 0.001 and 0.01.</a:t>
            </a:r>
          </a:p>
        </p:txBody>
      </p:sp>
    </p:spTree>
    <p:extLst>
      <p:ext uri="{BB962C8B-B14F-4D97-AF65-F5344CB8AC3E}">
        <p14:creationId xmlns:p14="http://schemas.microsoft.com/office/powerpoint/2010/main" val="55142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Mutation operator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696200" cy="594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1230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The genetic algorithm cycle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23625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29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25413" y="161925"/>
            <a:ext cx="3989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3: Move A → C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0888"/>
            <a:ext cx="388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5070475" y="1411288"/>
            <a:ext cx="385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4: Move B→ A 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135188"/>
            <a:ext cx="4460875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20638" y="2627313"/>
            <a:ext cx="4033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5: Move C → B </a:t>
            </a:r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3297238"/>
            <a:ext cx="48148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5259388" y="4135438"/>
            <a:ext cx="3968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6: Move A → B </a:t>
            </a:r>
          </a:p>
        </p:txBody>
      </p:sp>
      <p:pic>
        <p:nvPicPr>
          <p:cNvPr id="14345" name="Picture 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4973638"/>
            <a:ext cx="3962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353"/>
            <a:ext cx="7772400" cy="733647"/>
          </a:xfrm>
        </p:spPr>
        <p:txBody>
          <a:bodyPr/>
          <a:lstStyle/>
          <a:p>
            <a:r>
              <a:rPr lang="en-US" b="1" dirty="0"/>
              <a:t>Steps in the GA development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89603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1. Specify the problem, define constraints and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optimum criteria;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Represent the problem domain as a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chromosome;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3. Define a fitness function to evaluate the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chromosome performance;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4. Construct the genetic operators;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5. Run the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and tune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23272705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10633"/>
            <a:ext cx="7772400" cy="925033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endParaRPr lang="en-US" sz="5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1386" y="990600"/>
                <a:ext cx="8915400" cy="5867400"/>
              </a:xfrm>
            </p:spPr>
            <p:txBody>
              <a:bodyPr/>
              <a:lstStyle/>
              <a:p>
                <a:pPr algn="just"/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1.Let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s1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sz="2800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sN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 the current population </a:t>
                </a: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2.Let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pi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f(sj) </a:t>
                </a:r>
                <a14:m>
                  <m:oMath xmlns:m="http://schemas.openxmlformats.org/officeDocument/2006/math">
                    <a:fld id="{A22BFB14-DC35-4C91-988B-9F7183AB9229}" type="mathplaceholder">
                      <a:rPr lang="en-US" sz="2800" i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Type equation here.</a:t>
                    </a:fld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sj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be the reproduction probability </a:t>
                </a:r>
              </a:p>
              <a:p>
                <a:pPr algn="just"/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3.FOR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1;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+=2 </a:t>
                </a:r>
              </a:p>
              <a:p>
                <a:pPr marL="800100" lvl="1" indent="-342900" algn="just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parent1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randomly pick according to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 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00100" lvl="1" indent="-342900" algn="just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parent2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randomly pick another </a:t>
                </a:r>
              </a:p>
              <a:p>
                <a:pPr marL="800100" lvl="1" indent="-342900" algn="just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randomly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select a crossover point, swap strings of parents 1, 2 to generate children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+1] </a:t>
                </a:r>
              </a:p>
              <a:p>
                <a:pPr algn="just"/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4.FOR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1;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&lt;=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</a:t>
                </a:r>
                <a:r>
                  <a:rPr lang="nn-NO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nn-NO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++ </a:t>
                </a:r>
              </a:p>
              <a:p>
                <a:pPr lvl="1" algn="just"/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•Randomly mutate each position in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] with a small probability (mutation rate) </a:t>
                </a: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5.The new generation replaces the old: {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}. Repeat. 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1386" y="990600"/>
                <a:ext cx="8915400" cy="5867400"/>
              </a:xfrm>
              <a:blipFill rotWithShape="1">
                <a:blip r:embed="rId2"/>
                <a:stretch>
                  <a:fillRect l="-1367" t="-1040" r="-2461" b="-10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544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10633"/>
            <a:ext cx="7772400" cy="92503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Proportional </a:t>
            </a:r>
            <a:r>
              <a:rPr lang="en-US" b="1" dirty="0">
                <a:solidFill>
                  <a:srgbClr val="00B050"/>
                </a:solidFill>
              </a:rPr>
              <a:t>selection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2" y="1131481"/>
            <a:ext cx="8437335" cy="267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30" y="3810000"/>
            <a:ext cx="4123051" cy="273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4351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33"/>
            <a:ext cx="8686800" cy="925033"/>
          </a:xfrm>
        </p:spPr>
        <p:txBody>
          <a:bodyPr/>
          <a:lstStyle/>
          <a:p>
            <a:r>
              <a:rPr lang="en-US" sz="4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Variations </a:t>
            </a:r>
            <a:r>
              <a:rPr lang="en-US" sz="4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genetic algorithm </a:t>
            </a:r>
            <a:endParaRPr lang="en-US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Parents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may survive into the next generation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ranking instead of 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 in computing the reproduction probabilities.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Cross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over random bits instead of chunks.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Optimize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over sentences from a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20028360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44563"/>
          </a:xfrm>
        </p:spPr>
        <p:txBody>
          <a:bodyPr/>
          <a:lstStyle/>
          <a:p>
            <a:r>
              <a:rPr lang="en-US" b="1" smtClean="0"/>
              <a:t>Confession</a:t>
            </a:r>
            <a:endParaRPr lang="en-US" smtClean="0"/>
          </a:p>
        </p:txBody>
      </p:sp>
      <p:sp>
        <p:nvSpPr>
          <p:cNvPr id="72707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is possible that some sentences or some information were included in these slides without mentioning exact references. I am sorry for violating rules of intellectual property. When I will have a bit more time, I will try my best to avoid such things.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These slides are only for students in order to give them very basic concepts about the giant, “Networking”, not for experts.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Since I am not a network expert, these slides could have wrong/inconsistent information…I am sorry for that.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Students are requested to check references and Books, or to talk to Network engineers.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2286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Step 7: Move C→ B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52578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Another search problem :8 puzzle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board has one blank position.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Bocks can be slid to adjacent blank positions.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We can alternatively and equivalently look upon this as the movement of the blank position up, down, left or right.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objective of this puzzle is to move the tiles starting from an initial position and arrive at a given goal configuration.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12788"/>
            <a:ext cx="5257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52400" y="34290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 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0" y="438308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States: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 state is a description of each of the eight tiles in each location that it can occupy.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Operators/Action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The blank moves left, right, up or down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Goal Test: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current state matches a certain state (e.g. one of the ones shown on previous slide)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Each move of the blank costs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8225"/>
            <a:ext cx="76962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57150" y="5676900"/>
            <a:ext cx="912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A small portion of the state space of 8-puzzle is shown below. Note that we do not need to generate all the states before the search begins. The states can be generated when required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10600" cy="5638800"/>
          </a:xfrm>
        </p:spPr>
        <p:txBody>
          <a:bodyPr/>
          <a:lstStyle/>
          <a:p>
            <a:pPr lvl="1" indent="-457200" algn="just" eaLnBrk="1" hangingPunct="1">
              <a:buFont typeface="Wingdings" pitchFamily="2" charset="2"/>
              <a:buChar char="q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“blind search,” uninformed search strategies use no information about the likely “direction” of the goal node(s)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not have additional info about states beyond problem def.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search space is looked for solution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info is used to determine preference of one child over other.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1. Breadth First Search(BFS), Depth First Search(DFS), Depth Limited Search (DLS)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9675"/>
            <a:ext cx="7162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457200" y="36576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State Space without any extra information associated with each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800" y="85725"/>
            <a:ext cx="5867400" cy="1428750"/>
          </a:xfrm>
        </p:spPr>
        <p:txBody>
          <a:bodyPr/>
          <a:lstStyle/>
          <a:p>
            <a:pPr eaLnBrk="1" hangingPunct="1"/>
            <a:r>
              <a:rPr lang="en-US" sz="4000" smtClean="0"/>
              <a:t>Today’s class</a:t>
            </a:r>
            <a:endParaRPr lang="en-US" sz="4000" b="1" smtClean="0">
              <a:solidFill>
                <a:srgbClr val="00B050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81125" y="1752600"/>
            <a:ext cx="7467600" cy="4953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Goal-based agents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Representing states and operators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state-space search algorithm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algorithms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cost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iterative deepening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 revisited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828675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Breadth First Search (BFS)</a:t>
            </a:r>
            <a:endParaRPr lang="en-US" sz="4000" b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" y="1219200"/>
            <a:ext cx="90678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QUEUE, put the starting node on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Queue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QUEUE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State(node) 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,Operators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Insert-At-End-of-Queue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1447800"/>
            <a:ext cx="8763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477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5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Breadth First Search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88011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914400"/>
            <a:ext cx="89566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0803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263"/>
            <a:ext cx="8763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9713"/>
            <a:ext cx="72866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47800"/>
            <a:ext cx="73945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19238"/>
            <a:ext cx="7200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739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09713"/>
            <a:ext cx="7343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 Problem 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2438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problem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find a sequence of actions which transforms the agent from the initial state to a goal state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g∈G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search problem is represented by a 4-tuple {S, s</a:t>
            </a:r>
            <a:r>
              <a:rPr lang="en-US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A, G}.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00050" y="3276600"/>
            <a:ext cx="8743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S: set of states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∈ S : initial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A: S􀃆 S operators/ actions that transform one state to another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 : goal, a set of states. G ⊆ 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609600"/>
          </a:xfrm>
        </p:spPr>
        <p:txBody>
          <a:bodyPr/>
          <a:lstStyle/>
          <a:p>
            <a:pPr eaLnBrk="1" hangingPunct="1"/>
            <a:r>
              <a:rPr lang="es-MX" altLang="en-US" smtClean="0"/>
              <a:t>Another Breath-first search</a:t>
            </a:r>
            <a:endParaRPr lang="es-MX" altLang="he-IL" smtClean="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184650" y="946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8130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510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276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2702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1658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4894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822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6512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58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45656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39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4038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432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822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117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3727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49466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4337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5562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6165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6775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4320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1178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37274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49466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3189288" y="1322388"/>
            <a:ext cx="1141412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4332288" y="1322388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>
            <a:off x="23510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2960688" y="2008188"/>
            <a:ext cx="379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48656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5475288" y="2008188"/>
            <a:ext cx="760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2122488" y="2846388"/>
            <a:ext cx="150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2274888" y="2846388"/>
            <a:ext cx="3794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494088" y="284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4711700" y="28463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V="1">
            <a:off x="5703888" y="2846388"/>
            <a:ext cx="6080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313488" y="2846388"/>
            <a:ext cx="227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2122488" y="3760788"/>
            <a:ext cx="608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>
            <a:off x="2655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3341688" y="3760788"/>
            <a:ext cx="455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798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4560888" y="3760788"/>
            <a:ext cx="227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7894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56276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627688" y="3760788"/>
            <a:ext cx="684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H="1" flipV="1">
            <a:off x="66182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V="1">
            <a:off x="26543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 flipV="1">
            <a:off x="32639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V="1">
            <a:off x="3949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 flipV="1">
            <a:off x="5092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H="1" flipV="1">
            <a:off x="5092700" y="5818188"/>
            <a:ext cx="127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4191000" y="990600"/>
            <a:ext cx="4492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S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28194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3340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20574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32766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44958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61722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1828800" y="3429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25908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36576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45720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54102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6400800" y="3429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18288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24384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31242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7338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43434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530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55626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1722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81800" y="45720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24384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3124200" y="548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37338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4953000" y="54864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1828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14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362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3124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37338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267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55626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172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781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13</a:t>
            </a:r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4946650" y="59753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953000" y="60198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5334000" y="60198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25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1752600" y="3810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11</a:t>
            </a:r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4519613" y="3352800"/>
            <a:ext cx="379412" cy="3794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 flipH="1">
            <a:off x="3124200" y="1143000"/>
            <a:ext cx="912813" cy="3794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3200400" y="1827213"/>
            <a:ext cx="1979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5791200" y="1752600"/>
            <a:ext cx="531813" cy="1508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 flipH="1">
            <a:off x="1828800" y="2132013"/>
            <a:ext cx="4646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1676400" y="2209800"/>
            <a:ext cx="303213" cy="227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14600" y="26654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3657600" y="2589213"/>
            <a:ext cx="760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4953000" y="2665413"/>
            <a:ext cx="106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6553200" y="2743200"/>
            <a:ext cx="3794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 flipH="1">
            <a:off x="1600200" y="3122613"/>
            <a:ext cx="5332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Line 104"/>
          <p:cNvSpPr>
            <a:spLocks noChangeShapeType="1"/>
          </p:cNvSpPr>
          <p:nvPr/>
        </p:nvSpPr>
        <p:spPr bwMode="auto">
          <a:xfrm>
            <a:off x="1600200" y="3200400"/>
            <a:ext cx="1508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" name="Line 105"/>
          <p:cNvSpPr>
            <a:spLocks noChangeShapeType="1"/>
          </p:cNvSpPr>
          <p:nvPr/>
        </p:nvSpPr>
        <p:spPr bwMode="auto">
          <a:xfrm>
            <a:off x="2209800" y="3579813"/>
            <a:ext cx="227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2971800" y="35798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41148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49530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Line 109"/>
          <p:cNvSpPr>
            <a:spLocks noChangeShapeType="1"/>
          </p:cNvSpPr>
          <p:nvPr/>
        </p:nvSpPr>
        <p:spPr bwMode="auto">
          <a:xfrm>
            <a:off x="5867400" y="3579813"/>
            <a:ext cx="455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4" name="Line 110"/>
          <p:cNvSpPr>
            <a:spLocks noChangeShapeType="1"/>
          </p:cNvSpPr>
          <p:nvPr/>
        </p:nvSpPr>
        <p:spPr bwMode="auto">
          <a:xfrm>
            <a:off x="6781800" y="3733800"/>
            <a:ext cx="2270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Line 111"/>
          <p:cNvSpPr>
            <a:spLocks noChangeShapeType="1"/>
          </p:cNvSpPr>
          <p:nvPr/>
        </p:nvSpPr>
        <p:spPr bwMode="auto">
          <a:xfrm flipH="1">
            <a:off x="1600200" y="4113213"/>
            <a:ext cx="5408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6" name="Line 112"/>
          <p:cNvSpPr>
            <a:spLocks noChangeShapeType="1"/>
          </p:cNvSpPr>
          <p:nvPr/>
        </p:nvSpPr>
        <p:spPr bwMode="auto">
          <a:xfrm>
            <a:off x="1600200" y="4191000"/>
            <a:ext cx="150813" cy="3794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7" name="Line 113"/>
          <p:cNvSpPr>
            <a:spLocks noChangeShapeType="1"/>
          </p:cNvSpPr>
          <p:nvPr/>
        </p:nvSpPr>
        <p:spPr bwMode="auto">
          <a:xfrm>
            <a:off x="1752600" y="4722813"/>
            <a:ext cx="487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3860-7D94-4ACE-BCA0-020F49218853}" type="slidenum">
              <a:rPr lang="ko-KR" altLang="ko-KR"/>
              <a:pPr/>
              <a:t>31</a:t>
            </a:fld>
            <a:endParaRPr lang="ko-KR" altLang="ko-KR"/>
          </a:p>
        </p:txBody>
      </p:sp>
      <p:pic>
        <p:nvPicPr>
          <p:cNvPr id="18438" name="Picture 103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8991600" cy="68580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76200" y="6461125"/>
            <a:ext cx="5473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rgbClr val="FFCC00"/>
                </a:solidFill>
                <a:latin typeface="Times New Roman" pitchFamily="18" charset="0"/>
              </a:rPr>
              <a:t>Figure 8.2 Breadth-First Search of the Eight-Puzzle</a:t>
            </a:r>
          </a:p>
        </p:txBody>
      </p:sp>
    </p:spTree>
    <p:extLst>
      <p:ext uri="{BB962C8B-B14F-4D97-AF65-F5344CB8AC3E}">
        <p14:creationId xmlns:p14="http://schemas.microsoft.com/office/powerpoint/2010/main" val="2595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324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b="1" dirty="0" smtClean="0"/>
              <a:t>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BFS is a systematic search strategy- all nodes at level n are considered before going to n+1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level.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If any solution exists then BFS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guarentees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find it.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If there are many solutions , BFS will always find the shortest path solution.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All nodes are to be generated at any level. So even unwanted nodes are to be remembered. Memory wastage.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Time and space complexity is exponential type- Hurdle.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9048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Depth First Search (DFS)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1000" y="1219200"/>
            <a:ext cx="86106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STACK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State(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STACK,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Insert-At-Front-of-Stack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Depth-first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1607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57338"/>
            <a:ext cx="7210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19238"/>
            <a:ext cx="72675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09713"/>
            <a:ext cx="7191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24000"/>
            <a:ext cx="7258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09713"/>
            <a:ext cx="7324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687526"/>
            <a:ext cx="68580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19050" y="4919663"/>
            <a:ext cx="91059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first formulates a goal and a problem,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Searches for a sequence of actions that would solve the problem, and  executes actions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at a time. When this is complete, it formulates another goal and starts over.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it is executing the sequence it ignores its percepts: it assumes that the solution it has found will always work.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1000" y="41195"/>
            <a:ext cx="7543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simple problem-solving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14475"/>
            <a:ext cx="7239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0188"/>
            <a:ext cx="7315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45D-6D0A-45A5-9948-69A4009D4581}" type="slidenum">
              <a:rPr lang="ko-KR" altLang="ko-KR"/>
              <a:pPr/>
              <a:t>42</a:t>
            </a:fld>
            <a:endParaRPr lang="ko-KR" altLang="ko-KR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8153400" cy="4800600"/>
          </a:xfrm>
        </p:spPr>
        <p:txBody>
          <a:bodyPr/>
          <a:lstStyle/>
          <a:p>
            <a:r>
              <a:rPr lang="en-US" altLang="ko-KR"/>
              <a:t>8-puzzle example</a:t>
            </a:r>
          </a:p>
          <a:p>
            <a:pPr lvl="1"/>
            <a:r>
              <a:rPr lang="en-US" altLang="ko-KR"/>
              <a:t>Depth bound: 5</a:t>
            </a:r>
          </a:p>
          <a:p>
            <a:pPr lvl="1"/>
            <a:r>
              <a:rPr lang="en-US" altLang="ko-KR"/>
              <a:t>Operator order: left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up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right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down</a:t>
            </a: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276600"/>
            <a:ext cx="5884863" cy="340995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055688" y="6361112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CC00"/>
                </a:solidFill>
                <a:latin typeface="Times New Roman" pitchFamily="18" charset="0"/>
              </a:rPr>
              <a:t>Figure 8.3 Generation of the First Few Nodes in a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482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1657-CA0C-4869-9003-278F9E226EF7}" type="slidenum">
              <a:rPr lang="ko-KR" altLang="ko-KR"/>
              <a:pPr/>
              <a:t>43</a:t>
            </a:fld>
            <a:endParaRPr lang="ko-KR" altLang="ko-KR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5250"/>
            <a:ext cx="7783513" cy="4800600"/>
          </a:xfrm>
        </p:spPr>
        <p:txBody>
          <a:bodyPr/>
          <a:lstStyle/>
          <a:p>
            <a:pPr lvl="1"/>
            <a:r>
              <a:rPr lang="en-US" altLang="ko-KR"/>
              <a:t>The graph when the goal is reached in depth-first search</a:t>
            </a:r>
          </a:p>
        </p:txBody>
      </p:sp>
      <p:pic>
        <p:nvPicPr>
          <p:cNvPr id="19461" name="Picture 10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8713" y="1797050"/>
            <a:ext cx="1982787" cy="48006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457200" y="2286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Advantages of DFS: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Memory requirements in DFS are less compared to BFS as only nodes on the current path are stored.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2. DFS may find a solution without examining much of the search space of all.</a:t>
            </a: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This search can go on deeper and deeper into the search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space and thus can get lost. This is referred to as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blind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alley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496050" cy="567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Informed Search</a:t>
            </a:r>
          </a:p>
        </p:txBody>
      </p:sp>
      <p:sp>
        <p:nvSpPr>
          <p:cNvPr id="44039" name="Rectangle 1"/>
          <p:cNvSpPr>
            <a:spLocks noChangeArrowheads="1"/>
          </p:cNvSpPr>
          <p:nvPr/>
        </p:nvSpPr>
        <p:spPr bwMode="auto">
          <a:xfrm>
            <a:off x="304801" y="627529"/>
            <a:ext cx="8686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Also Called heuristic or intelligent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 information about the problem to guide the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sually guesses the distance to a goal state and therefore efficient,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the search may not be always possible.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search so guided are called heuristic search and the methods used are called heuristics.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Advantage of Informed Search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2038" cy="356628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searches the most promising branches of the state-space first can: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a solution more quickly,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solutions even when there is limited time available,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find a </a:t>
            </a:r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solution, since more profitable parts of the state-space can be examined, while ignoring the unprofitable parts.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is better than another at identifying the most promising branches of a search-space is said to be more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382000" cy="990600"/>
          </a:xfrm>
        </p:spPr>
        <p:txBody>
          <a:bodyPr/>
          <a:lstStyle/>
          <a:p>
            <a:r>
              <a:rPr lang="en-US" dirty="0" smtClean="0"/>
              <a:t>Heuristic Search Compared with other Search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00404" cy="354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752600" y="-210671"/>
            <a:ext cx="49684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325" y="990600"/>
            <a:ext cx="87810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First, generate a possible solution which can either be a point in the problem space Or a path from the initial state.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Then, test to sea if this possible solution is a real solution by comparing the state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Reached with the set of goal states.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it is real solution, return, else repeat from the first again.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89013"/>
          </a:xfrm>
        </p:spPr>
        <p:txBody>
          <a:bodyPr/>
          <a:lstStyle/>
          <a:p>
            <a:pPr eaLnBrk="1" hangingPunct="1"/>
            <a:r>
              <a:rPr lang="es-MX" altLang="en-US" smtClean="0"/>
              <a:t>Problem formulation/</a:t>
            </a:r>
            <a:r>
              <a:rPr lang="en-US" smtClean="0"/>
              <a:t>Searching process </a:t>
            </a:r>
            <a:endParaRPr lang="es-MX" altLang="he-IL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7150" y="1312863"/>
            <a:ext cx="8724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The generic searching process can be very simply described in terms of the  following steps: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90500" y="2144713"/>
            <a:ext cx="85153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Do until a solution is found or the state space is exhausted.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1. Check the current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2. Execute allowable actions to find the successor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3. Pick one of the new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4. Check if the new state is a solution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If it is not, the new state becomes the current state and the process is repeated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52401" y="0"/>
            <a:ext cx="8942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  <a:r>
              <a:rPr lang="en-US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Search Technique</a:t>
            </a:r>
            <a:endParaRPr lang="en-US" sz="5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170330" y="1295400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Heuristic Function 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52401" y="1679958"/>
            <a:ext cx="86137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heuristic function at a node n is an estimate of the optimum cost from the current node to a goal. It is denoted by h(n).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h(n) = estimated cost of the cheapest path from node n to a goal node 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261145" y="4672806"/>
            <a:ext cx="87249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1: We want a path from Kolkata to Guwahati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Heuristic for Guwahati may be straight-line distance between Kolkata and Guwahati </a:t>
            </a:r>
          </a:p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h(Kolkata)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euclideanDistance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(Kolkata, Guwahati)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2: 8-puzzle: Misplaced Tiles Heuristics is the number of tiles out of place.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5063"/>
            <a:ext cx="6318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picture shows the current state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second picture the goal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state.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 = 5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tiles 2, 8, 1, 6 and 7 are out of place. 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26720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Manhattan Distance Heuristic: Another heuristic for 8-puzzle is the Manhattan distance heuristic. This heuristic sums the distance that the tiles are out of place. The distance of a tile is measured by the sum of the differences in the x-positions and the y-positions.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above example, using the Manhattan distance heuristic, </a:t>
            </a:r>
          </a:p>
          <a:p>
            <a:pPr algn="just"/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h(n) = 1 + 1 + 0 + 0 + 0 + 1 + 1 + 2 = 6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188"/>
            <a:ext cx="5791200" cy="21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59" y="2340659"/>
            <a:ext cx="6324600" cy="42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9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48553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possible moves –</a:t>
            </a:r>
            <a:r>
              <a:rPr lang="en-US" dirty="0" err="1" smtClean="0"/>
              <a:t>left,up,right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600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59"/>
            <a:ext cx="7772400" cy="802341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Apply Heuristic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2286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Three different Approaches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correct position of each tile, compare to goal state.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incorrect </a:t>
            </a:r>
            <a:r>
              <a:rPr lang="en-US" sz="2800" dirty="0">
                <a:solidFill>
                  <a:schemeClr val="tx1"/>
                </a:solidFill>
              </a:rPr>
              <a:t>position of each tile, compare to goal state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how far away each tile is from it is correct position.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2446"/>
            <a:ext cx="8541410" cy="295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553200" cy="641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286000" y="38100"/>
            <a:ext cx="3937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Best First Search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890588"/>
            <a:ext cx="8915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each node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f(n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provides an estimate for the total cost.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node n with smallest f(n).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Order the nodes in fringe increasing order of cost.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maintains a priority queue of nodes to be explored.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 function f(n) is applied to each node.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are put in OPEN in the order of their f values.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smaller f(n) values are expanded earlier. The generic best first search algorithm is outlined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486025" y="42863"/>
            <a:ext cx="2390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2"/>
              <p:cNvSpPr>
                <a:spLocks noChangeArrowheads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Best First Search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be a priority queue containing the initial state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Loop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is empty return failure 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Node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remove-first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fringe)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if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Node is a goal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return the path from initial state to Node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else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generate all successors of Node, and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put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the newly generated nodes into fringe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according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to their f values 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End Loop 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915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356" t="-1261" b="-2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"/>
            <a:ext cx="7772400" cy="60959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Greedy Best First Search 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greedy search, the idea is to expand the node with the smallest estimated cost to reach the goal. 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 a heuristic function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h(n)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estimates the distance remaining to a goal.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straight-line distance from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Bucharest
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best-first search expands the node that appears to be closest to goal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" y="1676400"/>
            <a:ext cx="90166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405688" cy="533400"/>
          </a:xfrm>
        </p:spPr>
        <p:txBody>
          <a:bodyPr/>
          <a:lstStyle/>
          <a:p>
            <a:pPr eaLnBrk="1" hangingPunct="1"/>
            <a:r>
              <a:rPr lang="es-MX" altLang="he-IL" smtClean="0"/>
              <a:t>Basic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n-US" sz="2400" b="1" u="sng" dirty="0" err="1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s-MX" alt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noProof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explore at a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description of the starting configuration of the agent/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The problem at the beginning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he-IL" sz="2400" b="1" u="sng" dirty="0">
                <a:latin typeface="Times New Roman" pitchFamily="18" charset="0"/>
                <a:cs typeface="Times New Roman" pitchFamily="18" charset="0"/>
              </a:rPr>
              <a:t>Goal state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desired  end state (can be several)/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test to determine if the goal has been reached.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 an </a:t>
            </a:r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 a function that transforms a state into another (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rule,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of a plan is referred to as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 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The path cost is a positive number, and a common path cost may be the sum of the costs of the steps in the path.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he-IL" sz="2400" dirty="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47650" y="1633538"/>
            <a:ext cx="889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problem can be defined formally by four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0" y="1523602"/>
            <a:ext cx="8790710" cy="32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8" y="2238935"/>
            <a:ext cx="899889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2324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10871"/>
            <a:ext cx="7448550" cy="27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675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2" y="1524000"/>
            <a:ext cx="85803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814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No – can get stuck in loops, e.g.,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
</a:t>
            </a:r>
          </a:p>
          <a:p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</a:t>
            </a:r>
            <a:r>
              <a:rPr lang="en-US"/>
              <a:t>, but a good heuristic can give dramatic improvement
</a:t>
            </a:r>
          </a:p>
          <a:p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 </a:t>
            </a:r>
            <a:r>
              <a:rPr lang="en-US"/>
              <a:t>-- keeps all nodes in memory
</a:t>
            </a:r>
          </a:p>
          <a:p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No
</a:t>
            </a:r>
          </a:p>
        </p:txBody>
      </p:sp>
    </p:spTree>
    <p:extLst>
      <p:ext uri="{BB962C8B-B14F-4D97-AF65-F5344CB8AC3E}">
        <p14:creationId xmlns:p14="http://schemas.microsoft.com/office/powerpoint/2010/main" val="96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Figure 2 is an example of a route finding problem. S is the starting state, G is the goal state.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6800"/>
            <a:ext cx="8543925" cy="350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2092" y="4646894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2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42" y="5181600"/>
            <a:ext cx="8834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run the greedy search algorithm for the graph given in Figure 2. The straight line distance heuristic estimates for the nodes are shown in Figure </a:t>
            </a:r>
          </a:p>
        </p:txBody>
      </p:sp>
    </p:spTree>
    <p:extLst>
      <p:ext uri="{BB962C8B-B14F-4D97-AF65-F5344CB8AC3E}">
        <p14:creationId xmlns:p14="http://schemas.microsoft.com/office/powerpoint/2010/main" val="7489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600"/>
            <a:ext cx="8001000" cy="37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43004" y="4207378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97607"/>
            <a:ext cx="542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7650" y="1602135"/>
            <a:ext cx="621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S is expanded. Its children are A and D.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9" y="40332"/>
            <a:ext cx="371317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063800"/>
            <a:ext cx="2076450" cy="141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391676"/>
            <a:ext cx="674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D has smaller cost and is expanded next. 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4292"/>
            <a:ext cx="3079760" cy="235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64" y="3904292"/>
            <a:ext cx="3086362" cy="237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26" y="3674984"/>
            <a:ext cx="2823374" cy="283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570"/>
            <a:ext cx="7772400" cy="762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A* Search</a:t>
            </a:r>
            <a:endParaRPr lang="en-US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9" y="838200"/>
            <a:ext cx="9144000" cy="495300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Idea: avoid expanding paths that are already expensive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A* is a best first search algorithm with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f(n)=g(n)+h(n).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g(n)=sum of edge costs from start to n (distance current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from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h(n)=estimate of lowest cost path from goal to current node.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f(n)=actual distance so far estimated distance remaining.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First search has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f(n)=h(n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prove that if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admissible, then the search will find and optimal solution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The A*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5105400"/>
          </a:xfrm>
        </p:spPr>
        <p:txBody>
          <a:bodyPr/>
          <a:lstStyle/>
          <a:p>
            <a:pPr algn="just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Keep a list of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states. Start by putting the initial state into this list, then repeat the following: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Pick the active state with the lowest f^ value, call it state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the goal state, then we’ve found the best path. Exit!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from the list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Generate all the successors of this state. If the path from the initial state through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any of these states is better than one we’re found before, then update the successor state to remember that the best path to it was from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Add those successor states that we have not processed before to the active list.</a:t>
            </a:r>
          </a:p>
        </p:txBody>
      </p:sp>
    </p:spTree>
    <p:extLst>
      <p:ext uri="{BB962C8B-B14F-4D97-AF65-F5344CB8AC3E}">
        <p14:creationId xmlns:p14="http://schemas.microsoft.com/office/powerpoint/2010/main" val="5230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smtClean="0"/>
              <a:t>Search Problem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8600" y="990600"/>
            <a:ext cx="8915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sequence of actions is called a solution plan.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Solution path is a path from the initial state to a goal state.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= {a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which leads to traversing a number of states {s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∈G}.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sequence of states is called a path.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cost of a path is a positive number.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many cases the path cost is computed by taking the sum of the costs of each action.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 on the A*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a path to the goal exists, then A* will always find the shortest path to the goal</a:t>
            </a:r>
          </a:p>
          <a:p>
            <a:r>
              <a:rPr lang="en-GB"/>
              <a:t>Because A* closely resembles a breadth-first type of search, it consumes lots of memory</a:t>
            </a:r>
          </a:p>
        </p:txBody>
      </p:sp>
    </p:spTree>
    <p:extLst>
      <p:ext uri="{BB962C8B-B14F-4D97-AF65-F5344CB8AC3E}">
        <p14:creationId xmlns:p14="http://schemas.microsoft.com/office/powerpoint/2010/main" val="14865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D97-56AC-4BB2-B615-B660CB1F8E6A}" type="slidenum">
              <a:rPr lang="ko-KR" altLang="ko-KR"/>
              <a:pPr/>
              <a:t>71</a:t>
            </a:fld>
            <a:endParaRPr lang="ko-KR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715962"/>
          </a:xfrm>
        </p:spPr>
        <p:txBody>
          <a:bodyPr/>
          <a:lstStyle/>
          <a:p>
            <a:r>
              <a:rPr lang="en-US" altLang="ko-KR" sz="4000" dirty="0" smtClean="0"/>
              <a:t> </a:t>
            </a:r>
            <a:r>
              <a:rPr lang="en-US" altLang="ko-KR" sz="4000" dirty="0"/>
              <a:t>Algorithm A</a:t>
            </a:r>
            <a:r>
              <a:rPr lang="en-US" altLang="ko-KR" sz="4000" baseline="30000" dirty="0"/>
              <a:t>* </a:t>
            </a:r>
            <a:r>
              <a:rPr lang="en-US" altLang="ko-KR" sz="4000" dirty="0" smtClean="0"/>
              <a:t>(Implantation Technique)</a:t>
            </a:r>
            <a:endParaRPr lang="en-US" altLang="ko-KR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495300" indent="-495300"/>
            <a:r>
              <a:rPr lang="en-US" altLang="ko-KR" dirty="0"/>
              <a:t>A* that maintains the search graph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/>
              <a:t>Create a search graph, </a:t>
            </a:r>
            <a:r>
              <a:rPr lang="en-US" altLang="ko-KR" i="1" dirty="0"/>
              <a:t>G</a:t>
            </a:r>
            <a:r>
              <a:rPr lang="en-US" altLang="ko-KR" dirty="0"/>
              <a:t>, consisting solely of the start node,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put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dirty="0">
                <a:sym typeface="Wingdings" pitchFamily="2" charset="2"/>
              </a:rPr>
              <a:t> on a list </a:t>
            </a:r>
            <a:r>
              <a:rPr lang="en-US" altLang="ko-KR" b="1" i="1" dirty="0">
                <a:sym typeface="Wingdings" pitchFamily="2" charset="2"/>
              </a:rPr>
              <a:t>OPEN</a:t>
            </a:r>
            <a:endParaRPr lang="en-US" altLang="ko-KR" b="1" i="1" dirty="0"/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/>
              <a:t>Create a list </a:t>
            </a:r>
            <a:r>
              <a:rPr lang="en-US" altLang="ko-KR" b="1" i="1" dirty="0"/>
              <a:t>CLOSED</a:t>
            </a:r>
            <a:r>
              <a:rPr lang="en-US" altLang="ko-KR" dirty="0"/>
              <a:t>: initially empty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/>
              <a:t>If </a:t>
            </a:r>
            <a:r>
              <a:rPr lang="en-US" altLang="ko-KR" b="1" i="1" dirty="0"/>
              <a:t>OPEN</a:t>
            </a:r>
            <a:r>
              <a:rPr lang="en-US" altLang="ko-KR" dirty="0"/>
              <a:t> is empty, exit with failure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/>
              <a:t>Select the first node on OPEN </a:t>
            </a:r>
            <a:r>
              <a:rPr lang="en-US" altLang="ko-KR" dirty="0">
                <a:sym typeface="Wingdings" pitchFamily="2" charset="2"/>
              </a:rPr>
              <a:t> remove it from </a:t>
            </a:r>
            <a:r>
              <a:rPr lang="en-US" altLang="ko-KR" b="1" i="1" dirty="0">
                <a:sym typeface="Wingdings" pitchFamily="2" charset="2"/>
              </a:rPr>
              <a:t>OPEN</a:t>
            </a:r>
            <a:r>
              <a:rPr lang="en-US" altLang="ko-KR" dirty="0">
                <a:sym typeface="Wingdings" pitchFamily="2" charset="2"/>
              </a:rPr>
              <a:t>  put it on </a:t>
            </a:r>
            <a:r>
              <a:rPr lang="en-US" altLang="ko-KR" b="1" i="1" dirty="0">
                <a:sym typeface="Wingdings" pitchFamily="2" charset="2"/>
              </a:rPr>
              <a:t>CLOSED</a:t>
            </a:r>
            <a:r>
              <a:rPr lang="en-US" altLang="ko-KR" dirty="0">
                <a:sym typeface="Wingdings" pitchFamily="2" charset="2"/>
              </a:rPr>
              <a:t>: node </a:t>
            </a:r>
            <a:r>
              <a:rPr lang="en-US" altLang="ko-KR" i="1" dirty="0">
                <a:sym typeface="Wingdings" pitchFamily="2" charset="2"/>
              </a:rPr>
              <a:t>n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>
                <a:sym typeface="Wingdings" pitchFamily="2" charset="2"/>
              </a:rPr>
              <a:t>If 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 is a goal node, exit successfully: obtain solution by tracing a path along the pointers from 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 to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 </a:t>
            </a:r>
            <a:r>
              <a:rPr lang="en-US" altLang="ko-KR" dirty="0">
                <a:sym typeface="Wingdings" pitchFamily="2" charset="2"/>
              </a:rPr>
              <a:t>in </a:t>
            </a:r>
            <a:r>
              <a:rPr lang="en-US" altLang="ko-KR" i="1" dirty="0">
                <a:sym typeface="Wingdings" pitchFamily="2" charset="2"/>
              </a:rPr>
              <a:t>G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/>
            </a:pPr>
            <a:r>
              <a:rPr lang="en-US" altLang="ko-KR" dirty="0">
                <a:sym typeface="Wingdings" pitchFamily="2" charset="2"/>
              </a:rPr>
              <a:t>Expand node 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, generating the set, </a:t>
            </a:r>
            <a:r>
              <a:rPr lang="en-US" altLang="ko-KR" i="1" dirty="0">
                <a:sym typeface="Wingdings" pitchFamily="2" charset="2"/>
              </a:rPr>
              <a:t>M</a:t>
            </a:r>
            <a:r>
              <a:rPr lang="en-US" altLang="ko-KR" dirty="0">
                <a:sym typeface="Wingdings" pitchFamily="2" charset="2"/>
              </a:rPr>
              <a:t>, of its successors that are not already ancestors of 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 in </a:t>
            </a:r>
            <a:r>
              <a:rPr lang="en-US" altLang="ko-KR" i="1" dirty="0">
                <a:sym typeface="Wingdings" pitchFamily="2" charset="2"/>
              </a:rPr>
              <a:t>G</a:t>
            </a:r>
            <a:r>
              <a:rPr lang="en-US" altLang="ko-KR" dirty="0">
                <a:sym typeface="Wingdings" pitchFamily="2" charset="2"/>
              </a:rPr>
              <a:t> install these members of </a:t>
            </a:r>
            <a:r>
              <a:rPr lang="en-US" altLang="ko-KR" i="1" dirty="0">
                <a:sym typeface="Wingdings" pitchFamily="2" charset="2"/>
              </a:rPr>
              <a:t>M</a:t>
            </a:r>
            <a:r>
              <a:rPr lang="en-US" altLang="ko-KR" dirty="0">
                <a:sym typeface="Wingdings" pitchFamily="2" charset="2"/>
              </a:rPr>
              <a:t> as successors of 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 in </a:t>
            </a:r>
            <a:r>
              <a:rPr lang="en-US" altLang="ko-KR" i="1" dirty="0">
                <a:sym typeface="Wingdings" pitchFamily="2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484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15F3-485D-4E43-8D16-883FB4F2C946}" type="slidenum">
              <a:rPr lang="ko-KR" altLang="ko-KR"/>
              <a:pPr/>
              <a:t>72</a:t>
            </a:fld>
            <a:endParaRPr lang="ko-KR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143000"/>
          </a:xfrm>
        </p:spPr>
        <p:txBody>
          <a:bodyPr/>
          <a:lstStyle/>
          <a:p>
            <a:r>
              <a:rPr lang="en-US" altLang="ko-KR" dirty="0"/>
              <a:t> Algorithm A</a:t>
            </a:r>
            <a:r>
              <a:rPr lang="en-US" altLang="ko-KR" baseline="30000" dirty="0"/>
              <a:t>* </a:t>
            </a:r>
            <a:r>
              <a:rPr lang="en-US" altLang="ko-KR" dirty="0"/>
              <a:t>(Implantation Technique)</a:t>
            </a: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 startAt="7"/>
            </a:pPr>
            <a:r>
              <a:rPr lang="en-US" altLang="ko-KR">
                <a:sym typeface="Wingdings" pitchFamily="2" charset="2"/>
              </a:rPr>
              <a:t>Establish a pointer to </a:t>
            </a:r>
            <a:r>
              <a:rPr lang="en-US" altLang="ko-KR" i="1">
                <a:sym typeface="Wingdings" pitchFamily="2" charset="2"/>
              </a:rPr>
              <a:t>n</a:t>
            </a:r>
            <a:r>
              <a:rPr lang="en-US" altLang="ko-KR">
                <a:sym typeface="Wingdings" pitchFamily="2" charset="2"/>
              </a:rPr>
              <a:t> from each of those members of </a:t>
            </a:r>
            <a:r>
              <a:rPr lang="en-US" altLang="ko-KR" i="1">
                <a:sym typeface="Wingdings" pitchFamily="2" charset="2"/>
              </a:rPr>
              <a:t>M</a:t>
            </a:r>
            <a:r>
              <a:rPr lang="en-US" altLang="ko-KR">
                <a:sym typeface="Wingdings" pitchFamily="2" charset="2"/>
              </a:rPr>
              <a:t> that were not already in </a:t>
            </a:r>
            <a:r>
              <a:rPr lang="en-US" altLang="ko-KR" i="1">
                <a:sym typeface="Wingdings" pitchFamily="2" charset="2"/>
              </a:rPr>
              <a:t>G </a:t>
            </a:r>
            <a:r>
              <a:rPr lang="en-US" altLang="ko-KR">
                <a:sym typeface="Wingdings" pitchFamily="2" charset="2"/>
              </a:rPr>
              <a:t> add these members of </a:t>
            </a:r>
            <a:r>
              <a:rPr lang="en-US" altLang="ko-KR" i="1">
                <a:sym typeface="Wingdings" pitchFamily="2" charset="2"/>
              </a:rPr>
              <a:t>M</a:t>
            </a:r>
            <a:r>
              <a:rPr lang="en-US" altLang="ko-KR">
                <a:sym typeface="Wingdings" pitchFamily="2" charset="2"/>
              </a:rPr>
              <a:t> to </a:t>
            </a:r>
            <a:r>
              <a:rPr lang="en-US" altLang="ko-KR" b="1" i="1">
                <a:sym typeface="Wingdings" pitchFamily="2" charset="2"/>
              </a:rPr>
              <a:t>OPEN</a:t>
            </a:r>
          </a:p>
          <a:p>
            <a:pPr marL="876300" lvl="1" indent="-419100">
              <a:buFont typeface="Symbol" pitchFamily="18" charset="2"/>
              <a:buNone/>
            </a:pPr>
            <a:r>
              <a:rPr lang="en-US" altLang="ko-KR">
                <a:sym typeface="Wingdings" pitchFamily="2" charset="2"/>
              </a:rPr>
              <a:t>       for each member, </a:t>
            </a:r>
            <a:r>
              <a:rPr lang="en-US" altLang="ko-KR" i="1">
                <a:sym typeface="Wingdings" pitchFamily="2" charset="2"/>
              </a:rPr>
              <a:t>m</a:t>
            </a:r>
            <a:r>
              <a:rPr lang="en-US" altLang="ko-KR">
                <a:sym typeface="Wingdings" pitchFamily="2" charset="2"/>
              </a:rPr>
              <a:t>, redirect its pointer to </a:t>
            </a:r>
            <a:r>
              <a:rPr lang="en-US" altLang="ko-KR" i="1">
                <a:sym typeface="Wingdings" pitchFamily="2" charset="2"/>
              </a:rPr>
              <a:t>n</a:t>
            </a:r>
            <a:r>
              <a:rPr lang="en-US" altLang="ko-KR">
                <a:sym typeface="Wingdings" pitchFamily="2" charset="2"/>
              </a:rPr>
              <a:t> if the best path to </a:t>
            </a:r>
            <a:r>
              <a:rPr lang="en-US" altLang="ko-KR" i="1">
                <a:sym typeface="Wingdings" pitchFamily="2" charset="2"/>
              </a:rPr>
              <a:t>m</a:t>
            </a:r>
            <a:r>
              <a:rPr lang="en-US" altLang="ko-KR">
                <a:sym typeface="Wingdings" pitchFamily="2" charset="2"/>
              </a:rPr>
              <a:t> found so far is through </a:t>
            </a:r>
            <a:r>
              <a:rPr lang="en-US" altLang="ko-KR" i="1">
                <a:sym typeface="Wingdings" pitchFamily="2" charset="2"/>
              </a:rPr>
              <a:t>n</a:t>
            </a:r>
            <a:r>
              <a:rPr lang="en-US" altLang="ko-KR">
                <a:sym typeface="Wingdings" pitchFamily="2" charset="2"/>
              </a:rPr>
              <a:t>  for each member of </a:t>
            </a:r>
            <a:r>
              <a:rPr lang="en-US" altLang="ko-KR" i="1">
                <a:sym typeface="Wingdings" pitchFamily="2" charset="2"/>
              </a:rPr>
              <a:t>M</a:t>
            </a:r>
            <a:r>
              <a:rPr lang="en-US" altLang="ko-KR">
                <a:sym typeface="Wingdings" pitchFamily="2" charset="2"/>
              </a:rPr>
              <a:t> already on </a:t>
            </a:r>
            <a:r>
              <a:rPr lang="en-US" altLang="ko-KR" b="1" i="1">
                <a:sym typeface="Wingdings" pitchFamily="2" charset="2"/>
              </a:rPr>
              <a:t>CLOSED</a:t>
            </a:r>
            <a:r>
              <a:rPr lang="en-US" altLang="ko-KR">
                <a:sym typeface="Wingdings" pitchFamily="2" charset="2"/>
              </a:rPr>
              <a:t>, redirect the pointers of each of its descendants in </a:t>
            </a:r>
            <a:r>
              <a:rPr lang="en-US" altLang="ko-KR" i="1">
                <a:sym typeface="Wingdings" pitchFamily="2" charset="2"/>
              </a:rPr>
              <a:t>G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 startAt="8"/>
            </a:pPr>
            <a:r>
              <a:rPr lang="en-US" altLang="ko-KR"/>
              <a:t>Reorder the list OPEN in order of increasing       values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 startAt="8"/>
            </a:pPr>
            <a:r>
              <a:rPr lang="en-US" altLang="ko-KR"/>
              <a:t>Go to step 3</a:t>
            </a:r>
          </a:p>
          <a:p>
            <a:pPr marL="876300" lvl="1" indent="-419100">
              <a:buClr>
                <a:schemeClr val="tx1"/>
              </a:buClr>
              <a:buFont typeface="Symbol" pitchFamily="18" charset="2"/>
              <a:buAutoNum type="arabicPeriod" startAt="8"/>
            </a:pPr>
            <a:endParaRPr lang="en-US" altLang="ko-KR"/>
          </a:p>
          <a:p>
            <a:pPr marL="876300" lvl="1" indent="-419100">
              <a:buClr>
                <a:srgbClr val="CC99FF"/>
              </a:buClr>
            </a:pPr>
            <a:r>
              <a:rPr lang="en-US" altLang="ko-KR"/>
              <a:t>Redirecting pointers of descendants of nodes</a:t>
            </a:r>
          </a:p>
          <a:p>
            <a:pPr marL="1295400" lvl="2" indent="-381000">
              <a:buSzTx/>
            </a:pPr>
            <a:r>
              <a:rPr lang="en-US" altLang="ko-KR"/>
              <a:t>Save subsequent search effort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629400" y="3581400"/>
          <a:ext cx="28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288925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6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99299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3251" name="Picture 4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992993"/>
            <a:ext cx="7010400" cy="287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astar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4276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5299" name="Picture 5" descr="astar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0"/>
            <a:ext cx="8229600" cy="850149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6323" name="Picture 4" descr="astar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33202"/>
            <a:ext cx="7391400" cy="303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639762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7347" name="Picture 4" descr="astar-progress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153400" cy="312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52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8371" name="Picture 4" descr="astar-progress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4845"/>
            <a:ext cx="8305800" cy="3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6" y="3733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296400" cy="5333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A* search: properties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algorithm A* is admissible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means that provided a solution sexists, the first solution found by A* is an optimal solution. A* is admissibility  under the following conditions: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state space graph</a:t>
            </a:r>
          </a:p>
          <a:p>
            <a:pPr marL="1371600" lvl="2" indent="-45720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node has a finite number of successors</a:t>
            </a:r>
          </a:p>
          <a:p>
            <a:pPr marL="1371600" lvl="2" indent="-45720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arc in the graph has a cost greater then some e&gt;0</a:t>
            </a:r>
          </a:p>
          <a:p>
            <a:pPr lvl="2"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Heuristic function: for every node </a:t>
            </a:r>
            <a:r>
              <a:rPr lang="pt-B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pt-B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h*(n)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A* is also complete under the above conditions.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r>
              <a:rPr lang="en-US" smtClean="0"/>
              <a:t>Illustration of a search process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100" y="838200"/>
            <a:ext cx="880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We will now illustrate the searching process with the help of an example. Consider the problem depicted in Figure 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"/>
          <a:stretch/>
        </p:blipFill>
        <p:spPr bwMode="auto">
          <a:xfrm>
            <a:off x="1447800" y="1539875"/>
            <a:ext cx="4800600" cy="348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95250" y="55626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initial state.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successor states are the adjacent states in the graph.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goal states.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5149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8C06-43CC-4372-A5D6-17C791F2B956}" type="slidenum">
              <a:rPr lang="ko-KR" altLang="ko-KR"/>
              <a:pPr/>
              <a:t>80</a:t>
            </a:fld>
            <a:endParaRPr lang="ko-KR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9.2.2 Admissibility of A</a:t>
            </a:r>
            <a:r>
              <a:rPr lang="en-US" altLang="ko-KR" baseline="30000"/>
              <a:t>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Conditions that guarantee A* always finds minimal cost paths</a:t>
            </a:r>
          </a:p>
          <a:p>
            <a:pPr lvl="1"/>
            <a:r>
              <a:rPr lang="en-US" altLang="ko-KR" dirty="0"/>
              <a:t>Each node in the graph has a finite number of successors</a:t>
            </a:r>
          </a:p>
          <a:p>
            <a:pPr lvl="1"/>
            <a:r>
              <a:rPr lang="en-US" altLang="ko-KR" dirty="0"/>
              <a:t>All arcs in the graph have costs greater than some positive amount </a:t>
            </a:r>
            <a:r>
              <a:rPr lang="en-US" altLang="ko-KR" i="1" dirty="0" smtClean="0">
                <a:sym typeface="Symbol" pitchFamily="18" charset="2"/>
              </a:rPr>
              <a:t></a:t>
            </a:r>
            <a:endParaRPr lang="en-US" altLang="ko-KR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4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68362"/>
          </a:xfrm>
        </p:spPr>
        <p:txBody>
          <a:bodyPr/>
          <a:lstStyle/>
          <a:p>
            <a:r>
              <a:rPr lang="en-US" b="1" dirty="0" smtClean="0"/>
              <a:t>Admissible heuristics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296400" cy="59436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h(n) is said to be a admissible if it underestimate the cost of any solution that reached from n.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C*(n) is the cost of the cheapest solution path from n to a goal node and if h is admissible. h(n)&lt;=C*(n).</a:t>
            </a:r>
          </a:p>
          <a:p>
            <a:r>
              <a:rPr lang="en-US" sz="2800" dirty="0" smtClean="0"/>
              <a:t>A heuristic </a:t>
            </a:r>
            <a:r>
              <a:rPr lang="en-US" sz="2800" i="1" dirty="0" smtClean="0"/>
              <a:t>h(n)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admissible</a:t>
            </a:r>
            <a:r>
              <a:rPr lang="en-US" sz="2800" dirty="0" smtClean="0"/>
              <a:t> if for every node </a:t>
            </a:r>
            <a:r>
              <a:rPr lang="en-US" sz="2800" i="1" dirty="0" smtClean="0"/>
              <a:t>n</a:t>
            </a:r>
            <a:r>
              <a:rPr lang="en-US" sz="2800" dirty="0" smtClean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800" i="1" dirty="0" smtClean="0"/>
              <a:t>	h(n) </a:t>
            </a:r>
            <a:r>
              <a:rPr lang="en-US" sz="2800" i="1" dirty="0" smtClean="0">
                <a:cs typeface="Arial" pitchFamily="34" charset="0"/>
              </a:rPr>
              <a:t>≤</a:t>
            </a:r>
            <a:r>
              <a:rPr lang="en-US" sz="2800" i="1" dirty="0" smtClean="0"/>
              <a:t> 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(n), </a:t>
            </a:r>
            <a:r>
              <a:rPr lang="en-US" sz="2800" dirty="0" smtClean="0"/>
              <a:t>where 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FF0000"/>
                </a:solidFill>
              </a:rPr>
              <a:t>true </a:t>
            </a:r>
            <a:r>
              <a:rPr lang="en-US" sz="2800" dirty="0" smtClean="0"/>
              <a:t>cost to reach the goal state from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 admissible heuristic </a:t>
            </a:r>
            <a:r>
              <a:rPr 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sz="2800" dirty="0" smtClean="0"/>
              <a:t> the cost to reach the goal, i.e., it is </a:t>
            </a:r>
            <a:r>
              <a:rPr lang="en-US" sz="2800" dirty="0" smtClean="0">
                <a:solidFill>
                  <a:srgbClr val="FF0000"/>
                </a:solidFill>
              </a:rPr>
              <a:t>optimistic</a:t>
            </a:r>
            <a:endParaRPr lang="en-US" sz="2800" dirty="0" smtClean="0"/>
          </a:p>
          <a:p>
            <a:r>
              <a:rPr lang="en-US" sz="2800" dirty="0" smtClean="0"/>
              <a:t>Example: </a:t>
            </a: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SLD</a:t>
            </a:r>
            <a:r>
              <a:rPr lang="en-US" sz="2800" i="1" dirty="0" smtClean="0"/>
              <a:t>(n) </a:t>
            </a:r>
            <a:r>
              <a:rPr lang="en-US" sz="2800" dirty="0" smtClean="0"/>
              <a:t>(never overestimates the actual road distance)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Theorem</a:t>
            </a:r>
            <a:r>
              <a:rPr lang="en-US" sz="2800" dirty="0" smtClean="0"/>
              <a:t>: If </a:t>
            </a:r>
            <a:r>
              <a:rPr lang="en-US" sz="2800" i="1" dirty="0" smtClean="0"/>
              <a:t>h(n) </a:t>
            </a:r>
            <a:r>
              <a:rPr lang="en-US" sz="2800" dirty="0" smtClean="0"/>
              <a:t>is admissible, A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using </a:t>
            </a:r>
            <a:r>
              <a:rPr lang="en-US" sz="2800" dirty="0" smtClean="0">
                <a:latin typeface="Courier New" pitchFamily="49" charset="0"/>
              </a:rPr>
              <a:t>TREE-SEARCH</a:t>
            </a:r>
            <a:r>
              <a:rPr lang="en-US" sz="2800" dirty="0" smtClean="0"/>
              <a:t> is 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b="1" dirty="0" smtClean="0"/>
              <a:t>Optimality of A</a:t>
            </a:r>
            <a:r>
              <a:rPr lang="en-US" b="1" baseline="30000" dirty="0" smtClean="0"/>
              <a:t>*</a:t>
            </a:r>
            <a:r>
              <a:rPr lang="en-US" b="1" dirty="0" smtClean="0"/>
              <a:t> (proof)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some suboptimal goal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been generated and is in the fringe. Let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an unexpanded node in the fringe such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on a shortest path to an optimal goal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= g(G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		since </a:t>
            </a:r>
            <a:r>
              <a:rPr lang="en-US" sz="2000" i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= 0 </a:t>
            </a:r>
          </a:p>
          <a:p>
            <a:r>
              <a:rPr lang="en-US" sz="2000" dirty="0" smtClean="0"/>
              <a:t>f(G)   = g(G)		           since </a:t>
            </a:r>
            <a:r>
              <a:rPr lang="en-US" sz="2000" i="1" dirty="0" smtClean="0"/>
              <a:t>h</a:t>
            </a:r>
            <a:r>
              <a:rPr lang="en-US" sz="2000" dirty="0" smtClean="0"/>
              <a:t>(G) = 0 </a:t>
            </a:r>
          </a:p>
          <a:p>
            <a:r>
              <a:rPr lang="en-US" sz="2000" dirty="0" smtClean="0"/>
              <a:t>g(G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&gt; g(G) 		since 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suboptimal </a:t>
            </a:r>
          </a:p>
          <a:p>
            <a:r>
              <a:rPr lang="en-US" sz="2000" dirty="0" smtClean="0"/>
              <a:t>f(G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&gt; f(G)		           from above </a:t>
            </a:r>
          </a:p>
        </p:txBody>
      </p:sp>
      <p:pic>
        <p:nvPicPr>
          <p:cNvPr id="60420" name="Picture 4" descr="astar-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24" y="2285999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569259" y="2528887"/>
            <a:ext cx="36972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We want to prove: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f(n) &lt; f(G2)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(then A* will prefer n over G2)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914400"/>
          </a:xfrm>
        </p:spPr>
        <p:txBody>
          <a:bodyPr/>
          <a:lstStyle/>
          <a:p>
            <a:r>
              <a:rPr lang="en-US" b="1" dirty="0" smtClean="0"/>
              <a:t>Optimality of A</a:t>
            </a:r>
            <a:r>
              <a:rPr lang="en-US" b="1" baseline="30000" dirty="0" smtClean="0"/>
              <a:t>*</a:t>
            </a:r>
            <a:r>
              <a:rPr lang="en-US" b="1" dirty="0" smtClean="0"/>
              <a:t> (proof)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953000"/>
          </a:xfrm>
        </p:spPr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Suppose some suboptimal goal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been generated and is in the fringe. Let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an unexpanded node in the fringe such that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on a shortest path to an optimal goal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		&gt; f(G) 		copied from last slide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h(n)		≤ h*(n)		since h is admissible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-estimate)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g(n) + h(n)	≤ g(n) + h*(n) 	from above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		≤ f(G)		since g(n)+h(n)=f(n) &amp; g(n)+h*(n)=f(G)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		&lt; f(G2)		from top line.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4" name="Picture 5" descr="astar-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34988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2514600" y="6491288"/>
            <a:ext cx="3551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Hence: n is preferred over 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Optimality of A</a:t>
            </a:r>
            <a:r>
              <a:rPr lang="en-US" b="1" baseline="30000" dirty="0"/>
              <a:t>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8418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expands nodes in order of increasing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Gradually adds "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-contours" of nodes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Contour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all nodes 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f=f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4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800600" cy="30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533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Properties of Heuristics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991600" cy="45720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Dominance: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is said to dominate h1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h2(n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h1(n)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any node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A* will expand fewer nodes on average using h2 than h1.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Proof: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node for which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 &lt; C*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expanded. Thus n is expanded whenever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 &lt; f* - g(n)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h2(n) ≥ h1(n) any node expanded using h2 will be expanded using h1. </a:t>
            </a:r>
          </a:p>
        </p:txBody>
      </p:sp>
    </p:spTree>
    <p:extLst>
      <p:ext uri="{BB962C8B-B14F-4D97-AF65-F5344CB8AC3E}">
        <p14:creationId xmlns:p14="http://schemas.microsoft.com/office/powerpoint/2010/main" val="4094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533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 multiple heuristics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991600" cy="4876800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you have identified a number of non-overestimating heuristics for a problem: h1(n), h2(n), … 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(n)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max (h1(n), h2(n), … , hk(n))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more powerful non-overestimating heuristic. This follows from the property of dominance </a:t>
            </a:r>
          </a:p>
        </p:txBody>
      </p:sp>
    </p:spTree>
    <p:extLst>
      <p:ext uri="{BB962C8B-B14F-4D97-AF65-F5344CB8AC3E}">
        <p14:creationId xmlns:p14="http://schemas.microsoft.com/office/powerpoint/2010/main" val="14347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An alternative: IDA*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IDA* = Iterative Deepening A*</a:t>
            </a:r>
          </a:p>
          <a:p>
            <a:pPr algn="just">
              <a:buFont typeface="Wingdings" pitchFamily="2" charset="2"/>
              <a:buChar char="q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Performs a series of depth-first searches, each with a certain cost cut-off.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value for a node exceeds this cut-off, then the search must backtrack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If the goal node was not found during the search, then more depth-first searches are conducted with higher cut-offs until the goal is found.</a:t>
            </a:r>
          </a:p>
        </p:txBody>
      </p:sp>
    </p:spTree>
    <p:extLst>
      <p:ext uri="{BB962C8B-B14F-4D97-AF65-F5344CB8AC3E}">
        <p14:creationId xmlns:p14="http://schemas.microsoft.com/office/powerpoint/2010/main" val="1361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314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81000" y="668338"/>
            <a:ext cx="86106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Iterative deepening A* or IDA* is similar to iterative-deepening depth-first, but with the following modifications: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depth bound modified to be an f-limit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Start with limit = h(start)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Prune any node if f(node) &gt; f-limit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Next f-limit=minimum cost of any node pruned 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52400" y="62103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The cut-off for nodes expanded in an iteration is decided by the f-value of the nodes. 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3514725"/>
            <a:ext cx="4211637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ChangeArrowheads="1"/>
          </p:cNvSpPr>
          <p:nvPr/>
        </p:nvSpPr>
        <p:spPr bwMode="auto">
          <a:xfrm>
            <a:off x="1428750" y="1905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p:sp>
        <p:nvSpPr>
          <p:cNvPr id="63491" name="Rectangle 1"/>
          <p:cNvSpPr>
            <a:spLocks noChangeArrowheads="1"/>
          </p:cNvSpPr>
          <p:nvPr/>
        </p:nvSpPr>
        <p:spPr bwMode="auto">
          <a:xfrm>
            <a:off x="0" y="684213"/>
            <a:ext cx="9029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graph in Figure 3. In the first iteration, only node a is expanded. When a is expanded b and e are generated. The f value of both are found to be 15. </a:t>
            </a: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133350" y="1898650"/>
            <a:ext cx="8934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next iteration, a f-limit of 15 is selected, and in this iteration, a, b and c are expanded. This is illustrated in Figure 3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90850"/>
            <a:ext cx="45720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906713"/>
            <a:ext cx="3962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82675"/>
            <a:ext cx="4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4719638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The two successor states of the initial state are generated.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728663"/>
            <a:ext cx="4648200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32325" y="4648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The successors of these states are picked and their successors are generated.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075" y="4278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5325" y="40942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do we use IDA*?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the case of A*, it I usually the case that for slightly larger problems, the algorithm runs out of main memory much earlier than the algorithm runs out of time. IDA* can be used in such cases as the space requirement is linear. In fact 15-puzzle problems can be easily solved by IDA*, and may run out of space on A*.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IDA* is not thus suitable for TSP type of problems. Also IDA* generates duplicate nodes in cyclic graphs. Depth first search strategies are not very suitable for graphs containing too many cycles. </a:t>
            </a:r>
          </a:p>
        </p:txBody>
      </p:sp>
    </p:spTree>
    <p:extLst>
      <p:ext uri="{BB962C8B-B14F-4D97-AF65-F5344CB8AC3E}">
        <p14:creationId xmlns:p14="http://schemas.microsoft.com/office/powerpoint/2010/main" val="205955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do we use IDA*?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IDA* is complete, optimal, and optimally efficient (assuming a consistent, admissible heuristic), and requires only a polynomial amount of storage in the worst </a:t>
            </a:r>
            <a:r>
              <a:rPr lang="en-US" dirty="0"/>
              <a:t>case: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7086600" cy="451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429000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IDA* uses very little memory </a:t>
            </a:r>
          </a:p>
        </p:txBody>
      </p:sp>
    </p:spTree>
    <p:extLst>
      <p:ext uri="{BB962C8B-B14F-4D97-AF65-F5344CB8AC3E}">
        <p14:creationId xmlns:p14="http://schemas.microsoft.com/office/powerpoint/2010/main" val="1423435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b="1" dirty="0"/>
              <a:t>Simplified Memory Bounded A*</a:t>
            </a:r>
            <a:r>
              <a:rPr lang="en-US" sz="3600" dirty="0"/>
              <a:t> is a shortest path algorithm based on the </a:t>
            </a:r>
            <a:r>
              <a:rPr lang="en-US" sz="3600" dirty="0">
                <a:hlinkClick r:id="rId2" tooltip="A*"/>
              </a:rPr>
              <a:t>A*</a:t>
            </a:r>
            <a:r>
              <a:rPr lang="en-US" sz="3600" dirty="0"/>
              <a:t> algorithm.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The </a:t>
            </a:r>
            <a:r>
              <a:rPr lang="en-US" sz="3600" dirty="0"/>
              <a:t>main advantage of SMA* is that it uses a bounded memory, while the A* algorithm might need exponential memory.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All </a:t>
            </a:r>
            <a:r>
              <a:rPr lang="en-US" sz="3600" dirty="0"/>
              <a:t>other characteristics of SMA* are inherited from A*.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SMA* are restricted memory best first search algorithms that utilize all the memory available.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algorithm executes best first search while memory is available.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When the memory is full the worst node is dropped but the value of the forgotten node is backed up at the 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1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Process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ke</a:t>
            </a:r>
            <a:r>
              <a:rPr lang="en-US" sz="2000" dirty="0"/>
              <a:t> A*, it expands the most promising branches according to the heuristic. What sets SMA* apart is that it prunes nodes whose expansion has revealed less promising than expected. The approach allows the algorithm to explore branches and backtrack to explore other branches.</a:t>
            </a:r>
          </a:p>
          <a:p>
            <a:r>
              <a:rPr lang="en-US" sz="2000" dirty="0"/>
              <a:t>Expansion and pruning of nodes is driven by keeping two values of f {\</a:t>
            </a:r>
            <a:r>
              <a:rPr lang="en-US" sz="2000" dirty="0" err="1"/>
              <a:t>displaystyle</a:t>
            </a:r>
            <a:r>
              <a:rPr lang="en-US" sz="2000" dirty="0"/>
              <a:t> f} for every node. Node x {\</a:t>
            </a:r>
            <a:r>
              <a:rPr lang="en-US" sz="2000" dirty="0" err="1"/>
              <a:t>displaystyle</a:t>
            </a:r>
            <a:r>
              <a:rPr lang="en-US" sz="2000" dirty="0"/>
              <a:t> x} stores a value f ( x ) {\</a:t>
            </a:r>
            <a:r>
              <a:rPr lang="en-US" sz="2000" dirty="0" err="1"/>
              <a:t>displaystyle</a:t>
            </a:r>
            <a:r>
              <a:rPr lang="en-US" sz="2000" dirty="0"/>
              <a:t> f(x)} which estimates the cost of reaching the goal by taking a path through that node. The lower the value, the higher the priority. As in A* this value is initialized to h ( x ) + g ( x ) {\</a:t>
            </a:r>
            <a:r>
              <a:rPr lang="en-US" sz="2000" dirty="0" err="1"/>
              <a:t>displaystyle</a:t>
            </a:r>
            <a:r>
              <a:rPr lang="en-US" sz="2000" dirty="0"/>
              <a:t> h(x)+g(x)} , but will then be updated to reflect changes to this estimate when its children are expanded. A fully expanded node will have an f {\</a:t>
            </a:r>
            <a:r>
              <a:rPr lang="en-US" sz="2000" dirty="0" err="1"/>
              <a:t>displaystyle</a:t>
            </a:r>
            <a:r>
              <a:rPr lang="en-US" sz="2000" dirty="0"/>
              <a:t> f} value at least as high as that of its successors. In addition, the node stores the f {\</a:t>
            </a:r>
            <a:r>
              <a:rPr lang="en-US" sz="2000" dirty="0" err="1"/>
              <a:t>displaystyle</a:t>
            </a:r>
            <a:r>
              <a:rPr lang="en-US" sz="2000" dirty="0"/>
              <a:t> f} value of the best forgotten successor. This value is restored if the forgotten successor is revealed to be the most promising successor.</a:t>
            </a:r>
          </a:p>
          <a:p>
            <a:r>
              <a:rPr lang="en-US" sz="2000" dirty="0"/>
              <a:t>Starting with the first node, it maintains OPEN, ordered lexicographically by f {\</a:t>
            </a:r>
            <a:r>
              <a:rPr lang="en-US" sz="2000" dirty="0" err="1"/>
              <a:t>displaystyle</a:t>
            </a:r>
            <a:r>
              <a:rPr lang="en-US" sz="2000" dirty="0"/>
              <a:t> f} and depth. When choosing a node to expand, it chooses the best according to that order. When selecting a node to prune, it chooses the worst.</a:t>
            </a:r>
          </a:p>
        </p:txBody>
      </p:sp>
    </p:spTree>
    <p:extLst>
      <p:ext uri="{BB962C8B-B14F-4D97-AF65-F5344CB8AC3E}">
        <p14:creationId xmlns:p14="http://schemas.microsoft.com/office/powerpoint/2010/main" val="1806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Properties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Maintain f-costs of the best path (lower bound)</a:t>
            </a:r>
          </a:p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best lower bound node is always expanded</a:t>
            </a:r>
          </a:p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Guaranteed to return an optimal solution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MAX must be big enough to hold the shortest path</a:t>
            </a:r>
          </a:p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Behaves identical to A* if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MAX &gt; number of nodes generated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ChangeArrowheads="1"/>
          </p:cNvSpPr>
          <p:nvPr/>
        </p:nvSpPr>
        <p:spPr bwMode="auto">
          <a:xfrm>
            <a:off x="762000" y="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Local Search </a:t>
            </a:r>
          </a:p>
        </p:txBody>
      </p:sp>
      <p:sp>
        <p:nvSpPr>
          <p:cNvPr id="65539" name="Rectangle 1"/>
          <p:cNvSpPr>
            <a:spLocks noChangeArrowheads="1"/>
          </p:cNvSpPr>
          <p:nvPr/>
        </p:nvSpPr>
        <p:spPr bwMode="auto">
          <a:xfrm>
            <a:off x="228600" y="691486"/>
            <a:ext cx="89154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Local search methods work on complete state formulations. They keep only a small number of nodes in memory.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Local search is useful for solving optimization problems: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Often it is easy to find a solution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But hard to find the best solution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Algorithm goal: 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find optimal configuration (e.g., TSP),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climbing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Gradient descent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annealing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For some problems the state description contains all of the information relevant for a solution. Path to the solution is unimportant.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Examples: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map coloring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8-queen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1714500" y="202019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74713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Very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simple idea: Start from some state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s,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Move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a neighbor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with better score. Repeat. </a:t>
            </a:r>
          </a:p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what’s a neighbor?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have to define that!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neighborhood of a state is the set of neighbors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called ‘move set’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successor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1676400" y="15949"/>
            <a:ext cx="594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/>
              <a:t>Neighbors</a:t>
            </a:r>
            <a:r>
              <a:rPr lang="en-US" sz="3600" b="1" dirty="0"/>
              <a:t>: TSP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0668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A-B-C-D-E-F-G-H-A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length of tour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68827"/>
            <a:ext cx="6553200" cy="431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4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ChangeArrowheads="1"/>
          </p:cNvSpPr>
          <p:nvPr/>
        </p:nvSpPr>
        <p:spPr bwMode="auto">
          <a:xfrm>
            <a:off x="1788042" y="37214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Hill Climbing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81801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What’s a neighbor?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vaguely) Problems tend to have structures. A small change produces a neighboring state.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neighborhood must be small enough for efficiency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Designing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neighborhood is critical. This is the real ingenuity – not the decision to use hill climbing.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Pick which neighbor?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What if no neighbor is better than the current state? </a:t>
            </a:r>
          </a:p>
        </p:txBody>
      </p:sp>
    </p:spTree>
    <p:extLst>
      <p:ext uri="{BB962C8B-B14F-4D97-AF65-F5344CB8AC3E}">
        <p14:creationId xmlns:p14="http://schemas.microsoft.com/office/powerpoint/2010/main" val="3861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6508</Words>
  <Application>Microsoft Office PowerPoint</Application>
  <PresentationFormat>On-screen Show (4:3)</PresentationFormat>
  <Paragraphs>762</Paragraphs>
  <Slides>134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6" baseType="lpstr">
      <vt:lpstr>Office Theme</vt:lpstr>
      <vt:lpstr>Equation</vt:lpstr>
      <vt:lpstr>CSE-4101 Artificial Intelligence </vt:lpstr>
      <vt:lpstr>Today’s class</vt:lpstr>
      <vt:lpstr>Search Problem </vt:lpstr>
      <vt:lpstr>PowerPoint Presentation</vt:lpstr>
      <vt:lpstr>Problem formulation/Searching process </vt:lpstr>
      <vt:lpstr>Basic concepts</vt:lpstr>
      <vt:lpstr>Search Problem </vt:lpstr>
      <vt:lpstr>Illustration of a search process </vt:lpstr>
      <vt:lpstr>PowerPoint Presentation</vt:lpstr>
      <vt:lpstr>PowerPoint Presentation</vt:lpstr>
      <vt:lpstr>Example problem: Pegs and Disks problem </vt:lpstr>
      <vt:lpstr>PowerPoint Presentation</vt:lpstr>
      <vt:lpstr>PowerPoint Presentation</vt:lpstr>
      <vt:lpstr>PowerPoint Presentation</vt:lpstr>
      <vt:lpstr>Another search problem :8 puzzle </vt:lpstr>
      <vt:lpstr>PowerPoint Presentation</vt:lpstr>
      <vt:lpstr>PowerPoint Presentation</vt:lpstr>
      <vt:lpstr>Uninformed Search/Blind Search Control Strategy</vt:lpstr>
      <vt:lpstr>Uninformed Search/Blind Search Control Strategy</vt:lpstr>
      <vt:lpstr>Breadth 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Breath-first search</vt:lpstr>
      <vt:lpstr>PowerPoint Presentation</vt:lpstr>
      <vt:lpstr>PowerPoint Presentation</vt:lpstr>
      <vt:lpstr>Depth First Search (DFS)</vt:lpstr>
      <vt:lpstr>Depth-first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Depth-First or Backtracking Search (Cont’d)</vt:lpstr>
      <vt:lpstr>4. Depth-First or Backtracking Search (Cont’d)</vt:lpstr>
      <vt:lpstr>PowerPoint Presentation</vt:lpstr>
      <vt:lpstr>PowerPoint Presentation</vt:lpstr>
      <vt:lpstr>Informed Search</vt:lpstr>
      <vt:lpstr>Advantage of Informed Search</vt:lpstr>
      <vt:lpstr>Heuristic Search Compared with other Search </vt:lpstr>
      <vt:lpstr>PowerPoint Presentation</vt:lpstr>
      <vt:lpstr>PowerPoint Presentation</vt:lpstr>
      <vt:lpstr>PowerPoint Presentation</vt:lpstr>
      <vt:lpstr>PowerPoint Presentation</vt:lpstr>
      <vt:lpstr>Action</vt:lpstr>
      <vt:lpstr>Apply Heuristic</vt:lpstr>
      <vt:lpstr>PowerPoint Presentation</vt:lpstr>
      <vt:lpstr>PowerPoint Presentation</vt:lpstr>
      <vt:lpstr>PowerPoint Presentation</vt:lpstr>
      <vt:lpstr>Greedy Best First Search 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Figure 2 is an example of a route finding problem. S is the starting state, G is the goal state.</vt:lpstr>
      <vt:lpstr>PowerPoint Presentation</vt:lpstr>
      <vt:lpstr>PowerPoint Presentation</vt:lpstr>
      <vt:lpstr>A* Search</vt:lpstr>
      <vt:lpstr>The A* Algorithm</vt:lpstr>
      <vt:lpstr>Comments on the A* Algorithm</vt:lpstr>
      <vt:lpstr> Algorithm A* (Implantation Technique)</vt:lpstr>
      <vt:lpstr> Algorithm A* (Implantation Technique)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search: properties </vt:lpstr>
      <vt:lpstr>9.2.2 Admissibility of A*</vt:lpstr>
      <vt:lpstr>Admissible heuristics</vt:lpstr>
      <vt:lpstr>Optimality of A* (proof)</vt:lpstr>
      <vt:lpstr>Optimality of A* (proof)</vt:lpstr>
      <vt:lpstr>Optimality of A*</vt:lpstr>
      <vt:lpstr>Properties of Heuristics </vt:lpstr>
      <vt:lpstr>Using multiple heuristics </vt:lpstr>
      <vt:lpstr>An alternative: IDA*</vt:lpstr>
      <vt:lpstr>PowerPoint Presentation</vt:lpstr>
      <vt:lpstr>PowerPoint Presentation</vt:lpstr>
      <vt:lpstr>Why do we use IDA*? </vt:lpstr>
      <vt:lpstr>Why do we use IDA*?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ANNEALING </vt:lpstr>
      <vt:lpstr>SIMULATED ANNEALING </vt:lpstr>
      <vt:lpstr>SIMULATED ANNEALING </vt:lpstr>
      <vt:lpstr>SA Algorithm</vt:lpstr>
      <vt:lpstr>SA Algorithm Design Issues</vt:lpstr>
      <vt:lpstr>Genetic algorithm </vt:lpstr>
      <vt:lpstr>Genetic Algorithms</vt:lpstr>
      <vt:lpstr>Genetic Algorithms</vt:lpstr>
      <vt:lpstr> Basic Genetic Algorithms</vt:lpstr>
      <vt:lpstr> Basic Genetic Algorithms</vt:lpstr>
      <vt:lpstr> Basic Genetic Algorithms</vt:lpstr>
      <vt:lpstr>Genetic Algorithms</vt:lpstr>
      <vt:lpstr>Genetic algorithms: case study</vt:lpstr>
      <vt:lpstr>Genetic algorithms: case study</vt:lpstr>
      <vt:lpstr>The fitness function and chromosome locations</vt:lpstr>
      <vt:lpstr>PowerPoint Presentation</vt:lpstr>
      <vt:lpstr>Roulette wheel selection</vt:lpstr>
      <vt:lpstr>Crossover operator</vt:lpstr>
      <vt:lpstr>Crossover operator</vt:lpstr>
      <vt:lpstr>Mutation operator</vt:lpstr>
      <vt:lpstr>Mutation operator</vt:lpstr>
      <vt:lpstr>The genetic algorithm cycle</vt:lpstr>
      <vt:lpstr>Steps in the GA development</vt:lpstr>
      <vt:lpstr>Genetic algorithm </vt:lpstr>
      <vt:lpstr>Proportional selection </vt:lpstr>
      <vt:lpstr>Variations of genetic algorithm </vt:lpstr>
      <vt:lpstr>Confession</vt:lpstr>
    </vt:vector>
  </TitlesOfParts>
  <Company>K-Soft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A.F.M. Mahbubur Rahman</dc:creator>
  <cp:lastModifiedBy>Abid</cp:lastModifiedBy>
  <cp:revision>396</cp:revision>
  <dcterms:created xsi:type="dcterms:W3CDTF">2010-06-07T17:52:47Z</dcterms:created>
  <dcterms:modified xsi:type="dcterms:W3CDTF">2018-05-20T14:47:48Z</dcterms:modified>
</cp:coreProperties>
</file>