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E7B5A991-AB3A-4C72-81A8-962E93E3C74C}" type="datetimeFigureOut">
              <a:rPr lang="en-US" smtClean="0"/>
              <a:pPr/>
              <a:t>5/13/2018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36747-E901-481D-A774-8EE90019B14C}"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7B5A991-AB3A-4C72-81A8-962E93E3C74C}" type="datetimeFigureOut">
              <a:rPr lang="en-US" smtClean="0"/>
              <a:pPr/>
              <a:t>5/13/2018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36747-E901-481D-A774-8EE90019B1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7B5A991-AB3A-4C72-81A8-962E93E3C74C}" type="datetimeFigureOut">
              <a:rPr lang="en-US" smtClean="0"/>
              <a:pPr/>
              <a:t>5/13/2018</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D2736747-E901-481D-A774-8EE90019B1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7B5A991-AB3A-4C72-81A8-962E93E3C74C}" type="datetimeFigureOut">
              <a:rPr lang="en-US" smtClean="0"/>
              <a:pPr/>
              <a:t>5/13/2018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36747-E901-481D-A774-8EE90019B1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7B5A991-AB3A-4C72-81A8-962E93E3C74C}" type="datetimeFigureOut">
              <a:rPr lang="en-US" smtClean="0"/>
              <a:pPr/>
              <a:t>5/13/2018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36747-E901-481D-A774-8EE90019B14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7B5A991-AB3A-4C72-81A8-962E93E3C74C}" type="datetimeFigureOut">
              <a:rPr lang="en-US" smtClean="0"/>
              <a:pPr/>
              <a:t>5/13/2018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736747-E901-481D-A774-8EE90019B1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7B5A991-AB3A-4C72-81A8-962E93E3C74C}" type="datetimeFigureOut">
              <a:rPr lang="en-US" smtClean="0"/>
              <a:pPr/>
              <a:t>5/13/2018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736747-E901-481D-A774-8EE90019B14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7B5A991-AB3A-4C72-81A8-962E93E3C74C}" type="datetimeFigureOut">
              <a:rPr lang="en-US" smtClean="0"/>
              <a:pPr/>
              <a:t>5/13/2018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736747-E901-481D-A774-8EE90019B1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B5A991-AB3A-4C72-81A8-962E93E3C74C}" type="datetimeFigureOut">
              <a:rPr lang="en-US" smtClean="0"/>
              <a:pPr/>
              <a:t>5/13/2018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736747-E901-481D-A774-8EE90019B1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7B5A991-AB3A-4C72-81A8-962E93E3C74C}" type="datetimeFigureOut">
              <a:rPr lang="en-US" smtClean="0"/>
              <a:pPr/>
              <a:t>5/13/2018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736747-E901-481D-A774-8EE90019B14C}"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E7B5A991-AB3A-4C72-81A8-962E93E3C74C}" type="datetimeFigureOut">
              <a:rPr lang="en-US" smtClean="0"/>
              <a:pPr/>
              <a:t>5/13/2018</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D2736747-E901-481D-A774-8EE90019B14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E7B5A991-AB3A-4C72-81A8-962E93E3C74C}" type="datetimeFigureOut">
              <a:rPr lang="en-US" smtClean="0"/>
              <a:pPr/>
              <a:t>5/13/2018</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D2736747-E901-481D-A774-8EE90019B14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Management of Innovation</a:t>
            </a:r>
            <a:endParaRPr lang="en-US" dirty="0"/>
          </a:p>
        </p:txBody>
      </p:sp>
      <p:sp>
        <p:nvSpPr>
          <p:cNvPr id="3" name="Subtitle 2"/>
          <p:cNvSpPr>
            <a:spLocks noGrp="1"/>
          </p:cNvSpPr>
          <p:nvPr>
            <p:ph type="subTitle" idx="1"/>
          </p:nvPr>
        </p:nvSpPr>
        <p:spPr/>
        <p:txBody>
          <a:bodyPr/>
          <a:lstStyle/>
          <a:p>
            <a:r>
              <a:rPr lang="en-US" dirty="0" err="1" smtClean="0"/>
              <a:t>Rakesh</a:t>
            </a:r>
            <a:r>
              <a:rPr lang="en-US" dirty="0" smtClean="0"/>
              <a:t> Roy </a:t>
            </a:r>
          </a:p>
          <a:p>
            <a:r>
              <a:rPr lang="en-US" dirty="0" smtClean="0"/>
              <a:t>Lecturer</a:t>
            </a:r>
          </a:p>
          <a:p>
            <a:r>
              <a:rPr lang="en-US" dirty="0" smtClean="0"/>
              <a:t>IPE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Tools</a:t>
            </a:r>
            <a:endParaRPr lang="en-US" dirty="0"/>
          </a:p>
        </p:txBody>
      </p:sp>
      <p:sp>
        <p:nvSpPr>
          <p:cNvPr id="3" name="Content Placeholder 2"/>
          <p:cNvSpPr>
            <a:spLocks noGrp="1"/>
          </p:cNvSpPr>
          <p:nvPr>
            <p:ph idx="1"/>
          </p:nvPr>
        </p:nvSpPr>
        <p:spPr/>
        <p:txBody>
          <a:bodyPr/>
          <a:lstStyle/>
          <a:p>
            <a:pPr marL="342900" lvl="1" indent="-342900">
              <a:buFont typeface="Arial" pitchFamily="34" charset="0"/>
              <a:buChar char="•"/>
            </a:pPr>
            <a:r>
              <a:rPr lang="en-US" b="1" dirty="0" smtClean="0">
                <a:latin typeface="Times New Roman" pitchFamily="18" charset="0"/>
                <a:cs typeface="Times New Roman" pitchFamily="18" charset="0"/>
              </a:rPr>
              <a:t>Product lifecycle management</a:t>
            </a:r>
          </a:p>
          <a:p>
            <a:pPr lvl="1" algn="just"/>
            <a:r>
              <a:rPr lang="en-US" dirty="0" smtClean="0">
                <a:latin typeface="Times New Roman" pitchFamily="18" charset="0"/>
                <a:cs typeface="Times New Roman" pitchFamily="18" charset="0"/>
              </a:rPr>
              <a:t>Managing the entire lifecycle of a product from inception, through engineering design and manufacture, to service and disposal of manufactured products.</a:t>
            </a:r>
          </a:p>
          <a:p>
            <a:pPr lvl="1" algn="just"/>
            <a:r>
              <a:rPr lang="en-US" dirty="0" smtClean="0">
                <a:latin typeface="Times New Roman" pitchFamily="18" charset="0"/>
                <a:cs typeface="Times New Roman" pitchFamily="18" charset="0"/>
              </a:rPr>
              <a:t>Integrates people, data, processes and business systems.</a:t>
            </a: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Tools</a:t>
            </a:r>
            <a:endParaRPr lang="en-US" dirty="0"/>
          </a:p>
        </p:txBody>
      </p:sp>
      <p:sp>
        <p:nvSpPr>
          <p:cNvPr id="3" name="Content Placeholder 2"/>
          <p:cNvSpPr>
            <a:spLocks noGrp="1"/>
          </p:cNvSpPr>
          <p:nvPr>
            <p:ph idx="1"/>
          </p:nvPr>
        </p:nvSpPr>
        <p:spPr/>
        <p:txBody>
          <a:bodyPr/>
          <a:lstStyle/>
          <a:p>
            <a:pPr marL="342900" lvl="1" indent="-342900">
              <a:buFont typeface="Arial" pitchFamily="34" charset="0"/>
              <a:buChar char="•"/>
            </a:pPr>
            <a:r>
              <a:rPr lang="en-US" b="1" dirty="0" smtClean="0">
                <a:latin typeface="Times New Roman" pitchFamily="18" charset="0"/>
                <a:cs typeface="Times New Roman" pitchFamily="18" charset="0"/>
              </a:rPr>
              <a:t>Idea management</a:t>
            </a:r>
          </a:p>
          <a:p>
            <a:pPr lvl="1" algn="just"/>
            <a:r>
              <a:rPr lang="en-US" dirty="0" smtClean="0">
                <a:latin typeface="Times New Roman" pitchFamily="18" charset="0"/>
                <a:cs typeface="Times New Roman" pitchFamily="18" charset="0"/>
              </a:rPr>
              <a:t>Ability to capture feedback or insights from internal and external customers for the purpose of adding this feedback into future product or product releases.</a:t>
            </a:r>
          </a:p>
          <a:p>
            <a:pPr lvl="1" algn="just"/>
            <a:r>
              <a:rPr lang="en-US" dirty="0" smtClean="0">
                <a:latin typeface="Times New Roman" pitchFamily="18" charset="0"/>
                <a:cs typeface="Times New Roman" pitchFamily="18" charset="0"/>
              </a:rPr>
              <a:t>Every organization wants better ideas. And product teams need a way to quickly capture, categorize and prioritize ideas.</a:t>
            </a:r>
            <a:endParaRPr lang="en-US"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Tools</a:t>
            </a:r>
            <a:endParaRPr lang="en-US" dirty="0"/>
          </a:p>
        </p:txBody>
      </p:sp>
      <p:sp>
        <p:nvSpPr>
          <p:cNvPr id="3" name="Content Placeholder 2"/>
          <p:cNvSpPr>
            <a:spLocks noGrp="1"/>
          </p:cNvSpPr>
          <p:nvPr>
            <p:ph idx="1"/>
          </p:nvPr>
        </p:nvSpPr>
        <p:spPr/>
        <p:txBody>
          <a:bodyPr>
            <a:normAutofit lnSpcReduction="10000"/>
          </a:bodyPr>
          <a:lstStyle/>
          <a:p>
            <a:pPr marL="342900" lvl="1" indent="-342900" algn="just">
              <a:buFont typeface="Arial" pitchFamily="34" charset="0"/>
              <a:buChar char="•"/>
            </a:pPr>
            <a:r>
              <a:rPr lang="en-US" b="1" dirty="0" smtClean="0">
                <a:latin typeface="Times New Roman" pitchFamily="18" charset="0"/>
                <a:cs typeface="Times New Roman" pitchFamily="18" charset="0"/>
              </a:rPr>
              <a:t>TRIZ</a:t>
            </a:r>
          </a:p>
          <a:p>
            <a:pPr lvl="1" algn="just"/>
            <a:r>
              <a:rPr lang="en-US" dirty="0" smtClean="0">
                <a:latin typeface="Times New Roman" pitchFamily="18" charset="0"/>
                <a:cs typeface="Times New Roman" pitchFamily="18" charset="0"/>
              </a:rPr>
              <a:t>“Theory of the Resolution of Invention-related tasks”</a:t>
            </a:r>
          </a:p>
          <a:p>
            <a:pPr lvl="1" algn="just"/>
            <a:r>
              <a:rPr lang="en-US" dirty="0" smtClean="0">
                <a:latin typeface="Times New Roman" pitchFamily="18" charset="0"/>
                <a:cs typeface="Times New Roman" pitchFamily="18" charset="0"/>
              </a:rPr>
              <a:t>A problem solving, analysis and forecasting tool</a:t>
            </a:r>
          </a:p>
          <a:p>
            <a:pPr lvl="1" algn="just"/>
            <a:r>
              <a:rPr lang="en-US" dirty="0" smtClean="0">
                <a:latin typeface="Times New Roman" pitchFamily="18" charset="0"/>
                <a:cs typeface="Times New Roman" pitchFamily="18" charset="0"/>
              </a:rPr>
              <a:t>An important part of the theory has been devoted to revealing </a:t>
            </a:r>
            <a:r>
              <a:rPr lang="en-US" dirty="0" smtClean="0">
                <a:solidFill>
                  <a:srgbClr val="FF0000"/>
                </a:solidFill>
                <a:latin typeface="Times New Roman" pitchFamily="18" charset="0"/>
                <a:cs typeface="Times New Roman" pitchFamily="18" charset="0"/>
              </a:rPr>
              <a:t>patterns of evolution </a:t>
            </a:r>
            <a:r>
              <a:rPr lang="en-US" dirty="0" smtClean="0">
                <a:latin typeface="Times New Roman" pitchFamily="18" charset="0"/>
                <a:cs typeface="Times New Roman" pitchFamily="18" charset="0"/>
              </a:rPr>
              <a:t>and one of the objectives which has been pursued by leading practitioners of TRIZ has been the development of an </a:t>
            </a:r>
            <a:r>
              <a:rPr lang="en-US" dirty="0" smtClean="0">
                <a:solidFill>
                  <a:srgbClr val="FF0000"/>
                </a:solidFill>
                <a:latin typeface="Times New Roman" pitchFamily="18" charset="0"/>
                <a:cs typeface="Times New Roman" pitchFamily="18" charset="0"/>
              </a:rPr>
              <a:t>algorithmic approach</a:t>
            </a:r>
            <a:r>
              <a:rPr lang="en-US" dirty="0" smtClean="0">
                <a:latin typeface="Times New Roman" pitchFamily="18" charset="0"/>
                <a:cs typeface="Times New Roman" pitchFamily="18" charset="0"/>
              </a:rPr>
              <a:t> to the </a:t>
            </a:r>
            <a:r>
              <a:rPr lang="en-US" dirty="0" smtClean="0">
                <a:solidFill>
                  <a:srgbClr val="FF0000"/>
                </a:solidFill>
                <a:latin typeface="Times New Roman" pitchFamily="18" charset="0"/>
                <a:cs typeface="Times New Roman" pitchFamily="18" charset="0"/>
              </a:rPr>
              <a:t>invention of new systems</a:t>
            </a:r>
            <a:r>
              <a:rPr lang="en-US" dirty="0" smtClean="0">
                <a:latin typeface="Times New Roman" pitchFamily="18" charset="0"/>
                <a:cs typeface="Times New Roman" pitchFamily="18" charset="0"/>
              </a:rPr>
              <a:t>, and to the refinement of existing ones.</a:t>
            </a:r>
            <a:endParaRPr lang="en-US"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Tools</a:t>
            </a:r>
            <a:endParaRPr lang="en-US" dirty="0"/>
          </a:p>
        </p:txBody>
      </p:sp>
      <p:sp>
        <p:nvSpPr>
          <p:cNvPr id="3" name="Content Placeholder 2"/>
          <p:cNvSpPr>
            <a:spLocks noGrp="1"/>
          </p:cNvSpPr>
          <p:nvPr>
            <p:ph idx="1"/>
          </p:nvPr>
        </p:nvSpPr>
        <p:spPr/>
        <p:txBody>
          <a:bodyPr>
            <a:normAutofit/>
          </a:bodyPr>
          <a:lstStyle/>
          <a:p>
            <a:pPr marL="342900" lvl="1" indent="-342900" algn="just">
              <a:buFont typeface="Arial" pitchFamily="34" charset="0"/>
              <a:buChar char="•"/>
            </a:pPr>
            <a:r>
              <a:rPr lang="en-US" b="1" dirty="0" smtClean="0">
                <a:latin typeface="Times New Roman" pitchFamily="18" charset="0"/>
                <a:cs typeface="Times New Roman" pitchFamily="18" charset="0"/>
              </a:rPr>
              <a:t>Phase gate model</a:t>
            </a:r>
          </a:p>
          <a:p>
            <a:pPr lvl="1" algn="just"/>
            <a:r>
              <a:rPr lang="en-US" dirty="0" smtClean="0">
                <a:latin typeface="Times New Roman" pitchFamily="18" charset="0"/>
                <a:cs typeface="Times New Roman" pitchFamily="18" charset="0"/>
              </a:rPr>
              <a:t>Is a project management technique in which a project is divided into distinct stages or phases, separated by decision </a:t>
            </a:r>
            <a:r>
              <a:rPr lang="en-US" dirty="0" smtClean="0">
                <a:latin typeface="Times New Roman" pitchFamily="18" charset="0"/>
                <a:cs typeface="Times New Roman" pitchFamily="18" charset="0"/>
              </a:rPr>
              <a:t>points  </a:t>
            </a:r>
            <a:r>
              <a:rPr lang="en-US" dirty="0" smtClean="0">
                <a:latin typeface="Times New Roman" pitchFamily="18" charset="0"/>
                <a:cs typeface="Times New Roman" pitchFamily="18" charset="0"/>
              </a:rPr>
              <a:t>(known as gate).</a:t>
            </a:r>
          </a:p>
          <a:p>
            <a:pPr lvl="1" algn="just"/>
            <a:r>
              <a:rPr lang="en-US" dirty="0" smtClean="0">
                <a:latin typeface="Times New Roman" pitchFamily="18" charset="0"/>
                <a:cs typeface="Times New Roman" pitchFamily="18" charset="0"/>
              </a:rPr>
              <a:t>At each gate, continuation is decided by a manager, steering committee, or governance board.</a:t>
            </a:r>
          </a:p>
          <a:p>
            <a:pPr lvl="1" algn="just"/>
            <a:r>
              <a:rPr lang="en-US" dirty="0" smtClean="0">
                <a:latin typeface="Times New Roman" pitchFamily="18" charset="0"/>
                <a:cs typeface="Times New Roman" pitchFamily="18" charset="0"/>
              </a:rPr>
              <a:t>The decision is made on forecasts and information available at the time, including risk analysis and availability of necessary resources.</a:t>
            </a:r>
            <a:endParaRPr lang="en-US"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Tools</a:t>
            </a:r>
            <a:endParaRPr lang="en-US" dirty="0"/>
          </a:p>
        </p:txBody>
      </p:sp>
      <p:sp>
        <p:nvSpPr>
          <p:cNvPr id="3" name="Content Placeholder 2"/>
          <p:cNvSpPr>
            <a:spLocks noGrp="1"/>
          </p:cNvSpPr>
          <p:nvPr>
            <p:ph idx="1"/>
          </p:nvPr>
        </p:nvSpPr>
        <p:spPr/>
        <p:txBody>
          <a:bodyPr>
            <a:normAutofit fontScale="92500" lnSpcReduction="20000"/>
          </a:bodyPr>
          <a:lstStyle/>
          <a:p>
            <a:pPr marL="342900" lvl="1" indent="-342900" algn="just">
              <a:buFont typeface="Arial" pitchFamily="34" charset="0"/>
              <a:buChar char="•"/>
            </a:pPr>
            <a:r>
              <a:rPr lang="en-US" b="1" dirty="0" smtClean="0">
                <a:latin typeface="Times New Roman" pitchFamily="18" charset="0"/>
                <a:cs typeface="Times New Roman" pitchFamily="18" charset="0"/>
              </a:rPr>
              <a:t>Project management</a:t>
            </a:r>
          </a:p>
          <a:p>
            <a:pPr lvl="1" algn="just"/>
            <a:r>
              <a:rPr lang="en-US" dirty="0" smtClean="0">
                <a:latin typeface="Times New Roman" pitchFamily="18" charset="0"/>
                <a:cs typeface="Times New Roman" pitchFamily="18" charset="0"/>
              </a:rPr>
              <a:t>Is the practice of initiating, planning, executing, controlling and closing the work of a team to achieve specific goals and meet specific success criteria at the specific time.</a:t>
            </a:r>
          </a:p>
          <a:p>
            <a:pPr lvl="1" algn="just"/>
            <a:r>
              <a:rPr lang="en-US" dirty="0" smtClean="0">
                <a:latin typeface="Times New Roman" pitchFamily="18" charset="0"/>
                <a:cs typeface="Times New Roman" pitchFamily="18" charset="0"/>
              </a:rPr>
              <a:t>The primary challenge of project management is to achieve all of the project goals within the given constraints.</a:t>
            </a:r>
          </a:p>
          <a:p>
            <a:pPr lvl="1" algn="just"/>
            <a:r>
              <a:rPr lang="en-US" dirty="0" smtClean="0">
                <a:latin typeface="Times New Roman" pitchFamily="18" charset="0"/>
                <a:cs typeface="Times New Roman" pitchFamily="18" charset="0"/>
              </a:rPr>
              <a:t>Primary constraints </a:t>
            </a:r>
            <a:r>
              <a:rPr lang="en-US" dirty="0" smtClean="0">
                <a:solidFill>
                  <a:srgbClr val="FF0000"/>
                </a:solidFill>
                <a:latin typeface="Times New Roman" pitchFamily="18" charset="0"/>
                <a:cs typeface="Times New Roman" pitchFamily="18" charset="0"/>
              </a:rPr>
              <a:t>are scope, time, quality and budget.</a:t>
            </a:r>
          </a:p>
          <a:p>
            <a:pPr lvl="1" algn="just"/>
            <a:r>
              <a:rPr lang="en-US" dirty="0" smtClean="0">
                <a:latin typeface="Times New Roman" pitchFamily="18" charset="0"/>
                <a:cs typeface="Times New Roman" pitchFamily="18" charset="0"/>
              </a:rPr>
              <a:t>Secondary challenge is to optimize the allocation of necessary inputs and apply them to meet pre-defined objectives.</a:t>
            </a:r>
            <a:endParaRPr lang="en-US"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Tools</a:t>
            </a:r>
            <a:endParaRPr lang="en-US" dirty="0"/>
          </a:p>
        </p:txBody>
      </p:sp>
      <p:sp>
        <p:nvSpPr>
          <p:cNvPr id="3" name="Content Placeholder 2"/>
          <p:cNvSpPr>
            <a:spLocks noGrp="1"/>
          </p:cNvSpPr>
          <p:nvPr>
            <p:ph idx="1"/>
          </p:nvPr>
        </p:nvSpPr>
        <p:spPr/>
        <p:txBody>
          <a:bodyPr>
            <a:normAutofit lnSpcReduction="10000"/>
          </a:bodyPr>
          <a:lstStyle/>
          <a:p>
            <a:pPr marL="342900" lvl="1" indent="-342900" algn="just">
              <a:buFont typeface="Arial" pitchFamily="34" charset="0"/>
              <a:buChar char="•"/>
            </a:pPr>
            <a:r>
              <a:rPr lang="en-US" b="1" dirty="0" smtClean="0">
                <a:latin typeface="Times New Roman" pitchFamily="18" charset="0"/>
                <a:cs typeface="Times New Roman" pitchFamily="18" charset="0"/>
              </a:rPr>
              <a:t>Product line planning</a:t>
            </a:r>
          </a:p>
          <a:p>
            <a:pPr lvl="1" algn="just"/>
            <a:r>
              <a:rPr lang="en-US" dirty="0" smtClean="0">
                <a:latin typeface="Times New Roman" pitchFamily="18" charset="0"/>
                <a:cs typeface="Times New Roman" pitchFamily="18" charset="0"/>
              </a:rPr>
              <a:t>As a manufacturer, there are many important decisions that must be made when introducing new product lines and making product line changes.</a:t>
            </a:r>
          </a:p>
          <a:p>
            <a:pPr lvl="1" algn="just"/>
            <a:r>
              <a:rPr lang="en-US" dirty="0" smtClean="0">
                <a:latin typeface="Times New Roman" pitchFamily="18" charset="0"/>
                <a:cs typeface="Times New Roman" pitchFamily="18" charset="0"/>
              </a:rPr>
              <a:t>Product development and marketing</a:t>
            </a:r>
          </a:p>
          <a:p>
            <a:pPr lvl="1" algn="just"/>
            <a:r>
              <a:rPr lang="en-US" dirty="0" smtClean="0">
                <a:latin typeface="Times New Roman" pitchFamily="18" charset="0"/>
                <a:cs typeface="Times New Roman" pitchFamily="18" charset="0"/>
              </a:rPr>
              <a:t>Strategic product line planning involves a proactive marketing research technique that determines the optimal set of product combination that minimize marketing risks and maximize the difference among items to avoid perceived similarity.</a:t>
            </a:r>
            <a:endParaRPr lang="en-US"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Tools</a:t>
            </a:r>
            <a:endParaRPr lang="en-US" dirty="0"/>
          </a:p>
        </p:txBody>
      </p:sp>
      <p:sp>
        <p:nvSpPr>
          <p:cNvPr id="3" name="Content Placeholder 2"/>
          <p:cNvSpPr>
            <a:spLocks noGrp="1"/>
          </p:cNvSpPr>
          <p:nvPr>
            <p:ph idx="1"/>
          </p:nvPr>
        </p:nvSpPr>
        <p:spPr/>
        <p:txBody>
          <a:bodyPr/>
          <a:lstStyle/>
          <a:p>
            <a:pPr marL="342900" lvl="1" indent="-342900" algn="just">
              <a:buFont typeface="Arial" pitchFamily="34" charset="0"/>
              <a:buChar char="•"/>
            </a:pPr>
            <a:r>
              <a:rPr lang="en-US" b="1" dirty="0" smtClean="0">
                <a:latin typeface="Times New Roman" pitchFamily="18" charset="0"/>
                <a:cs typeface="Times New Roman" pitchFamily="18" charset="0"/>
              </a:rPr>
              <a:t>Portfolio management</a:t>
            </a:r>
          </a:p>
          <a:p>
            <a:pPr lvl="1" algn="just"/>
            <a:r>
              <a:rPr lang="en-US" dirty="0" smtClean="0">
                <a:latin typeface="Times New Roman" pitchFamily="18" charset="0"/>
                <a:cs typeface="Times New Roman" pitchFamily="18" charset="0"/>
              </a:rPr>
              <a:t>The art of selecting right investment policy for the individuals in terms of minimum risk and maximum return.</a:t>
            </a:r>
          </a:p>
          <a:p>
            <a:pPr lvl="1" algn="just"/>
            <a:r>
              <a:rPr lang="en-US" dirty="0" smtClean="0">
                <a:latin typeface="Times New Roman" pitchFamily="18" charset="0"/>
                <a:cs typeface="Times New Roman" pitchFamily="18" charset="0"/>
              </a:rPr>
              <a:t>Making decision about investment policy, matching investments to objectives, asset allocation for individuals and institutions and balancing risk against performance.</a:t>
            </a: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of Innovation</a:t>
            </a:r>
            <a:endParaRPr lang="en-US" dirty="0"/>
          </a:p>
        </p:txBody>
      </p:sp>
      <p:sp>
        <p:nvSpPr>
          <p:cNvPr id="3" name="Content Placeholder 2"/>
          <p:cNvSpPr>
            <a:spLocks noGrp="1"/>
          </p:cNvSpPr>
          <p:nvPr>
            <p:ph idx="1"/>
          </p:nvPr>
        </p:nvSpPr>
        <p:spPr/>
        <p:txBody>
          <a:bodyPr>
            <a:normAutofit fontScale="92500"/>
          </a:bodyPr>
          <a:lstStyle/>
          <a:p>
            <a:r>
              <a:rPr lang="en-US" dirty="0" smtClean="0"/>
              <a:t>Is a combination of the management of innovation processes and change management.</a:t>
            </a:r>
          </a:p>
          <a:p>
            <a:r>
              <a:rPr lang="en-US" dirty="0" smtClean="0"/>
              <a:t>Refers to both product, business process and organizational innovation.</a:t>
            </a:r>
          </a:p>
          <a:p>
            <a:r>
              <a:rPr lang="en-US" dirty="0" smtClean="0"/>
              <a:t>To introduce new ideas, processes or products.</a:t>
            </a:r>
          </a:p>
          <a:p>
            <a:r>
              <a:rPr lang="en-US" dirty="0" smtClean="0"/>
              <a:t>Not only related to R&amp;D but involves worker at every level in contributing creativity to a company’s product development, manufacturing and marketing.</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of Innovation</a:t>
            </a:r>
            <a:endParaRPr lang="en-US" dirty="0"/>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By utilizing innovation management tools, management can trigger and deploy the creative capabilities of the work force for the continuous development of the </a:t>
            </a:r>
            <a:r>
              <a:rPr lang="en-US" dirty="0" smtClean="0">
                <a:latin typeface="Times New Roman" pitchFamily="18" charset="0"/>
                <a:cs typeface="Times New Roman" pitchFamily="18" charset="0"/>
              </a:rPr>
              <a:t>company.</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of Innovation</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latin typeface="Times New Roman" pitchFamily="18" charset="0"/>
                <a:cs typeface="Times New Roman" pitchFamily="18" charset="0"/>
              </a:rPr>
              <a:t>Common tools:</a:t>
            </a:r>
          </a:p>
          <a:p>
            <a:pPr lvl="1" algn="just"/>
            <a:r>
              <a:rPr lang="en-US" dirty="0" smtClean="0">
                <a:latin typeface="Times New Roman" pitchFamily="18" charset="0"/>
                <a:cs typeface="Times New Roman" pitchFamily="18" charset="0"/>
              </a:rPr>
              <a:t>Brainstorming</a:t>
            </a:r>
          </a:p>
          <a:p>
            <a:pPr lvl="1" algn="just"/>
            <a:r>
              <a:rPr lang="en-US" dirty="0" smtClean="0">
                <a:latin typeface="Times New Roman" pitchFamily="18" charset="0"/>
                <a:cs typeface="Times New Roman" pitchFamily="18" charset="0"/>
              </a:rPr>
              <a:t>Virtual prototyping</a:t>
            </a:r>
          </a:p>
          <a:p>
            <a:pPr lvl="1" algn="just"/>
            <a:r>
              <a:rPr lang="en-US" dirty="0" smtClean="0">
                <a:latin typeface="Times New Roman" pitchFamily="18" charset="0"/>
                <a:cs typeface="Times New Roman" pitchFamily="18" charset="0"/>
              </a:rPr>
              <a:t>Product lifecycle management</a:t>
            </a:r>
          </a:p>
          <a:p>
            <a:pPr lvl="1" algn="just"/>
            <a:r>
              <a:rPr lang="en-US" dirty="0" smtClean="0">
                <a:latin typeface="Times New Roman" pitchFamily="18" charset="0"/>
                <a:cs typeface="Times New Roman" pitchFamily="18" charset="0"/>
              </a:rPr>
              <a:t>Idea management</a:t>
            </a:r>
          </a:p>
          <a:p>
            <a:pPr lvl="1" algn="just"/>
            <a:r>
              <a:rPr lang="en-US" dirty="0" smtClean="0">
                <a:latin typeface="Times New Roman" pitchFamily="18" charset="0"/>
                <a:cs typeface="Times New Roman" pitchFamily="18" charset="0"/>
              </a:rPr>
              <a:t>TRIZ</a:t>
            </a:r>
          </a:p>
          <a:p>
            <a:pPr lvl="1" algn="just"/>
            <a:r>
              <a:rPr lang="en-US" dirty="0" smtClean="0">
                <a:latin typeface="Times New Roman" pitchFamily="18" charset="0"/>
                <a:cs typeface="Times New Roman" pitchFamily="18" charset="0"/>
              </a:rPr>
              <a:t>Phase gate model</a:t>
            </a:r>
          </a:p>
          <a:p>
            <a:pPr lvl="1" algn="just"/>
            <a:r>
              <a:rPr lang="en-US" dirty="0" smtClean="0">
                <a:latin typeface="Times New Roman" pitchFamily="18" charset="0"/>
                <a:cs typeface="Times New Roman" pitchFamily="18" charset="0"/>
              </a:rPr>
              <a:t>Project management</a:t>
            </a:r>
          </a:p>
          <a:p>
            <a:pPr lvl="1" algn="just"/>
            <a:r>
              <a:rPr lang="en-US" dirty="0" smtClean="0">
                <a:latin typeface="Times New Roman" pitchFamily="18" charset="0"/>
                <a:cs typeface="Times New Roman" pitchFamily="18" charset="0"/>
              </a:rPr>
              <a:t>Product line planning</a:t>
            </a:r>
          </a:p>
          <a:p>
            <a:pPr lvl="1" algn="just"/>
            <a:r>
              <a:rPr lang="en-US" dirty="0" smtClean="0">
                <a:latin typeface="Times New Roman" pitchFamily="18" charset="0"/>
                <a:cs typeface="Times New Roman" pitchFamily="18" charset="0"/>
              </a:rPr>
              <a:t>Portfolio management</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of Innovation</a:t>
            </a:r>
            <a:endParaRPr lang="en-US" dirty="0"/>
          </a:p>
        </p:txBody>
      </p:sp>
      <p:sp>
        <p:nvSpPr>
          <p:cNvPr id="3" name="Content Placeholder 2"/>
          <p:cNvSpPr>
            <a:spLocks noGrp="1"/>
          </p:cNvSpPr>
          <p:nvPr>
            <p:ph idx="1"/>
          </p:nvPr>
        </p:nvSpPr>
        <p:spPr/>
        <p:txBody>
          <a:bodyPr>
            <a:normAutofit/>
          </a:bodyPr>
          <a:lstStyle/>
          <a:p>
            <a:pPr algn="just"/>
            <a:r>
              <a:rPr lang="en-US" dirty="0" smtClean="0">
                <a:latin typeface="Times New Roman" pitchFamily="18" charset="0"/>
                <a:cs typeface="Times New Roman" pitchFamily="18" charset="0"/>
              </a:rPr>
              <a:t>Innovation process may be either pushed or pulled process.</a:t>
            </a:r>
          </a:p>
          <a:p>
            <a:pPr algn="just"/>
            <a:r>
              <a:rPr lang="en-US" dirty="0" smtClean="0">
                <a:latin typeface="Times New Roman" pitchFamily="18" charset="0"/>
                <a:cs typeface="Times New Roman" pitchFamily="18" charset="0"/>
              </a:rPr>
              <a:t>Pushed process: Based on existing or newly invented technology, that the organization has access to, and tries to find profitable applications for.</a:t>
            </a:r>
          </a:p>
          <a:p>
            <a:pPr algn="just"/>
            <a:r>
              <a:rPr lang="en-US" dirty="0" smtClean="0">
                <a:latin typeface="Times New Roman" pitchFamily="18" charset="0"/>
                <a:cs typeface="Times New Roman" pitchFamily="18" charset="0"/>
              </a:rPr>
              <a:t>Pulled process: Based on finding areas where customers needs are not met, and then find solutions to those needs.</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of Innovation</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latin typeface="Times New Roman" pitchFamily="18" charset="0"/>
                <a:cs typeface="Times New Roman" pitchFamily="18" charset="0"/>
              </a:rPr>
              <a:t>To succeed with either method, an understanding of both the market and the technical problems are needed.</a:t>
            </a:r>
          </a:p>
          <a:p>
            <a:pPr algn="just"/>
            <a:r>
              <a:rPr lang="en-US" dirty="0" smtClean="0">
                <a:latin typeface="Times New Roman" pitchFamily="18" charset="0"/>
                <a:cs typeface="Times New Roman" pitchFamily="18" charset="0"/>
              </a:rPr>
              <a:t>By creating multi-functional development teams, containing both engineers and marketers, both dimensions can be solved.</a:t>
            </a:r>
          </a:p>
          <a:p>
            <a:pPr algn="just"/>
            <a:r>
              <a:rPr lang="en-US" dirty="0" smtClean="0">
                <a:latin typeface="Times New Roman" pitchFamily="18" charset="0"/>
                <a:cs typeface="Times New Roman" pitchFamily="18" charset="0"/>
              </a:rPr>
              <a:t>The product lifecycle of products is getting shorter because of increased competition. This forces companies to reduce the time to market. Innovation manager must therefore decrease development time, without sacrificing quality or meeting the needs of the market.</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of Innovation</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latin typeface="Times New Roman" pitchFamily="18" charset="0"/>
                <a:cs typeface="Times New Roman" pitchFamily="18" charset="0"/>
              </a:rPr>
              <a:t>Common tools:</a:t>
            </a:r>
          </a:p>
          <a:p>
            <a:pPr lvl="1" algn="just"/>
            <a:r>
              <a:rPr lang="en-US" dirty="0" smtClean="0">
                <a:latin typeface="Times New Roman" pitchFamily="18" charset="0"/>
                <a:cs typeface="Times New Roman" pitchFamily="18" charset="0"/>
              </a:rPr>
              <a:t>Brainstorming</a:t>
            </a:r>
          </a:p>
          <a:p>
            <a:pPr lvl="1" algn="just"/>
            <a:r>
              <a:rPr lang="en-US" dirty="0" smtClean="0">
                <a:latin typeface="Times New Roman" pitchFamily="18" charset="0"/>
                <a:cs typeface="Times New Roman" pitchFamily="18" charset="0"/>
              </a:rPr>
              <a:t>Virtual prototyping</a:t>
            </a:r>
          </a:p>
          <a:p>
            <a:pPr lvl="1" algn="just"/>
            <a:r>
              <a:rPr lang="en-US" dirty="0" smtClean="0">
                <a:latin typeface="Times New Roman" pitchFamily="18" charset="0"/>
                <a:cs typeface="Times New Roman" pitchFamily="18" charset="0"/>
              </a:rPr>
              <a:t>Product lifecycle management</a:t>
            </a:r>
          </a:p>
          <a:p>
            <a:pPr lvl="1" algn="just"/>
            <a:r>
              <a:rPr lang="en-US" dirty="0" smtClean="0">
                <a:latin typeface="Times New Roman" pitchFamily="18" charset="0"/>
                <a:cs typeface="Times New Roman" pitchFamily="18" charset="0"/>
              </a:rPr>
              <a:t>Idea management</a:t>
            </a:r>
          </a:p>
          <a:p>
            <a:pPr lvl="1" algn="just"/>
            <a:r>
              <a:rPr lang="en-US" dirty="0" smtClean="0">
                <a:latin typeface="Times New Roman" pitchFamily="18" charset="0"/>
                <a:cs typeface="Times New Roman" pitchFamily="18" charset="0"/>
              </a:rPr>
              <a:t>TRIZ</a:t>
            </a:r>
          </a:p>
          <a:p>
            <a:pPr lvl="1" algn="just"/>
            <a:r>
              <a:rPr lang="en-US" dirty="0" smtClean="0">
                <a:latin typeface="Times New Roman" pitchFamily="18" charset="0"/>
                <a:cs typeface="Times New Roman" pitchFamily="18" charset="0"/>
              </a:rPr>
              <a:t>Phase gate model</a:t>
            </a:r>
          </a:p>
          <a:p>
            <a:pPr lvl="1" algn="just"/>
            <a:r>
              <a:rPr lang="en-US" dirty="0" smtClean="0">
                <a:latin typeface="Times New Roman" pitchFamily="18" charset="0"/>
                <a:cs typeface="Times New Roman" pitchFamily="18" charset="0"/>
              </a:rPr>
              <a:t>Project management</a:t>
            </a:r>
          </a:p>
          <a:p>
            <a:pPr lvl="1" algn="just"/>
            <a:r>
              <a:rPr lang="en-US" dirty="0" smtClean="0">
                <a:latin typeface="Times New Roman" pitchFamily="18" charset="0"/>
                <a:cs typeface="Times New Roman" pitchFamily="18" charset="0"/>
              </a:rPr>
              <a:t>Product line planning</a:t>
            </a:r>
          </a:p>
          <a:p>
            <a:pPr lvl="1" algn="just"/>
            <a:r>
              <a:rPr lang="en-US" dirty="0" smtClean="0">
                <a:latin typeface="Times New Roman" pitchFamily="18" charset="0"/>
                <a:cs typeface="Times New Roman" pitchFamily="18" charset="0"/>
              </a:rPr>
              <a:t>Portfolio management</a:t>
            </a:r>
          </a:p>
          <a:p>
            <a:pPr algn="just"/>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Tools</a:t>
            </a:r>
            <a:endParaRPr lang="en-US" dirty="0"/>
          </a:p>
        </p:txBody>
      </p:sp>
      <p:sp>
        <p:nvSpPr>
          <p:cNvPr id="3" name="Content Placeholder 2"/>
          <p:cNvSpPr>
            <a:spLocks noGrp="1"/>
          </p:cNvSpPr>
          <p:nvPr>
            <p:ph idx="1"/>
          </p:nvPr>
        </p:nvSpPr>
        <p:spPr/>
        <p:txBody>
          <a:bodyPr/>
          <a:lstStyle/>
          <a:p>
            <a:pPr algn="just"/>
            <a:r>
              <a:rPr lang="en-US" b="1" dirty="0" smtClean="0">
                <a:latin typeface="Times New Roman" pitchFamily="18" charset="0"/>
                <a:cs typeface="Times New Roman" pitchFamily="18" charset="0"/>
              </a:rPr>
              <a:t>Brainstorming</a:t>
            </a:r>
          </a:p>
          <a:p>
            <a:pPr lvl="1" algn="just"/>
            <a:r>
              <a:rPr lang="en-US" dirty="0" smtClean="0">
                <a:latin typeface="Times New Roman" pitchFamily="18" charset="0"/>
                <a:cs typeface="Times New Roman" pitchFamily="18" charset="0"/>
              </a:rPr>
              <a:t>A group creativity technique by which efforts are made to find a conclusion for a specific problem by gathering a list of ideas spontaneously contributed by its members.</a:t>
            </a:r>
          </a:p>
          <a:p>
            <a:pPr lvl="1" algn="just"/>
            <a:r>
              <a:rPr lang="en-US" dirty="0" smtClean="0">
                <a:latin typeface="Times New Roman" pitchFamily="18" charset="0"/>
                <a:cs typeface="Times New Roman" pitchFamily="18" charset="0"/>
              </a:rPr>
              <a:t>All the ideas are noted down and are not criticized and after the brainstorming session the ideas are evaluated.</a:t>
            </a: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Tools</a:t>
            </a:r>
            <a:endParaRPr lang="en-US" dirty="0"/>
          </a:p>
        </p:txBody>
      </p:sp>
      <p:sp>
        <p:nvSpPr>
          <p:cNvPr id="3" name="Content Placeholder 2"/>
          <p:cNvSpPr>
            <a:spLocks noGrp="1"/>
          </p:cNvSpPr>
          <p:nvPr>
            <p:ph idx="1"/>
          </p:nvPr>
        </p:nvSpPr>
        <p:spPr/>
        <p:txBody>
          <a:bodyPr>
            <a:normAutofit/>
          </a:bodyPr>
          <a:lstStyle/>
          <a:p>
            <a:r>
              <a:rPr lang="en-US" b="1" dirty="0" smtClean="0">
                <a:latin typeface="Times New Roman" pitchFamily="18" charset="0"/>
                <a:cs typeface="Times New Roman" pitchFamily="18" charset="0"/>
              </a:rPr>
              <a:t>Virtual prototyping</a:t>
            </a:r>
          </a:p>
          <a:p>
            <a:pPr lvl="1" algn="just"/>
            <a:r>
              <a:rPr lang="en-US" dirty="0" smtClean="0">
                <a:latin typeface="Times New Roman" pitchFamily="18" charset="0"/>
                <a:cs typeface="Times New Roman" pitchFamily="18" charset="0"/>
              </a:rPr>
              <a:t>Involves using computer aided design (CAD),computer automated design (</a:t>
            </a:r>
            <a:r>
              <a:rPr lang="en-US" dirty="0" err="1" smtClean="0">
                <a:latin typeface="Times New Roman" pitchFamily="18" charset="0"/>
                <a:cs typeface="Times New Roman" pitchFamily="18" charset="0"/>
              </a:rPr>
              <a:t>CAutoD</a:t>
            </a:r>
            <a:r>
              <a:rPr lang="en-US" dirty="0" smtClean="0">
                <a:latin typeface="Times New Roman" pitchFamily="18" charset="0"/>
                <a:cs typeface="Times New Roman" pitchFamily="18" charset="0"/>
              </a:rPr>
              <a:t>), Computer aided engineering (CAE) software to validate a design before committing to making a prototype.</a:t>
            </a:r>
          </a:p>
          <a:p>
            <a:pPr lvl="1" algn="just"/>
            <a:r>
              <a:rPr lang="en-US" dirty="0" smtClean="0">
                <a:latin typeface="Times New Roman" pitchFamily="18" charset="0"/>
                <a:cs typeface="Times New Roman" pitchFamily="18" charset="0"/>
              </a:rPr>
              <a:t>CAD- property check ( stress)</a:t>
            </a:r>
          </a:p>
          <a:p>
            <a:pPr lvl="1" algn="just"/>
            <a:r>
              <a:rPr lang="en-US" dirty="0" smtClean="0">
                <a:latin typeface="Times New Roman" pitchFamily="18" charset="0"/>
                <a:cs typeface="Times New Roman" pitchFamily="18" charset="0"/>
              </a:rPr>
              <a:t>CAE- the simulate the behavior of the product in the real world.</a:t>
            </a:r>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104</TotalTime>
  <Words>823</Words>
  <Application>Microsoft Office PowerPoint</Application>
  <PresentationFormat>On-screen Show (4:3)</PresentationFormat>
  <Paragraphs>83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Module</vt:lpstr>
      <vt:lpstr>Management of Innovation</vt:lpstr>
      <vt:lpstr>Management of Innovation</vt:lpstr>
      <vt:lpstr>Management of Innovation</vt:lpstr>
      <vt:lpstr>Management of Innovation</vt:lpstr>
      <vt:lpstr>Management of Innovation</vt:lpstr>
      <vt:lpstr>Management of Innovation</vt:lpstr>
      <vt:lpstr>Management of Innovation</vt:lpstr>
      <vt:lpstr>Common Tools</vt:lpstr>
      <vt:lpstr>Common Tools</vt:lpstr>
      <vt:lpstr>Common Tools</vt:lpstr>
      <vt:lpstr>Common Tools</vt:lpstr>
      <vt:lpstr>Common Tools</vt:lpstr>
      <vt:lpstr>Common Tools</vt:lpstr>
      <vt:lpstr>Common Tools</vt:lpstr>
      <vt:lpstr>Common Tools</vt:lpstr>
      <vt:lpstr>Common Tools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of Innovation</dc:title>
  <dc:creator>User</dc:creator>
  <cp:lastModifiedBy>User</cp:lastModifiedBy>
  <cp:revision>4</cp:revision>
  <dcterms:created xsi:type="dcterms:W3CDTF">2018-05-13T09:45:59Z</dcterms:created>
  <dcterms:modified xsi:type="dcterms:W3CDTF">2018-05-13T13:41:51Z</dcterms:modified>
</cp:coreProperties>
</file>