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Fredoka" charset="1" panose="02000000000000000000"/>
      <p:regular r:id="rId18"/>
    </p:embeddedFont>
    <p:embeddedFont>
      <p:font typeface="Quicksand" charset="1" panose="00000000000000000000"/>
      <p:regular r:id="rId19"/>
    </p:embeddedFont>
    <p:embeddedFont>
      <p:font typeface="Quicksand Bold" charset="1" panose="00000000000000000000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87816"/>
                  </a:lnTo>
                  <a:cubicBezTo>
                    <a:pt x="4274726" y="194267"/>
                    <a:pt x="4272163" y="200455"/>
                    <a:pt x="4267601" y="205017"/>
                  </a:cubicBezTo>
                  <a:cubicBezTo>
                    <a:pt x="4263039" y="209579"/>
                    <a:pt x="4256851" y="212142"/>
                    <a:pt x="4250399" y="212142"/>
                  </a:cubicBezTo>
                  <a:lnTo>
                    <a:pt x="24327" y="212142"/>
                  </a:lnTo>
                  <a:cubicBezTo>
                    <a:pt x="10891" y="212142"/>
                    <a:pt x="0" y="201251"/>
                    <a:pt x="0" y="18781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686175"/>
            <a:ext cx="10525583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HOSPITAL NETWORK DESIGN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DEPI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70636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Cisco Network Administration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2974" y="8511947"/>
            <a:ext cx="6071858" cy="84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008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By: </a:t>
            </a:r>
          </a:p>
          <a:p>
            <a:pPr algn="l" marL="0" indent="0" lvl="0">
              <a:lnSpc>
                <a:spcPts val="4017"/>
              </a:lnSpc>
              <a:spcBef>
                <a:spcPct val="0"/>
              </a:spcBef>
            </a:pPr>
            <a:r>
              <a:rPr lang="en-US" sz="2678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Basel Abouelour &amp; Hadeer Nasser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6243" y="10287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01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3066" y="543893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01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336243" y="133985"/>
            <a:ext cx="12657773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 (Network Address Translation):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7260" y="1291877"/>
            <a:ext cx="10294255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Translates private IP addresses into public IP addresses for devices to communicate over the internet.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36243" y="3310829"/>
            <a:ext cx="10745851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DNS (Domain Name System):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7260" y="4813460"/>
            <a:ext cx="11172133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Resolves domain names to IP addresses, making it easier for users to access websites.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336243" y="6914721"/>
            <a:ext cx="5746750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EtherChannel: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1596" y="8161862"/>
            <a:ext cx="11505257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technology that combines multiple physical links between switches to increase bandwidth and redundancy.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7" y="4543780"/>
            <a:ext cx="15478125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PACKET TRACER DEMONSTRATION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6073" y="5143500"/>
            <a:ext cx="2735854" cy="4114800"/>
          </a:xfrm>
          <a:custGeom>
            <a:avLst/>
            <a:gdLst/>
            <a:ahLst/>
            <a:cxnLst/>
            <a:rect r="r" b="b" t="t" l="l"/>
            <a:pathLst>
              <a:path h="4114800" w="2735854">
                <a:moveTo>
                  <a:pt x="0" y="0"/>
                </a:moveTo>
                <a:lnTo>
                  <a:pt x="2735854" y="0"/>
                </a:lnTo>
                <a:lnTo>
                  <a:pt x="27358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4937" y="3838189"/>
            <a:ext cx="15478125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ANY QUESTIONS </a:t>
            </a:r>
          </a:p>
        </p:txBody>
      </p:sp>
    </p:spTree>
  </p:cSld>
  <p:clrMapOvr>
    <a:masterClrMapping/>
  </p:clrMapOvr>
  <p:transition spd="fast">
    <p:cover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914400"/>
            <a:ext cx="1547812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OBJECTIVES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88538" y="3864205"/>
            <a:ext cx="6413074" cy="714119"/>
            <a:chOff x="0" y="0"/>
            <a:chExt cx="1689040" cy="1880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88538" y="3801022"/>
            <a:ext cx="6413074" cy="64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86389" y="3864205"/>
            <a:ext cx="6413074" cy="714119"/>
            <a:chOff x="0" y="0"/>
            <a:chExt cx="1689040" cy="1880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486389" y="3801022"/>
            <a:ext cx="6413074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Topology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08994" y="5022002"/>
            <a:ext cx="6413074" cy="714119"/>
            <a:chOff x="0" y="0"/>
            <a:chExt cx="1689040" cy="1880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408994" y="4958819"/>
            <a:ext cx="6413074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Redundancy &amp; Availability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506845" y="5022002"/>
            <a:ext cx="6413074" cy="714119"/>
            <a:chOff x="0" y="0"/>
            <a:chExt cx="1689040" cy="1880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506845" y="4958819"/>
            <a:ext cx="6413074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Wireless Connectivity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368081" y="6317146"/>
            <a:ext cx="6413074" cy="714119"/>
            <a:chOff x="0" y="0"/>
            <a:chExt cx="1689040" cy="18808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68081" y="7507515"/>
            <a:ext cx="6413074" cy="714119"/>
            <a:chOff x="0" y="0"/>
            <a:chExt cx="1689040" cy="18808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368081" y="7444333"/>
            <a:ext cx="6413074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Packet Tracer Demostration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506845" y="7474943"/>
            <a:ext cx="6392618" cy="714119"/>
            <a:chOff x="0" y="0"/>
            <a:chExt cx="1683652" cy="18808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83652" cy="188081"/>
            </a:xfrm>
            <a:custGeom>
              <a:avLst/>
              <a:gdLst/>
              <a:ahLst/>
              <a:cxnLst/>
              <a:rect r="r" b="b" t="t" l="l"/>
              <a:pathLst>
                <a:path h="188081" w="1683652">
                  <a:moveTo>
                    <a:pt x="61765" y="0"/>
                  </a:moveTo>
                  <a:lnTo>
                    <a:pt x="1621888" y="0"/>
                  </a:lnTo>
                  <a:cubicBezTo>
                    <a:pt x="1638269" y="0"/>
                    <a:pt x="1653979" y="6507"/>
                    <a:pt x="1665562" y="18090"/>
                  </a:cubicBezTo>
                  <a:cubicBezTo>
                    <a:pt x="1677145" y="29674"/>
                    <a:pt x="1683652" y="45384"/>
                    <a:pt x="1683652" y="61765"/>
                  </a:cubicBezTo>
                  <a:lnTo>
                    <a:pt x="1683652" y="126316"/>
                  </a:lnTo>
                  <a:cubicBezTo>
                    <a:pt x="1683652" y="142697"/>
                    <a:pt x="1677145" y="158407"/>
                    <a:pt x="1665562" y="169990"/>
                  </a:cubicBezTo>
                  <a:cubicBezTo>
                    <a:pt x="1653979" y="181573"/>
                    <a:pt x="1638269" y="188081"/>
                    <a:pt x="1621888" y="188081"/>
                  </a:cubicBezTo>
                  <a:lnTo>
                    <a:pt x="61765" y="188081"/>
                  </a:lnTo>
                  <a:cubicBezTo>
                    <a:pt x="45384" y="188081"/>
                    <a:pt x="29674" y="181573"/>
                    <a:pt x="18090" y="169990"/>
                  </a:cubicBezTo>
                  <a:cubicBezTo>
                    <a:pt x="6507" y="158407"/>
                    <a:pt x="0" y="142697"/>
                    <a:pt x="0" y="126316"/>
                  </a:cubicBezTo>
                  <a:lnTo>
                    <a:pt x="0" y="61765"/>
                  </a:lnTo>
                  <a:cubicBezTo>
                    <a:pt x="0" y="45384"/>
                    <a:pt x="6507" y="29674"/>
                    <a:pt x="18090" y="18090"/>
                  </a:cubicBezTo>
                  <a:cubicBezTo>
                    <a:pt x="29674" y="6507"/>
                    <a:pt x="45384" y="0"/>
                    <a:pt x="6176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683652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506845" y="7412265"/>
            <a:ext cx="6373289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Qeustions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08994" y="6304636"/>
            <a:ext cx="6413074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Security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506845" y="6317146"/>
            <a:ext cx="6413074" cy="714119"/>
            <a:chOff x="0" y="0"/>
            <a:chExt cx="1689040" cy="18808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89040" cy="188081"/>
            </a:xfrm>
            <a:custGeom>
              <a:avLst/>
              <a:gdLst/>
              <a:ahLst/>
              <a:cxnLst/>
              <a:rect r="r" b="b" t="t" l="l"/>
              <a:pathLst>
                <a:path h="188081" w="1689040">
                  <a:moveTo>
                    <a:pt x="61568" y="0"/>
                  </a:moveTo>
                  <a:lnTo>
                    <a:pt x="1627473" y="0"/>
                  </a:lnTo>
                  <a:cubicBezTo>
                    <a:pt x="1661475" y="0"/>
                    <a:pt x="1689040" y="27565"/>
                    <a:pt x="1689040" y="61568"/>
                  </a:cubicBezTo>
                  <a:lnTo>
                    <a:pt x="1689040" y="126513"/>
                  </a:lnTo>
                  <a:cubicBezTo>
                    <a:pt x="1689040" y="142842"/>
                    <a:pt x="1682554" y="158502"/>
                    <a:pt x="1671007" y="170048"/>
                  </a:cubicBezTo>
                  <a:cubicBezTo>
                    <a:pt x="1659461" y="181594"/>
                    <a:pt x="1643801" y="188081"/>
                    <a:pt x="1627473" y="188081"/>
                  </a:cubicBezTo>
                  <a:lnTo>
                    <a:pt x="61568" y="188081"/>
                  </a:lnTo>
                  <a:cubicBezTo>
                    <a:pt x="45239" y="188081"/>
                    <a:pt x="29579" y="181594"/>
                    <a:pt x="18033" y="170048"/>
                  </a:cubicBezTo>
                  <a:cubicBezTo>
                    <a:pt x="6487" y="158502"/>
                    <a:pt x="0" y="142842"/>
                    <a:pt x="0" y="126513"/>
                  </a:cubicBezTo>
                  <a:lnTo>
                    <a:pt x="0" y="61568"/>
                  </a:lnTo>
                  <a:cubicBezTo>
                    <a:pt x="0" y="45239"/>
                    <a:pt x="6487" y="29579"/>
                    <a:pt x="18033" y="18033"/>
                  </a:cubicBezTo>
                  <a:cubicBezTo>
                    <a:pt x="29579" y="6487"/>
                    <a:pt x="45239" y="0"/>
                    <a:pt x="61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689040" cy="22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9506845" y="6253964"/>
            <a:ext cx="6413074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Protocols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2471" y="1999549"/>
            <a:ext cx="16943057" cy="6959259"/>
            <a:chOff x="0" y="0"/>
            <a:chExt cx="4462369" cy="1832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2369" cy="1832891"/>
            </a:xfrm>
            <a:custGeom>
              <a:avLst/>
              <a:gdLst/>
              <a:ahLst/>
              <a:cxnLst/>
              <a:rect r="r" b="b" t="t" l="l"/>
              <a:pathLst>
                <a:path h="1832891" w="4462369">
                  <a:moveTo>
                    <a:pt x="23304" y="0"/>
                  </a:moveTo>
                  <a:lnTo>
                    <a:pt x="4439065" y="0"/>
                  </a:lnTo>
                  <a:cubicBezTo>
                    <a:pt x="4451936" y="0"/>
                    <a:pt x="4462369" y="10433"/>
                    <a:pt x="4462369" y="23304"/>
                  </a:cubicBezTo>
                  <a:lnTo>
                    <a:pt x="4462369" y="1809587"/>
                  </a:lnTo>
                  <a:cubicBezTo>
                    <a:pt x="4462369" y="1822458"/>
                    <a:pt x="4451936" y="1832891"/>
                    <a:pt x="4439065" y="1832891"/>
                  </a:cubicBezTo>
                  <a:lnTo>
                    <a:pt x="23304" y="1832891"/>
                  </a:lnTo>
                  <a:cubicBezTo>
                    <a:pt x="10433" y="1832891"/>
                    <a:pt x="0" y="1822458"/>
                    <a:pt x="0" y="1809587"/>
                  </a:cubicBezTo>
                  <a:lnTo>
                    <a:pt x="0" y="23304"/>
                  </a:lnTo>
                  <a:cubicBezTo>
                    <a:pt x="0" y="10433"/>
                    <a:pt x="10433" y="0"/>
                    <a:pt x="233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2369" cy="187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02757" y="3774502"/>
            <a:ext cx="6156543" cy="3409353"/>
            <a:chOff x="0" y="0"/>
            <a:chExt cx="8208725" cy="4545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0">
              <a:off x="4997927" y="448499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3210798" y="0"/>
                  </a:moveTo>
                  <a:lnTo>
                    <a:pt x="0" y="0"/>
                  </a:lnTo>
                  <a:lnTo>
                    <a:pt x="0" y="4097305"/>
                  </a:lnTo>
                  <a:lnTo>
                    <a:pt x="3210798" y="4097305"/>
                  </a:lnTo>
                  <a:lnTo>
                    <a:pt x="321079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1344" y="3862907"/>
              <a:ext cx="2593339" cy="419924"/>
            </a:xfrm>
            <a:custGeom>
              <a:avLst/>
              <a:gdLst/>
              <a:ahLst/>
              <a:cxnLst/>
              <a:rect r="r" b="b" t="t" l="l"/>
              <a:pathLst>
                <a:path h="419924" w="2593339">
                  <a:moveTo>
                    <a:pt x="0" y="0"/>
                  </a:moveTo>
                  <a:lnTo>
                    <a:pt x="2593338" y="0"/>
                  </a:lnTo>
                  <a:lnTo>
                    <a:pt x="2593338" y="419925"/>
                  </a:lnTo>
                  <a:lnTo>
                    <a:pt x="0" y="419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88085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524495" y="4097305"/>
              <a:ext cx="2532191" cy="419924"/>
            </a:xfrm>
            <a:custGeom>
              <a:avLst/>
              <a:gdLst/>
              <a:ahLst/>
              <a:cxnLst/>
              <a:rect r="r" b="b" t="t" l="l"/>
              <a:pathLst>
                <a:path h="419924" w="2532191">
                  <a:moveTo>
                    <a:pt x="0" y="0"/>
                  </a:moveTo>
                  <a:lnTo>
                    <a:pt x="2532191" y="0"/>
                  </a:lnTo>
                  <a:lnTo>
                    <a:pt x="2532191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88085" r="-2414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27605" y="3640036"/>
            <a:ext cx="9562551" cy="4192635"/>
            <a:chOff x="0" y="0"/>
            <a:chExt cx="2518532" cy="11042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18532" cy="1104233"/>
            </a:xfrm>
            <a:custGeom>
              <a:avLst/>
              <a:gdLst/>
              <a:ahLst/>
              <a:cxnLst/>
              <a:rect r="r" b="b" t="t" l="l"/>
              <a:pathLst>
                <a:path h="1104233" w="2518532">
                  <a:moveTo>
                    <a:pt x="41290" y="0"/>
                  </a:moveTo>
                  <a:lnTo>
                    <a:pt x="2477242" y="0"/>
                  </a:lnTo>
                  <a:cubicBezTo>
                    <a:pt x="2500046" y="0"/>
                    <a:pt x="2518532" y="18486"/>
                    <a:pt x="2518532" y="41290"/>
                  </a:cubicBezTo>
                  <a:lnTo>
                    <a:pt x="2518532" y="1062943"/>
                  </a:lnTo>
                  <a:cubicBezTo>
                    <a:pt x="2518532" y="1085747"/>
                    <a:pt x="2500046" y="1104233"/>
                    <a:pt x="2477242" y="1104233"/>
                  </a:cubicBezTo>
                  <a:lnTo>
                    <a:pt x="41290" y="1104233"/>
                  </a:lnTo>
                  <a:cubicBezTo>
                    <a:pt x="18486" y="1104233"/>
                    <a:pt x="0" y="1085747"/>
                    <a:pt x="0" y="1062943"/>
                  </a:cubicBezTo>
                  <a:lnTo>
                    <a:pt x="0" y="41290"/>
                  </a:lnTo>
                  <a:cubicBezTo>
                    <a:pt x="0" y="18486"/>
                    <a:pt x="18486" y="0"/>
                    <a:pt x="41290" y="0"/>
                  </a:cubicBez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518532" cy="114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902668"/>
            <a:ext cx="9553300" cy="3581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5"/>
              </a:lnSpc>
            </a:pPr>
            <a:r>
              <a:rPr lang="en-US" sz="2743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 </a:t>
            </a:r>
          </a:p>
          <a:p>
            <a:pPr algn="l" marL="592325" indent="-296162" lvl="1">
              <a:lnSpc>
                <a:spcPts val="4115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Design reliable network infrastructure for a hospital</a:t>
            </a:r>
          </a:p>
          <a:p>
            <a:pPr algn="l">
              <a:lnSpc>
                <a:spcPts val="4115"/>
              </a:lnSpc>
            </a:pPr>
            <a:r>
              <a:rPr lang="en-US" sz="2743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Importance</a:t>
            </a:r>
          </a:p>
          <a:p>
            <a:pPr algn="l" marL="592325" indent="-296162" lvl="1">
              <a:lnSpc>
                <a:spcPts val="4115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Patient Data management</a:t>
            </a:r>
          </a:p>
          <a:p>
            <a:pPr algn="l" marL="592325" indent="-296162" lvl="1">
              <a:lnSpc>
                <a:spcPts val="4115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Medical Devices connectivity</a:t>
            </a:r>
          </a:p>
          <a:p>
            <a:pPr algn="l" marL="592325" indent="-296162" lvl="1">
              <a:lnSpc>
                <a:spcPts val="4115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telemedicine</a:t>
            </a:r>
          </a:p>
          <a:p>
            <a:pPr algn="l" marL="592325" indent="-296162" lvl="1">
              <a:lnSpc>
                <a:spcPts val="4115"/>
              </a:lnSpc>
              <a:spcBef>
                <a:spcPct val="0"/>
              </a:spcBef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Securing hospital &amp; Patients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2471" y="914400"/>
            <a:ext cx="6443599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INTRODUCITON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2355" y="1747403"/>
            <a:ext cx="16923291" cy="8020860"/>
            <a:chOff x="0" y="0"/>
            <a:chExt cx="22564388" cy="1069448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076" t="0" r="1076" b="0"/>
            <a:stretch>
              <a:fillRect/>
            </a:stretch>
          </p:blipFill>
          <p:spPr>
            <a:xfrm flipH="false" flipV="false">
              <a:off x="0" y="0"/>
              <a:ext cx="22564388" cy="1069448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682355" y="427188"/>
            <a:ext cx="887029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</a:pPr>
            <a:r>
              <a:rPr lang="en-US" b="true" sz="6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Topology 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59054" y="2917667"/>
            <a:ext cx="6338111" cy="2571750"/>
            <a:chOff x="0" y="0"/>
            <a:chExt cx="1669297" cy="677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59054" y="6299403"/>
            <a:ext cx="6338111" cy="2571750"/>
            <a:chOff x="0" y="0"/>
            <a:chExt cx="1669297" cy="677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048939" y="5894591"/>
            <a:ext cx="2096453" cy="3381375"/>
          </a:xfrm>
          <a:custGeom>
            <a:avLst/>
            <a:gdLst/>
            <a:ahLst/>
            <a:cxnLst/>
            <a:rect r="r" b="b" t="t" l="l"/>
            <a:pathLst>
              <a:path h="3381375" w="2096453">
                <a:moveTo>
                  <a:pt x="0" y="0"/>
                </a:moveTo>
                <a:lnTo>
                  <a:pt x="2096452" y="0"/>
                </a:lnTo>
                <a:lnTo>
                  <a:pt x="2096452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35373" y="2512674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2917667"/>
            <a:ext cx="6338111" cy="2571750"/>
            <a:chOff x="0" y="0"/>
            <a:chExt cx="1669297" cy="677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204724" y="2512674"/>
            <a:ext cx="2324175" cy="3381736"/>
          </a:xfrm>
          <a:custGeom>
            <a:avLst/>
            <a:gdLst/>
            <a:ahLst/>
            <a:cxnLst/>
            <a:rect r="r" b="b" t="t" l="l"/>
            <a:pathLst>
              <a:path h="3381736" w="2324175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6299403"/>
            <a:ext cx="6338111" cy="2571750"/>
            <a:chOff x="0" y="0"/>
            <a:chExt cx="1669297" cy="677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204724" y="5894591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04938" y="914400"/>
            <a:ext cx="15478125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REDUNDANCY &amp; AVAILABLITY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82373" y="3123407"/>
            <a:ext cx="4333875" cy="15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Using Dual ISP for insuring constant online status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82373" y="6505143"/>
            <a:ext cx="4333875" cy="207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Using Hot Standby Router Protocol to make sure always on touch with suppliers and the internet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1724" y="3123407"/>
            <a:ext cx="4333875" cy="200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45"/>
              </a:lnSpc>
              <a:spcBef>
                <a:spcPct val="0"/>
              </a:spcBef>
            </a:pPr>
            <a:r>
              <a:rPr lang="en-US" sz="269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Redundancy ensures backup paths, increasing availability and preventing critical downtime.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2019" y="6505143"/>
            <a:ext cx="4499573" cy="207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Two Multilayer Switches for insuring high availability inside the hospital block infrastructure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71367" y="3754986"/>
            <a:ext cx="6333568" cy="2218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WIRELESS CONNECTIVITY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4018" y="1370123"/>
            <a:ext cx="9904989" cy="102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High Range of wireless connectivity for mobility and convenience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4018" y="5335824"/>
            <a:ext cx="4762500" cy="15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WPA2 PSK Security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Roaming Between APs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Wide Coverage range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4018" y="2982388"/>
            <a:ext cx="9904989" cy="98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Using multiple access points considering non-overlaping 2.4 GHz channels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21480"/>
            <a:ext cx="16230600" cy="6636820"/>
            <a:chOff x="0" y="0"/>
            <a:chExt cx="4274726" cy="1747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3405" y="3374207"/>
            <a:ext cx="4100463" cy="952500"/>
            <a:chOff x="0" y="0"/>
            <a:chExt cx="1079957" cy="250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03405" y="3850457"/>
            <a:ext cx="4100463" cy="4762500"/>
            <a:chOff x="0" y="0"/>
            <a:chExt cx="1079957" cy="12543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90546" y="3374207"/>
            <a:ext cx="4100463" cy="952500"/>
            <a:chOff x="0" y="0"/>
            <a:chExt cx="1079957" cy="2508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90546" y="3850457"/>
            <a:ext cx="4100463" cy="4762500"/>
            <a:chOff x="0" y="0"/>
            <a:chExt cx="1079957" cy="12543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77686" y="3374207"/>
            <a:ext cx="4100463" cy="952500"/>
            <a:chOff x="0" y="0"/>
            <a:chExt cx="1079957" cy="2508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077686" y="3850457"/>
            <a:ext cx="4100463" cy="4762500"/>
            <a:chOff x="0" y="0"/>
            <a:chExt cx="1079957" cy="12543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966208" y="4515045"/>
            <a:ext cx="2323421" cy="1985469"/>
          </a:xfrm>
          <a:custGeom>
            <a:avLst/>
            <a:gdLst/>
            <a:ahLst/>
            <a:cxnLst/>
            <a:rect r="r" b="b" t="t" l="l"/>
            <a:pathLst>
              <a:path h="1985469" w="2323421">
                <a:moveTo>
                  <a:pt x="0" y="0"/>
                </a:moveTo>
                <a:lnTo>
                  <a:pt x="2323421" y="0"/>
                </a:lnTo>
                <a:lnTo>
                  <a:pt x="2323421" y="1985469"/>
                </a:lnTo>
                <a:lnTo>
                  <a:pt x="0" y="1985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475980" y="4741637"/>
            <a:ext cx="3336040" cy="1449661"/>
          </a:xfrm>
          <a:custGeom>
            <a:avLst/>
            <a:gdLst/>
            <a:ahLst/>
            <a:cxnLst/>
            <a:rect r="r" b="b" t="t" l="l"/>
            <a:pathLst>
              <a:path h="1449661" w="3336040">
                <a:moveTo>
                  <a:pt x="0" y="0"/>
                </a:moveTo>
                <a:lnTo>
                  <a:pt x="3336040" y="0"/>
                </a:lnTo>
                <a:lnTo>
                  <a:pt x="3336040" y="1449661"/>
                </a:lnTo>
                <a:lnTo>
                  <a:pt x="0" y="1449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318857" y="4698260"/>
            <a:ext cx="1619039" cy="1619039"/>
          </a:xfrm>
          <a:custGeom>
            <a:avLst/>
            <a:gdLst/>
            <a:ahLst/>
            <a:cxnLst/>
            <a:rect r="r" b="b" t="t" l="l"/>
            <a:pathLst>
              <a:path h="1619039" w="1619039">
                <a:moveTo>
                  <a:pt x="0" y="0"/>
                </a:moveTo>
                <a:lnTo>
                  <a:pt x="1619039" y="0"/>
                </a:lnTo>
                <a:lnTo>
                  <a:pt x="1619039" y="1619039"/>
                </a:lnTo>
                <a:lnTo>
                  <a:pt x="0" y="1619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04938" y="914400"/>
            <a:ext cx="15478125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76195" y="3519939"/>
            <a:ext cx="3554883" cy="60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63336" y="3510414"/>
            <a:ext cx="3554883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b="true" sz="31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Switching Security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50477" y="3519939"/>
            <a:ext cx="3554883" cy="60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VLANs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76195" y="6805935"/>
            <a:ext cx="3554883" cy="15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Using Access Control Lists to control what users can reach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63336" y="6805935"/>
            <a:ext cx="3554883" cy="15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Securing switches against common attacks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59313" y="6805935"/>
            <a:ext cx="3537210" cy="15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Segmentation of LAN to create more control and secuiryt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848" y="317386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01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9599" y="7585766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01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81215" y="159703"/>
            <a:ext cx="13320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NETWORK PROTOCOLS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1336" y="3334270"/>
            <a:ext cx="1006809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link-state routing protocol that uses the Dijkstra algorithm to find the shortest path.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1336" y="4851920"/>
            <a:ext cx="1006809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Preferred for larger and more complex networks due to its efficiency.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59680" y="2068614"/>
            <a:ext cx="11736729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OSPF (Open Shortest Path First):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502090" y="6602867"/>
            <a:ext cx="13034486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VLANs (Virtual Local Area Networks):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21336" y="7869057"/>
            <a:ext cx="11903689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to segment a network into smaller, independent broadcast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domains to increase efficiency and security.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16463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01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596961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0140"/>
            </a:solidFill>
            <a:ln cap="sq">
              <a:noFill/>
              <a:prstDash val="sysDot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70320" y="3616251"/>
            <a:ext cx="10725150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STP (Spanning Tree Protocol):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8217" y="4726987"/>
            <a:ext cx="10904414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Prevents network loops when there are multiple paths between switches, ensuring aloop-free topology.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70320" y="7044737"/>
            <a:ext cx="7757525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IPsec VPN TUNNEL: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8217" y="8423620"/>
            <a:ext cx="10665402" cy="12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265" indent="-377633" lvl="1">
              <a:lnSpc>
                <a:spcPts val="4897"/>
              </a:lnSpc>
              <a:buFont typeface="Arial"/>
              <a:buChar char="•"/>
            </a:pPr>
            <a:r>
              <a:rPr lang="en-US" sz="34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secure, encrypted communication between networks over the internet.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70320" y="533717"/>
            <a:ext cx="15974377" cy="89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DHCP (Dynamic Host Configuration Protocol):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7723" y="1988721"/>
            <a:ext cx="13440410" cy="58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Automatically assigns IP addresses to devices in the network.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DAGSuuFOIOY</dc:identifier>
  <dcterms:modified xsi:type="dcterms:W3CDTF">2011-08-01T06:04:30Z</dcterms:modified>
  <cp:revision>1</cp:revision>
  <dc:title>Non Text Magic Studio Magic Design for Presentations L&amp;P</dc:title>
</cp:coreProperties>
</file>