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95" r:id="rId4"/>
    <p:sldId id="296" r:id="rId5"/>
    <p:sldId id="265" r:id="rId6"/>
    <p:sldId id="268" r:id="rId7"/>
    <p:sldId id="269" r:id="rId8"/>
    <p:sldId id="270" r:id="rId9"/>
    <p:sldId id="297" r:id="rId10"/>
    <p:sldId id="273" r:id="rId11"/>
    <p:sldId id="274" r:id="rId12"/>
    <p:sldId id="301" r:id="rId13"/>
    <p:sldId id="298" r:id="rId14"/>
    <p:sldId id="300" r:id="rId15"/>
    <p:sldId id="279" r:id="rId16"/>
    <p:sldId id="280" r:id="rId17"/>
    <p:sldId id="281" r:id="rId18"/>
    <p:sldId id="302" r:id="rId19"/>
    <p:sldId id="303" r:id="rId20"/>
    <p:sldId id="304" r:id="rId21"/>
    <p:sldId id="305" r:id="rId22"/>
    <p:sldId id="306" r:id="rId23"/>
    <p:sldId id="307" r:id="rId24"/>
    <p:sldId id="313" r:id="rId25"/>
    <p:sldId id="308" r:id="rId26"/>
    <p:sldId id="314" r:id="rId27"/>
    <p:sldId id="309" r:id="rId28"/>
    <p:sldId id="315" r:id="rId29"/>
    <p:sldId id="316" r:id="rId30"/>
    <p:sldId id="317" r:id="rId31"/>
    <p:sldId id="310" r:id="rId32"/>
    <p:sldId id="318" r:id="rId33"/>
    <p:sldId id="311" r:id="rId34"/>
    <p:sldId id="319" r:id="rId35"/>
    <p:sldId id="312" r:id="rId36"/>
    <p:sldId id="32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2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EF21-5F86-F02A-B873-97AFAEECC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C2EE02-F838-F0EA-2C1A-8A5533BC8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F760-EC63-98E1-B59A-1FD208C8C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F8BC5-0E3E-1DC5-2CCF-9D257C354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09547-E217-65A6-19DA-7CC2655B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60058-74F4-D42D-DD95-1A22C4597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1AFE7-A0D8-E8E5-F141-2EE3E8E0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B90B3-4CE6-3255-F037-DB55A770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93549-A965-4DB3-E2D9-554F68E5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AB11-CB3E-C36E-1A9D-C3AA71CE4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58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D8C37-DA43-5874-988D-3D65CD37A9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7E8DC3-6380-5CBC-C482-BD7282255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02004-10AE-8A41-6175-456642FE0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9D26F-F327-4BFA-1B0D-32344ADB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2695A-59C1-4C40-0E3E-407E9532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8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8108-A5EA-0950-E62D-2505ADD7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8D393-69DB-8E52-5AE0-472B83048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504B-E4AC-7996-FF40-8027A688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6134A-2E47-706F-BBC9-2021B28A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55400-4BF4-B199-2807-0A50E409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82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906B5-A7D3-8373-1D71-98BCA08A3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1194-782B-8854-DE52-7ED465D63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36607-BFB2-83CF-40EB-32A194585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D3B6-C7B6-51B1-CD5E-88984C391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046A-8126-129A-8D28-86C8B8C7B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1C7C-32B9-2B6A-2766-D9B1FA7F3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2B43-BE45-C271-4DD5-F25610DA65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AF274-CA76-073E-CCDC-6AC9C1518A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9A8D4-2B9A-FC7D-B8BA-97E564D6D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05170D-3515-3859-F68B-AF38D6DCB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2972D-4C95-E6C3-68E9-A667E4F7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AA00-D2A2-3AD5-DDC1-1D51D09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90C7F-B09F-0C78-EF30-B3B1ACF7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EB713E-BF5A-4420-D7BE-D30D57EBE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E67D6-16A7-7369-02E3-0D9EE7090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7D736-2368-6317-F70D-7BA4A999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42F024-48D5-6D88-2245-26EFB27F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BF912B-CA87-0D3E-7DB7-DF5803F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8436-B26D-079A-3F18-6655A3D0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83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B5958-4B25-EBA7-AD5B-042A26CE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D19415-346F-325B-E335-20C3A3C54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4B959E-2192-7448-FF01-5FA79942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337477-CB01-42C0-41B8-9A8516DB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6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8548C0-DD6F-B73A-A7B0-E6296B077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E964D0-C29B-B7B7-7AD8-D8B36AB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73D5B-35D3-89DD-B281-5452EED3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8DB5-180A-C138-71F5-42370490E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029A-0773-0F51-F754-F4995EDEA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D5DF7-D048-90CF-E333-370174BD8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A0B1-6B2F-AB66-9A48-28ADA662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F4D44-B6B1-C682-6F6D-D944B8C8F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DCB54-6545-2F7F-4198-0D1A6C3A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0DB8-E86A-CC0B-08EA-152DCBB0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C472CB-047F-C93B-1B76-82D5292F3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41520-683B-F9EC-A5E9-2BACE37EE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D93AA-E656-8946-84D9-B3C302FB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806E1-0A7F-CEC8-ED97-9344DEE4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DA64-4AE0-F73F-9572-89FF225EF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84A8A-3110-AD65-6EDB-A4A308ADF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DB662-B2E7-D541-BF1F-700EFC257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0E94-13C8-6026-3457-1EDC5FD7B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A357-A84F-4A05-8B91-A1C2ABD5CB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BF1A-7A2A-B5F1-4F09-0E078529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BF83-054A-B330-782D-FD353FFA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682DC-5943-4572-8DA1-31133C8E4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6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D1E7-E32D-D965-A443-3C6B9565E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5012" y="999741"/>
            <a:ext cx="9144000" cy="2387600"/>
          </a:xfrm>
        </p:spPr>
        <p:txBody>
          <a:bodyPr/>
          <a:lstStyle/>
          <a:p>
            <a:r>
              <a:rPr lang="en-US" b="1">
                <a:latin typeface="Andalus" panose="02020603050405020304" pitchFamily="18" charset="-78"/>
                <a:cs typeface="Andalus" panose="02020603050405020304" pitchFamily="18" charset="-78"/>
              </a:rPr>
              <a:t>Task 26</a:t>
            </a:r>
            <a:endParaRPr lang="en-US" b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16C66B-9DF4-5AA6-3319-46E373218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012" y="3328194"/>
            <a:ext cx="9144000" cy="1655762"/>
          </a:xfrm>
        </p:spPr>
        <p:txBody>
          <a:bodyPr/>
          <a:lstStyle/>
          <a:p>
            <a:r>
              <a:rPr lang="en-US" b="0" i="0" dirty="0">
                <a:solidFill>
                  <a:srgbClr val="2E344D"/>
                </a:solidFill>
                <a:effectLst/>
                <a:latin typeface="Gilroy-SemiBold"/>
              </a:rPr>
              <a:t> Analysis chinook database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713AD7-4D84-72E2-5700-7BC0C187A3B7}"/>
              </a:ext>
            </a:extLst>
          </p:cNvPr>
          <p:cNvSpPr txBox="1">
            <a:spLocks/>
          </p:cNvSpPr>
          <p:nvPr/>
        </p:nvSpPr>
        <p:spPr>
          <a:xfrm>
            <a:off x="91624" y="4156075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/>
              <a:t>Name: Basel Amr Barakat</a:t>
            </a:r>
          </a:p>
          <a:p>
            <a:pPr algn="l"/>
            <a:r>
              <a:rPr lang="en-US" sz="2400" b="1" dirty="0"/>
              <a:t>Email: baselamr52@gmail.com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2F3C60-B7FA-154C-0629-E1871015B11F}"/>
              </a:ext>
            </a:extLst>
          </p:cNvPr>
          <p:cNvCxnSpPr>
            <a:cxnSpLocks/>
          </p:cNvCxnSpPr>
          <p:nvPr/>
        </p:nvCxnSpPr>
        <p:spPr>
          <a:xfrm>
            <a:off x="3982064" y="2880853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B7FF88-D4E7-D3A6-94BF-5C0A948BAA5C}"/>
              </a:ext>
            </a:extLst>
          </p:cNvPr>
          <p:cNvCxnSpPr>
            <a:cxnSpLocks/>
          </p:cNvCxnSpPr>
          <p:nvPr/>
        </p:nvCxnSpPr>
        <p:spPr>
          <a:xfrm>
            <a:off x="7374193" y="2890685"/>
            <a:ext cx="304801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04C6F66D-2E69-0647-F499-B68A90994563}"/>
              </a:ext>
            </a:extLst>
          </p:cNvPr>
          <p:cNvGrpSpPr/>
          <p:nvPr/>
        </p:nvGrpSpPr>
        <p:grpSpPr>
          <a:xfrm>
            <a:off x="246997" y="314325"/>
            <a:ext cx="11217407" cy="6108246"/>
            <a:chOff x="246997" y="314325"/>
            <a:chExt cx="11217407" cy="610824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B4C7282-B4C9-FD95-FC0D-C8A3BB948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C1144F05-461F-49D9-92A1-6DB9C902C57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588B40E-DE27-2A3F-B776-DA48D074260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99023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18E36-CA2D-4AE9-8E76-F031D7CEE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744E-DDAB-1A2D-76E6-327186B8E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Two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394656C-05D5-CC20-D050-19E21485F1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Window Functions for Ranking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E9B445-90CE-7D23-6E97-E6A7934D2C3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FA310C-39FC-AFE6-DDEB-22B5FEDA1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6CB8A8AF-5039-06A7-FD41-0156DC07AE8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0224BC3E-F731-28A9-DEC5-77EAE381C75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15944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784E-46A1-1EF0-9BCF-D6AE3B63A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A0EB-0EAF-8024-D0DE-6B2904C4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2.1 Calculate the rank of each product by total sales amount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C6DE73-9F30-9E1E-EE90-5039DB9B797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084D3A-C24A-29A8-5222-C98DA7424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F967186-4CBC-88EE-F4E9-07640E101A9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A689DB3-46ED-5E65-1AEE-F0FB2FABB2C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DAAFDC9-F100-7C59-B4D0-F328B5821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540" y="1534886"/>
            <a:ext cx="6390920" cy="5170714"/>
          </a:xfrm>
        </p:spPr>
      </p:pic>
    </p:spTree>
    <p:extLst>
      <p:ext uri="{BB962C8B-B14F-4D97-AF65-F5344CB8AC3E}">
        <p14:creationId xmlns:p14="http://schemas.microsoft.com/office/powerpoint/2010/main" val="206320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4D2A5-EE59-D7CD-D546-4CF4D8F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C5CB-382D-87E6-4FD1-02C4544E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655A63-911E-54D8-14E4-3A3D0B63C5C1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E2563A-83D0-03C6-5CDB-7F971A379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D61E250-14D0-BCC4-4565-C3C5805D9BF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207B526-686E-72B2-3001-2F143DD742A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D3BD161-6DF5-D472-4CA9-472143B86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06" y="1524000"/>
            <a:ext cx="10524550" cy="4968875"/>
          </a:xfrm>
        </p:spPr>
      </p:pic>
    </p:spTree>
    <p:extLst>
      <p:ext uri="{BB962C8B-B14F-4D97-AF65-F5344CB8AC3E}">
        <p14:creationId xmlns:p14="http://schemas.microsoft.com/office/powerpoint/2010/main" val="41946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E990B-928F-63CB-8851-FAEA1FE7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D3AF4-31D7-8C33-CE18-55B320372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2.2 Identify the top selling products in the database using ROW to rank top selling products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C3DF63-32E5-7ECA-5490-B918AA6D7CB9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44F933-357A-F79F-40AF-F823D5ECC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D1410E8C-E924-68C8-C793-EE51D30977A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C8597E5-D2FF-0673-4496-4802DDDB6C82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D3821B-BB32-F7DA-3167-67BCDE758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138" y="1690688"/>
            <a:ext cx="4769723" cy="5004026"/>
          </a:xfrm>
        </p:spPr>
      </p:pic>
    </p:spTree>
    <p:extLst>
      <p:ext uri="{BB962C8B-B14F-4D97-AF65-F5344CB8AC3E}">
        <p14:creationId xmlns:p14="http://schemas.microsoft.com/office/powerpoint/2010/main" val="208550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E8EA0-63B5-3137-7DC8-07D3502B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A358-C84E-AD3F-3F27-19F48A4A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8FD95D-1559-B4E0-734D-88CFCC6D3AB9}"/>
              </a:ext>
            </a:extLst>
          </p:cNvPr>
          <p:cNvGrpSpPr/>
          <p:nvPr/>
        </p:nvGrpSpPr>
        <p:grpSpPr>
          <a:xfrm>
            <a:off x="780396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2E6D04-6777-E79B-DFF8-4F6C50323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35213E3-5419-150F-9C58-3ECD0DB1563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A7885343-B337-CD33-451C-3A0F454D6B2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FF766DE-7B57-CE66-97B8-BCA610C060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1" y="1690687"/>
            <a:ext cx="11814639" cy="4148953"/>
          </a:xfrm>
        </p:spPr>
      </p:pic>
    </p:spTree>
    <p:extLst>
      <p:ext uri="{BB962C8B-B14F-4D97-AF65-F5344CB8AC3E}">
        <p14:creationId xmlns:p14="http://schemas.microsoft.com/office/powerpoint/2010/main" val="517243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37CF5-6549-CF6E-3F81-9CFCA1B82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625CC-33A8-65A2-3E98-A329C7700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Three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F2E3DF9-0ED6-9BE0-3E76-5EC66B5DAB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Indexing and Performance Optimization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598DE5-EE90-7849-AF54-AF52082C2FC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D0114E2-3BC4-86E5-A35D-A4FA9CB8E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96041221-ADA0-3063-D709-3BCBB3AF553B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3E8F507-7484-E2A3-0C92-5AC5618A65E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407409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7F1A-E6BC-96D1-A1C5-80F0B887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47AA-E4E3-C5A3-65B6-7FAE4FC5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3.1 Create indexes on these columns and compare query performance with and without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0F88F-05F9-6838-BB44-014FA4DF4D2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F27C2D-9317-DD85-2969-672AB5892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E1D7C8A-5CFC-4AE7-CC7A-2FDF3F91A463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3FDC683-23B2-0692-E64C-195210E6432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EADFDD-1338-3469-0A37-18D6B62B4E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97" y="1721124"/>
            <a:ext cx="10997598" cy="3604329"/>
          </a:xfrm>
        </p:spPr>
      </p:pic>
    </p:spTree>
    <p:extLst>
      <p:ext uri="{BB962C8B-B14F-4D97-AF65-F5344CB8AC3E}">
        <p14:creationId xmlns:p14="http://schemas.microsoft.com/office/powerpoint/2010/main" val="3506287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CC35B-3BE9-ABAD-5D06-48B6679D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B834-EEAE-2899-3D6C-BDADCDE4D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3.2 Write a query that lists total sales for each customer and optimize it using indexing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582F3F-229E-DD70-7C50-96120001A88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4B1D1FE-4A76-E4E0-57CA-B3F9D71F8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55C03A9-A258-2631-A011-AA9FEDD2B66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56402A9-21FA-B8AA-3635-CFF1979395C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A328672-F52E-3149-EC84-2085744E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311" y="1345068"/>
            <a:ext cx="5283378" cy="5349646"/>
          </a:xfrm>
        </p:spPr>
      </p:pic>
    </p:spTree>
    <p:extLst>
      <p:ext uri="{BB962C8B-B14F-4D97-AF65-F5344CB8AC3E}">
        <p14:creationId xmlns:p14="http://schemas.microsoft.com/office/powerpoint/2010/main" val="2707366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3C344-A14C-2B52-98BD-D41ECD838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F40ED-BC05-4543-1928-285B54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3.3 Write a query that makes window after indexing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63900-075F-2C53-EE4F-A8E350358571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9D5D6A-51BD-0F3C-39DC-3085CCC96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76F7FA0-04BF-730A-A42F-41409F15F722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F494EEA-F80E-D575-3C38-49054C59B26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799816-45E4-0CAB-8679-6C2C057668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54" y="1340672"/>
            <a:ext cx="6036292" cy="5364927"/>
          </a:xfrm>
        </p:spPr>
      </p:pic>
    </p:spTree>
    <p:extLst>
      <p:ext uri="{BB962C8B-B14F-4D97-AF65-F5344CB8AC3E}">
        <p14:creationId xmlns:p14="http://schemas.microsoft.com/office/powerpoint/2010/main" val="4400709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4104F-2B1B-DEA1-5E4E-1FE4EED0E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854B7-6E5D-464E-C9B8-7F29972BA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3.4 Summary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10EE17-446D-BE0F-8E38-B6C3A92ACED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5644A1A-67FF-3FE2-1AAA-26B5BB2B7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ED0E54A-F778-0073-0EE4-2D5D682A435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2DE5E17-D142-95AB-3567-EC89CA06865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FBDD7BD-6865-BB01-9039-3F114EB4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058" y="1378797"/>
            <a:ext cx="9004055" cy="5382590"/>
          </a:xfrm>
        </p:spPr>
      </p:pic>
    </p:spTree>
    <p:extLst>
      <p:ext uri="{BB962C8B-B14F-4D97-AF65-F5344CB8AC3E}">
        <p14:creationId xmlns:p14="http://schemas.microsoft.com/office/powerpoint/2010/main" val="214841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F33B2-DDD0-E771-A5D2-A5029F2FD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5B9D-C97D-F4F9-7CC3-0FB35C52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Database Design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EADC2C-8FB1-5412-F0AF-3999A46AEE72}"/>
              </a:ext>
            </a:extLst>
          </p:cNvPr>
          <p:cNvGrpSpPr/>
          <p:nvPr/>
        </p:nvGrpSpPr>
        <p:grpSpPr>
          <a:xfrm>
            <a:off x="246997" y="9525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046D98-F71A-06BD-E7EF-F96D98AC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56A6F12-EDC0-BA93-BDA3-A15A312BDEEC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0F649869-CDAE-6879-48AA-FF441F8C088A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A2F550A-DA18-4A5F-24E4-DF2CEA16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97" y="1284514"/>
            <a:ext cx="9010006" cy="5545724"/>
          </a:xfrm>
        </p:spPr>
      </p:pic>
    </p:spTree>
    <p:extLst>
      <p:ext uri="{BB962C8B-B14F-4D97-AF65-F5344CB8AC3E}">
        <p14:creationId xmlns:p14="http://schemas.microsoft.com/office/powerpoint/2010/main" val="1720446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A153-A373-3C55-B11A-D2B8A3895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DC36-7754-10E8-D9F5-266F4E40C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Four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78FEBFC-96F2-3E50-6935-DD793BF3F5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New Requirements and Ideas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90418A-E24E-BF58-8791-F4A807D6B3D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D2EC70-3576-6E0B-F7F6-C3AC1A03F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DA744831-C5D1-DEC8-31CB-D11FD11C716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333E8056-E1F0-9309-68EE-D5EE5DD7337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773645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3E18A-A897-99F5-3B56-086EAE06E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5A32-B932-6AFD-FFB1-7D6F5871A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4.1 Customer Purchase Trends Over Time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CC554AC-E0F5-C4D4-81CC-D2E3CF99C6A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1599E74-2E08-7406-D89E-CE5F17B5D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85CF424-DEF0-3EC7-5D85-6265638730B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501C647-484B-B382-3749-3F27BE70A09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CB483BB-95BB-2294-CA7C-8DA113C44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622" y="1290504"/>
            <a:ext cx="5918755" cy="5545724"/>
          </a:xfrm>
        </p:spPr>
      </p:pic>
    </p:spTree>
    <p:extLst>
      <p:ext uri="{BB962C8B-B14F-4D97-AF65-F5344CB8AC3E}">
        <p14:creationId xmlns:p14="http://schemas.microsoft.com/office/powerpoint/2010/main" val="3915986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3002-ADAD-D19D-0676-831C49AF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1ACF-FC56-B53A-D41D-C65FFAF5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4.1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80665BD-3953-A313-38D3-C82A9C952AB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8FDE499-31E6-9EA1-076F-312C88445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41F415B-9136-B6D1-8275-0D54EF0BE057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A490539-61B7-822D-A8B1-02BD217915AD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AB5F59-3C73-0E1D-8D19-CA958B7A51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5142"/>
            <a:ext cx="9970704" cy="4707392"/>
          </a:xfrm>
        </p:spPr>
      </p:pic>
    </p:spTree>
    <p:extLst>
      <p:ext uri="{BB962C8B-B14F-4D97-AF65-F5344CB8AC3E}">
        <p14:creationId xmlns:p14="http://schemas.microsoft.com/office/powerpoint/2010/main" val="785196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F4ED-9D0E-F745-B68C-8CFBD232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7BA3-E029-F540-BA0F-CCDDE069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4.2 Product Affinity Analysis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0865B8-C587-812A-C3D7-DB95A6E8FA0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566ECE-A908-5656-39B8-C1FA415CA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E185ECF-41E0-F28A-793B-24F35EA38B2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843C1FC-60DD-7C91-E192-E5B0C04E7824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0E3F1C2-9D79-54A7-0BCA-BFABB98D9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496" y="1349827"/>
            <a:ext cx="5323007" cy="5388429"/>
          </a:xfrm>
        </p:spPr>
      </p:pic>
    </p:spTree>
    <p:extLst>
      <p:ext uri="{BB962C8B-B14F-4D97-AF65-F5344CB8AC3E}">
        <p14:creationId xmlns:p14="http://schemas.microsoft.com/office/powerpoint/2010/main" val="2650969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697DB-8E43-A7F3-C23E-4BF81519C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0064-36E5-E8B8-0D90-DB7EA02A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4.2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28622E-34CD-59BD-5EBA-7EE930D7CC1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089DAAD-082B-7E97-2D47-9D168075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A5C2FD7B-036B-C4CF-1698-858FF3A2A218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12B8D19-C55F-2011-F964-C0A10F0DC92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CCD900B-222F-CFB2-5006-1032815A8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36914"/>
            <a:ext cx="9924589" cy="4685620"/>
          </a:xfrm>
        </p:spPr>
      </p:pic>
    </p:spTree>
    <p:extLst>
      <p:ext uri="{BB962C8B-B14F-4D97-AF65-F5344CB8AC3E}">
        <p14:creationId xmlns:p14="http://schemas.microsoft.com/office/powerpoint/2010/main" val="1418394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F72A6-120F-9A21-6468-C048C5C2C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2D771-9777-1F36-ABE3-E125D3C1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4.3 Customer Segmentation (RFM Analysis)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5327078-3A03-E0AE-5A87-A41FB3320B0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EA2B9A3-5F82-40C5-4E1C-68A36FF8E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8533FB7-8C88-3A3C-A9C2-23D277C50C0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F32A8DE-02DE-C75A-BFE0-72F8D73209A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868EBD2-B70C-041E-AB77-76322C5C44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711" y="1252337"/>
            <a:ext cx="5270577" cy="5545723"/>
          </a:xfrm>
        </p:spPr>
      </p:pic>
    </p:spTree>
    <p:extLst>
      <p:ext uri="{BB962C8B-B14F-4D97-AF65-F5344CB8AC3E}">
        <p14:creationId xmlns:p14="http://schemas.microsoft.com/office/powerpoint/2010/main" val="1831486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E0610-A041-8B8C-7052-7D7564F43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78188-3EAC-C3CD-979F-DA4E719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4.3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43B5E9-73FD-A2FA-1A1D-6383A72063B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FB058C-D6AA-5E70-9C3D-654E2F5F6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BB8F7D3B-9D1E-A537-F283-4CFD7005CDBF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11080DC-6CFE-05C4-02B6-31CA8D0BA80B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2F2D94E-70FC-F523-100C-F24ABD833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9" y="1404256"/>
            <a:ext cx="10444813" cy="4931229"/>
          </a:xfrm>
        </p:spPr>
      </p:pic>
    </p:spTree>
    <p:extLst>
      <p:ext uri="{BB962C8B-B14F-4D97-AF65-F5344CB8AC3E}">
        <p14:creationId xmlns:p14="http://schemas.microsoft.com/office/powerpoint/2010/main" val="3085357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806F5-3D08-FE24-EB3A-4218FF1A5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B5E2-CF1A-5AF8-F6C5-D9AF5B61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4.4 Geographical Sales Insights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55BF907-343E-63AA-5D86-0C6F3296737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2248BCC-F850-507A-B22F-FE1CB4E53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8E636B58-4B5B-3963-6B4E-F458D810113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4BA2BC4-6E5B-78CA-AC10-EBC51A5764F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60720C-2DD6-F99C-6436-34ACCA3B7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53" y="1306284"/>
            <a:ext cx="6154893" cy="5442857"/>
          </a:xfrm>
        </p:spPr>
      </p:pic>
    </p:spTree>
    <p:extLst>
      <p:ext uri="{BB962C8B-B14F-4D97-AF65-F5344CB8AC3E}">
        <p14:creationId xmlns:p14="http://schemas.microsoft.com/office/powerpoint/2010/main" val="41515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FA724-7A27-1D18-236D-6DAAA70D8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2984-189E-50C4-96FF-8BDC523B4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4.4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449E1E-5D0A-2C73-3ACC-23EF539D45E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10F54C-245A-37B7-9F08-D572F15EC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9DE51AF6-2A98-3303-4313-EBEB94426E1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381A517-33AA-7C11-8B05-7D119135990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C0C604F-895A-AF0E-1284-05EA33E5C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5" y="1349828"/>
            <a:ext cx="10513981" cy="4963885"/>
          </a:xfrm>
        </p:spPr>
      </p:pic>
    </p:spTree>
    <p:extLst>
      <p:ext uri="{BB962C8B-B14F-4D97-AF65-F5344CB8AC3E}">
        <p14:creationId xmlns:p14="http://schemas.microsoft.com/office/powerpoint/2010/main" val="22206321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5099-B285-B234-994E-85A9CDD0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F8C2-5B28-1343-2C07-BD6B2EBD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4.4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107A9B-54E1-76D5-2D87-84854B69407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A74770-E741-B97D-B668-754D7720F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75622E24-72B2-3BA8-483C-1B60533CC19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1C7450F7-4F84-D39D-4DBF-772E193B2CB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BE149A2-89B2-8097-155F-D8DAEA2D6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44" y="1469572"/>
            <a:ext cx="10224329" cy="4827134"/>
          </a:xfrm>
        </p:spPr>
      </p:pic>
    </p:spTree>
    <p:extLst>
      <p:ext uri="{BB962C8B-B14F-4D97-AF65-F5344CB8AC3E}">
        <p14:creationId xmlns:p14="http://schemas.microsoft.com/office/powerpoint/2010/main" val="110527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1EFFD-69A8-A6BB-2E19-60880EEF2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793-E5DE-715C-4CEC-9B85707B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Database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5AF73A8-E5DB-FA71-6B79-7B2CFC4C3A2F}"/>
              </a:ext>
            </a:extLst>
          </p:cNvPr>
          <p:cNvGrpSpPr/>
          <p:nvPr/>
        </p:nvGrpSpPr>
        <p:grpSpPr>
          <a:xfrm>
            <a:off x="838200" y="0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F05761-9B97-1AAD-58D6-5BE126E6E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5A10284-E13C-0A65-7FC0-2F715B21A0D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819F354-2794-1F1E-C433-F192C4B68775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9F5A990-59E5-C25A-6F99-FB8FF00D02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97" y="1476428"/>
            <a:ext cx="5232880" cy="367251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B693BF-3A45-13CA-E55A-01BFA154B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725" y="1759456"/>
            <a:ext cx="5973233" cy="310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858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0DCA9-11FB-9889-F8E6-F06924909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FCA9C-123B-D47D-E156-69D34350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4.4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6D022E5-F235-8677-88A2-05E05BCD4704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B3CA0F-3252-101E-FD05-8F4B41E2A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6568486C-A759-937A-32EE-5BFD4C5480A5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EF266DAF-81C6-5148-2B48-CA7F2C646579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F53EB2C-F8C0-10A6-5EB0-19FC18696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95" y="1387545"/>
            <a:ext cx="10203530" cy="4817314"/>
          </a:xfrm>
        </p:spPr>
      </p:pic>
    </p:spTree>
    <p:extLst>
      <p:ext uri="{BB962C8B-B14F-4D97-AF65-F5344CB8AC3E}">
        <p14:creationId xmlns:p14="http://schemas.microsoft.com/office/powerpoint/2010/main" val="209830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F1732-6D7D-DE7E-7015-7B95C9FD3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ED1D-4F33-0C83-D01B-F3E8F58D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4.5 Sales by Genre or Artis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1D6C00-500E-0DE3-C92C-92404F1B3A2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4441C8-2E4B-9F6E-1F3A-823D79AB6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254CB1B3-4544-BE9E-4731-CE632425767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DFF9DAA-D14E-E67F-B09A-5FD94703A00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996438-0F5E-6BFE-9D84-FBFF6B906E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351" y="1335795"/>
            <a:ext cx="5745297" cy="5413347"/>
          </a:xfrm>
        </p:spPr>
      </p:pic>
    </p:spTree>
    <p:extLst>
      <p:ext uri="{BB962C8B-B14F-4D97-AF65-F5344CB8AC3E}">
        <p14:creationId xmlns:p14="http://schemas.microsoft.com/office/powerpoint/2010/main" val="10495049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2BB91-2E81-4E80-C9B2-CB98236F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AA867-9418-A08B-D708-793286C8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4.5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E34C7-913A-48AF-D630-38657465EF32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E99D275-77E8-3ADC-B964-975D1961DD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EC661AF-E39E-DDE6-C3A2-F7B0198A1416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62EBE180-B4E5-9BB7-086A-5EA47337CCF7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1799777-24EE-3145-7340-79DD71628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062" y="1338943"/>
            <a:ext cx="10039875" cy="4740049"/>
          </a:xfrm>
        </p:spPr>
      </p:pic>
    </p:spTree>
    <p:extLst>
      <p:ext uri="{BB962C8B-B14F-4D97-AF65-F5344CB8AC3E}">
        <p14:creationId xmlns:p14="http://schemas.microsoft.com/office/powerpoint/2010/main" val="1606566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928A3-141B-C4E1-4889-062C6396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E50-5168-868C-6F53-5194B265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4.6 Dynamic Query Parameterization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0F03CA-9A9C-4A71-4B6C-1EBD95BEB77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A4A680-712B-CD44-7FEE-4F565BE92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0D21CFA-0AAC-5EBC-A130-16D30C4F2C3F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80749C90-1211-7953-7664-ADCB45F1697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A2AE164-106A-89A4-38C6-3D6C87BF7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925" y="1448220"/>
            <a:ext cx="6406149" cy="5257379"/>
          </a:xfrm>
        </p:spPr>
      </p:pic>
    </p:spTree>
    <p:extLst>
      <p:ext uri="{BB962C8B-B14F-4D97-AF65-F5344CB8AC3E}">
        <p14:creationId xmlns:p14="http://schemas.microsoft.com/office/powerpoint/2010/main" val="2459425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68215-51D2-E507-BB78-AA25C011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B1748-66D8-4FB5-3C48-8D6BEA664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4.6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1BEF804-CF49-243C-5612-CE82208012BB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37DF45-DB76-A423-A696-B71E0FF93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C0FB5D07-9AFE-491D-B4AF-312986F6FA9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11F9101-5186-98C2-AC1A-1753503DF53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583733C-F243-2C5E-ECD3-2A8083E603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26" y="1317170"/>
            <a:ext cx="10537039" cy="4974771"/>
          </a:xfrm>
        </p:spPr>
      </p:pic>
    </p:spTree>
    <p:extLst>
      <p:ext uri="{BB962C8B-B14F-4D97-AF65-F5344CB8AC3E}">
        <p14:creationId xmlns:p14="http://schemas.microsoft.com/office/powerpoint/2010/main" val="3364964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78413-15B2-2411-F706-52D722EE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9BE4-ED47-C2D8-BC0A-6EDE3601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4.7 Interactive Dashboard Integration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6A0C3F7-4636-021B-A30C-B701156A32B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72072B-9EA3-8CCA-AAB2-34F288B97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F9D50B3-C27B-A57C-8353-55AABCF0E074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7D6B5320-F24A-AADC-D48D-E7542821865C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891D90-B7F0-76A3-2AE2-A2BBC655D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660" y="1317493"/>
            <a:ext cx="5964679" cy="5189534"/>
          </a:xfrm>
        </p:spPr>
      </p:pic>
    </p:spTree>
    <p:extLst>
      <p:ext uri="{BB962C8B-B14F-4D97-AF65-F5344CB8AC3E}">
        <p14:creationId xmlns:p14="http://schemas.microsoft.com/office/powerpoint/2010/main" val="1047566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4BFB3-436C-186B-B5C2-238E56F6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6C9B-E453-279D-607F-35776FA6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4.7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C51C18-9D37-2775-1FCA-1D90DFDBA943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3A37E8-9624-EC4B-C7DA-E7EE2FFAF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1002733A-76CD-3684-EBA9-BEF794C7B47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D9C69A25-4D42-E2A2-6FB2-E2406FA84136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327CB37-5159-7415-08EC-84B0B9CE4B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56" y="1524000"/>
            <a:ext cx="9855418" cy="4652963"/>
          </a:xfrm>
        </p:spPr>
      </p:pic>
    </p:spTree>
    <p:extLst>
      <p:ext uri="{BB962C8B-B14F-4D97-AF65-F5344CB8AC3E}">
        <p14:creationId xmlns:p14="http://schemas.microsoft.com/office/powerpoint/2010/main" val="1676699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3D3BC-255C-CFAC-13B4-7511956E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D54A-DCAB-1C93-3B1A-0DB59FAF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0000"/>
                </a:solidFill>
                <a:latin typeface="Gilroy-Bold"/>
                <a:ea typeface="+mn-ea"/>
                <a:cs typeface="+mn-cs"/>
              </a:rPr>
              <a:t>Database Relationship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EE7ADB-5712-76E3-C53F-716A1AF4464E}"/>
              </a:ext>
            </a:extLst>
          </p:cNvPr>
          <p:cNvGrpSpPr/>
          <p:nvPr/>
        </p:nvGrpSpPr>
        <p:grpSpPr>
          <a:xfrm>
            <a:off x="838200" y="0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3801AB5-491F-5173-E8CD-0FF291356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0D0DB61-5F31-0881-42E5-DFACF799E70E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CDDF2616-C252-3C48-64DA-8AFB9ADFA60B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07A7AE-39A1-4D53-90B9-F09C89177A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92" y="1690688"/>
            <a:ext cx="6116128" cy="4198483"/>
          </a:xfr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6D2937-0F1D-BFCE-4A72-2F4FA35FB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387" y="1587558"/>
            <a:ext cx="5540220" cy="44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2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CC664-446D-E314-199A-C6D1F0047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D8C-D4EC-EC3B-E1A6-365B80F15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2162"/>
            <a:ext cx="9144000" cy="2387600"/>
          </a:xfr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>
            <a:normAutofit/>
          </a:bodyPr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  <a:t>Requirement One</a:t>
            </a:r>
            <a:b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ndalus" panose="02020603050405020304" pitchFamily="18" charset="-78"/>
                <a:cs typeface="Andalus" panose="02020603050405020304" pitchFamily="18" charset="-78"/>
              </a:rPr>
            </a:b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42CADB7-25BC-2FF4-0FA3-115E5D8A3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43434"/>
                </a:solidFill>
                <a:effectLst/>
                <a:latin typeface="Gilroy-Regular"/>
              </a:rPr>
              <a:t>Complex Joins and CTEs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1ADF8EA-677E-5810-F8BD-70C65CA1A80C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93942BF-53CE-E866-7484-F113AC2CB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5F3CE14E-6188-0DFF-8F1C-2DD1DC7BECD0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A8113A15-3494-4332-FF7A-C0284D36A33F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</p:spTree>
    <p:extLst>
      <p:ext uri="{BB962C8B-B14F-4D97-AF65-F5344CB8AC3E}">
        <p14:creationId xmlns:p14="http://schemas.microsoft.com/office/powerpoint/2010/main" val="229959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4497A-19BF-729C-93D1-283F7D18A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1.1 Use Inner JOIN and LEFT JOIN to combine Customer, Invoice and InvoiceLine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6F8F29-A474-0B5E-3651-3E762FC8E88A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627997-604D-6A93-2A6B-C6E6D78AE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0A1F25E-2CFE-AE4A-4111-E12A0566396D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F1ECEDEC-6522-5206-0C7D-6889E03BE7D8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CCFA5D3-8FC2-648B-BA32-ABC73F382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35" y="1572979"/>
            <a:ext cx="4987130" cy="5176164"/>
          </a:xfrm>
        </p:spPr>
      </p:pic>
    </p:spTree>
    <p:extLst>
      <p:ext uri="{BB962C8B-B14F-4D97-AF65-F5344CB8AC3E}">
        <p14:creationId xmlns:p14="http://schemas.microsoft.com/office/powerpoint/2010/main" val="63179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FD3DD-7F14-D7EE-1F20-5E3AF40F5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DB33-1EFF-668D-6C53-EED10BB7D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1.2 Use a CTE to calculate total amount spent by each customer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0C1DCA-181E-DFEE-64EA-5A7846936BE0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084B39B-273A-0937-E994-DCAC50563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3D274E2-9AEB-B8A3-F24A-109A2BFC4A19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5CC03EBB-91F6-269A-C86E-1B480164C391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D947D6E-6499-5262-E377-40B5F07C7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20" y="1288949"/>
            <a:ext cx="5204959" cy="5511133"/>
          </a:xfrm>
        </p:spPr>
      </p:pic>
    </p:spTree>
    <p:extLst>
      <p:ext uri="{BB962C8B-B14F-4D97-AF65-F5344CB8AC3E}">
        <p14:creationId xmlns:p14="http://schemas.microsoft.com/office/powerpoint/2010/main" val="269691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69E2-D1A5-1A39-94C1-ACE736B66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B615-6F82-4978-F1AF-02BD58E1D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1.3 Calculate the top 10 customers by total spending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E3B0F0-B833-C2F7-187F-CA89097D8248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86AD18-58FA-211A-A7FF-D5F52B289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1A7F903-77E0-3204-4B86-62690A2CAFE1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30AB70C8-863D-069B-8827-1C85A50569C0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2027B89-12F2-42A9-3C62-2BBE0ECDB1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064" y="1296065"/>
            <a:ext cx="5645872" cy="5545724"/>
          </a:xfrm>
        </p:spPr>
      </p:pic>
    </p:spTree>
    <p:extLst>
      <p:ext uri="{BB962C8B-B14F-4D97-AF65-F5344CB8AC3E}">
        <p14:creationId xmlns:p14="http://schemas.microsoft.com/office/powerpoint/2010/main" val="2305865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11819-0095-7E4B-4F43-97162550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5C184-14D5-4F4F-4D69-3FEB1147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1.4 Visualizations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25D6EF-C15E-4340-A8B4-D7C0B579ABB6}"/>
              </a:ext>
            </a:extLst>
          </p:cNvPr>
          <p:cNvGrpSpPr/>
          <p:nvPr/>
        </p:nvGrpSpPr>
        <p:grpSpPr>
          <a:xfrm>
            <a:off x="246997" y="96613"/>
            <a:ext cx="11217407" cy="6108246"/>
            <a:chOff x="246997" y="314325"/>
            <a:chExt cx="11217407" cy="610824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197A41-DF82-512D-1989-C563153D0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997" y="314325"/>
              <a:ext cx="1700332" cy="394916"/>
            </a:xfrm>
            <a:prstGeom prst="rect">
              <a:avLst/>
            </a:prstGeom>
          </p:spPr>
        </p:pic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40B9B80B-1505-9F4D-C61F-FF58072FE4FA}"/>
                </a:ext>
              </a:extLst>
            </p:cNvPr>
            <p:cNvSpPr/>
            <p:nvPr/>
          </p:nvSpPr>
          <p:spPr>
            <a:xfrm>
              <a:off x="2044055" y="538522"/>
              <a:ext cx="9144001" cy="13879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908939A4-CF0F-A1CE-BF76-A2164897F253}"/>
                </a:ext>
              </a:extLst>
            </p:cNvPr>
            <p:cNvSpPr/>
            <p:nvPr/>
          </p:nvSpPr>
          <p:spPr>
            <a:xfrm flipH="1">
              <a:off x="11464404" y="876847"/>
              <a:ext cx="0" cy="5545724"/>
            </a:xfrm>
            <a:prstGeom prst="line">
              <a:avLst/>
            </a:prstGeom>
            <a:ln w="38100" cap="flat">
              <a:solidFill>
                <a:srgbClr val="004E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EG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6243B3-013A-EF20-68EE-7DE4AFA2A0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762" y="1541010"/>
            <a:ext cx="9878476" cy="4663849"/>
          </a:xfrm>
        </p:spPr>
      </p:pic>
    </p:spTree>
    <p:extLst>
      <p:ext uri="{BB962C8B-B14F-4D97-AF65-F5344CB8AC3E}">
        <p14:creationId xmlns:p14="http://schemas.microsoft.com/office/powerpoint/2010/main" val="158674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212</Words>
  <Application>Microsoft Office PowerPoint</Application>
  <PresentationFormat>Widescreen</PresentationFormat>
  <Paragraphs>43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Andalus</vt:lpstr>
      <vt:lpstr>Arial</vt:lpstr>
      <vt:lpstr>Calibri</vt:lpstr>
      <vt:lpstr>Calibri Light</vt:lpstr>
      <vt:lpstr>Gilroy-Bold</vt:lpstr>
      <vt:lpstr>Gilroy-Regular</vt:lpstr>
      <vt:lpstr>Gilroy-SemiBold</vt:lpstr>
      <vt:lpstr>Office Theme</vt:lpstr>
      <vt:lpstr>Task 26</vt:lpstr>
      <vt:lpstr>Database Design</vt:lpstr>
      <vt:lpstr>Database Overview</vt:lpstr>
      <vt:lpstr>Database Relationship Overview</vt:lpstr>
      <vt:lpstr>Requirement One </vt:lpstr>
      <vt:lpstr>1.1 Use Inner JOIN and LEFT JOIN to combine Customer, Invoice and InvoiceLine</vt:lpstr>
      <vt:lpstr>1.2 Use a CTE to calculate total amount spent by each customer</vt:lpstr>
      <vt:lpstr>1.3 Calculate the top 10 customers by total spending</vt:lpstr>
      <vt:lpstr>1.4 Visualizations</vt:lpstr>
      <vt:lpstr>Requirement Two </vt:lpstr>
      <vt:lpstr>2.1 Calculate the rank of each product by total sales amount</vt:lpstr>
      <vt:lpstr>Visualizations</vt:lpstr>
      <vt:lpstr>2.2 Identify the top selling products in the database using ROW to rank top selling products</vt:lpstr>
      <vt:lpstr>Visualizations</vt:lpstr>
      <vt:lpstr>Requirement Three </vt:lpstr>
      <vt:lpstr>3.1 Create indexes on these columns and compare query performance with and without</vt:lpstr>
      <vt:lpstr>3.2 Write a query that lists total sales for each customer and optimize it using indexing</vt:lpstr>
      <vt:lpstr>3.3 Write a query that makes window after indexing</vt:lpstr>
      <vt:lpstr>3.4 Summary</vt:lpstr>
      <vt:lpstr>Requirement Four </vt:lpstr>
      <vt:lpstr>4.1 Customer Purchase Trends Over Time</vt:lpstr>
      <vt:lpstr>4.1 Visualizations</vt:lpstr>
      <vt:lpstr>4.2 Product Affinity Analysis</vt:lpstr>
      <vt:lpstr>4.2 Visualizations</vt:lpstr>
      <vt:lpstr>4.3 Customer Segmentation (RFM Analysis)</vt:lpstr>
      <vt:lpstr>4.3 Visualizations</vt:lpstr>
      <vt:lpstr>4.4 Geographical Sales Insights</vt:lpstr>
      <vt:lpstr>4.4 Visualizations</vt:lpstr>
      <vt:lpstr>4.4 Visualizations</vt:lpstr>
      <vt:lpstr>4.4 Visualizations</vt:lpstr>
      <vt:lpstr>4.5 Sales by Genre or Artis</vt:lpstr>
      <vt:lpstr>4.5 Visualizations</vt:lpstr>
      <vt:lpstr>4.6 Dynamic Query Parameterization</vt:lpstr>
      <vt:lpstr>4.6 Visualizations</vt:lpstr>
      <vt:lpstr>4.7 Interactive Dashboard Integration</vt:lpstr>
      <vt:lpstr>4.7 Visualizations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Bassel</dc:creator>
  <cp:lastModifiedBy>Bassel</cp:lastModifiedBy>
  <cp:revision>22</cp:revision>
  <dcterms:created xsi:type="dcterms:W3CDTF">2024-12-12T15:37:12Z</dcterms:created>
  <dcterms:modified xsi:type="dcterms:W3CDTF">2025-01-04T13:45:52Z</dcterms:modified>
</cp:coreProperties>
</file>