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4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7" r:id="rId2"/>
    <p:sldMasterId id="2147483694" r:id="rId3"/>
    <p:sldMasterId id="2147483711" r:id="rId4"/>
    <p:sldMasterId id="2147483728" r:id="rId5"/>
  </p:sldMasterIdLst>
  <p:sldIdLst>
    <p:sldId id="259" r:id="rId6"/>
    <p:sldId id="262" r:id="rId7"/>
    <p:sldId id="265" r:id="rId8"/>
    <p:sldId id="268" r:id="rId9"/>
    <p:sldId id="271" r:id="rId10"/>
    <p:sldId id="274" r:id="rId11"/>
    <p:sldId id="277" r:id="rId12"/>
    <p:sldId id="280" r:id="rId13"/>
    <p:sldId id="283" r:id="rId14"/>
    <p:sldId id="286" r:id="rId15"/>
    <p:sldId id="289" r:id="rId16"/>
    <p:sldId id="292" r:id="rId17"/>
    <p:sldId id="295" r:id="rId18"/>
    <p:sldId id="298" r:id="rId19"/>
    <p:sldId id="301" r:id="rId20"/>
    <p:sldId id="304" r:id="rId21"/>
    <p:sldId id="307" r:id="rId22"/>
    <p:sldId id="310" r:id="rId23"/>
    <p:sldId id="313" r:id="rId24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slideMaster" Target="slideMasters/slideMaster2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tags" Target="tags/tag1.xml" /><Relationship Id="rId26" Type="http://schemas.openxmlformats.org/officeDocument/2006/relationships/presProps" Target="presProps.xml" /><Relationship Id="rId27" Type="http://schemas.openxmlformats.org/officeDocument/2006/relationships/viewProps" Target="viewProps.xml" /><Relationship Id="rId28" Type="http://schemas.openxmlformats.org/officeDocument/2006/relationships/theme" Target="theme/theme1.xml" /><Relationship Id="rId29" Type="http://schemas.openxmlformats.org/officeDocument/2006/relationships/tableStyles" Target="tableStyles.xml" /><Relationship Id="rId3" Type="http://schemas.openxmlformats.org/officeDocument/2006/relationships/slideMaster" Target="slideMasters/slideMaster3.xml" /><Relationship Id="rId4" Type="http://schemas.openxmlformats.org/officeDocument/2006/relationships/slideMaster" Target="slideMasters/slideMaster4.xml" /><Relationship Id="rId5" Type="http://schemas.openxmlformats.org/officeDocument/2006/relationships/slideMaster" Target="slideMasters/slideMaster5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5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5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5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5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5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5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5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5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5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6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6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6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6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6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6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6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6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6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7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7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7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7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7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A75CCD-F9F6-4AD9-B00F-8E66EDC670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C96D90-5103-470B-AC30-391DEE9B781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47A50C-129E-4662-B880-997026055B9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143D-DB07-4EB8-B58B-5648F42D3E8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5B5C499-CE3A-4BD6-88A1-64CC9698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3496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143D-DB07-4EB8-B58B-5648F42D3E8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C499-CE3A-4BD6-88A1-64CC9698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6818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143D-DB07-4EB8-B58B-5648F42D3E8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5B5C499-CE3A-4BD6-88A1-64CC9698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28183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143D-DB07-4EB8-B58B-5648F42D3E8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5B5C499-CE3A-4BD6-88A1-64CC9698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2486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143D-DB07-4EB8-B58B-5648F42D3E8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5B5C499-CE3A-4BD6-88A1-64CC9698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237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143D-DB07-4EB8-B58B-5648F42D3E8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C499-CE3A-4BD6-88A1-64CC9698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13271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143D-DB07-4EB8-B58B-5648F42D3E8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C499-CE3A-4BD6-88A1-64CC9698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360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143D-DB07-4EB8-B58B-5648F42D3E8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C499-CE3A-4BD6-88A1-64CC9698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8358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BC6855-8E70-4E5E-9BBA-889531778B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143D-DB07-4EB8-B58B-5648F42D3E8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B5C499-CE3A-4BD6-88A1-64CC9698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2601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143D-DB07-4EB8-B58B-5648F42D3E8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5B5C499-CE3A-4BD6-88A1-64CC9698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6370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143D-DB07-4EB8-B58B-5648F42D3E8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5B5C499-CE3A-4BD6-88A1-64CC96982E0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5349116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143D-DB07-4EB8-B58B-5648F42D3E8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B5C499-CE3A-4BD6-88A1-64CC9698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8007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143D-DB07-4EB8-B58B-5648F42D3E8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B5C499-CE3A-4BD6-88A1-64CC96982E0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390644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143D-DB07-4EB8-B58B-5648F42D3E8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B5C499-CE3A-4BD6-88A1-64CC9698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8182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143D-DB07-4EB8-B58B-5648F42D3E8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C499-CE3A-4BD6-88A1-64CC9698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4130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143D-DB07-4EB8-B58B-5648F42D3E8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C499-CE3A-4BD6-88A1-64CC9698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81848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73F6443-F171-483E-A217-2CF680AE95B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</a:rPr>
              <a:t>”</a:t>
            </a:r>
          </a:p>
        </p:txBody>
      </p:sp>
    </p:spTree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DEB1473-88D7-4B64-B635-A866559714A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</a:rPr>
              <a:t>”</a:t>
            </a:r>
          </a:p>
        </p:txBody>
      </p:sp>
    </p:spTree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143D-DB07-4EB8-B58B-5648F42D3E8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5B5C499-CE3A-4BD6-88A1-64CC9698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34960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143D-DB07-4EB8-B58B-5648F42D3E8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C499-CE3A-4BD6-88A1-64CC9698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68189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143D-DB07-4EB8-B58B-5648F42D3E8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5B5C499-CE3A-4BD6-88A1-64CC9698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28183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143D-DB07-4EB8-B58B-5648F42D3E8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5B5C499-CE3A-4BD6-88A1-64CC9698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24868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143D-DB07-4EB8-B58B-5648F42D3E8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5B5C499-CE3A-4BD6-88A1-64CC9698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23745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143D-DB07-4EB8-B58B-5648F42D3E8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C499-CE3A-4BD6-88A1-64CC9698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13271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CA4FA1D-846D-4BBB-8AB2-DA7AA8B2ACF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143D-DB07-4EB8-B58B-5648F42D3E8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C499-CE3A-4BD6-88A1-64CC9698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36073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143D-DB07-4EB8-B58B-5648F42D3E8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C499-CE3A-4BD6-88A1-64CC9698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83582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143D-DB07-4EB8-B58B-5648F42D3E8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B5C499-CE3A-4BD6-88A1-64CC9698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26013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143D-DB07-4EB8-B58B-5648F42D3E8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5B5C499-CE3A-4BD6-88A1-64CC9698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63708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143D-DB07-4EB8-B58B-5648F42D3E8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5B5C499-CE3A-4BD6-88A1-64CC96982E0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5349116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143D-DB07-4EB8-B58B-5648F42D3E8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B5C499-CE3A-4BD6-88A1-64CC9698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80078"/>
      </p:ext>
    </p:extLst>
  </p:cSld>
  <p:clrMapOvr>
    <a:masterClrMapping/>
  </p:clrMapOvr>
  <p:transition/>
  <p:timing/>
</p:sldLayout>
</file>

<file path=ppt/slideLayouts/slideLayout5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143D-DB07-4EB8-B58B-5648F42D3E8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B5C499-CE3A-4BD6-88A1-64CC96982E0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3906442"/>
      </p:ext>
    </p:extLst>
  </p:cSld>
  <p:clrMapOvr>
    <a:masterClrMapping/>
  </p:clrMapOvr>
  <p:transition/>
  <p:timing/>
</p:sldLayout>
</file>

<file path=ppt/slideLayouts/slideLayout5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143D-DB07-4EB8-B58B-5648F42D3E8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B5C499-CE3A-4BD6-88A1-64CC9698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81820"/>
      </p:ext>
    </p:extLst>
  </p:cSld>
  <p:clrMapOvr>
    <a:masterClrMapping/>
  </p:clrMapOvr>
  <p:transition/>
  <p:timing/>
</p:sldLayout>
</file>

<file path=ppt/slideLayouts/slideLayout5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143D-DB07-4EB8-B58B-5648F42D3E8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C499-CE3A-4BD6-88A1-64CC9698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4130"/>
      </p:ext>
    </p:extLst>
  </p:cSld>
  <p:clrMapOvr>
    <a:masterClrMapping/>
  </p:clrMapOvr>
  <p:transition/>
  <p:timing/>
</p:sldLayout>
</file>

<file path=ppt/slideLayouts/slideLayout5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143D-DB07-4EB8-B58B-5648F42D3E8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C499-CE3A-4BD6-88A1-64CC9698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81848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A658591-E71A-46F5-B6DD-3E34336E4B7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003C38B-64D2-4747-B981-50C10FFAA8A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</a:rPr>
              <a:t>”</a:t>
            </a:r>
          </a:p>
        </p:txBody>
      </p:sp>
    </p:spTree>
  </p:cSld>
  <p:clrMapOvr>
    <a:masterClrMapping/>
  </p:clrMapOvr>
  <p:transition/>
  <p:timing/>
</p:sldLayout>
</file>

<file path=ppt/slideLayouts/slideLayout7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</a:rPr>
              <a:t>”</a:t>
            </a:r>
          </a:p>
        </p:txBody>
      </p:sp>
    </p:spTree>
  </p:cSld>
  <p:clrMapOvr>
    <a:masterClrMapping/>
  </p:clrMapOvr>
  <p:transition/>
  <p:timing/>
</p:sldLayout>
</file>

<file path=ppt/slideLayouts/slideLayout7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34BC907-4806-4475-9EDE-E79E5EDF94F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7CDDB2C-2CAD-48B3-8DE5-F74B6C3420C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slideLayout" Target="../slideLayouts/slideLayout23.xml" /><Relationship Id="rId13" Type="http://schemas.openxmlformats.org/officeDocument/2006/relationships/slideLayout" Target="../slideLayouts/slideLayout24.xml" /><Relationship Id="rId14" Type="http://schemas.openxmlformats.org/officeDocument/2006/relationships/slideLayout" Target="../slideLayouts/slideLayout25.xml" /><Relationship Id="rId15" Type="http://schemas.openxmlformats.org/officeDocument/2006/relationships/slideLayout" Target="../slideLayouts/slideLayout26.xml" /><Relationship Id="rId16" Type="http://schemas.openxmlformats.org/officeDocument/2006/relationships/slideLayout" Target="../slideLayouts/slideLayout27.xml" /><Relationship Id="rId17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10" Type="http://schemas.openxmlformats.org/officeDocument/2006/relationships/slideLayout" Target="../slideLayouts/slideLayout37.xml" /><Relationship Id="rId11" Type="http://schemas.openxmlformats.org/officeDocument/2006/relationships/slideLayout" Target="../slideLayouts/slideLayout38.xml" /><Relationship Id="rId12" Type="http://schemas.openxmlformats.org/officeDocument/2006/relationships/slideLayout" Target="../slideLayouts/slideLayout39.xml" /><Relationship Id="rId13" Type="http://schemas.openxmlformats.org/officeDocument/2006/relationships/slideLayout" Target="../slideLayouts/slideLayout40.xml" /><Relationship Id="rId14" Type="http://schemas.openxmlformats.org/officeDocument/2006/relationships/slideLayout" Target="../slideLayouts/slideLayout41.xml" /><Relationship Id="rId15" Type="http://schemas.openxmlformats.org/officeDocument/2006/relationships/slideLayout" Target="../slideLayouts/slideLayout42.xml" /><Relationship Id="rId16" Type="http://schemas.openxmlformats.org/officeDocument/2006/relationships/slideLayout" Target="../slideLayouts/slideLayout43.xml" /><Relationship Id="rId17" Type="http://schemas.openxmlformats.org/officeDocument/2006/relationships/theme" Target="../theme/theme3.xml" /><Relationship Id="rId2" Type="http://schemas.openxmlformats.org/officeDocument/2006/relationships/slideLayout" Target="../slideLayouts/slideLayout29.xml" /><Relationship Id="rId3" Type="http://schemas.openxmlformats.org/officeDocument/2006/relationships/slideLayout" Target="../slideLayouts/slideLayout30.xml" /><Relationship Id="rId4" Type="http://schemas.openxmlformats.org/officeDocument/2006/relationships/slideLayout" Target="../slideLayouts/slideLayout31.xml" /><Relationship Id="rId5" Type="http://schemas.openxmlformats.org/officeDocument/2006/relationships/slideLayout" Target="../slideLayouts/slideLayout32.xml" /><Relationship Id="rId6" Type="http://schemas.openxmlformats.org/officeDocument/2006/relationships/slideLayout" Target="../slideLayouts/slideLayout33.xml" /><Relationship Id="rId7" Type="http://schemas.openxmlformats.org/officeDocument/2006/relationships/slideLayout" Target="../slideLayouts/slideLayout34.xml" /><Relationship Id="rId8" Type="http://schemas.openxmlformats.org/officeDocument/2006/relationships/slideLayout" Target="../slideLayouts/slideLayout35.xml" /><Relationship Id="rId9" Type="http://schemas.openxmlformats.org/officeDocument/2006/relationships/slideLayout" Target="../slideLayouts/slideLayout36.xml" /></Relationships>
</file>

<file path=ppt/slideMasters/_rels/slideMaster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4.xml" /><Relationship Id="rId10" Type="http://schemas.openxmlformats.org/officeDocument/2006/relationships/slideLayout" Target="../slideLayouts/slideLayout53.xml" /><Relationship Id="rId11" Type="http://schemas.openxmlformats.org/officeDocument/2006/relationships/slideLayout" Target="../slideLayouts/slideLayout54.xml" /><Relationship Id="rId12" Type="http://schemas.openxmlformats.org/officeDocument/2006/relationships/slideLayout" Target="../slideLayouts/slideLayout55.xml" /><Relationship Id="rId13" Type="http://schemas.openxmlformats.org/officeDocument/2006/relationships/slideLayout" Target="../slideLayouts/slideLayout56.xml" /><Relationship Id="rId14" Type="http://schemas.openxmlformats.org/officeDocument/2006/relationships/slideLayout" Target="../slideLayouts/slideLayout57.xml" /><Relationship Id="rId15" Type="http://schemas.openxmlformats.org/officeDocument/2006/relationships/slideLayout" Target="../slideLayouts/slideLayout58.xml" /><Relationship Id="rId16" Type="http://schemas.openxmlformats.org/officeDocument/2006/relationships/slideLayout" Target="../slideLayouts/slideLayout59.xml" /><Relationship Id="rId17" Type="http://schemas.openxmlformats.org/officeDocument/2006/relationships/theme" Target="../theme/theme4.xml" /><Relationship Id="rId2" Type="http://schemas.openxmlformats.org/officeDocument/2006/relationships/slideLayout" Target="../slideLayouts/slideLayout45.xml" /><Relationship Id="rId3" Type="http://schemas.openxmlformats.org/officeDocument/2006/relationships/slideLayout" Target="../slideLayouts/slideLayout46.xml" /><Relationship Id="rId4" Type="http://schemas.openxmlformats.org/officeDocument/2006/relationships/slideLayout" Target="../slideLayouts/slideLayout47.xml" /><Relationship Id="rId5" Type="http://schemas.openxmlformats.org/officeDocument/2006/relationships/slideLayout" Target="../slideLayouts/slideLayout48.xml" /><Relationship Id="rId6" Type="http://schemas.openxmlformats.org/officeDocument/2006/relationships/slideLayout" Target="../slideLayouts/slideLayout49.xml" /><Relationship Id="rId7" Type="http://schemas.openxmlformats.org/officeDocument/2006/relationships/slideLayout" Target="../slideLayouts/slideLayout50.xml" /><Relationship Id="rId8" Type="http://schemas.openxmlformats.org/officeDocument/2006/relationships/slideLayout" Target="../slideLayouts/slideLayout51.xml" /><Relationship Id="rId9" Type="http://schemas.openxmlformats.org/officeDocument/2006/relationships/slideLayout" Target="../slideLayouts/slideLayout52.xml" /></Relationships>
</file>

<file path=ppt/slideMasters/_rels/slideMaster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0.xml" /><Relationship Id="rId10" Type="http://schemas.openxmlformats.org/officeDocument/2006/relationships/slideLayout" Target="../slideLayouts/slideLayout69.xml" /><Relationship Id="rId11" Type="http://schemas.openxmlformats.org/officeDocument/2006/relationships/slideLayout" Target="../slideLayouts/slideLayout70.xml" /><Relationship Id="rId12" Type="http://schemas.openxmlformats.org/officeDocument/2006/relationships/slideLayout" Target="../slideLayouts/slideLayout71.xml" /><Relationship Id="rId13" Type="http://schemas.openxmlformats.org/officeDocument/2006/relationships/slideLayout" Target="../slideLayouts/slideLayout72.xml" /><Relationship Id="rId14" Type="http://schemas.openxmlformats.org/officeDocument/2006/relationships/slideLayout" Target="../slideLayouts/slideLayout73.xml" /><Relationship Id="rId15" Type="http://schemas.openxmlformats.org/officeDocument/2006/relationships/slideLayout" Target="../slideLayouts/slideLayout74.xml" /><Relationship Id="rId16" Type="http://schemas.openxmlformats.org/officeDocument/2006/relationships/slideLayout" Target="../slideLayouts/slideLayout75.xml" /><Relationship Id="rId17" Type="http://schemas.openxmlformats.org/officeDocument/2006/relationships/theme" Target="../theme/theme5.xml" /><Relationship Id="rId2" Type="http://schemas.openxmlformats.org/officeDocument/2006/relationships/slideLayout" Target="../slideLayouts/slideLayout61.xml" /><Relationship Id="rId3" Type="http://schemas.openxmlformats.org/officeDocument/2006/relationships/slideLayout" Target="../slideLayouts/slideLayout62.xml" /><Relationship Id="rId4" Type="http://schemas.openxmlformats.org/officeDocument/2006/relationships/slideLayout" Target="../slideLayouts/slideLayout63.xml" /><Relationship Id="rId5" Type="http://schemas.openxmlformats.org/officeDocument/2006/relationships/slideLayout" Target="../slideLayouts/slideLayout64.xml" /><Relationship Id="rId6" Type="http://schemas.openxmlformats.org/officeDocument/2006/relationships/slideLayout" Target="../slideLayouts/slideLayout65.xml" /><Relationship Id="rId7" Type="http://schemas.openxmlformats.org/officeDocument/2006/relationships/slideLayout" Target="../slideLayouts/slideLayout66.xml" /><Relationship Id="rId8" Type="http://schemas.openxmlformats.org/officeDocument/2006/relationships/slideLayout" Target="../slideLayouts/slideLayout67.xml" /><Relationship Id="rId9" Type="http://schemas.openxmlformats.org/officeDocument/2006/relationships/slideLayout" Target="../slideLayouts/slideLayout68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rect l="0" t="0" r="r" b="b"/>
              <a:pathLst>
                <a:path w="140" h="502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rect l="0" t="0" r="r" b="b"/>
              <a:pathLst>
                <a:path w="41" h="22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rect l="0" t="0" r="r" b="b"/>
              <a:pathLst>
                <a:path w="90" h="206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rect l="0" t="0" r="r" b="b"/>
              <a:pathLst>
                <a:path w="25" h="52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rect l="0" t="0" r="r" b="b"/>
              <a:pathLst>
                <a:path w="28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rect l="0" t="0" r="r" b="b"/>
              <a:pathLst>
                <a:path w="44" h="11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10143D-DB07-4EB8-B58B-5648F42D3E8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B5C499-CE3A-4BD6-88A1-64CC9698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4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/>
  <p:timing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rect l="0" t="0" r="r" b="b"/>
              <a:pathLst>
                <a:path w="140" h="502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rect l="0" t="0" r="r" b="b"/>
              <a:pathLst>
                <a:path w="41" h="22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rect l="0" t="0" r="r" b="b"/>
              <a:pathLst>
                <a:path w="90" h="206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rect l="0" t="0" r="r" b="b"/>
              <a:pathLst>
                <a:path w="25" h="52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rect l="0" t="0" r="r" b="b"/>
              <a:pathLst>
                <a:path w="28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rect l="0" t="0" r="r" b="b"/>
              <a:pathLst>
                <a:path w="44" h="11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1BEF0D-F0BB-DE4B-95CE-6DB70DBA9567}" type="datetimeFigureOut">
              <a:rPr lang="en-US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ransition/>
  <p:timing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rect l="0" t="0" r="r" b="b"/>
              <a:pathLst>
                <a:path w="140" h="502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rect l="0" t="0" r="r" b="b"/>
              <a:pathLst>
                <a:path w="41" h="22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rect l="0" t="0" r="r" b="b"/>
              <a:pathLst>
                <a:path w="90" h="206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rect l="0" t="0" r="r" b="b"/>
              <a:pathLst>
                <a:path w="25" h="52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rect l="0" t="0" r="r" b="b"/>
              <a:pathLst>
                <a:path w="28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rect l="0" t="0" r="r" b="b"/>
              <a:pathLst>
                <a:path w="44" h="11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10143D-DB07-4EB8-B58B-5648F42D3E8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B5C499-CE3A-4BD6-88A1-64CC9698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4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ransition/>
  <p:timing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rect l="0" t="0" r="r" b="b"/>
              <a:pathLst>
                <a:path w="140" h="502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rect l="0" t="0" r="r" b="b"/>
              <a:pathLst>
                <a:path w="41" h="22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rect l="0" t="0" r="r" b="b"/>
              <a:pathLst>
                <a:path w="90" h="206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rect l="0" t="0" r="r" b="b"/>
              <a:pathLst>
                <a:path w="25" h="52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rect l="0" t="0" r="r" b="b"/>
              <a:pathLst>
                <a:path w="28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rect l="0" t="0" r="r" b="b"/>
              <a:pathLst>
                <a:path w="44" h="11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1BEF0D-F0BB-DE4B-95CE-6DB70DBA9567}" type="datetimeFigureOut">
              <a:rPr lang="en-US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ransition/>
  <p:timing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4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0.xml" /><Relationship Id="rId2" Type="http://schemas.openxmlformats.org/officeDocument/2006/relationships/image" Target="../media/image8.png" /><Relationship Id="rId3" Type="http://schemas.openxmlformats.org/officeDocument/2006/relationships/image" Target="../media/image9.png" /><Relationship Id="rId4" Type="http://schemas.openxmlformats.org/officeDocument/2006/relationships/image" Target="../media/image10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1.xml" /><Relationship Id="rId2" Type="http://schemas.openxmlformats.org/officeDocument/2006/relationships/image" Target="../media/image11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1.xml" /><Relationship Id="rId2" Type="http://schemas.openxmlformats.org/officeDocument/2006/relationships/image" Target="../media/image12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1.xml" /><Relationship Id="rId2" Type="http://schemas.openxmlformats.org/officeDocument/2006/relationships/image" Target="../media/image13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1.xml" /><Relationship Id="rId2" Type="http://schemas.openxmlformats.org/officeDocument/2006/relationships/image" Target="../media/image14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1.xml" /><Relationship Id="rId2" Type="http://schemas.openxmlformats.org/officeDocument/2006/relationships/image" Target="../media/image15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image" Target="../media/image1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image" Target="../media/image2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image" Target="../media/image3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2" Type="http://schemas.openxmlformats.org/officeDocument/2006/relationships/image" Target="../media/image4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2" Type="http://schemas.openxmlformats.org/officeDocument/2006/relationships/image" Target="../media/image5.jpe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2" Type="http://schemas.openxmlformats.org/officeDocument/2006/relationships/image" Target="../media/image6.jpe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2" Type="http://schemas.openxmlformats.org/officeDocument/2006/relationships/image" Target="../media/image7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86E6A8-97A5-1FC6-B8A7-A3B1C3491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8330" y="1179444"/>
            <a:ext cx="7966282" cy="2249556"/>
          </a:xfrm>
        </p:spPr>
        <p:txBody>
          <a:bodyPr/>
          <a:lstStyle/>
          <a:p>
            <a:r>
              <a:rPr lang="en-US" b="1"/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BA6985-C33C-A4D6-D273-55640C20F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02679"/>
      </p:ext>
    </p:extLst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E6A8-97A5-1FC6-B8A7-A3B1C3491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8330" y="1179444"/>
            <a:ext cx="7966282" cy="2249556"/>
          </a:xfrm>
        </p:spPr>
        <p:txBody>
          <a:bodyPr/>
          <a:lstStyle/>
          <a:p>
            <a:r>
              <a:rPr lang="en-US"/>
              <a:t>Modeling Phase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A6985-C33C-A4D6-D273-55640C20F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02679"/>
      </p:ext>
    </p:extLst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1386-8039-E409-E961-876B8F9E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Make Accuracies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8F1FF-8189-6B6D-B4F4-7D088A208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function takes the model as an input.</a:t>
            </a:r>
            <a:br>
              <a:rPr lang="en-US"/>
            </a:br>
            <a:endParaRPr lang="en-US"/>
          </a:p>
          <a:p>
            <a:r>
              <a:rPr lang="en-US"/>
              <a:t>The output for the model is the R2 score and the RMSE for the Training, Validation, and Testing sets</a:t>
            </a:r>
            <a:br>
              <a:rPr lang="en-US"/>
            </a:br>
            <a:endParaRPr lang="en-US"/>
          </a:p>
          <a:p>
            <a:r>
              <a:rPr lang="en-US"/>
              <a:t>This function shows if the model is overfitting the training data, underfitting, and even data mismatch</a:t>
            </a:r>
            <a:br>
              <a:rPr lang="en-US"/>
            </a:br>
            <a:endParaRPr lang="en-US"/>
          </a:p>
          <a:p>
            <a:r>
              <a:rPr lang="en-US"/>
              <a:t>The purpose of making this function is to re-use the function every time I want to test a new machine learning algorithm.</a:t>
            </a:r>
          </a:p>
        </p:txBody>
      </p:sp>
    </p:spTree>
    <p:extLst>
      <p:ext uri="{BB962C8B-B14F-4D97-AF65-F5344CB8AC3E}">
        <p14:creationId xmlns:p14="http://schemas.microsoft.com/office/powerpoint/2010/main" val="2478147951"/>
      </p:ext>
    </p:extLst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16F3-0D87-E65F-27D5-65CAE3387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153E0-EA21-38EA-07D4-185284D07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We’ve tried multiple machine learning models such as:</a:t>
            </a:r>
            <a:br>
              <a:rPr lang="en-US"/>
            </a:br>
            <a:endParaRPr lang="en-US"/>
          </a:p>
          <a:p>
            <a:pPr lvl="1"/>
            <a:r>
              <a:rPr lang="en-US"/>
              <a:t>Linear Regression</a:t>
            </a:r>
          </a:p>
          <a:p>
            <a:pPr lvl="1"/>
            <a:r>
              <a:rPr lang="en-US"/>
              <a:t>KNN</a:t>
            </a:r>
          </a:p>
          <a:p>
            <a:pPr lvl="1"/>
            <a:r>
              <a:rPr lang="en-US"/>
              <a:t>Decision Tree</a:t>
            </a:r>
          </a:p>
          <a:p>
            <a:pPr lvl="1"/>
            <a:r>
              <a:rPr lang="en-US"/>
              <a:t>Random Forest</a:t>
            </a:r>
          </a:p>
          <a:p>
            <a:pPr lvl="1"/>
            <a:r>
              <a:rPr lang="en-US" err="1"/>
              <a:t>XGBoost</a:t>
            </a:r>
            <a:br>
              <a:rPr lang="en-US" err="1"/>
            </a:br>
            <a:br>
              <a:rPr lang="en-US" err="1"/>
            </a:br>
            <a:endParaRPr lang="en-US"/>
          </a:p>
          <a:p>
            <a:r>
              <a:rPr lang="en-US"/>
              <a:t>The model that gives the best performance is the XGBoost model.</a:t>
            </a:r>
          </a:p>
        </p:txBody>
      </p:sp>
    </p:spTree>
    <p:extLst>
      <p:ext uri="{BB962C8B-B14F-4D97-AF65-F5344CB8AC3E}">
        <p14:creationId xmlns:p14="http://schemas.microsoft.com/office/powerpoint/2010/main" val="1525226878"/>
      </p:ext>
    </p:extLst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58F9-2FD5-584A-100F-3DF525DB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XGBoost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0F973-AF80-436C-F06D-46CDA3525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We’ve applied the Accuracies function we made on this model, and we got these results:</a:t>
            </a:r>
          </a:p>
          <a:p>
            <a:pPr marL="0" indent="0">
              <a:buNone/>
            </a:pPr>
            <a:endParaRPr lang="en-US"/>
          </a:p>
          <a:p>
            <a:pPr lvl="1"/>
            <a:r>
              <a:rPr lang="en-US"/>
              <a:t>Training set: </a:t>
            </a:r>
          </a:p>
          <a:p>
            <a:pPr lvl="2"/>
            <a:r>
              <a:rPr lang="en-US"/>
              <a:t>R2 = 0.99</a:t>
            </a:r>
          </a:p>
          <a:p>
            <a:pPr lvl="2"/>
            <a:r>
              <a:rPr lang="en-US"/>
              <a:t>RMSE = 368</a:t>
            </a:r>
            <a:br>
              <a:rPr lang="en-US"/>
            </a:br>
            <a:endParaRPr lang="en-US"/>
          </a:p>
          <a:p>
            <a:pPr lvl="1"/>
            <a:r>
              <a:rPr lang="en-US"/>
              <a:t>Validation set:</a:t>
            </a:r>
          </a:p>
          <a:p>
            <a:pPr lvl="2"/>
            <a:r>
              <a:rPr lang="en-US"/>
              <a:t>R2 = 0.98</a:t>
            </a:r>
          </a:p>
          <a:p>
            <a:pPr lvl="2"/>
            <a:r>
              <a:rPr lang="en-US"/>
              <a:t>RMSE = 517</a:t>
            </a:r>
            <a:br>
              <a:rPr lang="en-US"/>
            </a:br>
            <a:endParaRPr lang="en-US"/>
          </a:p>
          <a:p>
            <a:pPr lvl="1"/>
            <a:r>
              <a:rPr lang="en-US"/>
              <a:t>Testing set:</a:t>
            </a:r>
          </a:p>
          <a:p>
            <a:pPr lvl="2"/>
            <a:r>
              <a:rPr lang="en-US"/>
              <a:t>R2 = 0.98</a:t>
            </a:r>
          </a:p>
          <a:p>
            <a:pPr lvl="2"/>
            <a:r>
              <a:rPr lang="en-US"/>
              <a:t>RMSE = 548</a:t>
            </a:r>
          </a:p>
        </p:txBody>
      </p:sp>
    </p:spTree>
    <p:extLst>
      <p:ext uri="{BB962C8B-B14F-4D97-AF65-F5344CB8AC3E}">
        <p14:creationId xmlns:p14="http://schemas.microsoft.com/office/powerpoint/2010/main" val="1101628921"/>
      </p:ext>
    </p:extLst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47364-A4D4-F8C8-B590-40C4021A3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545123"/>
            <a:ext cx="7477979" cy="879231"/>
          </a:xfrm>
        </p:spPr>
        <p:txBody>
          <a:bodyPr>
            <a:normAutofit fontScale="90000"/>
          </a:bodyPr>
          <a:lstStyle/>
          <a:p>
            <a:r>
              <a:rPr lang="en-US"/>
              <a:t>4. Model Tuning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7CD3F-77F3-C8BA-DBA5-4A5A91811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1740878"/>
            <a:ext cx="8915399" cy="1433146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2000"/>
              <a:t>Checking out the best models:</a:t>
            </a:r>
          </a:p>
          <a:p>
            <a:r>
              <a:rPr lang="en-US" sz="1600"/>
              <a:t>Looking at the models we got the XGBoost model and the Random forest model with the highest R2 and lowest RMSE scores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7A004-884C-CD11-8BAD-361D7274B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839" y="3683977"/>
            <a:ext cx="2048161" cy="2076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C69BC4-D2F2-CD1D-A388-5DCFE3918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347" y="3693504"/>
            <a:ext cx="1933845" cy="20672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C9B22D-5820-A275-07EF-A9EC845C736D}"/>
              </a:ext>
            </a:extLst>
          </p:cNvPr>
          <p:cNvSpPr txBox="1"/>
          <p:nvPr/>
        </p:nvSpPr>
        <p:spPr>
          <a:xfrm>
            <a:off x="2589213" y="3693504"/>
            <a:ext cx="1458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Random</a:t>
            </a:r>
          </a:p>
          <a:p>
            <a:r>
              <a:rPr lang="en-US"/>
              <a:t>Forest</a:t>
            </a:r>
          </a:p>
          <a:p>
            <a:r>
              <a:rPr lang="en-US"/>
              <a:t>Regressor</a:t>
            </a:r>
          </a:p>
          <a:p>
            <a:r>
              <a:rPr lang="en-US"/>
              <a:t>scores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9BEDD4-97B9-383C-93F2-DE31DC1A3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876" y="3683977"/>
            <a:ext cx="2609314" cy="10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9561"/>
      </p:ext>
    </p:extLst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5C09-2312-D91B-E49B-AAB6DE3E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 Using GridsearchCV on Random Forest Regressor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E6C190-36D9-3387-B0EF-E28699798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3209330"/>
            <a:ext cx="8915400" cy="34104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8A2542-0583-76F8-300F-9AF591E4FAB7}"/>
              </a:ext>
            </a:extLst>
          </p:cNvPr>
          <p:cNvSpPr txBox="1"/>
          <p:nvPr/>
        </p:nvSpPr>
        <p:spPr>
          <a:xfrm>
            <a:off x="2592925" y="2286000"/>
            <a:ext cx="8573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Using GridsearchCV is the best way to find the optimal parameters, We started with Random Forest Regressor, The following code is for testing</a:t>
            </a:r>
          </a:p>
          <a:p>
            <a:r>
              <a:rPr lang="en-US"/>
              <a:t>these parameters and ensure that it picks the optimal combination. </a:t>
            </a:r>
          </a:p>
        </p:txBody>
      </p:sp>
    </p:spTree>
    <p:extLst>
      <p:ext uri="{BB962C8B-B14F-4D97-AF65-F5344CB8AC3E}">
        <p14:creationId xmlns:p14="http://schemas.microsoft.com/office/powerpoint/2010/main" val="126194400"/>
      </p:ext>
    </p:extLst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DA11-424F-25BF-8BF3-1E32707C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 The optimal parameters (RF)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28B78-EF1B-D2AA-2D99-81E85DF20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After tuning the model, we notice that the R2 score didn’t change at all, But the RMSE score did go slightly lower than before.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6E20FF-342D-9B18-3140-01A4C7183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205018"/>
            <a:ext cx="9092571" cy="281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48752"/>
      </p:ext>
    </p:extLst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5FE7-9DAD-202D-2CDE-B6CBB4D8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 Using GridsearchCV on XGBoost Regressor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7D196-F92D-AC72-4DEE-F86942D08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Here we also use GridsearchCV on XGBoost regressor model to find the optimal parameters.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86142-EE4E-D31D-05D8-835758848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021758"/>
            <a:ext cx="9208207" cy="299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93468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5BA6-DDA6-3B45-2A20-B1D34EBE3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 The optimal parameters (XGB)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1D9B8-6823-6977-775D-317EE67E0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3862726" cy="3777622"/>
          </a:xfrm>
        </p:spPr>
        <p:txBody>
          <a:bodyPr/>
          <a:lstStyle/>
          <a:p>
            <a:r>
              <a:rPr lang="en-US"/>
              <a:t>After tuning the model, we notice that the R2 score sadly did go lower and the RMSE score did go higher, Which means the XGBoost was poorly tuned.</a:t>
            </a:r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4E56E5-8C45-2491-BB56-598F4F4D3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938" y="2043613"/>
            <a:ext cx="5344101" cy="395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6966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9F249-D1B2-91E3-B383-A161A846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 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2F96C-61A5-3BDA-7AEA-CE94C995C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057304" cy="3777622"/>
          </a:xfrm>
        </p:spPr>
        <p:txBody>
          <a:bodyPr/>
          <a:lstStyle/>
          <a:p>
            <a:r>
              <a:rPr lang="en-US"/>
              <a:t>We also did a model comparison heatmap plot to summarize the entire tuning results.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89D86C-6AC9-BEF4-D690-D7C69CEA8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516" y="1644072"/>
            <a:ext cx="4858096" cy="441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97442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9C1386-8039-E409-E961-876B8F9E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 Data And Analyze.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78F1FF-8189-6B6D-B4F4-7D088A208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by info() method is useful to get a quick description of the data</a:t>
            </a:r>
            <a:r>
              <a:rPr lang="en-US" smtClean="0"/>
              <a:t>, </a:t>
            </a:r>
            <a:r>
              <a:rPr lang="en-US"/>
              <a:t>for example(the total number of rows, and each attribute’s type).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By </a:t>
            </a:r>
            <a:r>
              <a:rPr lang="en-US"/>
              <a:t>describe() method shows a summary of the numerical attributes .</a:t>
            </a:r>
            <a:br>
              <a:rPr lang="en-US" smtClean="0"/>
            </a:br>
            <a:endParaRPr lang="en-US" smtClean="0"/>
          </a:p>
          <a:p>
            <a:r>
              <a:rPr lang="en-US"/>
              <a:t>call the hist() method, to get a feel of the type of data with is to plot a histogram for each numerical attribute. 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78147951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4C16F3-0D87-E65F-27D5-65CAE3387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23336"/>
          </a:xfrm>
        </p:spPr>
        <p:txBody>
          <a:bodyPr>
            <a:normAutofit fontScale="90000"/>
          </a:bodyPr>
          <a:lstStyle/>
          <a:p>
            <a:r>
              <a:rPr lang="en-US"/>
              <a:t>create a scatterplot </a:t>
            </a:r>
            <a:r>
              <a:rPr lang="en-US" smtClean="0"/>
              <a:t>to visualize </a:t>
            </a:r>
            <a:r>
              <a:rPr lang="en-US"/>
              <a:t>the data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0153E0-EA21-38EA-07D4-185284D07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258" y="1594339"/>
            <a:ext cx="8915400" cy="3777622"/>
          </a:xfrm>
        </p:spPr>
        <p:txBody>
          <a:bodyPr>
            <a:normAutofit/>
          </a:bodyPr>
          <a:lstStyle/>
          <a:p>
            <a:r>
              <a:rPr lang="en-US" smtClean="0"/>
              <a:t>Create a scatter chart to show the correlation between price and carat.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0993" y="2049341"/>
            <a:ext cx="623887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5226878"/>
      </p:ext>
    </p:extLst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7058F9-2FD5-584A-100F-3DF525DB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a correlation heatmap</a:t>
            </a:r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0619" y="1723292"/>
            <a:ext cx="4850679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628921"/>
      </p:ext>
    </p:ext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a scatter matrix for further analysis</a:t>
            </a:r>
            <a:endParaRPr lang="ar-SA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6425" y="2265362"/>
            <a:ext cx="780097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5818174"/>
      </p:ext>
    </p:extLst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Data Preparation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1574" y="2081842"/>
            <a:ext cx="5476486" cy="3777622"/>
          </a:xfrm>
        </p:spPr>
        <p:txBody>
          <a:bodyPr/>
          <a:lstStyle/>
          <a:p>
            <a:r>
              <a:rPr lang="en-US" smtClean="0"/>
              <a:t>Data Cleaning:</a:t>
            </a:r>
          </a:p>
          <a:p>
            <a:pPr marL="0" indent="0">
              <a:buNone/>
            </a:pPr>
            <a:r>
              <a:rPr lang="en-US" smtClean="0"/>
              <a:t>The first step in data preparation is to check for</a:t>
            </a:r>
          </a:p>
          <a:p>
            <a:pPr marL="0" indent="0">
              <a:buNone/>
            </a:pPr>
            <a:r>
              <a:rPr lang="en-US" smtClean="0"/>
              <a:t>Null values.  </a:t>
            </a:r>
          </a:p>
          <a:p>
            <a:pPr marL="0" indent="0">
              <a:buNone/>
            </a:pPr>
            <a:r>
              <a:rPr lang="en-US" smtClean="0"/>
              <a:t>There are no null values in our data.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060" y="1485542"/>
            <a:ext cx="3730745" cy="475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31400"/>
      </p:ext>
    </p:extLst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301925"/>
            <a:ext cx="8915400" cy="5609297"/>
          </a:xfrm>
        </p:spPr>
        <p:txBody>
          <a:bodyPr/>
          <a:lstStyle/>
          <a:p>
            <a:r>
              <a:rPr lang="en-US" smtClean="0"/>
              <a:t>Handling Text </a:t>
            </a:r>
            <a:r>
              <a:rPr lang="en-US"/>
              <a:t>and Categorical </a:t>
            </a:r>
            <a:r>
              <a:rPr lang="en-US" smtClean="0"/>
              <a:t>Attributes:</a:t>
            </a:r>
          </a:p>
          <a:p>
            <a:pPr marL="0" indent="0">
              <a:buNone/>
            </a:pPr>
            <a:r>
              <a:rPr lang="en-US" smtClean="0"/>
              <a:t>We first dropped the first column in the test and train data.  </a:t>
            </a:r>
            <a:endParaRPr lang="en-US"/>
          </a:p>
          <a:p>
            <a:pPr marL="0" indent="0">
              <a:buNone/>
            </a:pPr>
            <a:r>
              <a:rPr lang="en-US"/>
              <a:t>In this dataset, there </a:t>
            </a:r>
            <a:r>
              <a:rPr lang="en-US" smtClean="0"/>
              <a:t>are three categorical attributes: 1. cut, 2. color, 3. and clarity. </a:t>
            </a:r>
          </a:p>
          <a:p>
            <a:pPr marL="0" indent="0">
              <a:buNone/>
            </a:pPr>
            <a:r>
              <a:rPr lang="en-US" smtClean="0"/>
              <a:t>And </a:t>
            </a:r>
            <a:r>
              <a:rPr lang="en-US"/>
              <a:t>s</a:t>
            </a:r>
            <a:r>
              <a:rPr lang="en-US" smtClean="0"/>
              <a:t>ince </a:t>
            </a:r>
            <a:r>
              <a:rPr lang="en-US"/>
              <a:t>there are three categorical attributes in our data, it was easier to simply assign the letters to a certain number in each categorical column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523" y="2570815"/>
            <a:ext cx="8679180" cy="385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15587"/>
      </p:ext>
    </p:extLst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Splitting the data: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78457"/>
            <a:ext cx="8015816" cy="3778250"/>
          </a:xfrm>
        </p:spPr>
      </p:pic>
    </p:spTree>
    <p:extLst>
      <p:ext uri="{BB962C8B-B14F-4D97-AF65-F5344CB8AC3E}">
        <p14:creationId xmlns:p14="http://schemas.microsoft.com/office/powerpoint/2010/main" val="3704765067"/>
      </p:ext>
    </p:extLst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327804"/>
            <a:ext cx="8915400" cy="5583418"/>
          </a:xfrm>
        </p:spPr>
        <p:txBody>
          <a:bodyPr/>
          <a:lstStyle/>
          <a:p>
            <a:r>
              <a:rPr lang="en-US" smtClean="0"/>
              <a:t>Feature Scaling: </a:t>
            </a:r>
            <a:endParaRPr lang="en-US"/>
          </a:p>
          <a:p>
            <a:pPr marL="0" indent="0">
              <a:buNone/>
            </a:pPr>
            <a:r>
              <a:rPr lang="en-US" smtClean="0"/>
              <a:t>In this pipeline we have the StandardScalar transformer. We used the standardization because it </a:t>
            </a:r>
            <a:r>
              <a:rPr lang="en-US"/>
              <a:t>is much less affected by </a:t>
            </a:r>
            <a:r>
              <a:rPr lang="en-US" smtClean="0"/>
              <a:t>outliers than the min-max scalar. We applied the scalar for both the train and test data. </a:t>
            </a:r>
            <a:endParaRPr lang="en-US" smtClean="0"/>
          </a:p>
          <a:p>
            <a:pPr marL="0" indent="0">
              <a:buNone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124" y="2523227"/>
            <a:ext cx="8401181" cy="305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5481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19"/>
  <p:tag name="AS_OS" val="Unix 5.13.0.1017"/>
  <p:tag name="AS_RELEASE_DATE" val="2021.04.14"/>
  <p:tag name="AS_TITLE" val="Aspose.Slides for .NET Standard 2.0"/>
  <p:tag name="AS_VERSION" val="21.4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Arial" pitchFamily="34" charset="0"/>
        <a:cs typeface="Arial" pitchFamily="34" charset="0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Arial" pitchFamily="34" charset="0"/>
        <a:cs typeface="Arial" pitchFamily="34" charset="0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Arial" pitchFamily="34" charset="0"/>
        <a:cs typeface="Arial" pitchFamily="34" charset="0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Arial" pitchFamily="34" charset="0"/>
        <a:cs typeface="Arial" pitchFamily="34" charset="0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4.xml><?xml version="1.0" encoding="utf-8"?>
<a:theme xmlns:r="http://schemas.openxmlformats.org/officeDocument/2006/relationships"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Arial" pitchFamily="34" charset="0"/>
        <a:cs typeface="Arial" pitchFamily="34" charset="0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Arial" pitchFamily="34" charset="0"/>
        <a:cs typeface="Arial" pitchFamily="34" charset="0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5.xml><?xml version="1.0" encoding="utf-8"?>
<a:theme xmlns:r="http://schemas.openxmlformats.org/officeDocument/2006/relationships"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Arial" pitchFamily="34" charset="0"/>
        <a:cs typeface="Arial" pitchFamily="34" charset="0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Arial" pitchFamily="34" charset="0"/>
        <a:cs typeface="Arial" pitchFamily="34" charset="0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64</Paragraphs>
  <Slides>19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baseType="lpstr" size="24">
      <vt:lpstr>Arial</vt:lpstr>
      <vt:lpstr>Calibri</vt:lpstr>
      <vt:lpstr>Wingdings 3</vt:lpstr>
      <vt:lpstr>Century Gothic</vt:lpstr>
      <vt:lpstr>Office Theme</vt:lpstr>
      <vt:lpstr>Data Analysis</vt:lpstr>
      <vt:lpstr>Get Data And Analyze. </vt:lpstr>
      <vt:lpstr>create a scatterplot to visualize the data</vt:lpstr>
      <vt:lpstr>making a correlation heatmap</vt:lpstr>
      <vt:lpstr>Making a scatter matrix for further analysis</vt:lpstr>
      <vt:lpstr>2. Data Preparation </vt:lpstr>
      <vt:lpstr>PowerPoint Presentation</vt:lpstr>
      <vt:lpstr>Splitting the data:</vt:lpstr>
      <vt:lpstr>PowerPoint Presentation</vt:lpstr>
      <vt:lpstr>Modeling Phase</vt:lpstr>
      <vt:lpstr>Make Accuracies Function</vt:lpstr>
      <vt:lpstr>Machine Learning Algorithms</vt:lpstr>
      <vt:lpstr>XGBoost Performance</vt:lpstr>
      <vt:lpstr>4. Model Tuning</vt:lpstr>
      <vt:lpstr>- Using GridsearchCV on Random Forest Regressor</vt:lpstr>
      <vt:lpstr>- The optimal parameters (RF)</vt:lpstr>
      <vt:lpstr>- Using GridsearchCV on XGBoost Regressor</vt:lpstr>
      <vt:lpstr>- The optimal parameters (XGB)</vt:lpstr>
      <vt:lpstr>- Model Comparison</vt:lpstr>
    </vt:vector>
  </TitlesOfParts>
  <LinksUpToDate>0</LinksUpToDate>
  <SharedDoc>0</SharedDoc>
  <HyperlinksChanged>0</HyperlinksChanged>
  <Application>Aspose.Slides for .NET</Application>
  <AppVersion>21.0400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2022-10-04T21:35:35.653</cp:lastPrinted>
  <dcterms:created xsi:type="dcterms:W3CDTF">2022-10-04T21:35:35Z</dcterms:created>
  <dcterms:modified xsi:type="dcterms:W3CDTF">2022-10-04T21:35:40Z</dcterms:modified>
</cp:coreProperties>
</file>