
<file path=[Content_Types].xml><?xml version="1.0" encoding="utf-8"?>
<Types xmlns="http://schemas.openxmlformats.org/package/2006/content-types">
  <Default Extension="png" ContentType="image/png"/>
  <Default Extension="svg" ContentType="image/svg+xml"/>
  <Default Extension="emf" ContentType="image/x-emf"/>
  <Default Extension="glb" ContentType="model/gltf.binary"/>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02" r:id="rId1"/>
  </p:sldMasterIdLst>
  <p:notesMasterIdLst>
    <p:notesMasterId r:id="rId26"/>
  </p:notesMasterIdLst>
  <p:handoutMasterIdLst>
    <p:handoutMasterId r:id="rId27"/>
  </p:handoutMasterIdLst>
  <p:sldIdLst>
    <p:sldId id="445" r:id="rId2"/>
    <p:sldId id="448" r:id="rId3"/>
    <p:sldId id="451" r:id="rId4"/>
    <p:sldId id="452" r:id="rId5"/>
    <p:sldId id="453" r:id="rId6"/>
    <p:sldId id="454" r:id="rId7"/>
    <p:sldId id="455" r:id="rId8"/>
    <p:sldId id="456" r:id="rId9"/>
    <p:sldId id="457" r:id="rId10"/>
    <p:sldId id="458" r:id="rId11"/>
    <p:sldId id="450" r:id="rId12"/>
    <p:sldId id="461" r:id="rId13"/>
    <p:sldId id="462" r:id="rId14"/>
    <p:sldId id="463" r:id="rId15"/>
    <p:sldId id="464" r:id="rId16"/>
    <p:sldId id="465" r:id="rId17"/>
    <p:sldId id="466" r:id="rId18"/>
    <p:sldId id="467" r:id="rId19"/>
    <p:sldId id="468" r:id="rId20"/>
    <p:sldId id="469" r:id="rId21"/>
    <p:sldId id="459" r:id="rId22"/>
    <p:sldId id="460" r:id="rId23"/>
    <p:sldId id="471" r:id="rId24"/>
    <p:sldId id="470" r:id="rId25"/>
  </p:sldIdLst>
  <p:sldSz cx="10080625" cy="7559675"/>
  <p:notesSz cx="6797675" cy="9928225"/>
  <p:defaultTextStyle>
    <a:defPPr>
      <a:defRPr lang="en-GB"/>
    </a:defPPr>
    <a:lvl1pPr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1pPr>
    <a:lvl2pPr marL="431620" indent="-215812"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2pPr>
    <a:lvl3pPr marL="647431" indent="-215812"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3pPr>
    <a:lvl4pPr marL="863242" indent="-215812"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4pPr>
    <a:lvl5pPr marL="1079052" indent="-215812" algn="l" defTabSz="182487"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mn-cs"/>
      </a:defRPr>
    </a:lvl5pPr>
    <a:lvl6pPr marL="2285052" algn="l" defTabSz="914021" rtl="0" eaLnBrk="1" latinLnBrk="0" hangingPunct="1">
      <a:defRPr kern="1200">
        <a:solidFill>
          <a:schemeClr val="tx1"/>
        </a:solidFill>
        <a:latin typeface="Arial" charset="0"/>
        <a:ea typeface="+mn-ea"/>
        <a:cs typeface="+mn-cs"/>
      </a:defRPr>
    </a:lvl6pPr>
    <a:lvl7pPr marL="2742063" algn="l" defTabSz="914021" rtl="0" eaLnBrk="1" latinLnBrk="0" hangingPunct="1">
      <a:defRPr kern="1200">
        <a:solidFill>
          <a:schemeClr val="tx1"/>
        </a:solidFill>
        <a:latin typeface="Arial" charset="0"/>
        <a:ea typeface="+mn-ea"/>
        <a:cs typeface="+mn-cs"/>
      </a:defRPr>
    </a:lvl7pPr>
    <a:lvl8pPr marL="3199073" algn="l" defTabSz="914021" rtl="0" eaLnBrk="1" latinLnBrk="0" hangingPunct="1">
      <a:defRPr kern="1200">
        <a:solidFill>
          <a:schemeClr val="tx1"/>
        </a:solidFill>
        <a:latin typeface="Arial" charset="0"/>
        <a:ea typeface="+mn-ea"/>
        <a:cs typeface="+mn-cs"/>
      </a:defRPr>
    </a:lvl8pPr>
    <a:lvl9pPr marL="3656083" algn="l" defTabSz="914021"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42">
          <p15:clr>
            <a:srgbClr val="A4A3A4"/>
          </p15:clr>
        </p15:guide>
        <p15:guide id="2" pos="18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8E26"/>
    <a:srgbClr val="BEE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75" autoAdjust="0"/>
    <p:restoredTop sz="87319" autoAdjust="0"/>
  </p:normalViewPr>
  <p:slideViewPr>
    <p:cSldViewPr snapToGrid="0">
      <p:cViewPr varScale="1">
        <p:scale>
          <a:sx n="53" d="100"/>
          <a:sy n="53" d="100"/>
        </p:scale>
        <p:origin x="1219" y="58"/>
      </p:cViewPr>
      <p:guideLst>
        <p:guide orient="horz" pos="2161"/>
        <p:guide pos="2880"/>
      </p:guideLst>
    </p:cSldViewPr>
  </p:slideViewPr>
  <p:outlineViewPr>
    <p:cViewPr varScale="1">
      <p:scale>
        <a:sx n="170" d="200"/>
        <a:sy n="170" d="200"/>
      </p:scale>
      <p:origin x="0" y="-92646"/>
    </p:cViewPr>
  </p:outlineViewPr>
  <p:notesTextViewPr>
    <p:cViewPr>
      <p:scale>
        <a:sx n="100" d="100"/>
        <a:sy n="100" d="100"/>
      </p:scale>
      <p:origin x="0" y="0"/>
    </p:cViewPr>
  </p:notesTextViewPr>
  <p:sorterViewPr>
    <p:cViewPr>
      <p:scale>
        <a:sx n="100" d="100"/>
        <a:sy n="100" d="100"/>
      </p:scale>
      <p:origin x="0" y="-6900"/>
    </p:cViewPr>
  </p:sorterViewPr>
  <p:notesViewPr>
    <p:cSldViewPr snapToGrid="0">
      <p:cViewPr varScale="1">
        <p:scale>
          <a:sx n="59" d="100"/>
          <a:sy n="59" d="100"/>
        </p:scale>
        <p:origin x="-1752" y="-72"/>
      </p:cViewPr>
      <p:guideLst>
        <p:guide orient="horz" pos="2842"/>
        <p:guide pos="188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695D76-7566-4EEB-83EF-EC4A173F391E}" type="doc">
      <dgm:prSet loTypeId="urn:microsoft.com/office/officeart/2005/8/layout/pyramid1" loCatId="pyramid" qsTypeId="urn:microsoft.com/office/officeart/2005/8/quickstyle/simple1" qsCatId="simple" csTypeId="urn:microsoft.com/office/officeart/2005/8/colors/colorful5" csCatId="colorful" phldr="1"/>
      <dgm:spPr/>
    </dgm:pt>
    <dgm:pt modelId="{BD6202A6-A0D8-48EA-A197-68E7613A342A}">
      <dgm:prSet phldrT="[Text]"/>
      <dgm:spPr/>
      <dgm:t>
        <a:bodyPr/>
        <a:lstStyle/>
        <a:p>
          <a:r>
            <a:rPr lang="en-US" dirty="0"/>
            <a:t>DBN</a:t>
          </a:r>
          <a:endParaRPr lang="en-GB" dirty="0"/>
        </a:p>
      </dgm:t>
    </dgm:pt>
    <dgm:pt modelId="{3DCDD3D4-C9B0-43D7-95FE-FBBA317AB346}" type="parTrans" cxnId="{E58CB3A4-E03C-4EB4-BEBF-861BB02B7A9A}">
      <dgm:prSet/>
      <dgm:spPr/>
      <dgm:t>
        <a:bodyPr/>
        <a:lstStyle/>
        <a:p>
          <a:endParaRPr lang="en-GB"/>
        </a:p>
      </dgm:t>
    </dgm:pt>
    <dgm:pt modelId="{6F4D695A-76D4-46EB-9C2C-24B25D34291E}" type="sibTrans" cxnId="{E58CB3A4-E03C-4EB4-BEBF-861BB02B7A9A}">
      <dgm:prSet/>
      <dgm:spPr/>
      <dgm:t>
        <a:bodyPr/>
        <a:lstStyle/>
        <a:p>
          <a:endParaRPr lang="en-GB"/>
        </a:p>
      </dgm:t>
    </dgm:pt>
    <dgm:pt modelId="{CB5B697D-2B37-4D48-84D4-3D27742E00BA}">
      <dgm:prSet phldrT="[Text]"/>
      <dgm:spPr/>
      <dgm:t>
        <a:bodyPr/>
        <a:lstStyle/>
        <a:p>
          <a:r>
            <a:rPr lang="en-US" dirty="0"/>
            <a:t>CNN</a:t>
          </a:r>
          <a:endParaRPr lang="en-GB" dirty="0"/>
        </a:p>
      </dgm:t>
    </dgm:pt>
    <dgm:pt modelId="{A5A59B1D-1BDD-4C78-A301-42EF909D80E7}" type="parTrans" cxnId="{D0FAD621-28BA-4A35-BFFE-EEF578D87151}">
      <dgm:prSet/>
      <dgm:spPr/>
      <dgm:t>
        <a:bodyPr/>
        <a:lstStyle/>
        <a:p>
          <a:endParaRPr lang="en-GB"/>
        </a:p>
      </dgm:t>
    </dgm:pt>
    <dgm:pt modelId="{383139AE-6403-4648-8465-24890974C221}" type="sibTrans" cxnId="{D0FAD621-28BA-4A35-BFFE-EEF578D87151}">
      <dgm:prSet/>
      <dgm:spPr/>
      <dgm:t>
        <a:bodyPr/>
        <a:lstStyle/>
        <a:p>
          <a:endParaRPr lang="en-GB"/>
        </a:p>
      </dgm:t>
    </dgm:pt>
    <dgm:pt modelId="{BB946BCC-6310-4ED3-AD3A-FC81C1AF2093}">
      <dgm:prSet phldrT="[Text]"/>
      <dgm:spPr/>
      <dgm:t>
        <a:bodyPr/>
        <a:lstStyle/>
        <a:p>
          <a:r>
            <a:rPr lang="en-US" dirty="0"/>
            <a:t>LBP+SIFT</a:t>
          </a:r>
          <a:endParaRPr lang="en-GB" dirty="0"/>
        </a:p>
      </dgm:t>
    </dgm:pt>
    <dgm:pt modelId="{C13809F7-5C96-4354-B493-32FB2B361997}" type="parTrans" cxnId="{C8144741-F48B-4F90-B7AE-54B78CB295FC}">
      <dgm:prSet/>
      <dgm:spPr/>
      <dgm:t>
        <a:bodyPr/>
        <a:lstStyle/>
        <a:p>
          <a:endParaRPr lang="en-GB"/>
        </a:p>
      </dgm:t>
    </dgm:pt>
    <dgm:pt modelId="{94C11770-FA0C-4133-949F-D61321963C06}" type="sibTrans" cxnId="{C8144741-F48B-4F90-B7AE-54B78CB295FC}">
      <dgm:prSet/>
      <dgm:spPr/>
      <dgm:t>
        <a:bodyPr/>
        <a:lstStyle/>
        <a:p>
          <a:endParaRPr lang="en-GB"/>
        </a:p>
      </dgm:t>
    </dgm:pt>
    <dgm:pt modelId="{D5DE1F19-2DC0-4682-92A1-51D61F1002B3}" type="pres">
      <dgm:prSet presAssocID="{54695D76-7566-4EEB-83EF-EC4A173F391E}" presName="Name0" presStyleCnt="0">
        <dgm:presLayoutVars>
          <dgm:dir/>
          <dgm:animLvl val="lvl"/>
          <dgm:resizeHandles val="exact"/>
        </dgm:presLayoutVars>
      </dgm:prSet>
      <dgm:spPr/>
    </dgm:pt>
    <dgm:pt modelId="{3BAF52C1-830E-483B-97E9-C3DCEF93B5EB}" type="pres">
      <dgm:prSet presAssocID="{BD6202A6-A0D8-48EA-A197-68E7613A342A}" presName="Name8" presStyleCnt="0"/>
      <dgm:spPr/>
    </dgm:pt>
    <dgm:pt modelId="{384D47C4-1FE0-46E5-9726-19E15F3C62CA}" type="pres">
      <dgm:prSet presAssocID="{BD6202A6-A0D8-48EA-A197-68E7613A342A}" presName="level" presStyleLbl="node1" presStyleIdx="0" presStyleCnt="3">
        <dgm:presLayoutVars>
          <dgm:chMax val="1"/>
          <dgm:bulletEnabled val="1"/>
        </dgm:presLayoutVars>
      </dgm:prSet>
      <dgm:spPr/>
    </dgm:pt>
    <dgm:pt modelId="{ADAA8419-BF46-426A-853B-2FC4CD76EA45}" type="pres">
      <dgm:prSet presAssocID="{BD6202A6-A0D8-48EA-A197-68E7613A342A}" presName="levelTx" presStyleLbl="revTx" presStyleIdx="0" presStyleCnt="0">
        <dgm:presLayoutVars>
          <dgm:chMax val="1"/>
          <dgm:bulletEnabled val="1"/>
        </dgm:presLayoutVars>
      </dgm:prSet>
      <dgm:spPr/>
    </dgm:pt>
    <dgm:pt modelId="{8176735F-BAC1-4662-A17A-C9A56C37AAAF}" type="pres">
      <dgm:prSet presAssocID="{CB5B697D-2B37-4D48-84D4-3D27742E00BA}" presName="Name8" presStyleCnt="0"/>
      <dgm:spPr/>
    </dgm:pt>
    <dgm:pt modelId="{F9DC48FC-9898-4690-A661-880B55F5B03B}" type="pres">
      <dgm:prSet presAssocID="{CB5B697D-2B37-4D48-84D4-3D27742E00BA}" presName="level" presStyleLbl="node1" presStyleIdx="1" presStyleCnt="3">
        <dgm:presLayoutVars>
          <dgm:chMax val="1"/>
          <dgm:bulletEnabled val="1"/>
        </dgm:presLayoutVars>
      </dgm:prSet>
      <dgm:spPr/>
    </dgm:pt>
    <dgm:pt modelId="{3278FC08-4925-4CE6-A3CF-985DE3EBC433}" type="pres">
      <dgm:prSet presAssocID="{CB5B697D-2B37-4D48-84D4-3D27742E00BA}" presName="levelTx" presStyleLbl="revTx" presStyleIdx="0" presStyleCnt="0">
        <dgm:presLayoutVars>
          <dgm:chMax val="1"/>
          <dgm:bulletEnabled val="1"/>
        </dgm:presLayoutVars>
      </dgm:prSet>
      <dgm:spPr/>
    </dgm:pt>
    <dgm:pt modelId="{BCC3665F-8DB5-49E2-A9D2-87269B965FBD}" type="pres">
      <dgm:prSet presAssocID="{BB946BCC-6310-4ED3-AD3A-FC81C1AF2093}" presName="Name8" presStyleCnt="0"/>
      <dgm:spPr/>
    </dgm:pt>
    <dgm:pt modelId="{D0DAE16E-A5F6-4887-8F8A-6718D825C149}" type="pres">
      <dgm:prSet presAssocID="{BB946BCC-6310-4ED3-AD3A-FC81C1AF2093}" presName="level" presStyleLbl="node1" presStyleIdx="2" presStyleCnt="3">
        <dgm:presLayoutVars>
          <dgm:chMax val="1"/>
          <dgm:bulletEnabled val="1"/>
        </dgm:presLayoutVars>
      </dgm:prSet>
      <dgm:spPr/>
    </dgm:pt>
    <dgm:pt modelId="{CA396683-C70A-4097-ADE8-8E66716230A4}" type="pres">
      <dgm:prSet presAssocID="{BB946BCC-6310-4ED3-AD3A-FC81C1AF2093}" presName="levelTx" presStyleLbl="revTx" presStyleIdx="0" presStyleCnt="0">
        <dgm:presLayoutVars>
          <dgm:chMax val="1"/>
          <dgm:bulletEnabled val="1"/>
        </dgm:presLayoutVars>
      </dgm:prSet>
      <dgm:spPr/>
    </dgm:pt>
  </dgm:ptLst>
  <dgm:cxnLst>
    <dgm:cxn modelId="{56D2C507-7D5A-4545-8C57-981348F86F6D}" type="presOf" srcId="{BB946BCC-6310-4ED3-AD3A-FC81C1AF2093}" destId="{CA396683-C70A-4097-ADE8-8E66716230A4}" srcOrd="1" destOrd="0" presId="urn:microsoft.com/office/officeart/2005/8/layout/pyramid1"/>
    <dgm:cxn modelId="{D0FAD621-28BA-4A35-BFFE-EEF578D87151}" srcId="{54695D76-7566-4EEB-83EF-EC4A173F391E}" destId="{CB5B697D-2B37-4D48-84D4-3D27742E00BA}" srcOrd="1" destOrd="0" parTransId="{A5A59B1D-1BDD-4C78-A301-42EF909D80E7}" sibTransId="{383139AE-6403-4648-8465-24890974C221}"/>
    <dgm:cxn modelId="{C8144741-F48B-4F90-B7AE-54B78CB295FC}" srcId="{54695D76-7566-4EEB-83EF-EC4A173F391E}" destId="{BB946BCC-6310-4ED3-AD3A-FC81C1AF2093}" srcOrd="2" destOrd="0" parTransId="{C13809F7-5C96-4354-B493-32FB2B361997}" sibTransId="{94C11770-FA0C-4133-949F-D61321963C06}"/>
    <dgm:cxn modelId="{3C22F080-9F16-47D1-975E-17F3D85B154A}" type="presOf" srcId="{CB5B697D-2B37-4D48-84D4-3D27742E00BA}" destId="{F9DC48FC-9898-4690-A661-880B55F5B03B}" srcOrd="0" destOrd="0" presId="urn:microsoft.com/office/officeart/2005/8/layout/pyramid1"/>
    <dgm:cxn modelId="{5952AA9F-E69E-4B5A-8157-054449F8E3C1}" type="presOf" srcId="{BD6202A6-A0D8-48EA-A197-68E7613A342A}" destId="{ADAA8419-BF46-426A-853B-2FC4CD76EA45}" srcOrd="1" destOrd="0" presId="urn:microsoft.com/office/officeart/2005/8/layout/pyramid1"/>
    <dgm:cxn modelId="{E58CB3A4-E03C-4EB4-BEBF-861BB02B7A9A}" srcId="{54695D76-7566-4EEB-83EF-EC4A173F391E}" destId="{BD6202A6-A0D8-48EA-A197-68E7613A342A}" srcOrd="0" destOrd="0" parTransId="{3DCDD3D4-C9B0-43D7-95FE-FBBA317AB346}" sibTransId="{6F4D695A-76D4-46EB-9C2C-24B25D34291E}"/>
    <dgm:cxn modelId="{643236A8-5C29-43CB-904F-7DDE35A1576D}" type="presOf" srcId="{BB946BCC-6310-4ED3-AD3A-FC81C1AF2093}" destId="{D0DAE16E-A5F6-4887-8F8A-6718D825C149}" srcOrd="0" destOrd="0" presId="urn:microsoft.com/office/officeart/2005/8/layout/pyramid1"/>
    <dgm:cxn modelId="{192B05AA-7B4D-4511-9CF0-C0EA7BC751E9}" type="presOf" srcId="{54695D76-7566-4EEB-83EF-EC4A173F391E}" destId="{D5DE1F19-2DC0-4682-92A1-51D61F1002B3}" srcOrd="0" destOrd="0" presId="urn:microsoft.com/office/officeart/2005/8/layout/pyramid1"/>
    <dgm:cxn modelId="{8CAADFAF-7C08-476B-8B29-91B6C1CD9464}" type="presOf" srcId="{BD6202A6-A0D8-48EA-A197-68E7613A342A}" destId="{384D47C4-1FE0-46E5-9726-19E15F3C62CA}" srcOrd="0" destOrd="0" presId="urn:microsoft.com/office/officeart/2005/8/layout/pyramid1"/>
    <dgm:cxn modelId="{9D76DFC6-D252-4E7A-9888-7A5DCE4F024D}" type="presOf" srcId="{CB5B697D-2B37-4D48-84D4-3D27742E00BA}" destId="{3278FC08-4925-4CE6-A3CF-985DE3EBC433}" srcOrd="1" destOrd="0" presId="urn:microsoft.com/office/officeart/2005/8/layout/pyramid1"/>
    <dgm:cxn modelId="{28F7A421-6CBD-4455-AB28-1B42BB32454A}" type="presParOf" srcId="{D5DE1F19-2DC0-4682-92A1-51D61F1002B3}" destId="{3BAF52C1-830E-483B-97E9-C3DCEF93B5EB}" srcOrd="0" destOrd="0" presId="urn:microsoft.com/office/officeart/2005/8/layout/pyramid1"/>
    <dgm:cxn modelId="{11C314E9-DCA1-48D6-AADC-65E6BEEFAC2E}" type="presParOf" srcId="{3BAF52C1-830E-483B-97E9-C3DCEF93B5EB}" destId="{384D47C4-1FE0-46E5-9726-19E15F3C62CA}" srcOrd="0" destOrd="0" presId="urn:microsoft.com/office/officeart/2005/8/layout/pyramid1"/>
    <dgm:cxn modelId="{71ABFDE6-9D81-40EB-A05C-A6BAF2660646}" type="presParOf" srcId="{3BAF52C1-830E-483B-97E9-C3DCEF93B5EB}" destId="{ADAA8419-BF46-426A-853B-2FC4CD76EA45}" srcOrd="1" destOrd="0" presId="urn:microsoft.com/office/officeart/2005/8/layout/pyramid1"/>
    <dgm:cxn modelId="{33FBD0FD-8C52-4E9A-AE12-8930BEC9CE93}" type="presParOf" srcId="{D5DE1F19-2DC0-4682-92A1-51D61F1002B3}" destId="{8176735F-BAC1-4662-A17A-C9A56C37AAAF}" srcOrd="1" destOrd="0" presId="urn:microsoft.com/office/officeart/2005/8/layout/pyramid1"/>
    <dgm:cxn modelId="{FAFB942B-12CE-40A7-91E2-E824791E6041}" type="presParOf" srcId="{8176735F-BAC1-4662-A17A-C9A56C37AAAF}" destId="{F9DC48FC-9898-4690-A661-880B55F5B03B}" srcOrd="0" destOrd="0" presId="urn:microsoft.com/office/officeart/2005/8/layout/pyramid1"/>
    <dgm:cxn modelId="{8E1C6104-23E7-4767-B7BB-FF679B5F6089}" type="presParOf" srcId="{8176735F-BAC1-4662-A17A-C9A56C37AAAF}" destId="{3278FC08-4925-4CE6-A3CF-985DE3EBC433}" srcOrd="1" destOrd="0" presId="urn:microsoft.com/office/officeart/2005/8/layout/pyramid1"/>
    <dgm:cxn modelId="{D7EDFD39-76D9-4C7B-BC25-62447F67EDB3}" type="presParOf" srcId="{D5DE1F19-2DC0-4682-92A1-51D61F1002B3}" destId="{BCC3665F-8DB5-49E2-A9D2-87269B965FBD}" srcOrd="2" destOrd="0" presId="urn:microsoft.com/office/officeart/2005/8/layout/pyramid1"/>
    <dgm:cxn modelId="{EF6B944E-8052-464C-85A4-6B478EADF8C0}" type="presParOf" srcId="{BCC3665F-8DB5-49E2-A9D2-87269B965FBD}" destId="{D0DAE16E-A5F6-4887-8F8A-6718D825C149}" srcOrd="0" destOrd="0" presId="urn:microsoft.com/office/officeart/2005/8/layout/pyramid1"/>
    <dgm:cxn modelId="{71115D17-ED3B-4A87-9C30-41A467A00CD9}" type="presParOf" srcId="{BCC3665F-8DB5-49E2-A9D2-87269B965FBD}" destId="{CA396683-C70A-4097-ADE8-8E66716230A4}"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D47C4-1FE0-46E5-9726-19E15F3C62CA}">
      <dsp:nvSpPr>
        <dsp:cNvPr id="0" name=""/>
        <dsp:cNvSpPr/>
      </dsp:nvSpPr>
      <dsp:spPr>
        <a:xfrm>
          <a:off x="1825176" y="0"/>
          <a:ext cx="1825176" cy="1216784"/>
        </a:xfrm>
        <a:prstGeom prst="trapezoid">
          <a:avLst>
            <a:gd name="adj" fmla="val 7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DBN</a:t>
          </a:r>
          <a:endParaRPr lang="en-GB" sz="6500" kern="1200" dirty="0"/>
        </a:p>
      </dsp:txBody>
      <dsp:txXfrm>
        <a:off x="1825176" y="0"/>
        <a:ext cx="1825176" cy="1216784"/>
      </dsp:txXfrm>
    </dsp:sp>
    <dsp:sp modelId="{F9DC48FC-9898-4690-A661-880B55F5B03B}">
      <dsp:nvSpPr>
        <dsp:cNvPr id="0" name=""/>
        <dsp:cNvSpPr/>
      </dsp:nvSpPr>
      <dsp:spPr>
        <a:xfrm>
          <a:off x="912588" y="1216784"/>
          <a:ext cx="3650353" cy="1216784"/>
        </a:xfrm>
        <a:prstGeom prst="trapezoid">
          <a:avLst>
            <a:gd name="adj" fmla="val 75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CNN</a:t>
          </a:r>
          <a:endParaRPr lang="en-GB" sz="6500" kern="1200" dirty="0"/>
        </a:p>
      </dsp:txBody>
      <dsp:txXfrm>
        <a:off x="1551400" y="1216784"/>
        <a:ext cx="2372729" cy="1216784"/>
      </dsp:txXfrm>
    </dsp:sp>
    <dsp:sp modelId="{D0DAE16E-A5F6-4887-8F8A-6718D825C149}">
      <dsp:nvSpPr>
        <dsp:cNvPr id="0" name=""/>
        <dsp:cNvSpPr/>
      </dsp:nvSpPr>
      <dsp:spPr>
        <a:xfrm>
          <a:off x="0" y="2433569"/>
          <a:ext cx="5475530" cy="1216784"/>
        </a:xfrm>
        <a:prstGeom prst="trapezoid">
          <a:avLst>
            <a:gd name="adj" fmla="val 75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LBP+SIFT</a:t>
          </a:r>
          <a:endParaRPr lang="en-GB" sz="6500" kern="1200" dirty="0"/>
        </a:p>
      </dsp:txBody>
      <dsp:txXfrm>
        <a:off x="958217" y="2433569"/>
        <a:ext cx="3559094" cy="121678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2E8D4336-9A6F-4360-8218-0BE269D7767F}" type="datetimeFigureOut">
              <a:rPr lang="en-GB" smtClean="0"/>
              <a:t>19/12/2018</a:t>
            </a:fld>
            <a:endParaRPr lang="en-GB"/>
          </a:p>
        </p:txBody>
      </p:sp>
      <p:sp>
        <p:nvSpPr>
          <p:cNvPr id="4" name="Marcador de pie de página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8D8A9F96-A97A-4017-A787-4F95F4E827B8}" type="slidenum">
              <a:rPr lang="en-GB" smtClean="0"/>
              <a:t>‹#›</a:t>
            </a:fld>
            <a:endParaRPr lang="en-GB"/>
          </a:p>
        </p:txBody>
      </p:sp>
    </p:spTree>
    <p:extLst>
      <p:ext uri="{BB962C8B-B14F-4D97-AF65-F5344CB8AC3E}">
        <p14:creationId xmlns:p14="http://schemas.microsoft.com/office/powerpoint/2010/main" val="31464623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Grp="1" noRot="1" noChangeAspect="1" noChangeArrowheads="1"/>
          </p:cNvSpPr>
          <p:nvPr>
            <p:ph type="sldImg"/>
          </p:nvPr>
        </p:nvSpPr>
        <p:spPr bwMode="auto">
          <a:xfrm>
            <a:off x="917575" y="752475"/>
            <a:ext cx="4960938" cy="3722688"/>
          </a:xfrm>
          <a:prstGeom prst="rect">
            <a:avLst/>
          </a:prstGeom>
          <a:noFill/>
          <a:ln w="9525">
            <a:noFill/>
            <a:round/>
            <a:headEnd/>
            <a:tailEnd/>
          </a:ln>
        </p:spPr>
      </p:sp>
      <p:sp>
        <p:nvSpPr>
          <p:cNvPr id="3074" name="Rectangle 2"/>
          <p:cNvSpPr>
            <a:spLocks noGrp="1" noChangeArrowheads="1"/>
          </p:cNvSpPr>
          <p:nvPr>
            <p:ph type="body"/>
          </p:nvPr>
        </p:nvSpPr>
        <p:spPr bwMode="auto">
          <a:xfrm>
            <a:off x="680984" y="4715406"/>
            <a:ext cx="5435708" cy="4465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ca-ES" noProof="0"/>
          </a:p>
        </p:txBody>
      </p:sp>
      <p:sp>
        <p:nvSpPr>
          <p:cNvPr id="3075" name="Rectangle 3"/>
          <p:cNvSpPr>
            <a:spLocks noGrp="1" noChangeArrowheads="1"/>
          </p:cNvSpPr>
          <p:nvPr>
            <p:ph type="hdr"/>
          </p:nvPr>
        </p:nvSpPr>
        <p:spPr bwMode="auto">
          <a:xfrm>
            <a:off x="0" y="1"/>
            <a:ext cx="2948902" cy="49587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101000"/>
              </a:lnSpc>
              <a:tabLst>
                <a:tab pos="698491" algn="l"/>
                <a:tab pos="1396982" algn="l"/>
                <a:tab pos="2095473" algn="l"/>
                <a:tab pos="2793964" algn="l"/>
              </a:tabLst>
              <a:defRPr sz="1400" b="1">
                <a:solidFill>
                  <a:srgbClr val="FFFFFF"/>
                </a:solidFill>
                <a:latin typeface="Verdana" pitchFamily="34" charset="0"/>
              </a:defRPr>
            </a:lvl1pPr>
          </a:lstStyle>
          <a:p>
            <a:pPr>
              <a:defRPr/>
            </a:pPr>
            <a:endParaRPr lang="en-GB"/>
          </a:p>
        </p:txBody>
      </p:sp>
      <p:sp>
        <p:nvSpPr>
          <p:cNvPr id="3076" name="Rectangle 4"/>
          <p:cNvSpPr>
            <a:spLocks noGrp="1" noChangeArrowheads="1"/>
          </p:cNvSpPr>
          <p:nvPr>
            <p:ph type="dt"/>
          </p:nvPr>
        </p:nvSpPr>
        <p:spPr bwMode="auto">
          <a:xfrm>
            <a:off x="3847253" y="1"/>
            <a:ext cx="2948902" cy="49587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101000"/>
              </a:lnSpc>
              <a:tabLst>
                <a:tab pos="698491" algn="l"/>
                <a:tab pos="1396982" algn="l"/>
                <a:tab pos="2095473" algn="l"/>
                <a:tab pos="2793964" algn="l"/>
              </a:tabLst>
              <a:defRPr sz="1400" b="1">
                <a:solidFill>
                  <a:srgbClr val="FFFFFF"/>
                </a:solidFill>
                <a:latin typeface="Verdana" pitchFamily="34" charset="0"/>
              </a:defRPr>
            </a:lvl1pPr>
          </a:lstStyle>
          <a:p>
            <a:pPr>
              <a:defRPr/>
            </a:pPr>
            <a:endParaRPr lang="en-GB"/>
          </a:p>
        </p:txBody>
      </p:sp>
      <p:sp>
        <p:nvSpPr>
          <p:cNvPr id="3077" name="Rectangle 5"/>
          <p:cNvSpPr>
            <a:spLocks noGrp="1" noChangeArrowheads="1"/>
          </p:cNvSpPr>
          <p:nvPr>
            <p:ph type="ftr"/>
          </p:nvPr>
        </p:nvSpPr>
        <p:spPr bwMode="auto">
          <a:xfrm>
            <a:off x="0" y="9430813"/>
            <a:ext cx="2948902" cy="49587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ctr">
              <a:lnSpc>
                <a:spcPct val="101000"/>
              </a:lnSpc>
              <a:tabLst>
                <a:tab pos="698491" algn="l"/>
                <a:tab pos="1396982" algn="l"/>
                <a:tab pos="2095473" algn="l"/>
                <a:tab pos="2793964" algn="l"/>
              </a:tabLst>
              <a:defRPr sz="1400" b="1">
                <a:solidFill>
                  <a:srgbClr val="FFFFFF"/>
                </a:solidFill>
                <a:latin typeface="Verdana" pitchFamily="34" charset="0"/>
              </a:defRPr>
            </a:lvl1pPr>
          </a:lstStyle>
          <a:p>
            <a:pPr>
              <a:defRPr/>
            </a:pPr>
            <a:endParaRPr lang="en-GB"/>
          </a:p>
        </p:txBody>
      </p:sp>
      <p:sp>
        <p:nvSpPr>
          <p:cNvPr id="3078" name="Rectangle 6"/>
          <p:cNvSpPr>
            <a:spLocks noGrp="1" noChangeArrowheads="1"/>
          </p:cNvSpPr>
          <p:nvPr>
            <p:ph type="sldNum"/>
          </p:nvPr>
        </p:nvSpPr>
        <p:spPr bwMode="auto">
          <a:xfrm>
            <a:off x="3847253" y="9430813"/>
            <a:ext cx="2948902" cy="49587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101000"/>
              </a:lnSpc>
              <a:tabLst>
                <a:tab pos="698491" algn="l"/>
                <a:tab pos="1396982" algn="l"/>
                <a:tab pos="2095473" algn="l"/>
                <a:tab pos="2793964" algn="l"/>
              </a:tabLst>
              <a:defRPr sz="1400" b="1">
                <a:solidFill>
                  <a:srgbClr val="FFFFFF"/>
                </a:solidFill>
                <a:latin typeface="Verdana" pitchFamily="34" charset="0"/>
              </a:defRPr>
            </a:lvl1pPr>
          </a:lstStyle>
          <a:p>
            <a:pPr>
              <a:defRPr/>
            </a:pPr>
            <a:fld id="{E38828A0-2C15-4826-B166-0B0F0FA52889}" type="slidenum">
              <a:rPr lang="en-GB"/>
              <a:pPr>
                <a:defRPr/>
              </a:pPr>
              <a:t>‹#›</a:t>
            </a:fld>
            <a:endParaRPr lang="en-GB"/>
          </a:p>
        </p:txBody>
      </p:sp>
    </p:spTree>
    <p:extLst>
      <p:ext uri="{BB962C8B-B14F-4D97-AF65-F5344CB8AC3E}">
        <p14:creationId xmlns:p14="http://schemas.microsoft.com/office/powerpoint/2010/main" val="1574583316"/>
      </p:ext>
    </p:extLst>
  </p:cSld>
  <p:clrMap bg1="lt1" tx1="dk1" bg2="lt2" tx2="dk2" accent1="accent1" accent2="accent2" accent3="accent3" accent4="accent4" accent5="accent5" accent6="accent6" hlink="hlink" folHlink="folHlink"/>
  <p:hf hdr="0" ftr="0" dt="0"/>
  <p:notesStyle>
    <a:lvl1pPr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642" indent="-285632"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2524" indent="-228506"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599537" indent="-228506"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6547" indent="-228506" algn="l" defTabSz="182487"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5052" algn="l" defTabSz="914021" rtl="0" eaLnBrk="1" latinLnBrk="0" hangingPunct="1">
      <a:defRPr sz="1200" kern="1200">
        <a:solidFill>
          <a:schemeClr val="tx1"/>
        </a:solidFill>
        <a:latin typeface="+mn-lt"/>
        <a:ea typeface="+mn-ea"/>
        <a:cs typeface="+mn-cs"/>
      </a:defRPr>
    </a:lvl6pPr>
    <a:lvl7pPr marL="2742063" algn="l" defTabSz="914021" rtl="0" eaLnBrk="1" latinLnBrk="0" hangingPunct="1">
      <a:defRPr sz="1200" kern="1200">
        <a:solidFill>
          <a:schemeClr val="tx1"/>
        </a:solidFill>
        <a:latin typeface="+mn-lt"/>
        <a:ea typeface="+mn-ea"/>
        <a:cs typeface="+mn-cs"/>
      </a:defRPr>
    </a:lvl7pPr>
    <a:lvl8pPr marL="3199073" algn="l" defTabSz="914021" rtl="0" eaLnBrk="1" latinLnBrk="0" hangingPunct="1">
      <a:defRPr sz="1200" kern="1200">
        <a:solidFill>
          <a:schemeClr val="tx1"/>
        </a:solidFill>
        <a:latin typeface="+mn-lt"/>
        <a:ea typeface="+mn-ea"/>
        <a:cs typeface="+mn-cs"/>
      </a:defRPr>
    </a:lvl8pPr>
    <a:lvl9pPr marL="3656083" algn="l" defTabSz="91402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codeburst.io/deep-learning-deep-belief-network-fundamentals-d0dcfd80d7d4"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ayoclinic.org/diseases-conditions/lung-cancer/expert-answers/lung-nodules/faq-2005844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p:sp>
      <p:sp>
        <p:nvSpPr>
          <p:cNvPr id="8195" name="2 Marcador de notas"/>
          <p:cNvSpPr>
            <a:spLocks noGrp="1"/>
          </p:cNvSpPr>
          <p:nvPr>
            <p:ph type="body" idx="1"/>
          </p:nvPr>
        </p:nvSpPr>
        <p:spPr>
          <a:noFill/>
          <a:ln/>
        </p:spPr>
        <p:txBody>
          <a:bodyPr/>
          <a:lstStyle/>
          <a:p>
            <a:r>
              <a:rPr lang="es-ES" dirty="0"/>
              <a:t>In this lecture, </a:t>
            </a:r>
            <a:r>
              <a:rPr lang="es-ES" dirty="0" err="1"/>
              <a:t>we</a:t>
            </a:r>
            <a:r>
              <a:rPr lang="es-ES" dirty="0"/>
              <a:t> are </a:t>
            </a:r>
            <a:r>
              <a:rPr lang="es-ES" dirty="0" err="1"/>
              <a:t>going</a:t>
            </a:r>
            <a:r>
              <a:rPr lang="es-ES" dirty="0"/>
              <a:t> </a:t>
            </a:r>
            <a:r>
              <a:rPr lang="es-ES" dirty="0" err="1"/>
              <a:t>to</a:t>
            </a:r>
            <a:r>
              <a:rPr lang="es-ES" dirty="0"/>
              <a:t> </a:t>
            </a:r>
            <a:r>
              <a:rPr lang="es-ES" dirty="0" err="1"/>
              <a:t>talk</a:t>
            </a:r>
            <a:r>
              <a:rPr lang="es-ES" dirty="0"/>
              <a:t> </a:t>
            </a:r>
            <a:r>
              <a:rPr lang="es-ES" dirty="0" err="1"/>
              <a:t>about</a:t>
            </a:r>
            <a:r>
              <a:rPr lang="es-ES" dirty="0"/>
              <a:t> </a:t>
            </a:r>
            <a:r>
              <a:rPr lang="es-ES" dirty="0" err="1"/>
              <a:t>Computer</a:t>
            </a:r>
            <a:r>
              <a:rPr lang="es-ES" dirty="0"/>
              <a:t> </a:t>
            </a:r>
            <a:r>
              <a:rPr lang="es-ES" dirty="0" err="1"/>
              <a:t>Aided</a:t>
            </a:r>
            <a:r>
              <a:rPr lang="es-ES" dirty="0"/>
              <a:t> Diagnosis in </a:t>
            </a:r>
            <a:r>
              <a:rPr lang="es-ES" dirty="0" err="1"/>
              <a:t>Lung</a:t>
            </a:r>
            <a:r>
              <a:rPr lang="es-ES" dirty="0"/>
              <a:t> </a:t>
            </a:r>
            <a:r>
              <a:rPr lang="es-ES" dirty="0" err="1"/>
              <a:t>cancer</a:t>
            </a:r>
            <a:r>
              <a:rPr lang="es-ES" dirty="0"/>
              <a:t>. </a:t>
            </a:r>
            <a:r>
              <a:rPr lang="es-ES" dirty="0" err="1"/>
              <a:t>We</a:t>
            </a:r>
            <a:r>
              <a:rPr lang="es-ES" dirty="0"/>
              <a:t> are </a:t>
            </a:r>
            <a:r>
              <a:rPr lang="es-ES" dirty="0" err="1"/>
              <a:t>going</a:t>
            </a:r>
            <a:r>
              <a:rPr lang="es-ES" dirty="0"/>
              <a:t> </a:t>
            </a:r>
            <a:r>
              <a:rPr lang="es-ES" dirty="0" err="1"/>
              <a:t>to</a:t>
            </a:r>
            <a:r>
              <a:rPr lang="es-ES" dirty="0"/>
              <a:t> </a:t>
            </a:r>
            <a:r>
              <a:rPr lang="es-ES" dirty="0" err="1"/>
              <a:t>focus</a:t>
            </a:r>
            <a:r>
              <a:rPr lang="es-ES" dirty="0"/>
              <a:t> </a:t>
            </a:r>
            <a:r>
              <a:rPr lang="es-ES" dirty="0" err="1"/>
              <a:t>on</a:t>
            </a:r>
            <a:r>
              <a:rPr lang="es-ES" dirty="0"/>
              <a:t> </a:t>
            </a:r>
            <a:r>
              <a:rPr lang="es-ES" dirty="0" err="1"/>
              <a:t>one</a:t>
            </a:r>
            <a:r>
              <a:rPr lang="es-ES" dirty="0"/>
              <a:t> </a:t>
            </a:r>
            <a:r>
              <a:rPr lang="es-ES" dirty="0" err="1"/>
              <a:t>paper</a:t>
            </a:r>
            <a:r>
              <a:rPr lang="es-ES" dirty="0"/>
              <a:t> and </a:t>
            </a:r>
            <a:r>
              <a:rPr lang="es-ES" dirty="0" err="1"/>
              <a:t>results</a:t>
            </a:r>
            <a:r>
              <a:rPr lang="es-ES" dirty="0"/>
              <a:t> </a:t>
            </a:r>
            <a:r>
              <a:rPr lang="es-ES" dirty="0" err="1"/>
              <a:t>they</a:t>
            </a:r>
            <a:r>
              <a:rPr lang="es-ES" dirty="0"/>
              <a:t> </a:t>
            </a:r>
            <a:r>
              <a:rPr lang="es-ES" dirty="0" err="1"/>
              <a:t>got</a:t>
            </a:r>
            <a:r>
              <a:rPr lang="es-ES" dirty="0"/>
              <a:t> in </a:t>
            </a:r>
            <a:r>
              <a:rPr lang="es-ES" dirty="0" err="1"/>
              <a:t>classifying</a:t>
            </a:r>
            <a:r>
              <a:rPr lang="es-ES" dirty="0"/>
              <a:t> </a:t>
            </a:r>
            <a:r>
              <a:rPr lang="en-US" noProof="0" dirty="0"/>
              <a:t>lung</a:t>
            </a:r>
            <a:r>
              <a:rPr lang="es-ES" dirty="0"/>
              <a:t> </a:t>
            </a:r>
            <a:r>
              <a:rPr lang="es-ES" dirty="0" err="1"/>
              <a:t>nodules</a:t>
            </a:r>
            <a:r>
              <a:rPr lang="es-ES" dirty="0"/>
              <a:t>.</a:t>
            </a:r>
          </a:p>
        </p:txBody>
      </p:sp>
      <p:sp>
        <p:nvSpPr>
          <p:cNvPr id="8196" name="3 Marcador de número de diapositiva"/>
          <p:cNvSpPr>
            <a:spLocks noGrp="1"/>
          </p:cNvSpPr>
          <p:nvPr>
            <p:ph type="sldNum" sz="quarter"/>
          </p:nvPr>
        </p:nvSpPr>
        <p:spPr>
          <a:noFill/>
        </p:spPr>
        <p:txBody>
          <a:bodyPr/>
          <a:lstStyle/>
          <a:p>
            <a:fld id="{57D9DE2E-8F09-45B6-968F-250857F81109}" type="slidenum">
              <a:rPr lang="en-GB" smtClean="0"/>
              <a:pPr/>
              <a:t>1</a:t>
            </a:fld>
            <a:endParaRPr lang="en-GB"/>
          </a:p>
        </p:txBody>
      </p:sp>
    </p:spTree>
    <p:extLst>
      <p:ext uri="{BB962C8B-B14F-4D97-AF65-F5344CB8AC3E}">
        <p14:creationId xmlns:p14="http://schemas.microsoft.com/office/powerpoint/2010/main" val="2355985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1985, Geoffrey Hinton et al invented the Restricted Boltzmann Machines. It had the name of the Mechanical engineer Boltzmann because they used an energy function similar to the one Boltzmann used to train the network.</a:t>
            </a:r>
          </a:p>
          <a:p>
            <a:r>
              <a:rPr lang="en-US" dirty="0"/>
              <a:t>An RBM has the following properties:</a:t>
            </a:r>
          </a:p>
          <a:p>
            <a:pPr marL="228600" indent="-228600">
              <a:buFont typeface="+mj-lt"/>
              <a:buAutoNum type="arabicPeriod"/>
            </a:pPr>
            <a:r>
              <a:rPr lang="en-US" dirty="0"/>
              <a:t>	 each RBM has a visible layer and a hidden layer.</a:t>
            </a:r>
          </a:p>
          <a:p>
            <a:pPr marL="228600" indent="-228600">
              <a:buFont typeface="+mj-lt"/>
              <a:buAutoNum type="arabicPeriod"/>
            </a:pPr>
            <a:r>
              <a:rPr lang="en-US" dirty="0"/>
              <a:t>	 nodes in the hidden layer are disconnected, so conditionally independent.</a:t>
            </a:r>
          </a:p>
          <a:p>
            <a:pPr marL="228600" indent="-228600">
              <a:buFont typeface="+mj-lt"/>
              <a:buAutoNum type="arabicPeriod"/>
            </a:pPr>
            <a:r>
              <a:rPr lang="en-US" dirty="0"/>
              <a:t>	 it is undirected generative graph, in which weights from visible layer to hidden layer are the same both ways.</a:t>
            </a:r>
          </a:p>
          <a:p>
            <a:r>
              <a:rPr lang="en-US" b="1" i="1" dirty="0"/>
              <a:t>References</a:t>
            </a:r>
            <a:r>
              <a:rPr lang="en-US" dirty="0"/>
              <a:t>:</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a:t>[1]: David H. Ackley, Geoffrey Hinton, Terrence J. </a:t>
            </a:r>
            <a:r>
              <a:rPr lang="en-US" dirty="0" err="1"/>
              <a:t>Sejnowski</a:t>
            </a:r>
            <a:r>
              <a:rPr lang="en-GB" sz="1200" b="0" i="0" u="none" strike="noStrike" kern="1200" dirty="0">
                <a:solidFill>
                  <a:schemeClr val="tx1"/>
                </a:solidFill>
                <a:effectLst/>
                <a:latin typeface="Times New Roman" pitchFamily="18" charset="0"/>
                <a:ea typeface="+mn-ea"/>
                <a:cs typeface="+mn-cs"/>
              </a:rPr>
              <a:t>, </a:t>
            </a:r>
            <a:r>
              <a:rPr lang="en-GB" sz="1200" b="0" i="0" kern="1200" dirty="0">
                <a:solidFill>
                  <a:srgbClr val="000000"/>
                </a:solidFill>
                <a:effectLst/>
                <a:latin typeface="Times New Roman" pitchFamily="18" charset="0"/>
                <a:ea typeface="+mn-ea"/>
                <a:cs typeface="+mn-cs"/>
              </a:rPr>
              <a:t>A learning algorithm for Boltzmann machines, 1985</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b="0" i="0" kern="1200" dirty="0">
                <a:solidFill>
                  <a:srgbClr val="000000"/>
                </a:solidFill>
                <a:effectLst/>
                <a:latin typeface="Times New Roman" pitchFamily="18" charset="0"/>
                <a:ea typeface="+mn-ea"/>
                <a:cs typeface="+mn-cs"/>
              </a:rPr>
              <a:t>[</a:t>
            </a:r>
            <a:r>
              <a:rPr lang="en-GB" sz="1200" b="0" i="0" kern="1200" dirty="0">
                <a:solidFill>
                  <a:srgbClr val="000000"/>
                </a:solidFill>
                <a:effectLst/>
                <a:latin typeface="Times New Roman" pitchFamily="18" charset="0"/>
                <a:ea typeface="+mn-ea"/>
                <a:cs typeface="+mn-cs"/>
              </a:rPr>
              <a:t>2]: Ruslan S., Andriy M, Geoffrey H., Restricted Boltzmann Machines for Collaborative Filtering, 2006</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b="0" i="0" kern="1200" dirty="0">
                <a:solidFill>
                  <a:srgbClr val="000000"/>
                </a:solidFill>
                <a:effectLst/>
                <a:latin typeface="Times New Roman" pitchFamily="18" charset="0"/>
                <a:ea typeface="+mn-ea"/>
                <a:cs typeface="+mn-cs"/>
              </a:rPr>
              <a:t>[</a:t>
            </a:r>
            <a:r>
              <a:rPr lang="en-GB" sz="1200" b="0" i="0" kern="1200" dirty="0">
                <a:solidFill>
                  <a:srgbClr val="000000"/>
                </a:solidFill>
                <a:effectLst/>
                <a:latin typeface="Times New Roman" pitchFamily="18" charset="0"/>
                <a:ea typeface="+mn-ea"/>
                <a:cs typeface="+mn-cs"/>
              </a:rPr>
              <a:t>3]: </a:t>
            </a:r>
            <a:r>
              <a:rPr lang="en-GB" sz="1200" b="0" i="0" u="none" strike="noStrike" kern="1200" baseline="0" dirty="0">
                <a:solidFill>
                  <a:srgbClr val="0070C0"/>
                </a:solidFill>
                <a:highlight>
                  <a:srgbClr val="FFFF00"/>
                </a:highlight>
                <a:latin typeface="Times New Roman" pitchFamily="18" charset="0"/>
                <a:ea typeface="+mn-ea"/>
                <a:cs typeface="+mn-cs"/>
              </a:rPr>
              <a:t>Kai-Lung H., Che-Hao H., </a:t>
            </a:r>
            <a:r>
              <a:rPr lang="en-GB" sz="1200" b="0" i="0" u="none" strike="noStrike" kern="1200" baseline="0" dirty="0" err="1">
                <a:solidFill>
                  <a:srgbClr val="0070C0"/>
                </a:solidFill>
                <a:highlight>
                  <a:srgbClr val="FFFF00"/>
                </a:highlight>
                <a:latin typeface="Times New Roman" pitchFamily="18" charset="0"/>
                <a:ea typeface="+mn-ea"/>
                <a:cs typeface="+mn-cs"/>
              </a:rPr>
              <a:t>Shintami</a:t>
            </a:r>
            <a:r>
              <a:rPr lang="en-GB" sz="1200" b="0" i="0" u="none" strike="noStrike" kern="1200" baseline="0" dirty="0">
                <a:solidFill>
                  <a:srgbClr val="0070C0"/>
                </a:solidFill>
                <a:highlight>
                  <a:srgbClr val="FFFF00"/>
                </a:highlight>
                <a:latin typeface="Times New Roman" pitchFamily="18" charset="0"/>
                <a:ea typeface="+mn-ea"/>
                <a:cs typeface="+mn-cs"/>
              </a:rPr>
              <a:t> C. H., Wen-Huang C., Yu-Jen C., Computer-aided classification of lung nodules on computed tomography images via deep learning technique</a:t>
            </a:r>
            <a:endParaRPr lang="en-GB" sz="1200" b="0" i="0" kern="1200" dirty="0">
              <a:solidFill>
                <a:srgbClr val="000000"/>
              </a:solidFill>
              <a:effectLst/>
              <a:latin typeface="Times New Roman" pitchFamily="18" charset="0"/>
              <a:ea typeface="+mn-ea"/>
              <a:cs typeface="+mn-cs"/>
            </a:endParaRPr>
          </a:p>
          <a:p>
            <a:r>
              <a:rPr lang="en-GB" dirty="0">
                <a:solidFill>
                  <a:schemeClr val="tx1"/>
                </a:solidFill>
              </a:rPr>
              <a:t>RBM figure was taken from [3] paper.</a:t>
            </a:r>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11</a:t>
            </a:fld>
            <a:endParaRPr lang="en-GB"/>
          </a:p>
        </p:txBody>
      </p:sp>
    </p:spTree>
    <p:extLst>
      <p:ext uri="{BB962C8B-B14F-4D97-AF65-F5344CB8AC3E}">
        <p14:creationId xmlns:p14="http://schemas.microsoft.com/office/powerpoint/2010/main" val="2446209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References</a:t>
            </a:r>
            <a:r>
              <a:rPr lang="en-US" dirty="0"/>
              <a:t>:</a:t>
            </a:r>
          </a:p>
          <a:p>
            <a:r>
              <a:rPr lang="en-US" dirty="0"/>
              <a:t>[1</a:t>
            </a:r>
            <a:r>
              <a:rPr lang="en-US" dirty="0">
                <a:solidFill>
                  <a:srgbClr val="0070C0"/>
                </a:solidFill>
                <a:highlight>
                  <a:srgbClr val="FFFF00"/>
                </a:highlight>
              </a:rPr>
              <a:t>]: </a:t>
            </a:r>
            <a:r>
              <a:rPr lang="en-GB" sz="1200" b="0" i="0" u="none" strike="noStrike" kern="1200" baseline="0" dirty="0">
                <a:solidFill>
                  <a:srgbClr val="0070C0"/>
                </a:solidFill>
                <a:highlight>
                  <a:srgbClr val="FFFF00"/>
                </a:highlight>
                <a:latin typeface="Times New Roman" pitchFamily="18" charset="0"/>
                <a:ea typeface="+mn-ea"/>
                <a:cs typeface="+mn-cs"/>
              </a:rPr>
              <a:t>Kai-Lung H., Che-Hao H., </a:t>
            </a:r>
            <a:r>
              <a:rPr lang="en-GB" sz="1200" b="0" i="0" u="none" strike="noStrike" kern="1200" baseline="0" dirty="0" err="1">
                <a:solidFill>
                  <a:srgbClr val="0070C0"/>
                </a:solidFill>
                <a:highlight>
                  <a:srgbClr val="FFFF00"/>
                </a:highlight>
                <a:latin typeface="Times New Roman" pitchFamily="18" charset="0"/>
                <a:ea typeface="+mn-ea"/>
                <a:cs typeface="+mn-cs"/>
              </a:rPr>
              <a:t>Shintami</a:t>
            </a:r>
            <a:r>
              <a:rPr lang="en-GB" sz="1200" b="0" i="0" u="none" strike="noStrike" kern="1200" baseline="0" dirty="0">
                <a:solidFill>
                  <a:srgbClr val="0070C0"/>
                </a:solidFill>
                <a:highlight>
                  <a:srgbClr val="FFFF00"/>
                </a:highlight>
                <a:latin typeface="Times New Roman" pitchFamily="18" charset="0"/>
                <a:ea typeface="+mn-ea"/>
                <a:cs typeface="+mn-cs"/>
              </a:rPr>
              <a:t> C. H., Wen-Huang C., Yu-Jen C., Computer-aided classification of lung nodules on computed tomography images via deep learning technique</a:t>
            </a:r>
            <a:r>
              <a:rPr lang="en-GB" sz="1200" b="0" i="0" u="none" strike="noStrike" kern="1200" baseline="0" dirty="0">
                <a:solidFill>
                  <a:srgbClr val="0070C0"/>
                </a:solidFill>
                <a:latin typeface="Times New Roman" pitchFamily="18" charset="0"/>
                <a:ea typeface="+mn-ea"/>
                <a:cs typeface="+mn-cs"/>
              </a:rPr>
              <a:t>.</a:t>
            </a:r>
          </a:p>
          <a:p>
            <a:endParaRPr lang="en-GB" dirty="0">
              <a:solidFill>
                <a:srgbClr val="0070C0"/>
              </a:solidFill>
            </a:endParaRPr>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12</a:t>
            </a:fld>
            <a:endParaRPr lang="en-GB"/>
          </a:p>
        </p:txBody>
      </p:sp>
    </p:spTree>
    <p:extLst>
      <p:ext uri="{BB962C8B-B14F-4D97-AF65-F5344CB8AC3E}">
        <p14:creationId xmlns:p14="http://schemas.microsoft.com/office/powerpoint/2010/main" val="58532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6: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 name="Google Shape;69;p6: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70" name="Google Shape;70;p6: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434895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7: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 name="Google Shape;77;p7: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800"/>
              <a:buFont typeface="Times New Roman"/>
              <a:buNone/>
            </a:pPr>
            <a:r>
              <a:rPr lang="en-US" sz="2800" dirty="0">
                <a:solidFill>
                  <a:srgbClr val="000000"/>
                </a:solidFill>
                <a:latin typeface="Times New Roman"/>
                <a:ea typeface="Times New Roman"/>
                <a:cs typeface="Times New Roman"/>
                <a:sym typeface="Times New Roman"/>
              </a:rPr>
              <a:t>One problem with traditional multilayer perceptron (MLP) / artificial neural networks (ANN) is that backpropagation can often lead to “local minima”. This is when “error surface” contains multiple grooves and gradient descent falls into a local groove which is not the lowest possible groove. </a:t>
            </a:r>
            <a:endParaRPr dirty="0"/>
          </a:p>
          <a:p>
            <a:pPr marL="0" lvl="0" indent="0" algn="l" rtl="0">
              <a:spcBef>
                <a:spcPts val="360"/>
              </a:spcBef>
              <a:spcAft>
                <a:spcPts val="0"/>
              </a:spcAft>
              <a:buNone/>
            </a:pPr>
            <a:endParaRPr lang="en-US" dirty="0"/>
          </a:p>
          <a:p>
            <a:pPr marL="0" marR="0" lvl="0" indent="0" algn="l" defTabSz="182487" rtl="0" eaLnBrk="0" fontAlgn="base" latinLnBrk="0" hangingPunct="0">
              <a:lnSpc>
                <a:spcPct val="100000"/>
              </a:lnSpc>
              <a:spcBef>
                <a:spcPts val="360"/>
              </a:spcBef>
              <a:spcAft>
                <a:spcPts val="0"/>
              </a:spcAft>
              <a:buClr>
                <a:srgbClr val="000000"/>
              </a:buClr>
              <a:buSzPct val="100000"/>
              <a:buFont typeface="Times New Roman" pitchFamily="18" charset="0"/>
              <a:buNone/>
              <a:tabLst/>
              <a:defRPr/>
            </a:pPr>
            <a:r>
              <a:rPr lang="en-GB" sz="1200" dirty="0">
                <a:solidFill>
                  <a:srgbClr val="000000"/>
                </a:solidFill>
                <a:latin typeface="Times New Roman"/>
                <a:cs typeface="Times New Roman"/>
                <a:sym typeface="Times New Roman"/>
              </a:rPr>
              <a:t>Whenever there are more layers in the network, there are more degrees of freedom in the weight matrix.  The more the degrees of freedom, the more the possibility of trapping in local minima during the performing the gradient decent. In the Figure, it is shown that when degree of freedom is increasing, the grooves are also increasing. </a:t>
            </a:r>
            <a:endParaRPr lang="en-GB" dirty="0"/>
          </a:p>
          <a:p>
            <a:pPr marL="0" lvl="0" indent="0" algn="l" rtl="0">
              <a:spcBef>
                <a:spcPts val="360"/>
              </a:spcBef>
              <a:spcAft>
                <a:spcPts val="0"/>
              </a:spcAft>
              <a:buNone/>
            </a:pPr>
            <a:endParaRPr lang="en-US" dirty="0"/>
          </a:p>
          <a:p>
            <a:pPr marL="0" lvl="0" indent="0" algn="l" rtl="0">
              <a:spcBef>
                <a:spcPts val="360"/>
              </a:spcBef>
              <a:spcAft>
                <a:spcPts val="0"/>
              </a:spcAft>
              <a:buNone/>
            </a:pPr>
            <a:r>
              <a:rPr lang="en-US" b="1" i="1" dirty="0"/>
              <a:t>References</a:t>
            </a:r>
            <a:r>
              <a:rPr lang="en-US" dirty="0"/>
              <a:t>:</a:t>
            </a:r>
          </a:p>
          <a:p>
            <a:pPr marL="0" lvl="0" indent="0" algn="l" rtl="0">
              <a:spcBef>
                <a:spcPts val="360"/>
              </a:spcBef>
              <a:spcAft>
                <a:spcPts val="0"/>
              </a:spcAft>
              <a:buNone/>
            </a:pPr>
            <a:r>
              <a:rPr lang="en-US" dirty="0"/>
              <a:t>Polynomials figure was taken from </a:t>
            </a:r>
            <a:r>
              <a:rPr lang="en-US" u="sng" dirty="0"/>
              <a:t>http://muthu.co/simple-example-of-polynomial-regression-using-python</a:t>
            </a:r>
            <a:r>
              <a:rPr lang="en-US" u="none" dirty="0"/>
              <a:t>  </a:t>
            </a:r>
            <a:r>
              <a:rPr lang="en-US" dirty="0"/>
              <a:t>on 16-Dec 2018.</a:t>
            </a:r>
          </a:p>
          <a:p>
            <a:pPr marL="0" marR="0" lvl="0" indent="0" algn="l" defTabSz="182487" rtl="0" eaLnBrk="0" fontAlgn="base" latinLnBrk="0" hangingPunct="0">
              <a:lnSpc>
                <a:spcPct val="100000"/>
              </a:lnSpc>
              <a:spcBef>
                <a:spcPts val="360"/>
              </a:spcBef>
              <a:spcAft>
                <a:spcPts val="0"/>
              </a:spcAft>
              <a:buClr>
                <a:srgbClr val="000000"/>
              </a:buClr>
              <a:buSzPct val="100000"/>
              <a:buFont typeface="Times New Roman" pitchFamily="18" charset="0"/>
              <a:buNone/>
              <a:tabLst/>
              <a:defRPr/>
            </a:pPr>
            <a:r>
              <a:rPr lang="en-US" dirty="0"/>
              <a:t>Error figure was taken from : </a:t>
            </a:r>
            <a:r>
              <a:rPr lang="en-US" u="sng" dirty="0"/>
              <a:t>https://lazyprogrammer.me/deep-learning-tutorial-part-33-deep-belief/</a:t>
            </a:r>
          </a:p>
        </p:txBody>
      </p:sp>
      <p:sp>
        <p:nvSpPr>
          <p:cNvPr id="78" name="Google Shape;78;p7: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687891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680984" y="4715406"/>
            <a:ext cx="5435708" cy="446593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87" name="Google Shape;87;p8: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5665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9: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marR="0" lvl="0" indent="0" algn="l" defTabSz="182487" rtl="0" eaLnBrk="0" fontAlgn="base" latinLnBrk="0" hangingPunct="0">
              <a:lnSpc>
                <a:spcPct val="100000"/>
              </a:lnSpc>
              <a:spcBef>
                <a:spcPts val="0"/>
              </a:spcBef>
              <a:spcAft>
                <a:spcPts val="0"/>
              </a:spcAft>
              <a:buClr>
                <a:srgbClr val="000000"/>
              </a:buClr>
              <a:buSzPct val="100000"/>
              <a:buFont typeface="Times New Roman" pitchFamily="18" charset="0"/>
              <a:buNone/>
              <a:tabLst/>
              <a:defRPr/>
            </a:pPr>
            <a:r>
              <a:rPr lang="en-US" sz="1200" b="0" i="0" dirty="0">
                <a:solidFill>
                  <a:srgbClr val="000000"/>
                </a:solidFill>
                <a:latin typeface="Times New Roman"/>
                <a:ea typeface="Times New Roman"/>
                <a:cs typeface="Times New Roman"/>
                <a:sym typeface="Times New Roman"/>
              </a:rPr>
              <a:t>In machine learning, a deep belief network (DBN) is a generative graphical model, or alternatively a class of deep neural network, composed of multiple layers of latent variables, with connections between the layers but not between units within each layer.  </a:t>
            </a:r>
          </a:p>
          <a:p>
            <a:pPr marL="0" lvl="0" indent="0" algn="l" rtl="0">
              <a:spcBef>
                <a:spcPts val="0"/>
              </a:spcBef>
              <a:spcAft>
                <a:spcPts val="0"/>
              </a:spcAft>
              <a:buNone/>
            </a:pPr>
            <a:endParaRPr lang="en-US" sz="1200" b="0" i="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US" sz="1200" b="0" i="0" dirty="0">
                <a:solidFill>
                  <a:srgbClr val="000000"/>
                </a:solidFill>
                <a:latin typeface="Times New Roman"/>
                <a:ea typeface="Times New Roman"/>
                <a:cs typeface="Times New Roman"/>
                <a:sym typeface="Times New Roman"/>
              </a:rPr>
              <a:t>DBNs are composed of layers of Restricted Boltzmann Machines (RBMs) which is stacks of pretrain RBMs for the pre-train phase and then a feed-forward network for the fine-tune phase. </a:t>
            </a:r>
          </a:p>
          <a:p>
            <a:pPr marL="0" lvl="0" indent="0" algn="l" rtl="0">
              <a:spcBef>
                <a:spcPts val="0"/>
              </a:spcBef>
              <a:spcAft>
                <a:spcPts val="0"/>
              </a:spcAft>
              <a:buNone/>
            </a:pPr>
            <a:endParaRPr lang="en-US" sz="1200" b="0" i="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US" b="1" i="1" dirty="0"/>
              <a:t>References</a:t>
            </a:r>
            <a:r>
              <a:rPr lang="en-US" sz="1200" b="0" i="0" dirty="0">
                <a:solidFill>
                  <a:srgbClr val="000000"/>
                </a:solidFill>
                <a:latin typeface="Times New Roman"/>
                <a:cs typeface="Times New Roman"/>
                <a:sym typeface="Times New Roman"/>
              </a:rPr>
              <a:t>:</a:t>
            </a:r>
          </a:p>
          <a:p>
            <a:pPr marL="0" marR="0" lvl="0" indent="0" algn="l" defTabSz="182487" rtl="0" eaLnBrk="0" fontAlgn="base" latinLnBrk="0" hangingPunct="0">
              <a:lnSpc>
                <a:spcPct val="100000"/>
              </a:lnSpc>
              <a:spcBef>
                <a:spcPts val="0"/>
              </a:spcBef>
              <a:spcAft>
                <a:spcPts val="0"/>
              </a:spcAft>
              <a:buClr>
                <a:srgbClr val="000000"/>
              </a:buClr>
              <a:buSzPct val="100000"/>
              <a:buFont typeface="Times New Roman" pitchFamily="18" charset="0"/>
              <a:buNone/>
              <a:tabLst/>
              <a:defRPr/>
            </a:pPr>
            <a:r>
              <a:rPr lang="en-GB" sz="1200" kern="1200" dirty="0">
                <a:solidFill>
                  <a:schemeClr val="dk1"/>
                </a:solidFill>
                <a:latin typeface="Times New Roman" pitchFamily="18" charset="0"/>
                <a:ea typeface="Times New Roman"/>
                <a:cs typeface="Times New Roman"/>
                <a:sym typeface="Times New Roman"/>
              </a:rPr>
              <a:t>Image Source: </a:t>
            </a:r>
            <a:r>
              <a:rPr lang="en-GB" sz="1200" u="none" kern="1200" dirty="0">
                <a:solidFill>
                  <a:schemeClr val="tx1"/>
                </a:solidFill>
                <a:latin typeface="Times New Roman" pitchFamily="18" charset="0"/>
                <a:ea typeface="Times New Roman"/>
                <a:cs typeface="Times New Roman"/>
                <a:sym typeface="Times New Roman"/>
                <a:hlinkClick r:id="rId3">
                  <a:extLst>
                    <a:ext uri="{A12FA001-AC4F-418D-AE19-62706E023703}">
                      <ahyp:hlinkClr xmlns:ahyp="http://schemas.microsoft.com/office/drawing/2018/hyperlinkcolor" val="tx"/>
                    </a:ext>
                  </a:extLst>
                </a:hlinkClick>
              </a:rPr>
              <a:t>codeburst.io/deep-learning-deep-belief-network-fundamentals-d0dcfd80d7d4</a:t>
            </a:r>
            <a:r>
              <a:rPr lang="en-GB" sz="1200" u="none" kern="1200" dirty="0">
                <a:solidFill>
                  <a:schemeClr val="tx1"/>
                </a:solidFill>
                <a:latin typeface="Times New Roman" pitchFamily="18" charset="0"/>
                <a:ea typeface="Times New Roman"/>
                <a:cs typeface="Times New Roman"/>
                <a:sym typeface="Times New Roman"/>
              </a:rPr>
              <a:t>, retrieved on16 Dec-2018</a:t>
            </a:r>
            <a:endParaRPr lang="en-GB" sz="1000" u="none" kern="1200" dirty="0">
              <a:solidFill>
                <a:schemeClr val="tx1"/>
              </a:solidFill>
              <a:latin typeface="Times New Roman" pitchFamily="18" charset="0"/>
              <a:ea typeface="+mn-ea"/>
              <a:cs typeface="+mn-cs"/>
            </a:endParaRPr>
          </a:p>
        </p:txBody>
      </p:sp>
      <p:sp>
        <p:nvSpPr>
          <p:cNvPr id="95" name="Google Shape;95;p9: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357735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0: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10: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dirty="0">
                <a:solidFill>
                  <a:srgbClr val="000000"/>
                </a:solidFill>
                <a:latin typeface="Times New Roman"/>
                <a:ea typeface="Times New Roman"/>
                <a:cs typeface="Times New Roman"/>
                <a:sym typeface="Times New Roman"/>
              </a:rPr>
              <a:t>DBN is multi-layer belief networks where each layer is Restricted Boltzmann Machine (RBM) stacked to form the Deep belief Network. The first step of training DBN is done </a:t>
            </a:r>
            <a:r>
              <a:rPr lang="en-US" sz="1200" dirty="0" err="1">
                <a:solidFill>
                  <a:srgbClr val="000000"/>
                </a:solidFill>
                <a:latin typeface="Times New Roman"/>
                <a:ea typeface="Times New Roman"/>
                <a:cs typeface="Times New Roman"/>
                <a:sym typeface="Times New Roman"/>
              </a:rPr>
              <a:t>unsupervisedly</a:t>
            </a:r>
            <a:r>
              <a:rPr lang="en-US" sz="1200" dirty="0">
                <a:solidFill>
                  <a:srgbClr val="000000"/>
                </a:solidFill>
                <a:latin typeface="Times New Roman"/>
                <a:ea typeface="Times New Roman"/>
                <a:cs typeface="Times New Roman"/>
                <a:sym typeface="Times New Roman"/>
              </a:rPr>
              <a:t> to learn a layer of features from the visible units using Contrastive Divergence (CD) algorithm. Then, the next step is to treat the activations of previously trained features as visible unites and learn features of features in a second hidden layer. The previous process is repeated until the last RBM (with the last hidden layer). Finally, the whole DBN is trained </a:t>
            </a:r>
            <a:r>
              <a:rPr lang="en-US" sz="1200" dirty="0" err="1">
                <a:solidFill>
                  <a:srgbClr val="000000"/>
                </a:solidFill>
                <a:latin typeface="Times New Roman"/>
                <a:ea typeface="Times New Roman"/>
                <a:cs typeface="Times New Roman"/>
                <a:sym typeface="Times New Roman"/>
              </a:rPr>
              <a:t>supervisedly</a:t>
            </a:r>
            <a:r>
              <a:rPr lang="en-US" sz="1200" dirty="0">
                <a:solidFill>
                  <a:srgbClr val="000000"/>
                </a:solidFill>
                <a:latin typeface="Times New Roman"/>
                <a:ea typeface="Times New Roman"/>
                <a:cs typeface="Times New Roman"/>
                <a:sym typeface="Times New Roman"/>
              </a:rPr>
              <a:t> when the learning for the final hidden layer has been achieved.</a:t>
            </a:r>
            <a:endParaRPr dirty="0"/>
          </a:p>
          <a:p>
            <a:pPr marL="0" lvl="0" indent="0" algn="l" rtl="0">
              <a:spcBef>
                <a:spcPts val="360"/>
              </a:spcBef>
              <a:spcAft>
                <a:spcPts val="0"/>
              </a:spcAft>
              <a:buNone/>
            </a:pPr>
            <a:endParaRPr lang="en-US" dirty="0"/>
          </a:p>
          <a:p>
            <a:pPr marL="0" marR="0" lvl="0" indent="0" algn="l" rtl="0">
              <a:lnSpc>
                <a:spcPct val="100000"/>
              </a:lnSpc>
              <a:spcBef>
                <a:spcPts val="0"/>
              </a:spcBef>
              <a:spcAft>
                <a:spcPts val="0"/>
              </a:spcAft>
              <a:buClr>
                <a:srgbClr val="000000"/>
              </a:buClr>
              <a:buSzPts val="1200"/>
              <a:buFont typeface="Times New Roman"/>
              <a:buNone/>
            </a:pPr>
            <a:endParaRPr lang="en-GB" sz="1200" dirty="0">
              <a:solidFill>
                <a:srgbClr val="000000"/>
              </a:solidFill>
              <a:latin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Times New Roman"/>
              <a:buNone/>
            </a:pPr>
            <a:r>
              <a:rPr lang="en-GB" sz="1200" dirty="0">
                <a:solidFill>
                  <a:srgbClr val="000000"/>
                </a:solidFill>
                <a:latin typeface="Times New Roman"/>
                <a:cs typeface="Times New Roman"/>
                <a:sym typeface="Times New Roman"/>
              </a:rPr>
              <a:t>Training of the DBN has been performed in two ways-</a:t>
            </a:r>
          </a:p>
          <a:p>
            <a:pPr marL="228600" marR="0" lvl="0" indent="-228600" algn="l" rtl="0">
              <a:lnSpc>
                <a:spcPct val="100000"/>
              </a:lnSpc>
              <a:spcBef>
                <a:spcPts val="0"/>
              </a:spcBef>
              <a:spcAft>
                <a:spcPts val="0"/>
              </a:spcAft>
              <a:buClr>
                <a:srgbClr val="000000"/>
              </a:buClr>
              <a:buSzPts val="1200"/>
              <a:buFont typeface="Times New Roman"/>
              <a:buAutoNum type="arabicPeriod"/>
            </a:pPr>
            <a:r>
              <a:rPr lang="en-GB" sz="1200" dirty="0">
                <a:solidFill>
                  <a:srgbClr val="000000"/>
                </a:solidFill>
                <a:latin typeface="Times New Roman"/>
                <a:cs typeface="Times New Roman"/>
                <a:sym typeface="Times New Roman"/>
              </a:rPr>
              <a:t>Unsupervised learning </a:t>
            </a:r>
          </a:p>
          <a:p>
            <a:pPr marL="228600" marR="0" lvl="0" indent="-228600" algn="l" rtl="0">
              <a:lnSpc>
                <a:spcPct val="100000"/>
              </a:lnSpc>
              <a:spcBef>
                <a:spcPts val="0"/>
              </a:spcBef>
              <a:spcAft>
                <a:spcPts val="0"/>
              </a:spcAft>
              <a:buClr>
                <a:srgbClr val="000000"/>
              </a:buClr>
              <a:buSzPts val="1200"/>
              <a:buFont typeface="Times New Roman"/>
              <a:buAutoNum type="arabicPeriod"/>
            </a:pPr>
            <a:r>
              <a:rPr lang="en-GB" sz="1200" dirty="0">
                <a:solidFill>
                  <a:srgbClr val="000000"/>
                </a:solidFill>
                <a:latin typeface="Times New Roman"/>
                <a:cs typeface="Times New Roman"/>
                <a:sym typeface="Times New Roman"/>
              </a:rPr>
              <a:t>Supervised learning</a:t>
            </a:r>
          </a:p>
          <a:p>
            <a:pPr marL="228600" marR="0" lvl="0" indent="-228600" algn="l" rtl="0">
              <a:lnSpc>
                <a:spcPct val="100000"/>
              </a:lnSpc>
              <a:spcBef>
                <a:spcPts val="0"/>
              </a:spcBef>
              <a:spcAft>
                <a:spcPts val="0"/>
              </a:spcAft>
              <a:buClr>
                <a:srgbClr val="000000"/>
              </a:buClr>
              <a:buSzPts val="1200"/>
              <a:buFont typeface="Times New Roman"/>
              <a:buAutoNum type="arabicPeriod"/>
            </a:pPr>
            <a:endParaRPr lang="en-GB" sz="1200" dirty="0">
              <a:solidFill>
                <a:srgbClr val="000000"/>
              </a:solidFill>
              <a:latin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Times New Roman"/>
              <a:buNone/>
            </a:pPr>
            <a:r>
              <a:rPr lang="en-GB" sz="1200" dirty="0">
                <a:solidFill>
                  <a:srgbClr val="000000"/>
                </a:solidFill>
                <a:latin typeface="Times New Roman"/>
                <a:cs typeface="Times New Roman"/>
                <a:sym typeface="Times New Roman"/>
              </a:rPr>
              <a:t>In the unsupervised learning, each RBM has been trained to get the knowledge from the Data/ Images. </a:t>
            </a:r>
          </a:p>
          <a:p>
            <a:pPr marL="0" marR="0" lvl="0" indent="0" algn="l" rtl="0">
              <a:lnSpc>
                <a:spcPct val="100000"/>
              </a:lnSpc>
              <a:spcBef>
                <a:spcPts val="0"/>
              </a:spcBef>
              <a:spcAft>
                <a:spcPts val="0"/>
              </a:spcAft>
              <a:buClr>
                <a:srgbClr val="000000"/>
              </a:buClr>
              <a:buSzPts val="1200"/>
              <a:buFont typeface="Times New Roman"/>
              <a:buNone/>
            </a:pPr>
            <a:r>
              <a:rPr lang="en-GB" sz="1200" dirty="0">
                <a:solidFill>
                  <a:srgbClr val="000000"/>
                </a:solidFill>
                <a:latin typeface="Times New Roman"/>
                <a:cs typeface="Times New Roman"/>
                <a:sym typeface="Times New Roman"/>
              </a:rPr>
              <a:t>In the supervised learning, all the pre-trained RBMs are trained with the gradient decent to get final weight matrix for the future classification.</a:t>
            </a:r>
            <a:endParaRPr lang="en-GB" dirty="0"/>
          </a:p>
          <a:p>
            <a:pPr marL="0" lvl="0" indent="0" algn="l" rtl="0">
              <a:spcBef>
                <a:spcPts val="360"/>
              </a:spcBef>
              <a:spcAft>
                <a:spcPts val="0"/>
              </a:spcAft>
              <a:buNone/>
            </a:pPr>
            <a:endParaRPr lang="en-US" dirty="0"/>
          </a:p>
          <a:p>
            <a:pPr marL="0" marR="0" lvl="0" indent="0" algn="l" defTabSz="182487" rtl="0" eaLnBrk="0" fontAlgn="base" latinLnBrk="0" hangingPunct="0">
              <a:lnSpc>
                <a:spcPct val="100000"/>
              </a:lnSpc>
              <a:spcBef>
                <a:spcPts val="360"/>
              </a:spcBef>
              <a:spcAft>
                <a:spcPts val="0"/>
              </a:spcAft>
              <a:buClr>
                <a:srgbClr val="000000"/>
              </a:buClr>
              <a:buSzPct val="100000"/>
              <a:buFont typeface="Times New Roman" pitchFamily="18" charset="0"/>
              <a:buNone/>
              <a:tabLst/>
              <a:defRPr/>
            </a:pPr>
            <a:r>
              <a:rPr lang="en-US" b="1" i="1" dirty="0"/>
              <a:t>References</a:t>
            </a:r>
            <a:r>
              <a:rPr lang="en-US" sz="1200" b="0" i="0" dirty="0">
                <a:solidFill>
                  <a:srgbClr val="000000"/>
                </a:solidFill>
                <a:latin typeface="Times New Roman"/>
                <a:cs typeface="Times New Roman"/>
                <a:sym typeface="Times New Roman"/>
              </a:rPr>
              <a:t>:</a:t>
            </a:r>
            <a:endParaRPr lang="en-US" dirty="0"/>
          </a:p>
          <a:p>
            <a:pPr marL="0" marR="0" lvl="0" indent="0" algn="l" defTabSz="182487" rtl="0" eaLnBrk="0" fontAlgn="base" latinLnBrk="0" hangingPunct="0">
              <a:lnSpc>
                <a:spcPct val="100000"/>
              </a:lnSpc>
              <a:spcBef>
                <a:spcPts val="360"/>
              </a:spcBef>
              <a:spcAft>
                <a:spcPts val="0"/>
              </a:spcAft>
              <a:buClr>
                <a:srgbClr val="000000"/>
              </a:buClr>
              <a:buSzPct val="100000"/>
              <a:buFont typeface="Times New Roman" pitchFamily="18" charset="0"/>
              <a:buNone/>
              <a:tabLst/>
              <a:defRPr/>
            </a:pPr>
            <a:r>
              <a:rPr lang="en-US" dirty="0"/>
              <a:t>Image was taken from </a:t>
            </a:r>
            <a:r>
              <a:rPr lang="en-US" u="sng" dirty="0"/>
              <a:t>https://www.researchgate.net/publication/263397266_A_Vehicle_Detection_Algorithm_Based_on_Deep_Belief_Network/figures?lo=1</a:t>
            </a:r>
          </a:p>
          <a:p>
            <a:pPr marL="0" lvl="0" indent="0" algn="l" rtl="0">
              <a:spcBef>
                <a:spcPts val="360"/>
              </a:spcBef>
              <a:spcAft>
                <a:spcPts val="0"/>
              </a:spcAft>
              <a:buNone/>
            </a:pPr>
            <a:endParaRPr dirty="0"/>
          </a:p>
        </p:txBody>
      </p:sp>
      <p:sp>
        <p:nvSpPr>
          <p:cNvPr id="104" name="Google Shape;104;p10: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457073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1" name="Google Shape;121;p11: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b="0" i="0" dirty="0">
                <a:solidFill>
                  <a:srgbClr val="000000"/>
                </a:solidFill>
                <a:latin typeface="Times New Roman"/>
                <a:ea typeface="Times New Roman"/>
                <a:cs typeface="Times New Roman"/>
                <a:sym typeface="Times New Roman"/>
              </a:rPr>
              <a:t>Contrastive divergence (CD) is highly non-trivial compared to an algorithm like gradient descent, which involved just taking  the derivative of the objective function.  </a:t>
            </a:r>
            <a:r>
              <a:rPr lang="en-US" dirty="0"/>
              <a:t>CD is an approximate Maximum-Likelihood (ML) learning algorithm proposed by Geoffrey Hinton.</a:t>
            </a:r>
            <a:endParaRPr dirty="0"/>
          </a:p>
          <a:p>
            <a:pPr marL="0" lvl="0" indent="0" algn="l" rtl="0">
              <a:spcBef>
                <a:spcPts val="360"/>
              </a:spcBef>
              <a:spcAft>
                <a:spcPts val="0"/>
              </a:spcAft>
              <a:buNone/>
            </a:pPr>
            <a:endParaRPr dirty="0"/>
          </a:p>
          <a:p>
            <a:pPr marL="0" lvl="0" indent="0" algn="l" rtl="0">
              <a:spcBef>
                <a:spcPts val="360"/>
              </a:spcBef>
              <a:spcAft>
                <a:spcPts val="0"/>
              </a:spcAft>
              <a:buNone/>
            </a:pPr>
            <a:r>
              <a:rPr lang="en-US" dirty="0"/>
              <a:t>Partition function is a special case of a normalizing constant in probability theory which is used </a:t>
            </a:r>
            <a:r>
              <a:rPr lang="en-US" sz="1200" b="0" i="0" dirty="0">
                <a:solidFill>
                  <a:srgbClr val="000000"/>
                </a:solidFill>
                <a:latin typeface="Times New Roman"/>
                <a:ea typeface="Times New Roman"/>
                <a:cs typeface="Times New Roman"/>
                <a:sym typeface="Times New Roman"/>
              </a:rPr>
              <a:t>to reduce any probability function to a probability density function with total probability of one.</a:t>
            </a:r>
            <a:endParaRPr dirty="0"/>
          </a:p>
          <a:p>
            <a:pPr marL="0" lvl="0" indent="0" algn="l" rtl="0">
              <a:spcBef>
                <a:spcPts val="360"/>
              </a:spcBef>
              <a:spcAft>
                <a:spcPts val="0"/>
              </a:spcAft>
              <a:buNone/>
            </a:pPr>
            <a:endParaRPr sz="1200" b="0" i="0" dirty="0">
              <a:solidFill>
                <a:srgbClr val="000000"/>
              </a:solidFill>
              <a:latin typeface="Times New Roman"/>
              <a:ea typeface="Times New Roman"/>
              <a:cs typeface="Times New Roman"/>
              <a:sym typeface="Times New Roman"/>
            </a:endParaRPr>
          </a:p>
          <a:p>
            <a:pPr marL="0" lvl="0" indent="0" algn="l" rtl="0">
              <a:spcBef>
                <a:spcPts val="360"/>
              </a:spcBef>
              <a:spcAft>
                <a:spcPts val="0"/>
              </a:spcAft>
              <a:buNone/>
            </a:pPr>
            <a:r>
              <a:rPr lang="en-US" sz="1200" b="0" i="0" dirty="0">
                <a:solidFill>
                  <a:srgbClr val="000000"/>
                </a:solidFill>
                <a:latin typeface="Times New Roman"/>
                <a:ea typeface="Times New Roman"/>
                <a:cs typeface="Times New Roman"/>
                <a:sym typeface="Times New Roman"/>
              </a:rPr>
              <a:t>First, let us choose our probability model function, </a:t>
            </a:r>
            <a:r>
              <a:rPr lang="en-US" sz="1200" b="0" i="1" dirty="0">
                <a:solidFill>
                  <a:srgbClr val="000000"/>
                </a:solidFill>
                <a:latin typeface="Times New Roman"/>
                <a:ea typeface="Times New Roman"/>
                <a:cs typeface="Times New Roman"/>
                <a:sym typeface="Times New Roman"/>
              </a:rPr>
              <a:t>f</a:t>
            </a:r>
            <a:r>
              <a:rPr lang="en-US" sz="1200" b="0" i="0" dirty="0">
                <a:solidFill>
                  <a:srgbClr val="000000"/>
                </a:solidFill>
                <a:latin typeface="Times New Roman"/>
                <a:ea typeface="Times New Roman"/>
                <a:cs typeface="Times New Roman"/>
                <a:sym typeface="Times New Roman"/>
              </a:rPr>
              <a:t>(</a:t>
            </a:r>
            <a:r>
              <a:rPr lang="en-US" sz="1200" b="0" i="1" dirty="0">
                <a:solidFill>
                  <a:srgbClr val="000000"/>
                </a:solidFill>
                <a:latin typeface="Times New Roman"/>
                <a:ea typeface="Times New Roman"/>
                <a:cs typeface="Times New Roman"/>
                <a:sym typeface="Times New Roman"/>
              </a:rPr>
              <a:t>x</a:t>
            </a:r>
            <a:r>
              <a:rPr lang="en-US" sz="1200" b="0" i="0" dirty="0">
                <a:solidFill>
                  <a:srgbClr val="000000"/>
                </a:solidFill>
                <a:latin typeface="Times New Roman"/>
                <a:ea typeface="Times New Roman"/>
                <a:cs typeface="Times New Roman"/>
                <a:sym typeface="Times New Roman"/>
              </a:rPr>
              <a:t>; Θ), to be the pdf of a normal distribution, </a:t>
            </a:r>
            <a:r>
              <a:rPr lang="en-US" sz="1200" b="0" i="1" dirty="0">
                <a:solidFill>
                  <a:srgbClr val="000000"/>
                </a:solidFill>
                <a:latin typeface="Times New Roman"/>
                <a:ea typeface="Times New Roman"/>
                <a:cs typeface="Times New Roman"/>
                <a:sym typeface="Times New Roman"/>
              </a:rPr>
              <a:t>N</a:t>
            </a:r>
            <a:r>
              <a:rPr lang="en-US" sz="1200" b="0" i="0" dirty="0">
                <a:solidFill>
                  <a:srgbClr val="000000"/>
                </a:solidFill>
                <a:latin typeface="Times New Roman"/>
                <a:ea typeface="Times New Roman"/>
                <a:cs typeface="Times New Roman"/>
                <a:sym typeface="Times New Roman"/>
              </a:rPr>
              <a:t>(</a:t>
            </a:r>
            <a:r>
              <a:rPr lang="en-US" sz="1200" b="0" i="1" dirty="0">
                <a:solidFill>
                  <a:srgbClr val="000000"/>
                </a:solidFill>
                <a:latin typeface="Times New Roman"/>
                <a:ea typeface="Times New Roman"/>
                <a:cs typeface="Times New Roman"/>
                <a:sym typeface="Times New Roman"/>
              </a:rPr>
              <a:t>x</a:t>
            </a:r>
            <a:r>
              <a:rPr lang="en-US" sz="1200" b="0" i="0" dirty="0">
                <a:solidFill>
                  <a:srgbClr val="000000"/>
                </a:solidFill>
                <a:latin typeface="Times New Roman"/>
                <a:ea typeface="Times New Roman"/>
                <a:cs typeface="Times New Roman"/>
                <a:sym typeface="Times New Roman"/>
              </a:rPr>
              <a:t>; </a:t>
            </a:r>
            <a:r>
              <a:rPr lang="en-US" sz="1200" b="0" i="1" dirty="0">
                <a:solidFill>
                  <a:srgbClr val="000000"/>
                </a:solidFill>
                <a:latin typeface="Times New Roman"/>
                <a:ea typeface="Times New Roman"/>
                <a:cs typeface="Times New Roman"/>
                <a:sym typeface="Times New Roman"/>
              </a:rPr>
              <a:t>µ, σ</a:t>
            </a:r>
            <a:r>
              <a:rPr lang="en-US" sz="1200" b="0" i="0" dirty="0">
                <a:solidFill>
                  <a:srgbClr val="000000"/>
                </a:solidFill>
                <a:latin typeface="Times New Roman"/>
                <a:ea typeface="Times New Roman"/>
                <a:cs typeface="Times New Roman"/>
                <a:sym typeface="Times New Roman"/>
              </a:rPr>
              <a:t>), so that Θ = </a:t>
            </a:r>
            <a:r>
              <a:rPr lang="en-US" sz="1200" b="0" i="1" dirty="0">
                <a:solidFill>
                  <a:srgbClr val="000000"/>
                </a:solidFill>
                <a:latin typeface="Times New Roman"/>
                <a:ea typeface="Times New Roman"/>
                <a:cs typeface="Times New Roman"/>
                <a:sym typeface="Times New Roman"/>
              </a:rPr>
              <a:t>{µ, σ}</a:t>
            </a:r>
            <a:r>
              <a:rPr lang="en-US" sz="1200" b="0" i="0" dirty="0">
                <a:solidFill>
                  <a:srgbClr val="000000"/>
                </a:solidFill>
                <a:latin typeface="Times New Roman"/>
                <a:ea typeface="Times New Roman"/>
                <a:cs typeface="Times New Roman"/>
                <a:sym typeface="Times New Roman"/>
              </a:rPr>
              <a:t>. The integral of the pdf is 1 (a standard result, though the proof is not trivial), so that log </a:t>
            </a:r>
            <a:r>
              <a:rPr lang="en-US" sz="1200" b="0" i="1" dirty="0">
                <a:solidFill>
                  <a:srgbClr val="000000"/>
                </a:solidFill>
                <a:latin typeface="Times New Roman"/>
                <a:ea typeface="Times New Roman"/>
                <a:cs typeface="Times New Roman"/>
                <a:sym typeface="Times New Roman"/>
              </a:rPr>
              <a:t>Z</a:t>
            </a:r>
            <a:r>
              <a:rPr lang="en-US" sz="1200" b="0" i="0" dirty="0">
                <a:solidFill>
                  <a:srgbClr val="000000"/>
                </a:solidFill>
                <a:latin typeface="Times New Roman"/>
                <a:ea typeface="Times New Roman"/>
                <a:cs typeface="Times New Roman"/>
                <a:sym typeface="Times New Roman"/>
              </a:rPr>
              <a:t>(Θ) = 0. Differentiating Equation 4 with respect to </a:t>
            </a:r>
            <a:r>
              <a:rPr lang="en-US" sz="1200" b="0" i="1" dirty="0">
                <a:solidFill>
                  <a:srgbClr val="000000"/>
                </a:solidFill>
                <a:latin typeface="Times New Roman"/>
                <a:ea typeface="Times New Roman"/>
                <a:cs typeface="Times New Roman"/>
                <a:sym typeface="Times New Roman"/>
              </a:rPr>
              <a:t>µ </a:t>
            </a:r>
            <a:r>
              <a:rPr lang="en-US" sz="1200" b="0" i="0" dirty="0">
                <a:solidFill>
                  <a:srgbClr val="000000"/>
                </a:solidFill>
                <a:latin typeface="Times New Roman"/>
                <a:ea typeface="Times New Roman"/>
                <a:cs typeface="Times New Roman"/>
                <a:sym typeface="Times New Roman"/>
              </a:rPr>
              <a:t>shows that the optimal </a:t>
            </a:r>
            <a:r>
              <a:rPr lang="en-US" sz="1200" b="0" i="1" dirty="0">
                <a:solidFill>
                  <a:srgbClr val="000000"/>
                </a:solidFill>
                <a:latin typeface="Times New Roman"/>
                <a:ea typeface="Times New Roman"/>
                <a:cs typeface="Times New Roman"/>
                <a:sym typeface="Times New Roman"/>
              </a:rPr>
              <a:t>µ </a:t>
            </a:r>
            <a:r>
              <a:rPr lang="en-US" sz="1200" b="0" i="0" dirty="0">
                <a:solidFill>
                  <a:srgbClr val="000000"/>
                </a:solidFill>
                <a:latin typeface="Times New Roman"/>
                <a:ea typeface="Times New Roman"/>
                <a:cs typeface="Times New Roman"/>
                <a:sym typeface="Times New Roman"/>
              </a:rPr>
              <a:t>is the mean of the training data, </a:t>
            </a:r>
            <a:r>
              <a:rPr lang="en-US" sz="1200" b="1" i="0" dirty="0">
                <a:solidFill>
                  <a:srgbClr val="000000"/>
                </a:solidFill>
                <a:latin typeface="Times New Roman"/>
                <a:ea typeface="Times New Roman"/>
                <a:cs typeface="Times New Roman"/>
                <a:sym typeface="Times New Roman"/>
              </a:rPr>
              <a:t>X</a:t>
            </a:r>
            <a:r>
              <a:rPr lang="en-US" sz="1200" b="0" i="0" dirty="0">
                <a:solidFill>
                  <a:srgbClr val="000000"/>
                </a:solidFill>
                <a:latin typeface="Times New Roman"/>
                <a:ea typeface="Times New Roman"/>
                <a:cs typeface="Times New Roman"/>
                <a:sym typeface="Times New Roman"/>
              </a:rPr>
              <a:t>, and a similar calculation with respect to </a:t>
            </a:r>
            <a:r>
              <a:rPr lang="en-US" sz="1200" b="0" i="1" dirty="0">
                <a:solidFill>
                  <a:srgbClr val="000000"/>
                </a:solidFill>
                <a:latin typeface="Times New Roman"/>
                <a:ea typeface="Times New Roman"/>
                <a:cs typeface="Times New Roman"/>
                <a:sym typeface="Times New Roman"/>
              </a:rPr>
              <a:t>σ </a:t>
            </a:r>
            <a:r>
              <a:rPr lang="en-US" sz="1200" b="0" i="0" dirty="0">
                <a:solidFill>
                  <a:srgbClr val="000000"/>
                </a:solidFill>
                <a:latin typeface="Times New Roman"/>
                <a:ea typeface="Times New Roman"/>
                <a:cs typeface="Times New Roman"/>
                <a:sym typeface="Times New Roman"/>
              </a:rPr>
              <a:t>shows that the optimal </a:t>
            </a:r>
            <a:r>
              <a:rPr lang="en-US" sz="1200" b="0" i="1" dirty="0">
                <a:solidFill>
                  <a:srgbClr val="000000"/>
                </a:solidFill>
                <a:latin typeface="Times New Roman"/>
                <a:ea typeface="Times New Roman"/>
                <a:cs typeface="Times New Roman"/>
                <a:sym typeface="Times New Roman"/>
              </a:rPr>
              <a:t>σ </a:t>
            </a:r>
            <a:r>
              <a:rPr lang="en-US" sz="1200" b="0" i="0" dirty="0">
                <a:solidFill>
                  <a:srgbClr val="000000"/>
                </a:solidFill>
                <a:latin typeface="Times New Roman"/>
                <a:ea typeface="Times New Roman"/>
                <a:cs typeface="Times New Roman"/>
                <a:sym typeface="Times New Roman"/>
              </a:rPr>
              <a:t>is the square root of the variance of the training data.</a:t>
            </a:r>
            <a:r>
              <a:rPr lang="en-US" dirty="0"/>
              <a:t> </a:t>
            </a:r>
            <a:br>
              <a:rPr lang="en-US" dirty="0"/>
            </a:br>
            <a:endParaRPr sz="1200" b="0" i="0" dirty="0">
              <a:solidFill>
                <a:srgbClr val="000000"/>
              </a:solidFill>
              <a:latin typeface="Times New Roman"/>
              <a:ea typeface="Times New Roman"/>
              <a:cs typeface="Times New Roman"/>
              <a:sym typeface="Times New Roman"/>
            </a:endParaRPr>
          </a:p>
          <a:p>
            <a:pPr marL="0" lvl="0" indent="0" algn="l" rtl="0">
              <a:spcBef>
                <a:spcPts val="360"/>
              </a:spcBef>
              <a:spcAft>
                <a:spcPts val="0"/>
              </a:spcAft>
              <a:buNone/>
            </a:pPr>
            <a:r>
              <a:rPr lang="en-US" sz="1200" b="1" i="1" dirty="0">
                <a:solidFill>
                  <a:srgbClr val="000000"/>
                </a:solidFill>
                <a:latin typeface="Times New Roman"/>
                <a:ea typeface="Times New Roman"/>
                <a:cs typeface="Times New Roman"/>
                <a:sym typeface="Times New Roman"/>
              </a:rPr>
              <a:t>References:</a:t>
            </a:r>
          </a:p>
          <a:p>
            <a:pPr marL="0" marR="0" lvl="0" indent="0" algn="l" defTabSz="182487" rtl="0" eaLnBrk="0" fontAlgn="base" latinLnBrk="0" hangingPunct="0">
              <a:lnSpc>
                <a:spcPct val="100000"/>
              </a:lnSpc>
              <a:spcBef>
                <a:spcPts val="360"/>
              </a:spcBef>
              <a:spcAft>
                <a:spcPts val="0"/>
              </a:spcAft>
              <a:buClr>
                <a:srgbClr val="000000"/>
              </a:buClr>
              <a:buSzPct val="100000"/>
              <a:buFont typeface="Times New Roman" pitchFamily="18" charset="0"/>
              <a:buNone/>
              <a:tabLst/>
              <a:defRPr/>
            </a:pPr>
            <a:r>
              <a:rPr lang="en-US" sz="1200" b="0" i="0" dirty="0">
                <a:solidFill>
                  <a:srgbClr val="000000"/>
                </a:solidFill>
                <a:latin typeface="Times New Roman"/>
                <a:ea typeface="Times New Roman"/>
                <a:cs typeface="Times New Roman"/>
                <a:sym typeface="Times New Roman"/>
              </a:rPr>
              <a:t>Notes were taken from : </a:t>
            </a:r>
            <a:r>
              <a:rPr lang="en-US" u="sng" dirty="0"/>
              <a:t>http://www.robots.ox.ac.uk/~ojw/files/NotesOnCD.pdf</a:t>
            </a:r>
            <a:endParaRPr sz="1200" b="0" i="0" u="sng" dirty="0">
              <a:solidFill>
                <a:srgbClr val="000000"/>
              </a:solidFill>
              <a:latin typeface="Times New Roman"/>
              <a:ea typeface="Times New Roman"/>
              <a:cs typeface="Times New Roman"/>
              <a:sym typeface="Times New Roman"/>
            </a:endParaRPr>
          </a:p>
          <a:p>
            <a:pPr marL="0" lvl="0" indent="0" algn="l" rtl="0">
              <a:spcBef>
                <a:spcPts val="360"/>
              </a:spcBef>
              <a:spcAft>
                <a:spcPts val="0"/>
              </a:spcAft>
              <a:buNone/>
            </a:pPr>
            <a:endParaRPr dirty="0"/>
          </a:p>
          <a:p>
            <a:pPr marL="0" lvl="0" indent="0" algn="l" rtl="0">
              <a:spcBef>
                <a:spcPts val="360"/>
              </a:spcBef>
              <a:spcAft>
                <a:spcPts val="0"/>
              </a:spcAft>
              <a:buNone/>
            </a:pPr>
            <a:r>
              <a:rPr lang="en-US" sz="1200" b="0" i="0" dirty="0">
                <a:solidFill>
                  <a:srgbClr val="000000"/>
                </a:solidFill>
                <a:latin typeface="Times New Roman"/>
                <a:ea typeface="Times New Roman"/>
                <a:cs typeface="Times New Roman"/>
                <a:sym typeface="Times New Roman"/>
              </a:rPr>
              <a:t> </a:t>
            </a:r>
            <a:endParaRPr dirty="0"/>
          </a:p>
        </p:txBody>
      </p:sp>
      <p:sp>
        <p:nvSpPr>
          <p:cNvPr id="122" name="Google Shape;122;p11: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4024978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2: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 name="Google Shape;134;p12: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dirty="0"/>
              <a:t>CD estimates energy function’s gradient for a set of model parameters, Θ, and training data, </a:t>
            </a:r>
            <a:r>
              <a:rPr lang="en-US" b="1" dirty="0"/>
              <a:t>X</a:t>
            </a:r>
            <a:r>
              <a:rPr lang="en-US" dirty="0"/>
              <a:t>. </a:t>
            </a:r>
            <a:endParaRPr dirty="0"/>
          </a:p>
          <a:p>
            <a:pPr marL="0" lvl="0" indent="0" algn="l" rtl="0">
              <a:spcBef>
                <a:spcPts val="360"/>
              </a:spcBef>
              <a:spcAft>
                <a:spcPts val="0"/>
              </a:spcAft>
              <a:buNone/>
            </a:pPr>
            <a:endParaRPr dirty="0"/>
          </a:p>
          <a:p>
            <a:pPr marL="0" lvl="0" indent="0" algn="l" rtl="0">
              <a:spcBef>
                <a:spcPts val="360"/>
              </a:spcBef>
              <a:spcAft>
                <a:spcPts val="0"/>
              </a:spcAft>
              <a:buNone/>
            </a:pPr>
            <a:r>
              <a:rPr lang="en-US" dirty="0"/>
              <a:t>Parameters are updated using the gradient ascent equation. </a:t>
            </a:r>
            <a:r>
              <a:rPr lang="en-US" sz="1200" b="0" i="0" dirty="0">
                <a:solidFill>
                  <a:srgbClr val="000000"/>
                </a:solidFill>
                <a:latin typeface="Times New Roman"/>
                <a:ea typeface="Times New Roman"/>
                <a:cs typeface="Times New Roman"/>
                <a:sym typeface="Times New Roman"/>
              </a:rPr>
              <a:t>where </a:t>
            </a:r>
            <a:r>
              <a:rPr lang="en-US" sz="1200" b="0" i="1" dirty="0">
                <a:solidFill>
                  <a:srgbClr val="000000"/>
                </a:solidFill>
                <a:latin typeface="Times New Roman"/>
                <a:ea typeface="Times New Roman"/>
                <a:cs typeface="Times New Roman"/>
                <a:sym typeface="Times New Roman"/>
              </a:rPr>
              <a:t>η </a:t>
            </a:r>
            <a:r>
              <a:rPr lang="en-US" sz="1200" b="0" i="0" dirty="0">
                <a:solidFill>
                  <a:srgbClr val="000000"/>
                </a:solidFill>
                <a:latin typeface="Times New Roman"/>
                <a:ea typeface="Times New Roman"/>
                <a:cs typeface="Times New Roman"/>
                <a:sym typeface="Times New Roman"/>
              </a:rPr>
              <a:t>is the step size factor, which should be chosen experimentally, based on convergence time and stability</a:t>
            </a:r>
            <a:r>
              <a:rPr lang="en-US" dirty="0"/>
              <a:t> .</a:t>
            </a:r>
          </a:p>
          <a:p>
            <a:pPr marL="0" lvl="0" indent="0" algn="l" rtl="0">
              <a:spcBef>
                <a:spcPts val="360"/>
              </a:spcBef>
              <a:spcAft>
                <a:spcPts val="0"/>
              </a:spcAft>
              <a:buNone/>
            </a:pPr>
            <a:br>
              <a:rPr lang="en-US" dirty="0"/>
            </a:br>
            <a:endParaRPr dirty="0"/>
          </a:p>
        </p:txBody>
      </p:sp>
      <p:sp>
        <p:nvSpPr>
          <p:cNvPr id="135" name="Google Shape;135;p12: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893657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3:notes"/>
          <p:cNvSpPr>
            <a:spLocks noGrp="1" noRot="1" noChangeAspect="1"/>
          </p:cNvSpPr>
          <p:nvPr>
            <p:ph type="sldImg" idx="2"/>
          </p:nvPr>
        </p:nvSpPr>
        <p:spPr>
          <a:xfrm>
            <a:off x="917575" y="752475"/>
            <a:ext cx="4960938"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13:notes"/>
          <p:cNvSpPr txBox="1">
            <a:spLocks noGrp="1"/>
          </p:cNvSpPr>
          <p:nvPr>
            <p:ph type="body" idx="1"/>
          </p:nvPr>
        </p:nvSpPr>
        <p:spPr>
          <a:xfrm>
            <a:off x="680984" y="4715406"/>
            <a:ext cx="5435708" cy="446593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dirty="0">
                <a:solidFill>
                  <a:srgbClr val="000000"/>
                </a:solidFill>
                <a:latin typeface="Times New Roman"/>
                <a:ea typeface="Times New Roman"/>
                <a:cs typeface="Times New Roman"/>
                <a:sym typeface="Times New Roman"/>
              </a:rPr>
              <a:t>Strictly speaking, multiple layers of RBMs would create a deep belief network – this is an unsupervised model. A supervised model with a </a:t>
            </a:r>
            <a:r>
              <a:rPr lang="en-US" sz="1200" dirty="0" err="1">
                <a:solidFill>
                  <a:srgbClr val="000000"/>
                </a:solidFill>
                <a:latin typeface="Times New Roman"/>
                <a:ea typeface="Times New Roman"/>
                <a:cs typeface="Times New Roman"/>
                <a:sym typeface="Times New Roman"/>
              </a:rPr>
              <a:t>softmax</a:t>
            </a:r>
            <a:r>
              <a:rPr lang="en-US" sz="1200" dirty="0">
                <a:solidFill>
                  <a:srgbClr val="000000"/>
                </a:solidFill>
                <a:latin typeface="Times New Roman"/>
                <a:ea typeface="Times New Roman"/>
                <a:cs typeface="Times New Roman"/>
                <a:sym typeface="Times New Roman"/>
              </a:rPr>
              <a:t> output would be called a deep neural network. Deep belief networks solve the problems of traditional MLP/ ANN by using an extra step called “pre-training”. Pre-training is done before backpropagation which leads to an error rate not far from optimal solution. There is a lower probability of being trapped in local grooves. Thus, in DBN, optimizer starts from the “neighborhood” of the final solution (global minima/ groove). Then we use backpropagation to slowly reduce the error rate from there. It can roughly be resembled to training a neural network layer by layer which will reduce the probability of overfitting (less parameters to learn) by dividing the big task to smaller subtasks.</a:t>
            </a:r>
            <a:endParaRPr dirty="0"/>
          </a:p>
          <a:p>
            <a:pPr marL="0" lvl="0" indent="0" algn="l" rtl="0">
              <a:spcBef>
                <a:spcPts val="360"/>
              </a:spcBef>
              <a:spcAft>
                <a:spcPts val="0"/>
              </a:spcAft>
              <a:buNone/>
            </a:pPr>
            <a:endParaRPr dirty="0"/>
          </a:p>
        </p:txBody>
      </p:sp>
      <p:sp>
        <p:nvSpPr>
          <p:cNvPr id="147" name="Google Shape;147;p13:notes"/>
          <p:cNvSpPr txBox="1">
            <a:spLocks noGrp="1"/>
          </p:cNvSpPr>
          <p:nvPr>
            <p:ph type="sldNum" idx="12"/>
          </p:nvPr>
        </p:nvSpPr>
        <p:spPr>
          <a:xfrm>
            <a:off x="3847253" y="9430813"/>
            <a:ext cx="2948902" cy="495872"/>
          </a:xfrm>
          <a:prstGeom prst="rect">
            <a:avLst/>
          </a:prstGeom>
          <a:noFill/>
          <a:ln>
            <a:noFill/>
          </a:ln>
        </p:spPr>
        <p:txBody>
          <a:bodyPr spcFirstLastPara="1" wrap="square" lIns="0" tIns="0" rIns="0" bIns="0" anchor="b" anchorCtr="0">
            <a:noAutofit/>
          </a:bodyPr>
          <a:lstStyle/>
          <a:p>
            <a:pPr marL="0" lvl="0" indent="0" algn="r" rtl="0">
              <a:lnSpc>
                <a:spcPct val="101000"/>
              </a:lnSpc>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293452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introduction, two main points are discussed, medical introduction and technical introduction. In the medical introduction, we are going to talk about lung cancer causes and complications. While, in the technical introduction, we are going to define lung nodules with pictorial examples in addition to dividing classifying methods into two major types (pipelines and machine learning).</a:t>
            </a:r>
          </a:p>
          <a:p>
            <a:endParaRPr lang="en-US" dirty="0"/>
          </a:p>
          <a:p>
            <a:r>
              <a:rPr lang="en-US" dirty="0"/>
              <a:t>After that, a brief overview of what has already been done in this field (3 main papers are discussed briefly and one in some details). Then, a technical flash on Hua et al paper is given in order to show why we are going to talk about Restricted Boltzmann Machines (RBM) and Deep Belief Networks (DBN).</a:t>
            </a:r>
          </a:p>
          <a:p>
            <a:r>
              <a:rPr lang="en-US" dirty="0"/>
              <a:t>Then it comes to RBMs architecture and properties, who invented RBMs and when.</a:t>
            </a:r>
          </a:p>
          <a:p>
            <a:endParaRPr lang="en-US" dirty="0"/>
          </a:p>
          <a:p>
            <a:r>
              <a:rPr lang="en-US" dirty="0"/>
              <a:t>In the second part of this presentation, DBNs are discussed, in terms of design, benefits over traditional machine learning and neural networks.</a:t>
            </a:r>
          </a:p>
          <a:p>
            <a:r>
              <a:rPr lang="en-US" dirty="0"/>
              <a:t>Results are given thereafter to show what Hua et al got from their system and to compare it to handcrafted features.</a:t>
            </a:r>
          </a:p>
          <a:p>
            <a:r>
              <a:rPr lang="en-US" dirty="0"/>
              <a:t>Last but not least, a conclusion and future work is given.</a:t>
            </a:r>
            <a:endParaRPr lang="en-GB"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2</a:t>
            </a:fld>
            <a:endParaRPr lang="en-GB"/>
          </a:p>
        </p:txBody>
      </p:sp>
    </p:spTree>
    <p:extLst>
      <p:ext uri="{BB962C8B-B14F-4D97-AF65-F5344CB8AC3E}">
        <p14:creationId xmlns:p14="http://schemas.microsoft.com/office/powerpoint/2010/main" val="3660449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References</a:t>
            </a:r>
            <a:r>
              <a:rPr lang="en-US" dirty="0"/>
              <a:t>:</a:t>
            </a:r>
          </a:p>
          <a:p>
            <a:r>
              <a:rPr lang="en-US" dirty="0"/>
              <a:t>[1</a:t>
            </a:r>
            <a:r>
              <a:rPr lang="en-US" dirty="0">
                <a:solidFill>
                  <a:srgbClr val="0070C0"/>
                </a:solidFill>
                <a:highlight>
                  <a:srgbClr val="FFFF00"/>
                </a:highlight>
              </a:rPr>
              <a:t>]: </a:t>
            </a:r>
            <a:r>
              <a:rPr lang="en-GB" sz="1200" b="0" i="0" u="none" strike="noStrike" kern="1200" baseline="0" dirty="0">
                <a:solidFill>
                  <a:srgbClr val="0070C0"/>
                </a:solidFill>
                <a:highlight>
                  <a:srgbClr val="FFFF00"/>
                </a:highlight>
                <a:latin typeface="Times New Roman" pitchFamily="18" charset="0"/>
                <a:ea typeface="+mn-ea"/>
                <a:cs typeface="+mn-cs"/>
              </a:rPr>
              <a:t>Kai-Lung H., Che-Hao H., </a:t>
            </a:r>
            <a:r>
              <a:rPr lang="en-GB" sz="1200" b="0" i="0" u="none" strike="noStrike" kern="1200" baseline="0" dirty="0" err="1">
                <a:solidFill>
                  <a:srgbClr val="0070C0"/>
                </a:solidFill>
                <a:highlight>
                  <a:srgbClr val="FFFF00"/>
                </a:highlight>
                <a:latin typeface="Times New Roman" pitchFamily="18" charset="0"/>
                <a:ea typeface="+mn-ea"/>
                <a:cs typeface="+mn-cs"/>
              </a:rPr>
              <a:t>Shintami</a:t>
            </a:r>
            <a:r>
              <a:rPr lang="en-GB" sz="1200" b="0" i="0" u="none" strike="noStrike" kern="1200" baseline="0" dirty="0">
                <a:solidFill>
                  <a:srgbClr val="0070C0"/>
                </a:solidFill>
                <a:highlight>
                  <a:srgbClr val="FFFF00"/>
                </a:highlight>
                <a:latin typeface="Times New Roman" pitchFamily="18" charset="0"/>
                <a:ea typeface="+mn-ea"/>
                <a:cs typeface="+mn-cs"/>
              </a:rPr>
              <a:t> C. H., Wen-Huang C., Yu-Jen C., Computer-aided classification of lung nodules on computed tomography images via deep learning technique</a:t>
            </a:r>
            <a:r>
              <a:rPr lang="en-GB" sz="1200" b="0" i="0" u="none" strike="noStrike" kern="1200" baseline="0" dirty="0">
                <a:solidFill>
                  <a:srgbClr val="0070C0"/>
                </a:solidFill>
                <a:latin typeface="Times New Roman" pitchFamily="18" charset="0"/>
                <a:ea typeface="+mn-ea"/>
                <a:cs typeface="+mn-cs"/>
              </a:rPr>
              <a:t>.</a:t>
            </a:r>
          </a:p>
          <a:p>
            <a:endParaRPr lang="en-GB" dirty="0">
              <a:solidFill>
                <a:srgbClr val="0070C0"/>
              </a:solidFill>
            </a:endParaRPr>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21</a:t>
            </a:fld>
            <a:endParaRPr lang="en-GB"/>
          </a:p>
        </p:txBody>
      </p:sp>
    </p:spTree>
    <p:extLst>
      <p:ext uri="{BB962C8B-B14F-4D97-AF65-F5344CB8AC3E}">
        <p14:creationId xmlns:p14="http://schemas.microsoft.com/office/powerpoint/2010/main" val="2554563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paper mentioned, authors found out that DBN outperformed other methods in general (highest specificity) while sensitivities were almost similar as shown in the table above. This result shows that DBN might have a bright future in the field of classification which will reduce the usability of SIFT and other engineered features in the future.</a:t>
            </a:r>
          </a:p>
          <a:p>
            <a:endParaRPr lang="en-US" b="1" i="1" dirty="0"/>
          </a:p>
          <a:p>
            <a:r>
              <a:rPr lang="en-US" b="1" i="1" dirty="0"/>
              <a:t>References</a:t>
            </a:r>
            <a:r>
              <a:rPr lang="en-US" dirty="0"/>
              <a:t>:</a:t>
            </a:r>
          </a:p>
          <a:p>
            <a:r>
              <a:rPr lang="en-US" dirty="0"/>
              <a:t>table it was taken from Hua et al paper.</a:t>
            </a:r>
            <a:endParaRPr lang="en-GB"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22</a:t>
            </a:fld>
            <a:endParaRPr lang="en-GB"/>
          </a:p>
        </p:txBody>
      </p:sp>
    </p:spTree>
    <p:extLst>
      <p:ext uri="{BB962C8B-B14F-4D97-AF65-F5344CB8AC3E}">
        <p14:creationId xmlns:p14="http://schemas.microsoft.com/office/powerpoint/2010/main" val="151388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has been seen, DBN performed quite well on lung nodules classification compared to CNN and handcrafted features. Applications of DBN are countless and can be used for different image processing problems. One of the main ideas of DBN is that learning features layer by layer will lessen the need to massive amounts of input data (lesser parameters to tune need lesser data) which is considered a real problem in medical imaging applications where annotated data is invaluable and hard to get. On the contrary, CNN still need mountains of data to train a deep network to a complicated task. SIFT and other members of the family of handcrafted features seem to be less used while the machine learning is improving and giving better features with lesser efforts.</a:t>
            </a:r>
          </a:p>
          <a:p>
            <a:r>
              <a:rPr lang="en-US" dirty="0"/>
              <a:t>One important point was mentioned at the end of Hua et al paper was that a cue was lost when rescaling the input patch to a predefined dimension (32 by 32). This cue is essential in some case where nodule shape matters. It is wise to think about networks that accept any dimensions on the input to overcome the limitation of input size of current systems.</a:t>
            </a:r>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23</a:t>
            </a:fld>
            <a:endParaRPr lang="en-GB"/>
          </a:p>
        </p:txBody>
      </p:sp>
    </p:spTree>
    <p:extLst>
      <p:ext uri="{BB962C8B-B14F-4D97-AF65-F5344CB8AC3E}">
        <p14:creationId xmlns:p14="http://schemas.microsoft.com/office/powerpoint/2010/main" val="81721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24</a:t>
            </a:fld>
            <a:endParaRPr lang="en-GB"/>
          </a:p>
        </p:txBody>
      </p:sp>
    </p:spTree>
    <p:extLst>
      <p:ext uri="{BB962C8B-B14F-4D97-AF65-F5344CB8AC3E}">
        <p14:creationId xmlns:p14="http://schemas.microsoft.com/office/powerpoint/2010/main" val="295311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Lung cancer is the uncontrolled growth of lung cells which usually have the following properties [2]:</a:t>
            </a:r>
          </a:p>
          <a:p>
            <a:endParaRPr lang="en-US" b="1" dirty="0"/>
          </a:p>
          <a:p>
            <a:pPr marL="228600" indent="-228600">
              <a:buFont typeface="+mj-lt"/>
              <a:buAutoNum type="arabicPeriod"/>
            </a:pPr>
            <a:r>
              <a:rPr lang="en-US" dirty="0"/>
              <a:t>the born cells do not replicate the parent’s DNA.</a:t>
            </a:r>
            <a:endParaRPr lang="en-US" b="1" dirty="0"/>
          </a:p>
          <a:p>
            <a:pPr marL="228600" indent="-228600">
              <a:buFont typeface="+mj-lt"/>
              <a:buAutoNum type="arabicPeriod"/>
            </a:pPr>
            <a:r>
              <a:rPr lang="en-US" dirty="0"/>
              <a:t>they do not behave in a similar manner to a normal lung cell; do not produces oxygen and absorbs carbon dioxide.</a:t>
            </a:r>
          </a:p>
          <a:p>
            <a:endParaRPr lang="en-US" dirty="0"/>
          </a:p>
          <a:p>
            <a:r>
              <a:rPr lang="en-US" dirty="0"/>
              <a:t>The reason beyond its life-threatening danger is that it has no/poor prognosis, either you detect the disease early or death highly probably will the result. It has been the deadliest in men and women even more than breast, prostate, ovarian, and colon cancers COMBINED [1].</a:t>
            </a:r>
          </a:p>
          <a:p>
            <a:endParaRPr lang="en-US" dirty="0"/>
          </a:p>
          <a:p>
            <a:r>
              <a:rPr lang="en-US" b="1" dirty="0"/>
              <a:t>Risk factors</a:t>
            </a:r>
            <a:r>
              <a:rPr lang="en-US" dirty="0"/>
              <a:t>:</a:t>
            </a:r>
          </a:p>
          <a:p>
            <a:pPr marL="228600" indent="-228600">
              <a:buFont typeface="+mj-lt"/>
              <a:buAutoNum type="arabicPeriod"/>
            </a:pPr>
            <a:r>
              <a:rPr lang="en-US" dirty="0"/>
              <a:t> Smoking:  the more cigarettes a person smoke, the more endangered this person is.  </a:t>
            </a:r>
          </a:p>
          <a:p>
            <a:pPr marL="228600" indent="-228600">
              <a:buFont typeface="+mj-lt"/>
              <a:buAutoNum type="arabicPeriod"/>
            </a:pPr>
            <a:r>
              <a:rPr lang="en-US" dirty="0"/>
              <a:t> Secondhand smoke, even if the person does not smoke, breathing the smoke might cause lung cancer.</a:t>
            </a:r>
          </a:p>
          <a:p>
            <a:pPr marL="228600" indent="-228600">
              <a:buFont typeface="+mj-lt"/>
              <a:buAutoNum type="arabicPeriod"/>
            </a:pPr>
            <a:r>
              <a:rPr lang="en-US" dirty="0"/>
              <a:t> Cancer in other parts of the body: cancerous cells can travel in a shape of metastases and stay in other parts of the body</a:t>
            </a:r>
          </a:p>
          <a:p>
            <a:pPr marL="228600" indent="-228600">
              <a:buFont typeface="+mj-lt"/>
              <a:buAutoNum type="arabicPeriod"/>
            </a:pPr>
            <a:r>
              <a:rPr lang="en-US" dirty="0"/>
              <a:t> Family history: if the family has a history with cancer, cancer might have higher probabilities than other people coming from no-cancer families.</a:t>
            </a:r>
          </a:p>
          <a:p>
            <a:endParaRPr lang="en-US" i="1" dirty="0"/>
          </a:p>
          <a:p>
            <a:r>
              <a:rPr lang="en-US" b="1" i="0" dirty="0"/>
              <a:t>Complications</a:t>
            </a:r>
            <a:r>
              <a:rPr lang="en-US" i="0" dirty="0"/>
              <a:t>:</a:t>
            </a:r>
          </a:p>
          <a:p>
            <a:pPr marL="228600" indent="-228600">
              <a:buFont typeface="+mj-lt"/>
              <a:buAutoNum type="arabicPeriod"/>
            </a:pPr>
            <a:r>
              <a:rPr lang="en-US" b="0" i="0" dirty="0"/>
              <a:t> Coughing with blood, even in small amounts, might be an alarm.</a:t>
            </a:r>
          </a:p>
          <a:p>
            <a:pPr marL="228600" indent="-228600">
              <a:buFont typeface="+mj-lt"/>
              <a:buAutoNum type="arabicPeriod"/>
            </a:pPr>
            <a:r>
              <a:rPr lang="en-US" b="0" i="0" dirty="0"/>
              <a:t> Pain: when cancerous lung cells travel to bones, it may cause pain, especially in chest cage.</a:t>
            </a:r>
          </a:p>
          <a:p>
            <a:pPr marL="228600" indent="-228600">
              <a:buFont typeface="+mj-lt"/>
              <a:buAutoNum type="arabicPeriod"/>
            </a:pPr>
            <a:r>
              <a:rPr lang="en-US" b="0" i="0" dirty="0"/>
              <a:t> Metastasis: when cancer starts moving in the body, it becomes uncurable.</a:t>
            </a:r>
            <a:endParaRPr lang="en-US" b="0" i="1" dirty="0"/>
          </a:p>
          <a:p>
            <a:endParaRPr lang="en-US" b="0" i="0" dirty="0"/>
          </a:p>
          <a:p>
            <a:r>
              <a:rPr lang="en-US" b="1" i="1" dirty="0"/>
              <a:t>References</a:t>
            </a:r>
            <a:r>
              <a:rPr lang="en-US" i="1" dirty="0"/>
              <a:t>:</a:t>
            </a:r>
          </a:p>
          <a:p>
            <a:r>
              <a:rPr lang="en-US" i="1" dirty="0"/>
              <a:t>[1]</a:t>
            </a:r>
            <a:r>
              <a:rPr lang="en-US" dirty="0"/>
              <a:t> “</a:t>
            </a:r>
            <a:r>
              <a:rPr lang="en-US" i="1" dirty="0"/>
              <a:t>Lung Cancer</a:t>
            </a:r>
            <a:r>
              <a:rPr lang="en-US" dirty="0"/>
              <a:t>”, by Mayo Clinic Staff, retrieved from https://www.mayoclinic.org/diseases-conditions/lung-cancer/symptoms-causes/syc-20374620, </a:t>
            </a:r>
            <a:r>
              <a:rPr lang="en-GB" dirty="0"/>
              <a:t>visited on 16-Dec-2018 16:40.</a:t>
            </a:r>
            <a:endParaRPr lang="en-US" dirty="0"/>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GB" i="1" dirty="0"/>
              <a:t>[2]</a:t>
            </a:r>
            <a:r>
              <a:rPr lang="en-GB" dirty="0"/>
              <a:t> “</a:t>
            </a:r>
            <a:r>
              <a:rPr lang="en-GB" sz="1200" b="0" i="1" kern="1200" dirty="0">
                <a:solidFill>
                  <a:srgbClr val="000000"/>
                </a:solidFill>
                <a:effectLst/>
                <a:latin typeface="Times New Roman" pitchFamily="18" charset="0"/>
                <a:ea typeface="+mn-ea"/>
                <a:cs typeface="+mn-cs"/>
              </a:rPr>
              <a:t>Lung Cancer 101</a:t>
            </a:r>
            <a:r>
              <a:rPr lang="en-GB" sz="1200" b="0" i="0" kern="1200" dirty="0">
                <a:solidFill>
                  <a:srgbClr val="000000"/>
                </a:solidFill>
                <a:effectLst/>
                <a:latin typeface="Times New Roman" pitchFamily="18" charset="0"/>
                <a:ea typeface="+mn-ea"/>
                <a:cs typeface="+mn-cs"/>
              </a:rPr>
              <a:t>”</a:t>
            </a:r>
            <a:r>
              <a:rPr lang="en-GB" sz="1200" b="1" i="0" kern="1200" dirty="0">
                <a:solidFill>
                  <a:srgbClr val="000000"/>
                </a:solidFill>
                <a:effectLst/>
                <a:latin typeface="Times New Roman" pitchFamily="18" charset="0"/>
                <a:ea typeface="+mn-ea"/>
                <a:cs typeface="+mn-cs"/>
              </a:rPr>
              <a:t>, </a:t>
            </a:r>
            <a:r>
              <a:rPr lang="en-GB" dirty="0"/>
              <a:t>retrieved from https://www.lungcancer.org/find_information/publications/163-lung_cancer_101/265-what_is_lung_cancer, visited on 16-Dec-2018 17:04.</a:t>
            </a:r>
          </a:p>
          <a:p>
            <a:endParaRPr lang="en-GB"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3</a:t>
            </a:fld>
            <a:endParaRPr lang="en-GB"/>
          </a:p>
        </p:txBody>
      </p:sp>
    </p:spTree>
    <p:extLst>
      <p:ext uri="{BB962C8B-B14F-4D97-AF65-F5344CB8AC3E}">
        <p14:creationId xmlns:p14="http://schemas.microsoft.com/office/powerpoint/2010/main" val="1077044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Lung Nodules</a:t>
            </a:r>
            <a:r>
              <a:rPr lang="en-US" dirty="0"/>
              <a:t>:</a:t>
            </a:r>
          </a:p>
          <a:p>
            <a:r>
              <a:rPr lang="en-US" dirty="0"/>
              <a:t>Lung nodules are usual round white shadows that appear in an X-ray/CT scans even in healthy patients. Their sizes range from a few millimeters to a few tens of millimeters. Doctors give more care to nodules with larger sizes (around 30 mm) because it has some cancer implications [1].</a:t>
            </a:r>
          </a:p>
          <a:p>
            <a:r>
              <a:rPr lang="en-US" dirty="0"/>
              <a:t>Not only size matters, but also the temporal evolvement bear some information. If a nodule did not exist in a previous scan, but now it does, it might be malignant. Additionally, the more random the shape of the nodule, the more probable it is cancerous. So, looking at nodules from different points of view is important to detect the abnormality.</a:t>
            </a:r>
          </a:p>
          <a:p>
            <a:endParaRPr lang="en-US" dirty="0"/>
          </a:p>
          <a:p>
            <a:r>
              <a:rPr lang="en-US" b="1" dirty="0"/>
              <a:t>Classification:</a:t>
            </a:r>
          </a:p>
          <a:p>
            <a:r>
              <a:rPr lang="en-US" b="0" dirty="0"/>
              <a:t>Two main approaches are common in the field of image processing in general:</a:t>
            </a:r>
          </a:p>
          <a:p>
            <a:pPr marL="228600" indent="-228600">
              <a:buFont typeface="+mj-lt"/>
              <a:buAutoNum type="arabicPeriod"/>
            </a:pPr>
            <a:r>
              <a:rPr lang="en-US" b="0" dirty="0"/>
              <a:t> Pipelines: a sequence (with/without feedbacks) of image processing blocks with single/multi channel/s..</a:t>
            </a:r>
          </a:p>
          <a:p>
            <a:pPr marL="228600" indent="-228600">
              <a:buFont typeface="+mj-lt"/>
              <a:buAutoNum type="arabicPeriod"/>
            </a:pPr>
            <a:r>
              <a:rPr lang="en-US" b="0" dirty="0"/>
              <a:t> End-to-end: in which a black box (a neural network for instance) has an input of raw (or preprocessed) data and an output of information.</a:t>
            </a:r>
          </a:p>
          <a:p>
            <a:endParaRPr lang="en-US" b="0" dirty="0"/>
          </a:p>
          <a:p>
            <a:r>
              <a:rPr lang="en-US" b="0" dirty="0"/>
              <a:t>Both approaches can be applied in the application of lung nodules classification, where for the first approach, the chain of image processing blocks is used to craft manually some features which will be clustered by the means of, for example, K nearest neighbors (KNN) at the end of the chain. On the other hand, End-to-end approaches are capable of learning the features automatically from the input image and then deciding whether the input sample is benign or not.</a:t>
            </a:r>
          </a:p>
          <a:p>
            <a:endParaRPr lang="en-US" b="0" dirty="0"/>
          </a:p>
          <a:p>
            <a:r>
              <a:rPr lang="en-US" b="0" dirty="0"/>
              <a:t>The pros of the first approach include that it does not need massive amounts of training images. While, cons include that usually the process of selecting and integrating the features does not guarantee the satisfying functionality of the whole sequence. Additionally, a failure in one block of the chain will cause a disastrous effect on the final result.</a:t>
            </a:r>
          </a:p>
          <a:p>
            <a:endParaRPr lang="en-US" dirty="0"/>
          </a:p>
          <a:p>
            <a:r>
              <a:rPr lang="en-US" dirty="0"/>
              <a:t>On the other hand, the advantages of using the second approach are that features are learned and integrated in a way useful for the application. The major minus of this approach, currently, is the giant training database it needs to learn patterns.</a:t>
            </a:r>
          </a:p>
          <a:p>
            <a:r>
              <a:rPr lang="en-US" dirty="0"/>
              <a:t> </a:t>
            </a:r>
          </a:p>
          <a:p>
            <a:r>
              <a:rPr lang="en-US" b="1" i="1" dirty="0"/>
              <a:t>References</a:t>
            </a:r>
            <a:r>
              <a:rPr lang="en-US" dirty="0"/>
              <a:t>:</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a:t>[1]- </a:t>
            </a:r>
            <a:r>
              <a:rPr lang="en-US" dirty="0">
                <a:hlinkClick r:id="rId3">
                  <a:extLst>
                    <a:ext uri="{A12FA001-AC4F-418D-AE19-62706E023703}">
                      <ahyp:hlinkClr xmlns:ahyp="http://schemas.microsoft.com/office/drawing/2018/hyperlinkcolor" val="tx"/>
                    </a:ext>
                  </a:extLst>
                </a:hlinkClick>
              </a:rPr>
              <a:t>“</a:t>
            </a:r>
            <a:r>
              <a:rPr lang="en-GB" sz="1200" b="0" i="1" u="none" strike="noStrike" kern="1200" dirty="0">
                <a:solidFill>
                  <a:schemeClr val="tx1"/>
                </a:solidFill>
                <a:effectLst/>
                <a:latin typeface="+mj-lt"/>
                <a:ea typeface="+mn-ea"/>
                <a:cs typeface="+mn-cs"/>
                <a:hlinkClick r:id="rId3">
                  <a:extLst>
                    <a:ext uri="{A12FA001-AC4F-418D-AE19-62706E023703}">
                      <ahyp:hlinkClr xmlns:ahyp="http://schemas.microsoft.com/office/drawing/2018/hyperlinkcolor" val="tx"/>
                    </a:ext>
                  </a:extLst>
                </a:hlinkClick>
              </a:rPr>
              <a:t>Lung nodules: Can they be cancerous</a:t>
            </a:r>
            <a:r>
              <a:rPr lang="en-GB" sz="1200" b="0" i="1" u="none" strike="noStrike" kern="1200" dirty="0">
                <a:solidFill>
                  <a:schemeClr val="tx1"/>
                </a:solidFill>
                <a:effectLst/>
                <a:latin typeface="Times New Roman" pitchFamily="18" charset="0"/>
                <a:ea typeface="+mn-ea"/>
                <a:cs typeface="+mn-cs"/>
                <a:hlinkClick r:id="rId3">
                  <a:extLst>
                    <a:ext uri="{A12FA001-AC4F-418D-AE19-62706E023703}">
                      <ahyp:hlinkClr xmlns:ahyp="http://schemas.microsoft.com/office/drawing/2018/hyperlinkcolor" val="tx"/>
                    </a:ext>
                  </a:extLst>
                </a:hlinkClick>
              </a:rPr>
              <a:t>?</a:t>
            </a:r>
            <a:r>
              <a:rPr lang="en-GB" sz="1200" b="0" i="1" u="none" strike="noStrike" kern="1200" dirty="0">
                <a:solidFill>
                  <a:schemeClr val="tx1"/>
                </a:solidFill>
                <a:effectLst/>
                <a:latin typeface="Times New Roman" pitchFamily="18" charset="0"/>
                <a:ea typeface="+mn-ea"/>
                <a:cs typeface="+mn-cs"/>
              </a:rPr>
              <a:t>”</a:t>
            </a:r>
            <a:r>
              <a:rPr lang="en-GB" sz="1200" b="0" i="1" u="none" strike="noStrike" kern="1200" dirty="0">
                <a:solidFill>
                  <a:srgbClr val="000000"/>
                </a:solidFill>
                <a:effectLst/>
                <a:latin typeface="Times New Roman" pitchFamily="18" charset="0"/>
                <a:ea typeface="+mn-ea"/>
                <a:cs typeface="+mn-cs"/>
              </a:rPr>
              <a:t>, </a:t>
            </a:r>
            <a:r>
              <a:rPr lang="en-GB" sz="1200" b="0" i="0" u="none" strike="noStrike" kern="1200" dirty="0">
                <a:solidFill>
                  <a:srgbClr val="000000"/>
                </a:solidFill>
                <a:effectLst/>
                <a:latin typeface="Times New Roman" pitchFamily="18" charset="0"/>
                <a:ea typeface="+mn-ea"/>
                <a:cs typeface="+mn-cs"/>
              </a:rPr>
              <a:t>by</a:t>
            </a:r>
            <a:r>
              <a:rPr lang="en-GB" sz="1200" b="1" i="0" u="none" strike="noStrike" kern="1200" dirty="0">
                <a:solidFill>
                  <a:srgbClr val="000000"/>
                </a:solidFill>
                <a:effectLst/>
                <a:latin typeface="Times New Roman" pitchFamily="18" charset="0"/>
                <a:ea typeface="+mn-ea"/>
                <a:cs typeface="+mn-cs"/>
              </a:rPr>
              <a:t> </a:t>
            </a:r>
            <a:r>
              <a:rPr lang="en-GB" sz="1200" b="0" i="0" kern="1200" dirty="0">
                <a:solidFill>
                  <a:srgbClr val="000000"/>
                </a:solidFill>
                <a:effectLst/>
                <a:latin typeface="Times New Roman" pitchFamily="18" charset="0"/>
                <a:ea typeface="+mn-ea"/>
                <a:cs typeface="+mn-cs"/>
              </a:rPr>
              <a:t>Eric J. Olson, M.D., retrieved from </a:t>
            </a:r>
            <a:r>
              <a:rPr lang="en-US" dirty="0"/>
              <a:t>https://www.mayoclinic.org/diseases-conditions/lung-cancer/expert-answers/lung-nodules/faq-20058445</a:t>
            </a:r>
            <a:r>
              <a:rPr lang="en-GB" sz="1200" b="0" i="0" kern="1200" dirty="0">
                <a:solidFill>
                  <a:srgbClr val="000000"/>
                </a:solidFill>
                <a:effectLst/>
                <a:latin typeface="Times New Roman" pitchFamily="18" charset="0"/>
                <a:ea typeface="+mn-ea"/>
                <a:cs typeface="+mn-cs"/>
              </a:rPr>
              <a:t>, visited on 16-Dec 2018 at 18:37.</a:t>
            </a:r>
            <a:endParaRPr lang="en-GB"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4</a:t>
            </a:fld>
            <a:endParaRPr lang="en-GB"/>
          </a:p>
        </p:txBody>
      </p:sp>
    </p:spTree>
    <p:extLst>
      <p:ext uri="{BB962C8B-B14F-4D97-AF65-F5344CB8AC3E}">
        <p14:creationId xmlns:p14="http://schemas.microsoft.com/office/powerpoint/2010/main" val="3011934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paper [1], </a:t>
            </a:r>
            <a:r>
              <a:rPr lang="en-US" dirty="0" err="1"/>
              <a:t>Tajwar</a:t>
            </a:r>
            <a:r>
              <a:rPr lang="en-US" dirty="0"/>
              <a:t> A. analyzed the importance of looking at lung nodules from different points of view (different planes include axial, sagittal and coronal and corresponding 6 diagonal planes taken by moving one side a time of the three main planes (sagittal, axial, and coronal) to the opposing end of the cube) and at different temporal points. He found out that considering the growth improved the results by around 5%.</a:t>
            </a:r>
          </a:p>
          <a:p>
            <a:endParaRPr lang="en-US" dirty="0"/>
          </a:p>
          <a:p>
            <a:r>
              <a:rPr lang="en-US" dirty="0"/>
              <a:t>In the second paper [2], authors used three different mechanisms to classify lung nodules, namely: Convolutional Neural Networks or CNN, Deep Belief Networks (DBN), and Stacked Denoising Autoencoders (SDAE). They concluded that DBN proved performing better than other two methods. </a:t>
            </a:r>
          </a:p>
          <a:p>
            <a:endParaRPr lang="en-US" dirty="0"/>
          </a:p>
          <a:p>
            <a:r>
              <a:rPr lang="en-US" dirty="0"/>
              <a:t>In the third paper [3], authors relied on the idea that RBMs usually are trained first </a:t>
            </a:r>
            <a:r>
              <a:rPr lang="en-US" dirty="0" err="1"/>
              <a:t>unsupervisedly</a:t>
            </a:r>
            <a:r>
              <a:rPr lang="en-US" dirty="0"/>
              <a:t> to represent the data (learn variations), then the RBM is trained </a:t>
            </a:r>
            <a:r>
              <a:rPr lang="en-US" dirty="0" err="1"/>
              <a:t>supervisedly</a:t>
            </a:r>
            <a:r>
              <a:rPr lang="en-US" dirty="0"/>
              <a:t> to classify nodules (discriminative learning objective). Authors said that sometimes within-class variations (inter-patient variations for example) are larger than inter-class variations which will mislead the networks to learn the former variations instead of the latter. So to overcome that issue, they proposed a weighted average of both learning objectives, so the network can learn more useful features for classification.</a:t>
            </a:r>
          </a:p>
          <a:p>
            <a:endParaRPr lang="en-US" dirty="0"/>
          </a:p>
          <a:p>
            <a:r>
              <a:rPr lang="en-US" dirty="0"/>
              <a:t>Hua et al paper [4], the forth one, is the main topic for this presentation, where they compared old-fashion feature carving using Scale Invariant Feature Transform (SIFT) and Local Binary Patterns (LBP) and found out that End-to-end systems defeated traditional ways of doing the classifications.</a:t>
            </a:r>
          </a:p>
          <a:p>
            <a:endParaRPr lang="en-US" dirty="0"/>
          </a:p>
          <a:p>
            <a:r>
              <a:rPr lang="en-US" b="1" i="1" dirty="0"/>
              <a:t>References</a:t>
            </a:r>
            <a:r>
              <a:rPr lang="en-US" dirty="0"/>
              <a:t>:</a:t>
            </a:r>
          </a:p>
          <a:p>
            <a:r>
              <a:rPr lang="en-US" dirty="0"/>
              <a:t>[1] </a:t>
            </a:r>
            <a:r>
              <a:rPr lang="en-US" sz="1200" b="0" i="0" u="none" strike="noStrike" kern="1200" baseline="0" dirty="0" err="1">
                <a:solidFill>
                  <a:srgbClr val="000000"/>
                </a:solidFill>
                <a:latin typeface="Times New Roman" pitchFamily="18" charset="0"/>
                <a:ea typeface="+mn-ea"/>
                <a:cs typeface="+mn-cs"/>
              </a:rPr>
              <a:t>Tajwar</a:t>
            </a:r>
            <a:r>
              <a:rPr lang="en-US" sz="1200" b="0" i="0" u="none" strike="noStrike" kern="1200" baseline="0" dirty="0">
                <a:solidFill>
                  <a:srgbClr val="000000"/>
                </a:solidFill>
                <a:latin typeface="Times New Roman" pitchFamily="18" charset="0"/>
                <a:ea typeface="+mn-ea"/>
                <a:cs typeface="+mn-cs"/>
              </a:rPr>
              <a:t> A., “</a:t>
            </a:r>
            <a:r>
              <a:rPr lang="en-GB" sz="1200" b="0" i="1" u="none" strike="noStrike" kern="1200" baseline="0" dirty="0">
                <a:solidFill>
                  <a:srgbClr val="000000"/>
                </a:solidFill>
                <a:latin typeface="Times New Roman" pitchFamily="18" charset="0"/>
                <a:ea typeface="+mn-ea"/>
                <a:cs typeface="+mn-cs"/>
              </a:rPr>
              <a:t>Malignancy estimation of Pulmonary Nodules using Multi-View Multi-Time </a:t>
            </a:r>
            <a:r>
              <a:rPr lang="en-US" sz="1200" b="0" i="1" u="none" strike="noStrike" kern="1200" baseline="0" dirty="0">
                <a:solidFill>
                  <a:srgbClr val="000000"/>
                </a:solidFill>
                <a:latin typeface="Times New Roman" pitchFamily="18" charset="0"/>
                <a:ea typeface="+mn-ea"/>
                <a:cs typeface="+mn-cs"/>
              </a:rPr>
              <a:t>Point Convolutional Neural Networks</a:t>
            </a:r>
            <a:r>
              <a:rPr lang="en-US" sz="1200" b="0" i="0" u="none" strike="noStrike" kern="1200" baseline="0" dirty="0">
                <a:solidFill>
                  <a:srgbClr val="000000"/>
                </a:solidFill>
                <a:latin typeface="Times New Roman" pitchFamily="18" charset="0"/>
                <a:ea typeface="+mn-ea"/>
                <a:cs typeface="+mn-cs"/>
              </a:rPr>
              <a:t>”</a:t>
            </a:r>
          </a:p>
          <a:p>
            <a:r>
              <a:rPr lang="en-US" sz="1200" b="0" i="0" u="none" strike="noStrike" kern="1200" baseline="0" dirty="0">
                <a:solidFill>
                  <a:srgbClr val="000000"/>
                </a:solidFill>
                <a:latin typeface="Times New Roman" pitchFamily="18" charset="0"/>
                <a:ea typeface="+mn-ea"/>
                <a:cs typeface="+mn-cs"/>
              </a:rPr>
              <a:t>[2] </a:t>
            </a:r>
            <a:r>
              <a:rPr lang="en-US" sz="1200" b="0" i="0" u="none" strike="noStrike" kern="1200" baseline="0" dirty="0" err="1">
                <a:solidFill>
                  <a:srgbClr val="000000"/>
                </a:solidFill>
                <a:latin typeface="Times New Roman" pitchFamily="18" charset="0"/>
                <a:ea typeface="+mn-ea"/>
                <a:cs typeface="+mn-cs"/>
              </a:rPr>
              <a:t>Wenqing</a:t>
            </a:r>
            <a:r>
              <a:rPr lang="en-US" sz="1200" b="0" i="0" u="none" strike="noStrike" kern="1200" baseline="0" dirty="0">
                <a:solidFill>
                  <a:srgbClr val="000000"/>
                </a:solidFill>
                <a:latin typeface="Times New Roman" pitchFamily="18" charset="0"/>
                <a:ea typeface="+mn-ea"/>
                <a:cs typeface="+mn-cs"/>
              </a:rPr>
              <a:t> S., Bin Z., Wei Q., “</a:t>
            </a:r>
            <a:r>
              <a:rPr lang="en-GB" sz="1200" b="0" i="1" u="none" strike="noStrike" kern="1200" baseline="0" dirty="0">
                <a:solidFill>
                  <a:srgbClr val="000000"/>
                </a:solidFill>
                <a:latin typeface="Times New Roman" pitchFamily="18" charset="0"/>
                <a:ea typeface="+mn-ea"/>
                <a:cs typeface="+mn-cs"/>
              </a:rPr>
              <a:t>Computer aided lung cancer diagnosis with deep learning algorithms</a:t>
            </a:r>
            <a:r>
              <a:rPr lang="en-US" sz="1200" b="0" i="0" u="none" strike="noStrike" kern="1200" baseline="0" dirty="0">
                <a:solidFill>
                  <a:srgbClr val="000000"/>
                </a:solidFill>
                <a:latin typeface="Times New Roman" pitchFamily="18" charset="0"/>
                <a:ea typeface="+mn-ea"/>
                <a:cs typeface="+mn-cs"/>
              </a:rPr>
              <a:t>”</a:t>
            </a:r>
          </a:p>
          <a:p>
            <a:r>
              <a:rPr lang="en-US" sz="1200" b="0" i="0" u="none" strike="noStrike" kern="1200" baseline="0" dirty="0">
                <a:solidFill>
                  <a:srgbClr val="000000"/>
                </a:solidFill>
                <a:latin typeface="Times New Roman" pitchFamily="18" charset="0"/>
                <a:ea typeface="+mn-ea"/>
                <a:cs typeface="+mn-cs"/>
              </a:rPr>
              <a:t>[3] </a:t>
            </a:r>
            <a:r>
              <a:rPr lang="nl-NL" sz="1200" b="0" i="0" u="none" strike="noStrike" kern="1200" baseline="0" dirty="0">
                <a:solidFill>
                  <a:srgbClr val="000000"/>
                </a:solidFill>
                <a:latin typeface="Times New Roman" pitchFamily="18" charset="0"/>
                <a:ea typeface="+mn-ea"/>
                <a:cs typeface="+mn-cs"/>
              </a:rPr>
              <a:t>Gijs van T., Marleen de B., “</a:t>
            </a:r>
            <a:r>
              <a:rPr lang="en-US" sz="1200" b="0" i="1" u="none" strike="noStrike" kern="1200" baseline="0" dirty="0">
                <a:solidFill>
                  <a:srgbClr val="000000"/>
                </a:solidFill>
                <a:latin typeface="Times New Roman" pitchFamily="18" charset="0"/>
                <a:ea typeface="+mn-ea"/>
                <a:cs typeface="+mn-cs"/>
              </a:rPr>
              <a:t>Combining Generative and Discriminative </a:t>
            </a:r>
            <a:r>
              <a:rPr lang="en-GB" sz="1200" b="0" i="1" u="none" strike="noStrike" kern="1200" baseline="0" dirty="0">
                <a:solidFill>
                  <a:srgbClr val="000000"/>
                </a:solidFill>
                <a:latin typeface="Times New Roman" pitchFamily="18" charset="0"/>
                <a:ea typeface="+mn-ea"/>
                <a:cs typeface="+mn-cs"/>
              </a:rPr>
              <a:t>Representation Learning for Lung CT Analysis with </a:t>
            </a:r>
            <a:r>
              <a:rPr lang="en-US" sz="1200" b="0" i="1" u="none" strike="noStrike" kern="1200" baseline="0" dirty="0">
                <a:solidFill>
                  <a:srgbClr val="000000"/>
                </a:solidFill>
                <a:latin typeface="Times New Roman" pitchFamily="18" charset="0"/>
                <a:ea typeface="+mn-ea"/>
                <a:cs typeface="+mn-cs"/>
              </a:rPr>
              <a:t>Convolutional Restricted Boltzmann Machines</a:t>
            </a:r>
            <a:r>
              <a:rPr lang="en-US" sz="1200" b="0" i="0" u="none" strike="noStrike" kern="1200" baseline="0" dirty="0">
                <a:solidFill>
                  <a:srgbClr val="000000"/>
                </a:solidFill>
                <a:latin typeface="Times New Roman" pitchFamily="18" charset="0"/>
                <a:ea typeface="+mn-ea"/>
                <a:cs typeface="+mn-cs"/>
              </a:rPr>
              <a:t>”.</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b="0" i="0" u="none" strike="noStrike" kern="1200" baseline="0" dirty="0">
                <a:solidFill>
                  <a:srgbClr val="000000"/>
                </a:solidFill>
                <a:latin typeface="Times New Roman" pitchFamily="18" charset="0"/>
                <a:ea typeface="+mn-ea"/>
                <a:cs typeface="+mn-cs"/>
              </a:rPr>
              <a:t>[4]  Kai-Lung H., Che-Hao H., </a:t>
            </a:r>
            <a:r>
              <a:rPr lang="en-US" sz="1200" b="0" i="0" u="none" strike="noStrike" kern="1200" baseline="0" dirty="0" err="1">
                <a:solidFill>
                  <a:srgbClr val="000000"/>
                </a:solidFill>
                <a:latin typeface="Times New Roman" pitchFamily="18" charset="0"/>
                <a:ea typeface="+mn-ea"/>
                <a:cs typeface="+mn-cs"/>
              </a:rPr>
              <a:t>Shintami</a:t>
            </a:r>
            <a:r>
              <a:rPr lang="en-US" sz="1200" b="0" i="0" u="none" strike="noStrike" kern="1200" baseline="0" dirty="0">
                <a:solidFill>
                  <a:srgbClr val="000000"/>
                </a:solidFill>
                <a:latin typeface="Times New Roman" pitchFamily="18" charset="0"/>
                <a:ea typeface="+mn-ea"/>
                <a:cs typeface="+mn-cs"/>
              </a:rPr>
              <a:t> </a:t>
            </a:r>
            <a:r>
              <a:rPr lang="en-US" sz="1200" b="0" i="0" u="none" strike="noStrike" kern="1200" baseline="0" dirty="0" err="1">
                <a:solidFill>
                  <a:srgbClr val="000000"/>
                </a:solidFill>
                <a:latin typeface="Times New Roman" pitchFamily="18" charset="0"/>
                <a:ea typeface="+mn-ea"/>
                <a:cs typeface="+mn-cs"/>
              </a:rPr>
              <a:t>Chusnul</a:t>
            </a:r>
            <a:r>
              <a:rPr lang="en-US" sz="1200" b="0" i="0" u="none" strike="noStrike" kern="1200" baseline="0" dirty="0">
                <a:solidFill>
                  <a:srgbClr val="000000"/>
                </a:solidFill>
                <a:latin typeface="Times New Roman" pitchFamily="18" charset="0"/>
                <a:ea typeface="+mn-ea"/>
                <a:cs typeface="+mn-cs"/>
              </a:rPr>
              <a:t> H., Wen-Huang C., Yu-Jen C., “</a:t>
            </a:r>
            <a:r>
              <a:rPr lang="en-GB" sz="1200" b="0" i="1" u="none" strike="noStrike" kern="1200" baseline="0" dirty="0">
                <a:solidFill>
                  <a:srgbClr val="000000"/>
                </a:solidFill>
                <a:latin typeface="Times New Roman" pitchFamily="18" charset="0"/>
                <a:ea typeface="+mn-ea"/>
                <a:cs typeface="+mn-cs"/>
              </a:rPr>
              <a:t>Computer-aided classification of lung nodules on computed tomography  mages via deep learning technique”</a:t>
            </a:r>
            <a:endParaRPr lang="en-US" sz="1200" b="0" i="1" u="none" strike="noStrike" kern="1200" baseline="0" dirty="0">
              <a:solidFill>
                <a:srgbClr val="000000"/>
              </a:solidFill>
              <a:latin typeface="Times New Roman" pitchFamily="18" charset="0"/>
              <a:ea typeface="+mn-ea"/>
              <a:cs typeface="+mn-cs"/>
            </a:endParaRPr>
          </a:p>
          <a:p>
            <a:endParaRPr lang="en-US" dirty="0"/>
          </a:p>
          <a:p>
            <a:endParaRPr lang="en-GB"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6</a:t>
            </a:fld>
            <a:endParaRPr lang="en-GB"/>
          </a:p>
        </p:txBody>
      </p:sp>
    </p:spTree>
    <p:extLst>
      <p:ext uri="{BB962C8B-B14F-4D97-AF65-F5344CB8AC3E}">
        <p14:creationId xmlns:p14="http://schemas.microsoft.com/office/powerpoint/2010/main" val="3310237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References</a:t>
            </a:r>
            <a:r>
              <a:rPr lang="en-US" dirty="0"/>
              <a:t>:</a:t>
            </a:r>
          </a:p>
          <a:p>
            <a:r>
              <a:rPr lang="en-US" dirty="0"/>
              <a:t>[1</a:t>
            </a:r>
            <a:r>
              <a:rPr lang="en-US" dirty="0">
                <a:solidFill>
                  <a:srgbClr val="0070C0"/>
                </a:solidFill>
                <a:highlight>
                  <a:srgbClr val="FFFF00"/>
                </a:highlight>
              </a:rPr>
              <a:t>]: </a:t>
            </a:r>
            <a:r>
              <a:rPr lang="en-GB" sz="1200" b="0" i="0" u="none" strike="noStrike" kern="1200" baseline="0" dirty="0">
                <a:solidFill>
                  <a:srgbClr val="0070C0"/>
                </a:solidFill>
                <a:highlight>
                  <a:srgbClr val="FFFF00"/>
                </a:highlight>
                <a:latin typeface="Times New Roman" pitchFamily="18" charset="0"/>
                <a:ea typeface="+mn-ea"/>
                <a:cs typeface="+mn-cs"/>
              </a:rPr>
              <a:t>Kai-Lung H., Che-Hao H., </a:t>
            </a:r>
            <a:r>
              <a:rPr lang="en-GB" sz="1200" b="0" i="0" u="none" strike="noStrike" kern="1200" baseline="0" dirty="0" err="1">
                <a:solidFill>
                  <a:srgbClr val="0070C0"/>
                </a:solidFill>
                <a:highlight>
                  <a:srgbClr val="FFFF00"/>
                </a:highlight>
                <a:latin typeface="Times New Roman" pitchFamily="18" charset="0"/>
                <a:ea typeface="+mn-ea"/>
                <a:cs typeface="+mn-cs"/>
              </a:rPr>
              <a:t>Shintami</a:t>
            </a:r>
            <a:r>
              <a:rPr lang="en-GB" sz="1200" b="0" i="0" u="none" strike="noStrike" kern="1200" baseline="0" dirty="0">
                <a:solidFill>
                  <a:srgbClr val="0070C0"/>
                </a:solidFill>
                <a:highlight>
                  <a:srgbClr val="FFFF00"/>
                </a:highlight>
                <a:latin typeface="Times New Roman" pitchFamily="18" charset="0"/>
                <a:ea typeface="+mn-ea"/>
                <a:cs typeface="+mn-cs"/>
              </a:rPr>
              <a:t> C. H., Wen-Huang C., Yu-Jen C., Computer-aided classification of lung nodules on computed tomography images via deep learning technique</a:t>
            </a:r>
            <a:r>
              <a:rPr lang="en-GB" sz="1200" b="0" i="0" u="none" strike="noStrike" kern="1200" baseline="0" dirty="0">
                <a:solidFill>
                  <a:srgbClr val="0070C0"/>
                </a:solidFill>
                <a:latin typeface="Times New Roman" pitchFamily="18" charset="0"/>
                <a:ea typeface="+mn-ea"/>
                <a:cs typeface="+mn-cs"/>
              </a:rPr>
              <a:t>.</a:t>
            </a:r>
          </a:p>
          <a:p>
            <a:endParaRPr lang="en-GB" dirty="0">
              <a:solidFill>
                <a:srgbClr val="0070C0"/>
              </a:solidFill>
            </a:endParaRPr>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7</a:t>
            </a:fld>
            <a:endParaRPr lang="en-GB"/>
          </a:p>
        </p:txBody>
      </p:sp>
    </p:spTree>
    <p:extLst>
      <p:ext uri="{BB962C8B-B14F-4D97-AF65-F5344CB8AC3E}">
        <p14:creationId xmlns:p14="http://schemas.microsoft.com/office/powerpoint/2010/main" val="46211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general technical flash here is given to refresh/inspire some ideas. First suppose we have an unannotated lung nodules dataset that we have given to N radiologists. After we get the results, annotations are mostly non-identical but differ is sizes, boundaries. To overcome this issue, researcher tend to follow different aspects:</a:t>
            </a:r>
          </a:p>
          <a:p>
            <a:pPr marL="228600" indent="-228600">
              <a:buFont typeface="+mj-lt"/>
              <a:buAutoNum type="arabicPeriod"/>
            </a:pPr>
            <a:r>
              <a:rPr lang="en-US" dirty="0"/>
              <a:t> take only the intersection. In this case you are sure that the nodule is precisely annotated ( radiologists agreed on it).</a:t>
            </a:r>
          </a:p>
          <a:p>
            <a:pPr marL="228600" indent="-228600">
              <a:buFont typeface="+mj-lt"/>
              <a:buAutoNum type="arabicPeriod"/>
            </a:pPr>
            <a:r>
              <a:rPr lang="en-US" dirty="0"/>
              <a:t> take the union of all the annotations. In this case, you will keep all the information given by specialists.</a:t>
            </a:r>
          </a:p>
          <a:p>
            <a:pPr marL="228600" indent="-228600">
              <a:buFont typeface="+mj-lt"/>
              <a:buAutoNum type="arabicPeriod"/>
            </a:pPr>
            <a:r>
              <a:rPr lang="en-US" dirty="0"/>
              <a:t> take the annotations individually, means, each radiologist’s output is considered a separate case.</a:t>
            </a:r>
          </a:p>
          <a:p>
            <a:r>
              <a:rPr lang="en-US" dirty="0"/>
              <a:t>The last option is the most promising one owing to the following facts, for the first option, the intersection is not guaranteed to have complete information about the nodule. For the second option, it will overcome the first option’s problem but it will not provide data augmentation. The third option doe not miss any information and augment the dataset by a factor of N.</a:t>
            </a:r>
          </a:p>
          <a:p>
            <a:endParaRPr lang="en-US" dirty="0"/>
          </a:p>
          <a:p>
            <a:r>
              <a:rPr lang="en-US" b="1" dirty="0"/>
              <a:t>Data representation:</a:t>
            </a:r>
          </a:p>
          <a:p>
            <a:r>
              <a:rPr lang="en-US" b="0" dirty="0"/>
              <a:t>To represent data, in other words, to give a feature vector that carries important properties of the input, different ways are taken.</a:t>
            </a:r>
          </a:p>
          <a:p>
            <a:pPr marL="228600" indent="-228600">
              <a:buFont typeface="+mj-lt"/>
              <a:buAutoNum type="arabicPeriod"/>
            </a:pPr>
            <a:r>
              <a:rPr lang="en-US" b="0" dirty="0"/>
              <a:t> image processing pipelines, like SIFT, SURF, HOG, and others which are tedious and time-consuming. The way features are selected, tuned, 	and integrated does not guarantee the optimum performance of the system for the purpose of classification.</a:t>
            </a:r>
          </a:p>
          <a:p>
            <a:pPr marL="228600" indent="-228600">
              <a:buFont typeface="+mj-lt"/>
              <a:buAutoNum type="arabicPeriod"/>
            </a:pPr>
            <a:r>
              <a:rPr lang="en-US" b="0" dirty="0"/>
              <a:t> learned features are automatically crafted and integrated by machine learning techniques by using backpropagation algorithm to have a 	minimum cost function.</a:t>
            </a:r>
          </a:p>
          <a:p>
            <a:endParaRPr lang="en-US" b="0" dirty="0"/>
          </a:p>
          <a:p>
            <a:r>
              <a:rPr lang="en-US" b="1" dirty="0"/>
              <a:t>Learning Objective:</a:t>
            </a:r>
          </a:p>
          <a:p>
            <a:r>
              <a:rPr lang="en-US" b="0" dirty="0"/>
              <a:t>In Generative learning, the goal is to learn patters, i.e., tendencies of features. For a feature x, each class has a distribution that might intersect with other class(es) distribution(s). While for discriminative learning, the goal is to put a threshold between each pair of classes to classify data. By using Bayesian models, it is possible to get the posterior probability from the generative (likelihood probability). Usually, generative models learn variations regardless of the class of the sample. In this case, if large variations tend to happen inside the one class, generative models will be less useful for the classification purpose.</a:t>
            </a:r>
          </a:p>
          <a:p>
            <a:r>
              <a:rPr lang="en-US" b="0" dirty="0"/>
              <a:t>Both of models can be used as a weighted average to train a machine learning system as the </a:t>
            </a:r>
            <a:r>
              <a:rPr lang="en-US" b="0" dirty="0" err="1"/>
              <a:t>authers</a:t>
            </a:r>
            <a:r>
              <a:rPr lang="en-US" b="0" dirty="0"/>
              <a:t> of [1] did.</a:t>
            </a:r>
          </a:p>
          <a:p>
            <a:r>
              <a:rPr lang="en-US" dirty="0"/>
              <a:t>Keywords: within-class variations, inter-patient variations, inter-disease variations.</a:t>
            </a:r>
          </a:p>
          <a:p>
            <a:endParaRPr lang="en-US" dirty="0"/>
          </a:p>
          <a:p>
            <a:r>
              <a:rPr lang="en-US" b="1" i="1" dirty="0"/>
              <a:t>References</a:t>
            </a:r>
            <a:r>
              <a:rPr lang="en-US" dirty="0"/>
              <a:t>:</a:t>
            </a:r>
          </a:p>
          <a:p>
            <a:r>
              <a:rPr lang="en-US" dirty="0"/>
              <a:t>[1]: </a:t>
            </a:r>
            <a:r>
              <a:rPr lang="nl-NL" b="0" i="0" u="none" strike="noStrike" dirty="0">
                <a:solidFill>
                  <a:srgbClr val="006699"/>
                </a:solidFill>
                <a:effectLst/>
                <a:latin typeface="Arial" panose="020B0604020202020204" pitchFamily="34" charset="0"/>
              </a:rPr>
              <a:t>Gijs van T.</a:t>
            </a:r>
            <a:r>
              <a:rPr lang="nl-NL" b="0" i="0" dirty="0">
                <a:solidFill>
                  <a:srgbClr val="333333"/>
                </a:solidFill>
                <a:effectLst/>
                <a:latin typeface="Arial" panose="020B0604020202020204" pitchFamily="34" charset="0"/>
              </a:rPr>
              <a:t>; </a:t>
            </a:r>
            <a:r>
              <a:rPr lang="nl-NL" b="0" i="0" u="none" strike="noStrike" dirty="0">
                <a:solidFill>
                  <a:srgbClr val="006699"/>
                </a:solidFill>
                <a:effectLst/>
                <a:latin typeface="Arial" panose="020B0604020202020204" pitchFamily="34" charset="0"/>
              </a:rPr>
              <a:t>Marleen de B., </a:t>
            </a:r>
            <a:r>
              <a:rPr lang="en-GB" b="0" i="0" u="none" strike="noStrike" dirty="0">
                <a:solidFill>
                  <a:srgbClr val="006699"/>
                </a:solidFill>
                <a:effectLst/>
                <a:latin typeface="Arial" panose="020B0604020202020204" pitchFamily="34" charset="0"/>
              </a:rPr>
              <a:t>Combining Generative and Discriminative Representation Learning for Lung CT Analysis With Convolutional Restricted Boltzmann Machines, </a:t>
            </a:r>
            <a:r>
              <a:rPr lang="en-GB" b="0" i="0" u="none" strike="noStrike" dirty="0" err="1">
                <a:solidFill>
                  <a:srgbClr val="006699"/>
                </a:solidFill>
                <a:effectLst/>
                <a:latin typeface="Arial" panose="020B0604020202020204" pitchFamily="34" charset="0"/>
              </a:rPr>
              <a:t>ieee</a:t>
            </a:r>
            <a:r>
              <a:rPr lang="en-GB" b="0" i="0" u="none" strike="noStrike" dirty="0">
                <a:solidFill>
                  <a:srgbClr val="006699"/>
                </a:solidFill>
                <a:effectLst/>
                <a:latin typeface="Arial" panose="020B0604020202020204" pitchFamily="34" charset="0"/>
              </a:rPr>
              <a:t> Transactions on Medical Imaging Feb. 2016, pages 1262 1272.</a:t>
            </a:r>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8</a:t>
            </a:fld>
            <a:endParaRPr lang="en-GB"/>
          </a:p>
        </p:txBody>
      </p:sp>
    </p:spTree>
    <p:extLst>
      <p:ext uri="{BB962C8B-B14F-4D97-AF65-F5344CB8AC3E}">
        <p14:creationId xmlns:p14="http://schemas.microsoft.com/office/powerpoint/2010/main" val="3788280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Hua et al [1], they had two main approaches to classify lung nodules:</a:t>
            </a:r>
          </a:p>
          <a:p>
            <a:pPr marL="228600" marR="0" lvl="0" indent="-228600" algn="l" defTabSz="182487" rtl="0" eaLnBrk="0" fontAlgn="base" latinLnBrk="0" hangingPunct="0">
              <a:lnSpc>
                <a:spcPct val="100000"/>
              </a:lnSpc>
              <a:spcBef>
                <a:spcPct val="30000"/>
              </a:spcBef>
              <a:spcAft>
                <a:spcPct val="0"/>
              </a:spcAft>
              <a:buClr>
                <a:srgbClr val="000000"/>
              </a:buClr>
              <a:buSzPct val="100000"/>
              <a:buFont typeface="+mj-lt"/>
              <a:buAutoNum type="arabicPeriod"/>
              <a:tabLst/>
              <a:defRPr/>
            </a:pPr>
            <a:r>
              <a:rPr lang="en-GB" dirty="0"/>
              <a:t>	 end-to-end approach, where they used DBN as well as CNN. The input is a nodule path of size 32 by 32 pixels.</a:t>
            </a:r>
          </a:p>
          <a:p>
            <a:pPr marL="228600" indent="-228600">
              <a:buFont typeface="+mj-lt"/>
              <a:buAutoNum type="arabicPeriod"/>
            </a:pPr>
            <a:r>
              <a:rPr lang="en-GB" dirty="0"/>
              <a:t>	 handcrafted features (SIFT integrated with LBP) with K-nearest neighbours to cluster data.</a:t>
            </a:r>
          </a:p>
          <a:p>
            <a:r>
              <a:rPr lang="en-GB" dirty="0"/>
              <a:t>At the end, the found out that DBN was performing better than CNN and hand crafted features with higher specificity.</a:t>
            </a:r>
          </a:p>
          <a:p>
            <a:endParaRPr lang="en-GB" dirty="0"/>
          </a:p>
          <a:p>
            <a:r>
              <a:rPr lang="en-GB" b="1" dirty="0"/>
              <a:t>References</a:t>
            </a:r>
            <a:r>
              <a:rPr lang="en-GB" dirty="0"/>
              <a:t>:</a:t>
            </a:r>
          </a:p>
          <a:p>
            <a:pPr marL="0" marR="0" lvl="0" indent="0" algn="l" defTabSz="182487"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b="0" i="0" kern="1200" dirty="0">
                <a:solidFill>
                  <a:srgbClr val="000000"/>
                </a:solidFill>
                <a:effectLst/>
                <a:latin typeface="Times New Roman" pitchFamily="18" charset="0"/>
                <a:ea typeface="+mn-ea"/>
                <a:cs typeface="+mn-cs"/>
              </a:rPr>
              <a:t>[</a:t>
            </a:r>
            <a:r>
              <a:rPr lang="en-GB" sz="1200" b="0" i="0" kern="1200" dirty="0">
                <a:solidFill>
                  <a:srgbClr val="000000"/>
                </a:solidFill>
                <a:effectLst/>
                <a:latin typeface="Times New Roman" pitchFamily="18" charset="0"/>
                <a:ea typeface="+mn-ea"/>
                <a:cs typeface="+mn-cs"/>
              </a:rPr>
              <a:t>1]: </a:t>
            </a:r>
            <a:r>
              <a:rPr lang="en-GB" sz="1200" b="0" i="0" u="none" strike="noStrike" kern="1200" baseline="0" dirty="0">
                <a:solidFill>
                  <a:srgbClr val="0070C0"/>
                </a:solidFill>
                <a:highlight>
                  <a:srgbClr val="FFFF00"/>
                </a:highlight>
                <a:latin typeface="Times New Roman" pitchFamily="18" charset="0"/>
                <a:ea typeface="+mn-ea"/>
                <a:cs typeface="+mn-cs"/>
              </a:rPr>
              <a:t>Kai-Lung H., Che-Hao H., </a:t>
            </a:r>
            <a:r>
              <a:rPr lang="en-GB" sz="1200" b="0" i="0" u="none" strike="noStrike" kern="1200" baseline="0" dirty="0" err="1">
                <a:solidFill>
                  <a:srgbClr val="0070C0"/>
                </a:solidFill>
                <a:highlight>
                  <a:srgbClr val="FFFF00"/>
                </a:highlight>
                <a:latin typeface="Times New Roman" pitchFamily="18" charset="0"/>
                <a:ea typeface="+mn-ea"/>
                <a:cs typeface="+mn-cs"/>
              </a:rPr>
              <a:t>Shintami</a:t>
            </a:r>
            <a:r>
              <a:rPr lang="en-GB" sz="1200" b="0" i="0" u="none" strike="noStrike" kern="1200" baseline="0" dirty="0">
                <a:solidFill>
                  <a:srgbClr val="0070C0"/>
                </a:solidFill>
                <a:highlight>
                  <a:srgbClr val="FFFF00"/>
                </a:highlight>
                <a:latin typeface="Times New Roman" pitchFamily="18" charset="0"/>
                <a:ea typeface="+mn-ea"/>
                <a:cs typeface="+mn-cs"/>
              </a:rPr>
              <a:t> C. H., Wen-Huang C., Yu-Jen C., Computer-aided classification of lung nodules on computed tomography images via deep learning technique</a:t>
            </a:r>
            <a:endParaRPr lang="en-GB" sz="1200" b="0" i="0" kern="1200" dirty="0">
              <a:solidFill>
                <a:srgbClr val="000000"/>
              </a:solidFill>
              <a:effectLst/>
              <a:latin typeface="Times New Roman" pitchFamily="18" charset="0"/>
              <a:ea typeface="+mn-ea"/>
              <a:cs typeface="+mn-cs"/>
            </a:endParaRPr>
          </a:p>
          <a:p>
            <a:endParaRPr lang="en-GB" b="1" dirty="0"/>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9</a:t>
            </a:fld>
            <a:endParaRPr lang="en-GB"/>
          </a:p>
        </p:txBody>
      </p:sp>
    </p:spTree>
    <p:extLst>
      <p:ext uri="{BB962C8B-B14F-4D97-AF65-F5344CB8AC3E}">
        <p14:creationId xmlns:p14="http://schemas.microsoft.com/office/powerpoint/2010/main" val="1266044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References</a:t>
            </a:r>
            <a:r>
              <a:rPr lang="en-US" dirty="0"/>
              <a:t>:</a:t>
            </a:r>
          </a:p>
          <a:p>
            <a:r>
              <a:rPr lang="en-US" dirty="0"/>
              <a:t>[1</a:t>
            </a:r>
            <a:r>
              <a:rPr lang="en-US" dirty="0">
                <a:solidFill>
                  <a:srgbClr val="0070C0"/>
                </a:solidFill>
                <a:highlight>
                  <a:srgbClr val="FFFF00"/>
                </a:highlight>
              </a:rPr>
              <a:t>]: </a:t>
            </a:r>
            <a:r>
              <a:rPr lang="en-GB" sz="1200" b="0" i="0" u="none" strike="noStrike" kern="1200" baseline="0" dirty="0">
                <a:solidFill>
                  <a:srgbClr val="0070C0"/>
                </a:solidFill>
                <a:highlight>
                  <a:srgbClr val="FFFF00"/>
                </a:highlight>
                <a:latin typeface="Times New Roman" pitchFamily="18" charset="0"/>
                <a:ea typeface="+mn-ea"/>
                <a:cs typeface="+mn-cs"/>
              </a:rPr>
              <a:t>Kai-Lung H., Che-Hao H., </a:t>
            </a:r>
            <a:r>
              <a:rPr lang="en-GB" sz="1200" b="0" i="0" u="none" strike="noStrike" kern="1200" baseline="0" dirty="0" err="1">
                <a:solidFill>
                  <a:srgbClr val="0070C0"/>
                </a:solidFill>
                <a:highlight>
                  <a:srgbClr val="FFFF00"/>
                </a:highlight>
                <a:latin typeface="Times New Roman" pitchFamily="18" charset="0"/>
                <a:ea typeface="+mn-ea"/>
                <a:cs typeface="+mn-cs"/>
              </a:rPr>
              <a:t>Shintami</a:t>
            </a:r>
            <a:r>
              <a:rPr lang="en-GB" sz="1200" b="0" i="0" u="none" strike="noStrike" kern="1200" baseline="0" dirty="0">
                <a:solidFill>
                  <a:srgbClr val="0070C0"/>
                </a:solidFill>
                <a:highlight>
                  <a:srgbClr val="FFFF00"/>
                </a:highlight>
                <a:latin typeface="Times New Roman" pitchFamily="18" charset="0"/>
                <a:ea typeface="+mn-ea"/>
                <a:cs typeface="+mn-cs"/>
              </a:rPr>
              <a:t> C. H., Wen-Huang C., Yu-Jen C., Computer-aided classification of lung nodules on computed tomography images via deep learning technique</a:t>
            </a:r>
            <a:r>
              <a:rPr lang="en-GB" sz="1200" b="0" i="0" u="none" strike="noStrike" kern="1200" baseline="0" dirty="0">
                <a:solidFill>
                  <a:srgbClr val="0070C0"/>
                </a:solidFill>
                <a:latin typeface="Times New Roman" pitchFamily="18" charset="0"/>
                <a:ea typeface="+mn-ea"/>
                <a:cs typeface="+mn-cs"/>
              </a:rPr>
              <a:t>.</a:t>
            </a:r>
          </a:p>
          <a:p>
            <a:endParaRPr lang="en-GB" dirty="0">
              <a:solidFill>
                <a:srgbClr val="0070C0"/>
              </a:solidFill>
            </a:endParaRPr>
          </a:p>
        </p:txBody>
      </p:sp>
      <p:sp>
        <p:nvSpPr>
          <p:cNvPr id="4" name="Slide Number Placeholder 3"/>
          <p:cNvSpPr>
            <a:spLocks noGrp="1"/>
          </p:cNvSpPr>
          <p:nvPr>
            <p:ph type="sldNum"/>
          </p:nvPr>
        </p:nvSpPr>
        <p:spPr/>
        <p:txBody>
          <a:bodyPr/>
          <a:lstStyle/>
          <a:p>
            <a:pPr>
              <a:defRPr/>
            </a:pPr>
            <a:fld id="{E38828A0-2C15-4826-B166-0B0F0FA52889}" type="slidenum">
              <a:rPr lang="en-GB" smtClean="0"/>
              <a:pPr>
                <a:defRPr/>
              </a:pPr>
              <a:t>10</a:t>
            </a:fld>
            <a:endParaRPr lang="en-GB"/>
          </a:p>
        </p:txBody>
      </p:sp>
    </p:spTree>
    <p:extLst>
      <p:ext uri="{BB962C8B-B14F-4D97-AF65-F5344CB8AC3E}">
        <p14:creationId xmlns:p14="http://schemas.microsoft.com/office/powerpoint/2010/main" val="1959295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hasCustomPrompt="1"/>
          </p:nvPr>
        </p:nvSpPr>
        <p:spPr>
          <a:xfrm>
            <a:off x="756044" y="1996446"/>
            <a:ext cx="8568531" cy="1620430"/>
          </a:xfrm>
        </p:spPr>
        <p:txBody>
          <a:bodyPr/>
          <a:lstStyle>
            <a:lvl1pPr>
              <a:defRPr baseline="0"/>
            </a:lvl1pPr>
          </a:lstStyle>
          <a:p>
            <a:r>
              <a:rPr lang="es-ES" dirty="0"/>
              <a:t>Medical </a:t>
            </a:r>
            <a:r>
              <a:rPr lang="es-ES" dirty="0" err="1"/>
              <a:t>Image</a:t>
            </a:r>
            <a:r>
              <a:rPr lang="es-ES" dirty="0"/>
              <a:t> </a:t>
            </a:r>
            <a:r>
              <a:rPr lang="es-ES" dirty="0" err="1"/>
              <a:t>Segmentation</a:t>
            </a:r>
            <a:r>
              <a:rPr lang="es-ES" dirty="0"/>
              <a:t> and </a:t>
            </a:r>
            <a:r>
              <a:rPr lang="es-ES" dirty="0" err="1"/>
              <a:t>Applications</a:t>
            </a:r>
            <a:r>
              <a:rPr lang="es-ES" dirty="0"/>
              <a:t> (MISA)</a:t>
            </a:r>
          </a:p>
        </p:txBody>
      </p:sp>
      <p:sp>
        <p:nvSpPr>
          <p:cNvPr id="3" name="2 Subtítulo"/>
          <p:cNvSpPr>
            <a:spLocks noGrp="1"/>
          </p:cNvSpPr>
          <p:nvPr>
            <p:ph type="subTitle" idx="1" hasCustomPrompt="1"/>
          </p:nvPr>
        </p:nvSpPr>
        <p:spPr>
          <a:xfrm>
            <a:off x="950491" y="4241859"/>
            <a:ext cx="8568530" cy="1931917"/>
          </a:xfrm>
        </p:spPr>
        <p:txBody>
          <a:bodyPr/>
          <a:lstStyle>
            <a:lvl1pPr marL="0" indent="0" algn="ctr">
              <a:buNone/>
              <a:defRPr baseline="0">
                <a:solidFill>
                  <a:schemeClr val="tx1">
                    <a:tint val="75000"/>
                  </a:schemeClr>
                </a:solidFill>
              </a:defRPr>
            </a:lvl1pPr>
            <a:lvl2pPr marL="503920" indent="0" algn="ctr">
              <a:buNone/>
              <a:defRPr>
                <a:solidFill>
                  <a:schemeClr val="tx1">
                    <a:tint val="75000"/>
                  </a:schemeClr>
                </a:solidFill>
              </a:defRPr>
            </a:lvl2pPr>
            <a:lvl3pPr marL="1007838" indent="0" algn="ctr">
              <a:buNone/>
              <a:defRPr>
                <a:solidFill>
                  <a:schemeClr val="tx1">
                    <a:tint val="75000"/>
                  </a:schemeClr>
                </a:solidFill>
              </a:defRPr>
            </a:lvl3pPr>
            <a:lvl4pPr marL="1511758" indent="0" algn="ctr">
              <a:buNone/>
              <a:defRPr>
                <a:solidFill>
                  <a:schemeClr val="tx1">
                    <a:tint val="75000"/>
                  </a:schemeClr>
                </a:solidFill>
              </a:defRPr>
            </a:lvl4pPr>
            <a:lvl5pPr marL="2015677" indent="0" algn="ctr">
              <a:buNone/>
              <a:defRPr>
                <a:solidFill>
                  <a:schemeClr val="tx1">
                    <a:tint val="75000"/>
                  </a:schemeClr>
                </a:solidFill>
              </a:defRPr>
            </a:lvl5pPr>
            <a:lvl6pPr marL="2519597" indent="0" algn="ctr">
              <a:buNone/>
              <a:defRPr>
                <a:solidFill>
                  <a:schemeClr val="tx1">
                    <a:tint val="75000"/>
                  </a:schemeClr>
                </a:solidFill>
              </a:defRPr>
            </a:lvl6pPr>
            <a:lvl7pPr marL="3023515" indent="0" algn="ctr">
              <a:buNone/>
              <a:defRPr>
                <a:solidFill>
                  <a:schemeClr val="tx1">
                    <a:tint val="75000"/>
                  </a:schemeClr>
                </a:solidFill>
              </a:defRPr>
            </a:lvl7pPr>
            <a:lvl8pPr marL="3527435" indent="0" algn="ctr">
              <a:buNone/>
              <a:defRPr>
                <a:solidFill>
                  <a:schemeClr val="tx1">
                    <a:tint val="75000"/>
                  </a:schemeClr>
                </a:solidFill>
              </a:defRPr>
            </a:lvl8pPr>
            <a:lvl9pPr marL="4031354" indent="0" algn="ctr">
              <a:buNone/>
              <a:defRPr>
                <a:solidFill>
                  <a:schemeClr val="tx1">
                    <a:tint val="75000"/>
                  </a:schemeClr>
                </a:solidFill>
              </a:defRPr>
            </a:lvl9pPr>
          </a:lstStyle>
          <a:p>
            <a:r>
              <a:rPr lang="es-ES" dirty="0"/>
              <a:t>Xavier </a:t>
            </a:r>
            <a:r>
              <a:rPr lang="es-ES" dirty="0" err="1"/>
              <a:t>Lladó</a:t>
            </a:r>
            <a:r>
              <a:rPr lang="es-ES" dirty="0"/>
              <a:t>, Robert Martí, José Bernal</a:t>
            </a:r>
          </a:p>
        </p:txBody>
      </p:sp>
      <p:sp>
        <p:nvSpPr>
          <p:cNvPr id="4" name="3 Marcador de fecha"/>
          <p:cNvSpPr>
            <a:spLocks noGrp="1"/>
          </p:cNvSpPr>
          <p:nvPr>
            <p:ph type="dt" sz="half" idx="10"/>
          </p:nvPr>
        </p:nvSpPr>
        <p:spPr/>
        <p:txBody>
          <a:bodyPr/>
          <a:lstStyle/>
          <a:p>
            <a:fld id="{AACC267C-2E96-4E25-A6E0-0C0F380BEDD2}" type="datetime1">
              <a:rPr lang="es-ES" smtClean="0"/>
              <a:t>19/12/2018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A62EC8-D9EB-47E9-8892-A21ACDB4ECBC}" type="slidenum">
              <a:rPr lang="es-ES" smtClean="0"/>
              <a:t>‹#›</a:t>
            </a:fld>
            <a:endParaRPr lang="es-ES"/>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405967"/>
            <a:ext cx="10080625" cy="2153708"/>
          </a:xfrm>
          <a:prstGeom prst="rect">
            <a:avLst/>
          </a:prstGeom>
        </p:spPr>
      </p:pic>
      <p:pic>
        <p:nvPicPr>
          <p:cNvPr id="8" name="Picture 2" descr="http://www.udg.edu/Portals/186/Users/252/08/508/centrat_p.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90901" y="6173776"/>
            <a:ext cx="2444403" cy="61809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11559" y="610547"/>
            <a:ext cx="2857500" cy="857250"/>
          </a:xfrm>
          <a:prstGeom prst="rect">
            <a:avLst/>
          </a:prstGeom>
        </p:spPr>
      </p:pic>
    </p:spTree>
    <p:extLst>
      <p:ext uri="{BB962C8B-B14F-4D97-AF65-F5344CB8AC3E}">
        <p14:creationId xmlns:p14="http://schemas.microsoft.com/office/powerpoint/2010/main" val="172988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66177" y="178449"/>
            <a:ext cx="9072563" cy="753706"/>
          </a:xfrm>
        </p:spPr>
        <p:txBody>
          <a:bodyPr/>
          <a:lstStyle>
            <a:lvl1pPr algn="ctr">
              <a:defRPr/>
            </a:lvl1pPr>
          </a:lstStyle>
          <a:p>
            <a:r>
              <a:rPr lang="es-ES" dirty="0"/>
              <a:t>Haga clic para modificar el estilo </a:t>
            </a:r>
          </a:p>
        </p:txBody>
      </p:sp>
      <p:sp>
        <p:nvSpPr>
          <p:cNvPr id="3" name="2 Marcador de contenido"/>
          <p:cNvSpPr>
            <a:spLocks noGrp="1"/>
          </p:cNvSpPr>
          <p:nvPr>
            <p:ph idx="1"/>
          </p:nvPr>
        </p:nvSpPr>
        <p:spPr>
          <a:xfrm>
            <a:off x="504031" y="1230087"/>
            <a:ext cx="9072563" cy="5740346"/>
          </a:xfrm>
        </p:spPr>
        <p:txBody>
          <a:bodyPr>
            <a:normAutofit/>
          </a:bodyPr>
          <a:lstStyle>
            <a:lvl1pPr>
              <a:defRPr sz="2800"/>
            </a:lvl1pPr>
            <a:lvl2pPr>
              <a:defRPr sz="2400"/>
            </a:lvl2pPr>
            <a:lvl3pPr>
              <a:defRPr sz="2000"/>
            </a:lvl3pPr>
            <a:lvl4pPr>
              <a:defRPr sz="1800"/>
            </a:lvl4pPr>
            <a:lvl5pPr>
              <a:defRPr sz="18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pic>
        <p:nvPicPr>
          <p:cNvPr id="2052" name="Picture 4"/>
          <p:cNvPicPr>
            <a:picLocks noChangeAspect="1" noChangeArrowheads="1"/>
          </p:cNvPicPr>
          <p:nvPr userDrawn="1"/>
        </p:nvPicPr>
        <p:blipFill rotWithShape="1">
          <a:blip r:embed="rId2" cstate="print">
            <a:duotone>
              <a:prstClr val="black"/>
              <a:schemeClr val="accent3">
                <a:tint val="45000"/>
                <a:satMod val="400000"/>
              </a:schemeClr>
            </a:duotone>
            <a:extLst>
              <a:ext uri="{28A0092B-C50C-407E-A947-70E740481C1C}">
                <a14:useLocalDpi xmlns:a14="http://schemas.microsoft.com/office/drawing/2010/main" val="0"/>
              </a:ext>
            </a:extLst>
          </a:blip>
          <a:srcRect r="14209" b="50000"/>
          <a:stretch/>
        </p:blipFill>
        <p:spPr bwMode="auto">
          <a:xfrm>
            <a:off x="0" y="1042320"/>
            <a:ext cx="10080625" cy="136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n 6"/>
          <p:cNvPicPr>
            <a:picLocks noChangeAspect="1"/>
          </p:cNvPicPr>
          <p:nvPr userDrawn="1"/>
        </p:nvPicPr>
        <p:blipFill>
          <a:blip r:embed="rId3"/>
          <a:stretch>
            <a:fillRect/>
          </a:stretch>
        </p:blipFill>
        <p:spPr>
          <a:xfrm>
            <a:off x="60147" y="195256"/>
            <a:ext cx="685179" cy="421475"/>
          </a:xfrm>
          <a:prstGeom prst="rect">
            <a:avLst/>
          </a:prstGeom>
        </p:spPr>
      </p:pic>
      <p:pic>
        <p:nvPicPr>
          <p:cNvPr id="8" name="Imagen 7"/>
          <p:cNvPicPr>
            <a:picLocks noChangeAspect="1"/>
          </p:cNvPicPr>
          <p:nvPr userDrawn="1"/>
        </p:nvPicPr>
        <p:blipFill>
          <a:blip r:embed="rId4"/>
          <a:stretch>
            <a:fillRect/>
          </a:stretch>
        </p:blipFill>
        <p:spPr>
          <a:xfrm>
            <a:off x="60147" y="6891768"/>
            <a:ext cx="955546" cy="632343"/>
          </a:xfrm>
          <a:prstGeom prst="rect">
            <a:avLst/>
          </a:prstGeom>
        </p:spPr>
      </p:pic>
      <p:pic>
        <p:nvPicPr>
          <p:cNvPr id="13" name="Imagen 12"/>
          <p:cNvPicPr>
            <a:picLocks noChangeAspect="1"/>
          </p:cNvPicPr>
          <p:nvPr userDrawn="1"/>
        </p:nvPicPr>
        <p:blipFill rotWithShape="1">
          <a:blip r:embed="rId5"/>
          <a:srcRect l="3238"/>
          <a:stretch/>
        </p:blipFill>
        <p:spPr>
          <a:xfrm>
            <a:off x="50006" y="617754"/>
            <a:ext cx="693146" cy="255598"/>
          </a:xfrm>
          <a:prstGeom prst="rect">
            <a:avLst/>
          </a:prstGeom>
        </p:spPr>
      </p:pic>
      <p:sp>
        <p:nvSpPr>
          <p:cNvPr id="11" name="5 Marcador de número de diapositiva"/>
          <p:cNvSpPr>
            <a:spLocks noGrp="1"/>
          </p:cNvSpPr>
          <p:nvPr>
            <p:ph type="sldNum" sz="quarter" idx="4"/>
          </p:nvPr>
        </p:nvSpPr>
        <p:spPr>
          <a:xfrm>
            <a:off x="7224448" y="7006699"/>
            <a:ext cx="2352146" cy="402483"/>
          </a:xfrm>
          <a:prstGeom prst="rect">
            <a:avLst/>
          </a:prstGeom>
        </p:spPr>
        <p:txBody>
          <a:bodyPr vert="horz" lIns="100794" tIns="50397" rIns="100794" bIns="50397" rtlCol="0" anchor="ctr"/>
          <a:lstStyle>
            <a:lvl1pPr algn="r">
              <a:defRPr sz="1300">
                <a:solidFill>
                  <a:schemeClr val="tx1">
                    <a:tint val="75000"/>
                  </a:schemeClr>
                </a:solidFill>
              </a:defRPr>
            </a:lvl1pPr>
          </a:lstStyle>
          <a:p>
            <a:fld id="{E9A62EC8-D9EB-47E9-8892-A21ACDB4ECBC}" type="slidenum">
              <a:rPr lang="es-ES" smtClean="0"/>
              <a:t>‹#›</a:t>
            </a:fld>
            <a:endParaRPr lang="es-ES"/>
          </a:p>
        </p:txBody>
      </p:sp>
    </p:spTree>
    <p:extLst>
      <p:ext uri="{BB962C8B-B14F-4D97-AF65-F5344CB8AC3E}">
        <p14:creationId xmlns:p14="http://schemas.microsoft.com/office/powerpoint/2010/main" val="3775235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504031" y="302737"/>
            <a:ext cx="9072563" cy="1259946"/>
          </a:xfrm>
          <a:prstGeom prst="rect">
            <a:avLst/>
          </a:prstGeom>
        </p:spPr>
        <p:txBody>
          <a:bodyPr vert="horz" lIns="100794" tIns="50397" rIns="100794" bIns="50397"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504031" y="1763925"/>
            <a:ext cx="9072563" cy="4989036"/>
          </a:xfrm>
          <a:prstGeom prst="rect">
            <a:avLst/>
          </a:prstGeom>
        </p:spPr>
        <p:txBody>
          <a:bodyPr vert="horz" lIns="100794" tIns="50397" rIns="100794" bIns="50397"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504031" y="7006699"/>
            <a:ext cx="2352146" cy="402483"/>
          </a:xfrm>
          <a:prstGeom prst="rect">
            <a:avLst/>
          </a:prstGeom>
        </p:spPr>
        <p:txBody>
          <a:bodyPr vert="horz" lIns="100794" tIns="50397" rIns="100794" bIns="50397" rtlCol="0" anchor="ctr"/>
          <a:lstStyle>
            <a:lvl1pPr algn="l">
              <a:defRPr sz="1300">
                <a:solidFill>
                  <a:schemeClr val="tx1">
                    <a:tint val="75000"/>
                  </a:schemeClr>
                </a:solidFill>
              </a:defRPr>
            </a:lvl1pPr>
          </a:lstStyle>
          <a:p>
            <a:fld id="{737F0E8A-6B52-4EEC-9439-28C95F2215F9}" type="datetime1">
              <a:rPr lang="es-ES" smtClean="0"/>
              <a:t>19/12/2018</a:t>
            </a:fld>
            <a:endParaRPr lang="es-ES"/>
          </a:p>
        </p:txBody>
      </p:sp>
      <p:sp>
        <p:nvSpPr>
          <p:cNvPr id="5" name="4 Marcador de pie de página"/>
          <p:cNvSpPr>
            <a:spLocks noGrp="1"/>
          </p:cNvSpPr>
          <p:nvPr>
            <p:ph type="ftr" sz="quarter" idx="3"/>
          </p:nvPr>
        </p:nvSpPr>
        <p:spPr>
          <a:xfrm>
            <a:off x="3444214" y="7006699"/>
            <a:ext cx="3192198" cy="402483"/>
          </a:xfrm>
          <a:prstGeom prst="rect">
            <a:avLst/>
          </a:prstGeom>
        </p:spPr>
        <p:txBody>
          <a:bodyPr vert="horz" lIns="100794" tIns="50397" rIns="100794" bIns="50397" rtlCol="0" anchor="ctr"/>
          <a:lstStyle>
            <a:lvl1pPr algn="ctr">
              <a:defRPr sz="13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7224448" y="7006699"/>
            <a:ext cx="2352146" cy="402483"/>
          </a:xfrm>
          <a:prstGeom prst="rect">
            <a:avLst/>
          </a:prstGeom>
        </p:spPr>
        <p:txBody>
          <a:bodyPr vert="horz" lIns="100794" tIns="50397" rIns="100794" bIns="50397" rtlCol="0" anchor="ctr"/>
          <a:lstStyle>
            <a:lvl1pPr algn="r">
              <a:defRPr sz="1300">
                <a:solidFill>
                  <a:schemeClr val="tx1">
                    <a:tint val="75000"/>
                  </a:schemeClr>
                </a:solidFill>
              </a:defRPr>
            </a:lvl1pPr>
          </a:lstStyle>
          <a:p>
            <a:fld id="{E9A62EC8-D9EB-47E9-8892-A21ACDB4ECBC}" type="slidenum">
              <a:rPr lang="es-ES" smtClean="0"/>
              <a:t>‹#›</a:t>
            </a:fld>
            <a:endParaRPr lang="es-ES"/>
          </a:p>
        </p:txBody>
      </p:sp>
    </p:spTree>
    <p:extLst>
      <p:ext uri="{BB962C8B-B14F-4D97-AF65-F5344CB8AC3E}">
        <p14:creationId xmlns:p14="http://schemas.microsoft.com/office/powerpoint/2010/main" val="3659539122"/>
      </p:ext>
    </p:extLst>
  </p:cSld>
  <p:clrMap bg1="lt1" tx1="dk1" bg2="lt2" tx2="dk2" accent1="accent1" accent2="accent2" accent3="accent3" accent4="accent4" accent5="accent5" accent6="accent6" hlink="hlink" folHlink="folHlink"/>
  <p:sldLayoutIdLst>
    <p:sldLayoutId id="2147484203" r:id="rId1"/>
    <p:sldLayoutId id="2147484204" r:id="rId2"/>
  </p:sldLayoutIdLst>
  <p:hf hdr="0" ftr="0" dt="0"/>
  <p:txStyles>
    <p:titleStyle>
      <a:lvl1pPr algn="ctr" defTabSz="1007943" rtl="0" eaLnBrk="1" latinLnBrk="0" hangingPunct="1">
        <a:spcBef>
          <a:spcPct val="0"/>
        </a:spcBef>
        <a:buNone/>
        <a:defRPr sz="490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8954" indent="-314982" algn="l" defTabSz="1007943"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9929" indent="-251986" algn="l" defTabSz="1007943"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63900"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7872"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71844"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s-ES"/>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6.svg"/><Relationship Id="rId4" Type="http://schemas.openxmlformats.org/officeDocument/2006/relationships/diagramLayout" Target="../diagrams/layout1.xml"/><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microsoft.com/office/2017/06/relationships/model3d" Target="../media/model3d1.glb"/><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8.png"/><Relationship Id="rId4" Type="http://schemas.openxmlformats.org/officeDocument/2006/relationships/hyperlink" Target="https://www.remix3d.com/details/G009SXQ93CT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17/06/relationships/model3d" Target="../media/model3d3.glb"/><Relationship Id="rId13" Type="http://schemas.openxmlformats.org/officeDocument/2006/relationships/hyperlink" Target="https://www.remix3d.com/details/G009SX7VH6TT" TargetMode="External"/><Relationship Id="rId3" Type="http://schemas.openxmlformats.org/officeDocument/2006/relationships/image" Target="../media/image13.png"/><Relationship Id="rId7" Type="http://schemas.openxmlformats.org/officeDocument/2006/relationships/image" Target="../media/image14.png"/><Relationship Id="rId12" Type="http://schemas.microsoft.com/office/2017/06/relationships/model3d" Target="../media/model3d4.glb"/><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hyperlink" Target="https://www.remix3d.com/details/G009SX7VFJMP" TargetMode="External"/><Relationship Id="rId15" Type="http://schemas.openxmlformats.org/officeDocument/2006/relationships/image" Target="../media/image16.png"/><Relationship Id="rId10" Type="http://schemas.openxmlformats.org/officeDocument/2006/relationships/image" Target="../media/image15.png"/><Relationship Id="rId4" Type="http://schemas.microsoft.com/office/2017/06/relationships/model3d" Target="../media/model3d2.glb"/><Relationship Id="rId9" Type="http://schemas.openxmlformats.org/officeDocument/2006/relationships/hyperlink" Target="https://www.remix3d.com/details/G009SX7VGJS7" TargetMode="External"/><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hyperlink" Target="https://www.remix3d.com/details/G009SX7VFLWZ"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remix3d.com/details/G009SXQ91TGR" TargetMode="External"/><Relationship Id="rId11" Type="http://schemas.microsoft.com/office/2017/06/relationships/model3d" Target="../media/model3d6.glb"/><Relationship Id="rId5" Type="http://schemas.microsoft.com/office/2017/06/relationships/model3d" Target="../media/model3d5.glb"/><Relationship Id="rId10" Type="http://schemas.openxmlformats.org/officeDocument/2006/relationships/image" Target="../media/image21.png"/><Relationship Id="rId4" Type="http://schemas.openxmlformats.org/officeDocument/2006/relationships/image" Target="../media/image18.jpg"/><Relationship Id="rId9" Type="http://schemas.openxmlformats.org/officeDocument/2006/relationships/image" Target="../media/image20.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ES" dirty="0"/>
              <a:t>Md. </a:t>
            </a:r>
            <a:r>
              <a:rPr lang="es-ES" dirty="0" err="1"/>
              <a:t>Kamrul</a:t>
            </a:r>
            <a:r>
              <a:rPr lang="es-ES" dirty="0"/>
              <a:t> Hasan, Basel Alyafi</a:t>
            </a:r>
            <a:endParaRPr lang="en-GB" dirty="0"/>
          </a:p>
        </p:txBody>
      </p:sp>
      <p:sp>
        <p:nvSpPr>
          <p:cNvPr id="6" name="Título 5"/>
          <p:cNvSpPr>
            <a:spLocks noGrp="1"/>
          </p:cNvSpPr>
          <p:nvPr>
            <p:ph type="ctrTitle"/>
          </p:nvPr>
        </p:nvSpPr>
        <p:spPr/>
        <p:txBody>
          <a:bodyPr/>
          <a:lstStyle/>
          <a:p>
            <a:r>
              <a:rPr lang="en-US" dirty="0" err="1"/>
              <a:t>CADx</a:t>
            </a:r>
            <a:r>
              <a:rPr lang="en-US" dirty="0"/>
              <a:t> in Lung Cancer</a:t>
            </a:r>
            <a:endParaRPr lang="en-GB" dirty="0"/>
          </a:p>
        </p:txBody>
      </p:sp>
    </p:spTree>
    <p:extLst>
      <p:ext uri="{BB962C8B-B14F-4D97-AF65-F5344CB8AC3E}">
        <p14:creationId xmlns:p14="http://schemas.microsoft.com/office/powerpoint/2010/main" val="1600513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Outline</a:t>
            </a:r>
            <a:endParaRPr lang="en-GB" dirty="0"/>
          </a:p>
        </p:txBody>
      </p:sp>
      <p:sp>
        <p:nvSpPr>
          <p:cNvPr id="3" name="Marcador de contenido 2"/>
          <p:cNvSpPr>
            <a:spLocks noGrp="1"/>
          </p:cNvSpPr>
          <p:nvPr>
            <p:ph idx="1"/>
          </p:nvPr>
        </p:nvSpPr>
        <p:spPr/>
        <p:txBody>
          <a:bodyPr/>
          <a:lstStyle/>
          <a:p>
            <a:r>
              <a:rPr lang="en-US" dirty="0"/>
              <a:t>Introduction</a:t>
            </a:r>
          </a:p>
          <a:p>
            <a:r>
              <a:rPr lang="en-US" dirty="0"/>
              <a:t>Work done on Classification (benign/malignant)</a:t>
            </a:r>
          </a:p>
          <a:p>
            <a:r>
              <a:rPr lang="en-US" dirty="0"/>
              <a:t>A technical Flash</a:t>
            </a:r>
          </a:p>
          <a:p>
            <a:r>
              <a:rPr lang="en-US" dirty="0">
                <a:solidFill>
                  <a:srgbClr val="00B0F0"/>
                </a:solidFill>
              </a:rPr>
              <a:t>Restricted Boltzmann Machines</a:t>
            </a:r>
          </a:p>
          <a:p>
            <a:r>
              <a:rPr lang="en-US" dirty="0"/>
              <a:t>Deep Belief Network</a:t>
            </a:r>
          </a:p>
          <a:p>
            <a:r>
              <a:rPr lang="en-US" dirty="0"/>
              <a:t>Results</a:t>
            </a:r>
          </a:p>
          <a:p>
            <a:r>
              <a:rPr lang="en-US" dirty="0"/>
              <a:t>Conclusion</a:t>
            </a:r>
            <a:endParaRPr lang="en-GB" dirty="0"/>
          </a:p>
        </p:txBody>
      </p:sp>
      <p:sp>
        <p:nvSpPr>
          <p:cNvPr id="4" name="Marcador de número de diapositiva 3"/>
          <p:cNvSpPr>
            <a:spLocks noGrp="1"/>
          </p:cNvSpPr>
          <p:nvPr>
            <p:ph type="sldNum" sz="quarter" idx="4"/>
          </p:nvPr>
        </p:nvSpPr>
        <p:spPr/>
        <p:txBody>
          <a:bodyPr/>
          <a:lstStyle/>
          <a:p>
            <a:fld id="{E9A62EC8-D9EB-47E9-8892-A21ACDB4ECBC}" type="slidenum">
              <a:rPr lang="es-ES" smtClean="0"/>
              <a:t>10</a:t>
            </a:fld>
            <a:endParaRPr lang="es-ES"/>
          </a:p>
        </p:txBody>
      </p:sp>
    </p:spTree>
    <p:extLst>
      <p:ext uri="{BB962C8B-B14F-4D97-AF65-F5344CB8AC3E}">
        <p14:creationId xmlns:p14="http://schemas.microsoft.com/office/powerpoint/2010/main" val="337231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4823-4652-4D97-95C1-B18AE24499E5}"/>
              </a:ext>
            </a:extLst>
          </p:cNvPr>
          <p:cNvSpPr>
            <a:spLocks noGrp="1"/>
          </p:cNvSpPr>
          <p:nvPr>
            <p:ph type="title"/>
          </p:nvPr>
        </p:nvSpPr>
        <p:spPr/>
        <p:txBody>
          <a:bodyPr>
            <a:normAutofit fontScale="90000"/>
          </a:bodyPr>
          <a:lstStyle/>
          <a:p>
            <a:r>
              <a:rPr lang="en-US" dirty="0"/>
              <a:t>Restricted Boltzmann Machines</a:t>
            </a:r>
            <a:endParaRPr lang="en-GB" dirty="0"/>
          </a:p>
        </p:txBody>
      </p:sp>
      <p:sp>
        <p:nvSpPr>
          <p:cNvPr id="3" name="Content Placeholder 2">
            <a:extLst>
              <a:ext uri="{FF2B5EF4-FFF2-40B4-BE49-F238E27FC236}">
                <a16:creationId xmlns:a16="http://schemas.microsoft.com/office/drawing/2014/main" id="{1E942B4A-ADFB-4112-884C-C5FAD3F5FE52}"/>
              </a:ext>
            </a:extLst>
          </p:cNvPr>
          <p:cNvSpPr>
            <a:spLocks noGrp="1"/>
          </p:cNvSpPr>
          <p:nvPr>
            <p:ph idx="1"/>
          </p:nvPr>
        </p:nvSpPr>
        <p:spPr/>
        <p:txBody>
          <a:bodyPr/>
          <a:lstStyle/>
          <a:p>
            <a:r>
              <a:rPr lang="en-US" dirty="0"/>
              <a:t>Geoff Hinton et al, Univ. of Toronto 1985, 2006.</a:t>
            </a:r>
          </a:p>
          <a:p>
            <a:r>
              <a:rPr lang="en-US" dirty="0"/>
              <a:t>Boltzmann?</a:t>
            </a:r>
          </a:p>
          <a:p>
            <a:r>
              <a:rPr lang="en-US" dirty="0"/>
              <a:t>Undirected</a:t>
            </a:r>
          </a:p>
          <a:p>
            <a:r>
              <a:rPr lang="en-US" dirty="0"/>
              <a:t>No connections among hidden units</a:t>
            </a:r>
          </a:p>
          <a:p>
            <a:endParaRPr lang="en-US" dirty="0"/>
          </a:p>
        </p:txBody>
      </p:sp>
      <p:sp>
        <p:nvSpPr>
          <p:cNvPr id="4" name="Slide Number Placeholder 3">
            <a:extLst>
              <a:ext uri="{FF2B5EF4-FFF2-40B4-BE49-F238E27FC236}">
                <a16:creationId xmlns:a16="http://schemas.microsoft.com/office/drawing/2014/main" id="{879A9177-2AB8-4110-9639-D35AA0AA73CA}"/>
              </a:ext>
            </a:extLst>
          </p:cNvPr>
          <p:cNvSpPr>
            <a:spLocks noGrp="1"/>
          </p:cNvSpPr>
          <p:nvPr>
            <p:ph type="sldNum" sz="quarter" idx="4"/>
          </p:nvPr>
        </p:nvSpPr>
        <p:spPr/>
        <p:txBody>
          <a:bodyPr/>
          <a:lstStyle/>
          <a:p>
            <a:fld id="{E9A62EC8-D9EB-47E9-8892-A21ACDB4ECBC}" type="slidenum">
              <a:rPr lang="es-ES" smtClean="0"/>
              <a:t>11</a:t>
            </a:fld>
            <a:endParaRPr lang="es-ES"/>
          </a:p>
        </p:txBody>
      </p:sp>
      <p:pic>
        <p:nvPicPr>
          <p:cNvPr id="6" name="Picture 5">
            <a:extLst>
              <a:ext uri="{FF2B5EF4-FFF2-40B4-BE49-F238E27FC236}">
                <a16:creationId xmlns:a16="http://schemas.microsoft.com/office/drawing/2014/main" id="{D3B73942-2CF4-4AFD-8368-017ED5BF97D3}"/>
              </a:ext>
            </a:extLst>
          </p:cNvPr>
          <p:cNvPicPr>
            <a:picLocks noChangeAspect="1"/>
          </p:cNvPicPr>
          <p:nvPr/>
        </p:nvPicPr>
        <p:blipFill>
          <a:blip r:embed="rId3"/>
          <a:stretch>
            <a:fillRect/>
          </a:stretch>
        </p:blipFill>
        <p:spPr>
          <a:xfrm>
            <a:off x="4078287" y="3386363"/>
            <a:ext cx="5381625" cy="2943225"/>
          </a:xfrm>
          <a:prstGeom prst="rect">
            <a:avLst/>
          </a:prstGeom>
        </p:spPr>
      </p:pic>
    </p:spTree>
    <p:extLst>
      <p:ext uri="{BB962C8B-B14F-4D97-AF65-F5344CB8AC3E}">
        <p14:creationId xmlns:p14="http://schemas.microsoft.com/office/powerpoint/2010/main" val="143588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Outline</a:t>
            </a:r>
            <a:endParaRPr lang="en-GB" dirty="0"/>
          </a:p>
        </p:txBody>
      </p:sp>
      <p:sp>
        <p:nvSpPr>
          <p:cNvPr id="3" name="Marcador de contenido 2"/>
          <p:cNvSpPr>
            <a:spLocks noGrp="1"/>
          </p:cNvSpPr>
          <p:nvPr>
            <p:ph idx="1"/>
          </p:nvPr>
        </p:nvSpPr>
        <p:spPr/>
        <p:txBody>
          <a:bodyPr/>
          <a:lstStyle/>
          <a:p>
            <a:r>
              <a:rPr lang="en-US" dirty="0"/>
              <a:t>Introduction</a:t>
            </a:r>
          </a:p>
          <a:p>
            <a:r>
              <a:rPr lang="en-US" dirty="0"/>
              <a:t>Work done on Classification (benign/malignant)</a:t>
            </a:r>
          </a:p>
          <a:p>
            <a:r>
              <a:rPr lang="en-US" dirty="0"/>
              <a:t>A Technical Flash</a:t>
            </a:r>
          </a:p>
          <a:p>
            <a:r>
              <a:rPr lang="en-US" dirty="0"/>
              <a:t>Restricted Boltzmann Machines</a:t>
            </a:r>
          </a:p>
          <a:p>
            <a:r>
              <a:rPr lang="en-US" dirty="0">
                <a:solidFill>
                  <a:srgbClr val="00B0F0"/>
                </a:solidFill>
              </a:rPr>
              <a:t>Deep Belief Network</a:t>
            </a:r>
          </a:p>
          <a:p>
            <a:r>
              <a:rPr lang="en-US" dirty="0"/>
              <a:t>Results</a:t>
            </a:r>
          </a:p>
          <a:p>
            <a:r>
              <a:rPr lang="en-US" dirty="0"/>
              <a:t>Conclusion</a:t>
            </a:r>
            <a:endParaRPr lang="en-GB" dirty="0"/>
          </a:p>
        </p:txBody>
      </p:sp>
      <p:sp>
        <p:nvSpPr>
          <p:cNvPr id="4" name="Marcador de número de diapositiva 3"/>
          <p:cNvSpPr>
            <a:spLocks noGrp="1"/>
          </p:cNvSpPr>
          <p:nvPr>
            <p:ph type="sldNum" sz="quarter" idx="4"/>
          </p:nvPr>
        </p:nvSpPr>
        <p:spPr/>
        <p:txBody>
          <a:bodyPr/>
          <a:lstStyle/>
          <a:p>
            <a:fld id="{E9A62EC8-D9EB-47E9-8892-A21ACDB4ECBC}" type="slidenum">
              <a:rPr lang="es-ES" smtClean="0"/>
              <a:t>12</a:t>
            </a:fld>
            <a:endParaRPr lang="es-ES" dirty="0"/>
          </a:p>
        </p:txBody>
      </p:sp>
    </p:spTree>
    <p:extLst>
      <p:ext uri="{BB962C8B-B14F-4D97-AF65-F5344CB8AC3E}">
        <p14:creationId xmlns:p14="http://schemas.microsoft.com/office/powerpoint/2010/main" val="404483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Autofit/>
          </a:bodyPr>
          <a:lstStyle/>
          <a:p>
            <a:pPr marL="0" lvl="0" indent="0" algn="ctr" rtl="0">
              <a:spcBef>
                <a:spcPts val="0"/>
              </a:spcBef>
              <a:spcAft>
                <a:spcPts val="0"/>
              </a:spcAft>
              <a:buClr>
                <a:schemeClr val="dk1"/>
              </a:buClr>
              <a:buSzPts val="4860"/>
              <a:buFont typeface="Calibri"/>
              <a:buNone/>
            </a:pPr>
            <a:r>
              <a:rPr lang="en-US" sz="4400" dirty="0"/>
              <a:t>Deep Belief Network (DBN)</a:t>
            </a:r>
            <a:endParaRPr sz="4400" dirty="0"/>
          </a:p>
        </p:txBody>
      </p:sp>
      <p:sp>
        <p:nvSpPr>
          <p:cNvPr id="73" name="Google Shape;73;p9"/>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None/>
            </a:pPr>
            <a:fld id="{00000000-1234-1234-1234-123412341234}" type="slidenum">
              <a:rPr lang="en-US" sz="1300">
                <a:solidFill>
                  <a:schemeClr val="tx1">
                    <a:tint val="75000"/>
                  </a:schemeClr>
                </a:solidFill>
              </a:rPr>
              <a:t>13</a:t>
            </a:fld>
            <a:endParaRPr sz="1300" dirty="0">
              <a:solidFill>
                <a:schemeClr val="tx1">
                  <a:tint val="75000"/>
                </a:schemeClr>
              </a:solidFill>
            </a:endParaRPr>
          </a:p>
        </p:txBody>
      </p:sp>
      <p:sp>
        <p:nvSpPr>
          <p:cNvPr id="74" name="Google Shape;74;p9"/>
          <p:cNvSpPr txBox="1"/>
          <p:nvPr/>
        </p:nvSpPr>
        <p:spPr>
          <a:xfrm>
            <a:off x="748119" y="2953899"/>
            <a:ext cx="8584385" cy="2031055"/>
          </a:xfrm>
          <a:prstGeom prst="rect">
            <a:avLst/>
          </a:prstGeom>
          <a:noFill/>
          <a:ln>
            <a:noFill/>
          </a:ln>
        </p:spPr>
        <p:txBody>
          <a:bodyPr spcFirstLastPara="1" wrap="square" lIns="91425" tIns="45700" rIns="91425" bIns="45700" anchor="b" anchorCtr="0">
            <a:noAutofit/>
          </a:bodyPr>
          <a:lstStyle/>
          <a:p>
            <a:pPr marL="0" marR="0" lvl="0" indent="0" algn="ctr">
              <a:lnSpc>
                <a:spcPct val="100000"/>
              </a:lnSpc>
              <a:spcBef>
                <a:spcPts val="0"/>
              </a:spcBef>
              <a:spcAft>
                <a:spcPts val="0"/>
              </a:spcAft>
              <a:buClr>
                <a:schemeClr val="dk1"/>
              </a:buClr>
              <a:buSzPts val="6000"/>
              <a:buFont typeface="Noto Sans Symbols"/>
              <a:buNone/>
            </a:pPr>
            <a:r>
              <a:rPr lang="en-US" sz="5400" b="0" i="0" u="none" strike="noStrike" cap="none" dirty="0">
                <a:solidFill>
                  <a:schemeClr val="dk1"/>
                </a:solidFill>
                <a:latin typeface="Calibri"/>
                <a:ea typeface="Calibri"/>
                <a:cs typeface="Calibri"/>
                <a:sym typeface="Calibri"/>
              </a:rPr>
              <a:t>Why Deep Belief Network (DBN)?</a:t>
            </a:r>
            <a:endParaRPr sz="5400" dirty="0"/>
          </a:p>
        </p:txBody>
      </p:sp>
    </p:spTree>
    <p:extLst>
      <p:ext uri="{BB962C8B-B14F-4D97-AF65-F5344CB8AC3E}">
        <p14:creationId xmlns:p14="http://schemas.microsoft.com/office/powerpoint/2010/main" val="2297589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Autofit/>
          </a:bodyPr>
          <a:lstStyle/>
          <a:p>
            <a:pPr marL="0" lvl="0" indent="0" algn="ctr" rtl="0">
              <a:spcBef>
                <a:spcPts val="0"/>
              </a:spcBef>
              <a:spcAft>
                <a:spcPts val="0"/>
              </a:spcAft>
              <a:buClr>
                <a:schemeClr val="dk1"/>
              </a:buClr>
              <a:buSzPts val="4400"/>
              <a:buFont typeface="Calibri"/>
              <a:buNone/>
            </a:pPr>
            <a:r>
              <a:rPr lang="en-US" sz="4400" dirty="0"/>
              <a:t>Limitations of traditional MLP/ ANN</a:t>
            </a:r>
            <a:endParaRPr dirty="0"/>
          </a:p>
        </p:txBody>
      </p:sp>
      <p:sp>
        <p:nvSpPr>
          <p:cNvPr id="81" name="Google Shape;81;p10"/>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None/>
            </a:pPr>
            <a:fld id="{00000000-1234-1234-1234-123412341234}" type="slidenum">
              <a:rPr lang="en-US" sz="1300">
                <a:solidFill>
                  <a:schemeClr val="tx1">
                    <a:tint val="75000"/>
                  </a:schemeClr>
                </a:solidFill>
              </a:rPr>
              <a:t>14</a:t>
            </a:fld>
            <a:endParaRPr sz="1300" dirty="0">
              <a:solidFill>
                <a:schemeClr val="tx1">
                  <a:tint val="75000"/>
                </a:schemeClr>
              </a:solidFill>
            </a:endParaRPr>
          </a:p>
        </p:txBody>
      </p:sp>
      <p:pic>
        <p:nvPicPr>
          <p:cNvPr id="82" name="Google Shape;82;p10"/>
          <p:cNvPicPr preferRelativeResize="0"/>
          <p:nvPr/>
        </p:nvPicPr>
        <p:blipFill rotWithShape="1">
          <a:blip r:embed="rId3">
            <a:alphaModFix/>
          </a:blip>
          <a:srcRect/>
          <a:stretch/>
        </p:blipFill>
        <p:spPr>
          <a:xfrm>
            <a:off x="509025" y="1028068"/>
            <a:ext cx="4991662" cy="2733496"/>
          </a:xfrm>
          <a:prstGeom prst="rect">
            <a:avLst/>
          </a:prstGeom>
          <a:noFill/>
          <a:ln>
            <a:noFill/>
          </a:ln>
        </p:spPr>
      </p:pic>
      <p:sp>
        <p:nvSpPr>
          <p:cNvPr id="83" name="Google Shape;83;p10"/>
          <p:cNvSpPr/>
          <p:nvPr/>
        </p:nvSpPr>
        <p:spPr>
          <a:xfrm>
            <a:off x="5949922" y="1489558"/>
            <a:ext cx="3339376" cy="607539"/>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None/>
            </a:pPr>
            <a:r>
              <a:rPr lang="en-US" sz="2800" b="0" i="0" u="none" strike="noStrike" cap="none" dirty="0">
                <a:solidFill>
                  <a:schemeClr val="dk1"/>
                </a:solidFill>
                <a:latin typeface="+mj-lt"/>
                <a:ea typeface="Times New Roman"/>
                <a:cs typeface="Times New Roman"/>
                <a:sym typeface="Times New Roman"/>
              </a:rPr>
              <a:t>Backpropagation</a:t>
            </a:r>
            <a:endParaRPr sz="2800" dirty="0">
              <a:latin typeface="+mj-lt"/>
            </a:endParaRPr>
          </a:p>
        </p:txBody>
      </p:sp>
      <p:sp>
        <p:nvSpPr>
          <p:cNvPr id="84" name="Google Shape;84;p10"/>
          <p:cNvSpPr txBox="1"/>
          <p:nvPr/>
        </p:nvSpPr>
        <p:spPr>
          <a:xfrm>
            <a:off x="6558253" y="2097097"/>
            <a:ext cx="3339376" cy="893834"/>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93000"/>
              </a:lnSpc>
              <a:spcBef>
                <a:spcPts val="0"/>
              </a:spcBef>
              <a:spcAft>
                <a:spcPts val="0"/>
              </a:spcAft>
              <a:buClr>
                <a:srgbClr val="000000"/>
              </a:buClr>
              <a:buSzPts val="1260"/>
              <a:buFont typeface="Noto Sans Symbols"/>
              <a:buChar char="✓"/>
            </a:pPr>
            <a:r>
              <a:rPr lang="en-US" sz="2800" dirty="0">
                <a:solidFill>
                  <a:schemeClr val="dk1"/>
                </a:solidFill>
                <a:latin typeface="+mj-lt"/>
                <a:ea typeface="Times New Roman"/>
                <a:cs typeface="Times New Roman"/>
                <a:sym typeface="Times New Roman"/>
              </a:rPr>
              <a:t>Local minima.</a:t>
            </a:r>
            <a:endParaRPr sz="2800" dirty="0">
              <a:solidFill>
                <a:schemeClr val="dk1"/>
              </a:solidFill>
              <a:latin typeface="+mj-lt"/>
              <a:ea typeface="Times New Roman"/>
              <a:cs typeface="Times New Roman"/>
              <a:sym typeface="Times New Roman"/>
            </a:endParaRPr>
          </a:p>
          <a:p>
            <a:pPr marL="457200" marR="0" lvl="0" indent="-457200" algn="just" rtl="0">
              <a:lnSpc>
                <a:spcPct val="93000"/>
              </a:lnSpc>
              <a:spcBef>
                <a:spcPts val="0"/>
              </a:spcBef>
              <a:spcAft>
                <a:spcPts val="0"/>
              </a:spcAft>
              <a:buClr>
                <a:srgbClr val="000000"/>
              </a:buClr>
              <a:buSzPts val="1260"/>
              <a:buFont typeface="Noto Sans Symbols"/>
              <a:buChar char="✓"/>
            </a:pPr>
            <a:r>
              <a:rPr lang="en-US" sz="2800" dirty="0">
                <a:solidFill>
                  <a:schemeClr val="dk1"/>
                </a:solidFill>
                <a:latin typeface="+mj-lt"/>
                <a:ea typeface="Times New Roman"/>
                <a:cs typeface="Times New Roman"/>
                <a:sym typeface="Times New Roman"/>
              </a:rPr>
              <a:t>Multiple grooves.</a:t>
            </a:r>
            <a:endParaRPr sz="2800" dirty="0">
              <a:latin typeface="+mj-lt"/>
            </a:endParaRPr>
          </a:p>
        </p:txBody>
      </p:sp>
      <p:pic>
        <p:nvPicPr>
          <p:cNvPr id="9" name="Picture 8">
            <a:extLst>
              <a:ext uri="{FF2B5EF4-FFF2-40B4-BE49-F238E27FC236}">
                <a16:creationId xmlns:a16="http://schemas.microsoft.com/office/drawing/2014/main" id="{1CB7D7FD-960E-470D-BEFF-856F0891CBBF}"/>
              </a:ext>
            </a:extLst>
          </p:cNvPr>
          <p:cNvPicPr>
            <a:picLocks noChangeAspect="1"/>
          </p:cNvPicPr>
          <p:nvPr/>
        </p:nvPicPr>
        <p:blipFill rotWithShape="1">
          <a:blip r:embed="rId4">
            <a:extLst>
              <a:ext uri="{28A0092B-C50C-407E-A947-70E740481C1C}">
                <a14:useLocalDpi xmlns:a14="http://schemas.microsoft.com/office/drawing/2010/main" val="0"/>
              </a:ext>
            </a:extLst>
          </a:blip>
          <a:srcRect t="50000"/>
          <a:stretch/>
        </p:blipFill>
        <p:spPr>
          <a:xfrm>
            <a:off x="468312" y="3779837"/>
            <a:ext cx="8820986" cy="3307870"/>
          </a:xfrm>
          <a:prstGeom prst="rect">
            <a:avLst/>
          </a:prstGeom>
        </p:spPr>
      </p:pic>
    </p:spTree>
    <p:extLst>
      <p:ext uri="{BB962C8B-B14F-4D97-AF65-F5344CB8AC3E}">
        <p14:creationId xmlns:p14="http://schemas.microsoft.com/office/powerpoint/2010/main" val="226687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Autofit/>
          </a:bodyPr>
          <a:lstStyle/>
          <a:p>
            <a:pPr marL="0" lvl="0" indent="0" algn="ctr" rtl="0">
              <a:spcBef>
                <a:spcPts val="0"/>
              </a:spcBef>
              <a:spcAft>
                <a:spcPts val="0"/>
              </a:spcAft>
              <a:buClr>
                <a:schemeClr val="dk1"/>
              </a:buClr>
              <a:buSzPts val="4860"/>
              <a:buFont typeface="Calibri"/>
              <a:buNone/>
            </a:pPr>
            <a:r>
              <a:rPr lang="en-US" sz="4400" dirty="0"/>
              <a:t>Deep Belief Network (DBN)</a:t>
            </a:r>
            <a:endParaRPr sz="4400" dirty="0"/>
          </a:p>
        </p:txBody>
      </p:sp>
      <p:sp>
        <p:nvSpPr>
          <p:cNvPr id="90" name="Google Shape;90;p11"/>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None/>
            </a:pPr>
            <a:fld id="{00000000-1234-1234-1234-123412341234}" type="slidenum">
              <a:rPr lang="en-US" sz="1300">
                <a:solidFill>
                  <a:schemeClr val="tx1">
                    <a:tint val="75000"/>
                  </a:schemeClr>
                </a:solidFill>
              </a:rPr>
              <a:t>15</a:t>
            </a:fld>
            <a:endParaRPr sz="1300" dirty="0">
              <a:solidFill>
                <a:schemeClr val="tx1">
                  <a:tint val="75000"/>
                </a:schemeClr>
              </a:solidFill>
            </a:endParaRPr>
          </a:p>
        </p:txBody>
      </p:sp>
      <p:sp>
        <p:nvSpPr>
          <p:cNvPr id="91" name="Google Shape;91;p11"/>
          <p:cNvSpPr txBox="1"/>
          <p:nvPr/>
        </p:nvSpPr>
        <p:spPr>
          <a:xfrm>
            <a:off x="2099219" y="2449371"/>
            <a:ext cx="5882185" cy="304011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400"/>
              <a:buFont typeface="Noto Sans Symbols"/>
              <a:buNone/>
            </a:pPr>
            <a:r>
              <a:rPr lang="en-US" sz="5400" dirty="0">
                <a:solidFill>
                  <a:srgbClr val="000000"/>
                </a:solidFill>
                <a:latin typeface="Calibri"/>
                <a:ea typeface="Calibri"/>
                <a:cs typeface="Calibri"/>
                <a:sym typeface="Calibri"/>
              </a:rPr>
              <a:t>How does DBN solve the problems in MLP/ ANN?</a:t>
            </a:r>
            <a:endParaRPr sz="54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391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Autofit/>
          </a:bodyPr>
          <a:lstStyle/>
          <a:p>
            <a:pPr marL="0" lvl="0" indent="0" algn="ctr" rtl="0">
              <a:spcBef>
                <a:spcPts val="0"/>
              </a:spcBef>
              <a:spcAft>
                <a:spcPts val="0"/>
              </a:spcAft>
              <a:buClr>
                <a:schemeClr val="dk1"/>
              </a:buClr>
              <a:buSzPts val="4860"/>
              <a:buFont typeface="Calibri"/>
              <a:buNone/>
            </a:pPr>
            <a:r>
              <a:rPr lang="en-US" sz="4400" dirty="0"/>
              <a:t>What is DBN? </a:t>
            </a:r>
            <a:endParaRPr sz="4400" dirty="0"/>
          </a:p>
        </p:txBody>
      </p:sp>
      <p:sp>
        <p:nvSpPr>
          <p:cNvPr id="98" name="Google Shape;98;p12"/>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None/>
            </a:pPr>
            <a:fld id="{00000000-1234-1234-1234-123412341234}" type="slidenum">
              <a:rPr lang="en-US" sz="1300">
                <a:solidFill>
                  <a:schemeClr val="tx1">
                    <a:tint val="75000"/>
                  </a:schemeClr>
                </a:solidFill>
              </a:rPr>
              <a:t>16</a:t>
            </a:fld>
            <a:endParaRPr sz="1300" dirty="0">
              <a:solidFill>
                <a:schemeClr val="tx1">
                  <a:tint val="75000"/>
                </a:schemeClr>
              </a:solidFill>
            </a:endParaRPr>
          </a:p>
        </p:txBody>
      </p:sp>
      <p:pic>
        <p:nvPicPr>
          <p:cNvPr id="99" name="Google Shape;99;p12" descr="https://cdn-images-1.medium.com/max/1200/1*NrpG1bnk5A1Utj38zyEDgQ.png"/>
          <p:cNvPicPr preferRelativeResize="0"/>
          <p:nvPr/>
        </p:nvPicPr>
        <p:blipFill rotWithShape="1">
          <a:blip r:embed="rId3">
            <a:alphaModFix/>
          </a:blip>
          <a:srcRect/>
          <a:stretch/>
        </p:blipFill>
        <p:spPr>
          <a:xfrm>
            <a:off x="303136" y="1302190"/>
            <a:ext cx="9273458" cy="5368291"/>
          </a:xfrm>
          <a:prstGeom prst="rect">
            <a:avLst/>
          </a:prstGeom>
          <a:noFill/>
          <a:ln>
            <a:noFill/>
          </a:ln>
        </p:spPr>
      </p:pic>
      <p:sp>
        <p:nvSpPr>
          <p:cNvPr id="100" name="Google Shape;100;p12"/>
          <p:cNvSpPr txBox="1"/>
          <p:nvPr/>
        </p:nvSpPr>
        <p:spPr>
          <a:xfrm>
            <a:off x="707665" y="6495497"/>
            <a:ext cx="8789586" cy="349968"/>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None/>
            </a:pPr>
            <a:endParaRPr dirty="0">
              <a:latin typeface="+mj-lt"/>
            </a:endParaRPr>
          </a:p>
        </p:txBody>
      </p:sp>
    </p:spTree>
    <p:extLst>
      <p:ext uri="{BB962C8B-B14F-4D97-AF65-F5344CB8AC3E}">
        <p14:creationId xmlns:p14="http://schemas.microsoft.com/office/powerpoint/2010/main" val="336476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Autofit/>
          </a:bodyPr>
          <a:lstStyle/>
          <a:p>
            <a:pPr marL="0" lvl="0" indent="0" algn="ctr" rtl="0">
              <a:spcBef>
                <a:spcPts val="0"/>
              </a:spcBef>
              <a:spcAft>
                <a:spcPts val="0"/>
              </a:spcAft>
              <a:buClr>
                <a:schemeClr val="dk1"/>
              </a:buClr>
              <a:buSzPts val="4860"/>
              <a:buFont typeface="Calibri"/>
              <a:buNone/>
            </a:pPr>
            <a:r>
              <a:rPr lang="en-US" sz="4400" dirty="0"/>
              <a:t>How does DBN work?</a:t>
            </a:r>
            <a:endParaRPr sz="4400" dirty="0"/>
          </a:p>
        </p:txBody>
      </p:sp>
      <p:sp>
        <p:nvSpPr>
          <p:cNvPr id="107" name="Google Shape;107;p13"/>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None/>
            </a:pPr>
            <a:fld id="{00000000-1234-1234-1234-123412341234}" type="slidenum">
              <a:rPr lang="en-US" sz="1300">
                <a:solidFill>
                  <a:schemeClr val="tx1">
                    <a:tint val="75000"/>
                  </a:schemeClr>
                </a:solidFill>
              </a:rPr>
              <a:t>17</a:t>
            </a:fld>
            <a:endParaRPr sz="1300" dirty="0">
              <a:solidFill>
                <a:schemeClr val="tx1">
                  <a:tint val="75000"/>
                </a:schemeClr>
              </a:solidFill>
            </a:endParaRPr>
          </a:p>
        </p:txBody>
      </p:sp>
      <p:grpSp>
        <p:nvGrpSpPr>
          <p:cNvPr id="108" name="Google Shape;108;p13"/>
          <p:cNvGrpSpPr/>
          <p:nvPr/>
        </p:nvGrpSpPr>
        <p:grpSpPr>
          <a:xfrm>
            <a:off x="242740" y="1693559"/>
            <a:ext cx="10080774" cy="2814718"/>
            <a:chOff x="-142878" y="892"/>
            <a:chExt cx="10080774" cy="2814718"/>
          </a:xfrm>
        </p:grpSpPr>
        <p:cxnSp>
          <p:nvCxnSpPr>
            <p:cNvPr id="109" name="Google Shape;109;p13"/>
            <p:cNvCxnSpPr/>
            <p:nvPr/>
          </p:nvCxnSpPr>
          <p:spPr>
            <a:xfrm>
              <a:off x="0" y="892"/>
              <a:ext cx="9238833" cy="0"/>
            </a:xfrm>
            <a:prstGeom prst="straightConnector1">
              <a:avLst/>
            </a:prstGeom>
            <a:solidFill>
              <a:srgbClr val="BF504D"/>
            </a:solidFill>
            <a:ln w="25400" cap="flat" cmpd="sng">
              <a:solidFill>
                <a:srgbClr val="BF504D"/>
              </a:solidFill>
              <a:prstDash val="solid"/>
              <a:round/>
              <a:headEnd type="none" w="sm" len="sm"/>
              <a:tailEnd type="none" w="sm" len="sm"/>
            </a:ln>
          </p:spPr>
        </p:cxnSp>
        <p:sp>
          <p:nvSpPr>
            <p:cNvPr id="110" name="Google Shape;110;p13"/>
            <p:cNvSpPr/>
            <p:nvPr/>
          </p:nvSpPr>
          <p:spPr>
            <a:xfrm>
              <a:off x="0" y="892"/>
              <a:ext cx="9238833" cy="6592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txBox="1"/>
            <p:nvPr/>
          </p:nvSpPr>
          <p:spPr>
            <a:xfrm>
              <a:off x="-128592" y="892"/>
              <a:ext cx="9238833" cy="659270"/>
            </a:xfrm>
            <a:prstGeom prst="rect">
              <a:avLst/>
            </a:prstGeom>
            <a:noFill/>
            <a:ln>
              <a:noFill/>
            </a:ln>
          </p:spPr>
          <p:txBody>
            <a:bodyPr spcFirstLastPara="1" wrap="square" lIns="121900" tIns="121900" rIns="121900" bIns="121900" anchor="t" anchorCtr="0">
              <a:noAutofit/>
            </a:bodyPr>
            <a:lstStyle/>
            <a:p>
              <a:pPr marL="0" marR="0" lvl="0" indent="0" algn="just" rtl="0">
                <a:lnSpc>
                  <a:spcPct val="90000"/>
                </a:lnSpc>
                <a:spcBef>
                  <a:spcPts val="0"/>
                </a:spcBef>
                <a:spcAft>
                  <a:spcPts val="0"/>
                </a:spcAft>
                <a:buClr>
                  <a:srgbClr val="000000"/>
                </a:buClr>
                <a:buSzPts val="1440"/>
                <a:buFont typeface="Noto Sans Symbols"/>
                <a:buNone/>
              </a:pPr>
              <a:r>
                <a:rPr lang="en-US" sz="3200" dirty="0">
                  <a:solidFill>
                    <a:schemeClr val="dk1"/>
                  </a:solidFill>
                  <a:latin typeface="+mj-lt"/>
                  <a:ea typeface="Arial"/>
                  <a:cs typeface="Arial"/>
                  <a:sym typeface="Arial"/>
                </a:rPr>
                <a:t>1. </a:t>
              </a:r>
              <a:r>
                <a:rPr lang="en-US" sz="2800" dirty="0">
                  <a:solidFill>
                    <a:schemeClr val="dk1"/>
                  </a:solidFill>
                  <a:latin typeface="+mj-lt"/>
                  <a:ea typeface="Arial"/>
                  <a:cs typeface="Arial"/>
                  <a:sym typeface="Arial"/>
                </a:rPr>
                <a:t>Learn features from the visible units</a:t>
              </a:r>
              <a:r>
                <a:rPr lang="en-US" sz="3200" dirty="0">
                  <a:solidFill>
                    <a:schemeClr val="dk1"/>
                  </a:solidFill>
                  <a:latin typeface="+mj-lt"/>
                  <a:ea typeface="Arial"/>
                  <a:cs typeface="Arial"/>
                  <a:sym typeface="Arial"/>
                </a:rPr>
                <a:t>.</a:t>
              </a:r>
              <a:endParaRPr dirty="0">
                <a:latin typeface="+mj-lt"/>
              </a:endParaRPr>
            </a:p>
          </p:txBody>
        </p:sp>
        <p:cxnSp>
          <p:nvCxnSpPr>
            <p:cNvPr id="112" name="Google Shape;112;p13"/>
            <p:cNvCxnSpPr/>
            <p:nvPr/>
          </p:nvCxnSpPr>
          <p:spPr>
            <a:xfrm>
              <a:off x="0" y="660163"/>
              <a:ext cx="9238833" cy="0"/>
            </a:xfrm>
            <a:prstGeom prst="straightConnector1">
              <a:avLst/>
            </a:prstGeom>
            <a:solidFill>
              <a:srgbClr val="BB9952"/>
            </a:solidFill>
            <a:ln w="25400" cap="flat" cmpd="sng">
              <a:solidFill>
                <a:srgbClr val="BB9952"/>
              </a:solidFill>
              <a:prstDash val="solid"/>
              <a:round/>
              <a:headEnd type="none" w="sm" len="sm"/>
              <a:tailEnd type="none" w="sm" len="sm"/>
            </a:ln>
          </p:spPr>
        </p:cxnSp>
        <p:sp>
          <p:nvSpPr>
            <p:cNvPr id="113" name="Google Shape;113;p13"/>
            <p:cNvSpPr/>
            <p:nvPr/>
          </p:nvSpPr>
          <p:spPr>
            <a:xfrm>
              <a:off x="0" y="660163"/>
              <a:ext cx="9238833" cy="85996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txBox="1"/>
            <p:nvPr/>
          </p:nvSpPr>
          <p:spPr>
            <a:xfrm>
              <a:off x="-142729" y="660163"/>
              <a:ext cx="10080625" cy="859966"/>
            </a:xfrm>
            <a:prstGeom prst="rect">
              <a:avLst/>
            </a:prstGeom>
            <a:noFill/>
            <a:ln>
              <a:noFill/>
            </a:ln>
          </p:spPr>
          <p:txBody>
            <a:bodyPr spcFirstLastPara="1" wrap="square" lIns="121900" tIns="121900" rIns="121900" bIns="121900" anchor="t" anchorCtr="0">
              <a:noAutofit/>
            </a:bodyPr>
            <a:lstStyle/>
            <a:p>
              <a:pPr marL="0" marR="0" lvl="0" indent="0" algn="just" rtl="0">
                <a:lnSpc>
                  <a:spcPct val="90000"/>
                </a:lnSpc>
                <a:spcBef>
                  <a:spcPts val="0"/>
                </a:spcBef>
                <a:spcAft>
                  <a:spcPts val="0"/>
                </a:spcAft>
                <a:buClr>
                  <a:srgbClr val="000000"/>
                </a:buClr>
                <a:buSzPts val="1440"/>
                <a:buFont typeface="Noto Sans Symbols"/>
                <a:buNone/>
              </a:pPr>
              <a:r>
                <a:rPr lang="en-US" sz="2800" dirty="0">
                  <a:solidFill>
                    <a:schemeClr val="dk1"/>
                  </a:solidFill>
                  <a:latin typeface="+mj-lt"/>
                  <a:ea typeface="Arial"/>
                  <a:cs typeface="Arial"/>
                  <a:sym typeface="Arial"/>
                </a:rPr>
                <a:t>2. Learn features of features in a second hidden layer. </a:t>
              </a:r>
              <a:endParaRPr sz="2800" dirty="0">
                <a:latin typeface="+mj-lt"/>
              </a:endParaRPr>
            </a:p>
          </p:txBody>
        </p:sp>
        <p:cxnSp>
          <p:nvCxnSpPr>
            <p:cNvPr id="115" name="Google Shape;115;p13"/>
            <p:cNvCxnSpPr/>
            <p:nvPr/>
          </p:nvCxnSpPr>
          <p:spPr>
            <a:xfrm>
              <a:off x="0" y="1520129"/>
              <a:ext cx="9238833" cy="0"/>
            </a:xfrm>
            <a:prstGeom prst="straightConnector1">
              <a:avLst/>
            </a:prstGeom>
            <a:solidFill>
              <a:srgbClr val="99B958"/>
            </a:solidFill>
            <a:ln w="25400" cap="flat" cmpd="sng">
              <a:solidFill>
                <a:srgbClr val="99B958"/>
              </a:solidFill>
              <a:prstDash val="solid"/>
              <a:round/>
              <a:headEnd type="none" w="sm" len="sm"/>
              <a:tailEnd type="none" w="sm" len="sm"/>
            </a:ln>
          </p:spPr>
        </p:cxnSp>
        <p:sp>
          <p:nvSpPr>
            <p:cNvPr id="116" name="Google Shape;116;p13"/>
            <p:cNvSpPr/>
            <p:nvPr/>
          </p:nvSpPr>
          <p:spPr>
            <a:xfrm>
              <a:off x="0" y="1520129"/>
              <a:ext cx="9238833" cy="129548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txBox="1"/>
            <p:nvPr/>
          </p:nvSpPr>
          <p:spPr>
            <a:xfrm>
              <a:off x="-142878" y="1520129"/>
              <a:ext cx="9238833" cy="1295481"/>
            </a:xfrm>
            <a:prstGeom prst="rect">
              <a:avLst/>
            </a:prstGeom>
            <a:noFill/>
            <a:ln>
              <a:noFill/>
            </a:ln>
          </p:spPr>
          <p:txBody>
            <a:bodyPr spcFirstLastPara="1" wrap="square" lIns="121900" tIns="121900" rIns="121900" bIns="121900" anchor="t" anchorCtr="0">
              <a:noAutofit/>
            </a:bodyPr>
            <a:lstStyle/>
            <a:p>
              <a:pPr marL="0" marR="0" lvl="0" indent="0" algn="just" rtl="0">
                <a:lnSpc>
                  <a:spcPct val="90000"/>
                </a:lnSpc>
                <a:spcBef>
                  <a:spcPts val="0"/>
                </a:spcBef>
                <a:spcAft>
                  <a:spcPts val="0"/>
                </a:spcAft>
                <a:buClr>
                  <a:srgbClr val="000000"/>
                </a:buClr>
                <a:buSzPts val="1440"/>
                <a:buFont typeface="Noto Sans Symbols"/>
                <a:buNone/>
              </a:pPr>
              <a:r>
                <a:rPr lang="en-US" sz="2800" dirty="0">
                  <a:solidFill>
                    <a:schemeClr val="dk1"/>
                  </a:solidFill>
                  <a:latin typeface="+mj-lt"/>
                  <a:ea typeface="Arial"/>
                  <a:cs typeface="Arial"/>
                  <a:sym typeface="Arial"/>
                </a:rPr>
                <a:t>3. Continue up to last hidden layer.</a:t>
              </a:r>
              <a:endParaRPr sz="2800" dirty="0">
                <a:latin typeface="+mj-lt"/>
              </a:endParaRPr>
            </a:p>
          </p:txBody>
        </p:sp>
      </p:grpSp>
      <p:pic>
        <p:nvPicPr>
          <p:cNvPr id="118" name="Google Shape;118;p13" descr="Image result for deep belief networks"/>
          <p:cNvPicPr preferRelativeResize="0"/>
          <p:nvPr/>
        </p:nvPicPr>
        <p:blipFill rotWithShape="1">
          <a:blip r:embed="rId3">
            <a:alphaModFix/>
          </a:blip>
          <a:srcRect t="5613" b="5226"/>
          <a:stretch/>
        </p:blipFill>
        <p:spPr>
          <a:xfrm>
            <a:off x="1439334" y="3779837"/>
            <a:ext cx="6961187" cy="3226862"/>
          </a:xfrm>
          <a:prstGeom prst="rect">
            <a:avLst/>
          </a:prstGeom>
          <a:noFill/>
          <a:ln>
            <a:noFill/>
          </a:ln>
        </p:spPr>
      </p:pic>
    </p:spTree>
    <p:extLst>
      <p:ext uri="{BB962C8B-B14F-4D97-AF65-F5344CB8AC3E}">
        <p14:creationId xmlns:p14="http://schemas.microsoft.com/office/powerpoint/2010/main" val="1361198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Autofit/>
          </a:bodyPr>
          <a:lstStyle/>
          <a:p>
            <a:pPr marL="0" lvl="0" indent="0" algn="ctr" rtl="0">
              <a:spcBef>
                <a:spcPts val="0"/>
              </a:spcBef>
              <a:spcAft>
                <a:spcPts val="0"/>
              </a:spcAft>
              <a:buClr>
                <a:schemeClr val="dk1"/>
              </a:buClr>
              <a:buSzPts val="4860"/>
              <a:buFont typeface="Calibri"/>
              <a:buNone/>
            </a:pPr>
            <a:r>
              <a:rPr lang="en-US" sz="4400" dirty="0"/>
              <a:t>Contrastive Divergence (CD)</a:t>
            </a:r>
            <a:endParaRPr sz="4400" dirty="0"/>
          </a:p>
        </p:txBody>
      </p:sp>
      <p:sp>
        <p:nvSpPr>
          <p:cNvPr id="125" name="Google Shape;125;p14"/>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None/>
            </a:pPr>
            <a:fld id="{00000000-1234-1234-1234-123412341234}" type="slidenum">
              <a:rPr lang="en-US" sz="1300">
                <a:solidFill>
                  <a:schemeClr val="tx1">
                    <a:tint val="75000"/>
                  </a:schemeClr>
                </a:solidFill>
              </a:rPr>
              <a:t>18</a:t>
            </a:fld>
            <a:endParaRPr sz="1300" dirty="0">
              <a:solidFill>
                <a:schemeClr val="tx1">
                  <a:tint val="75000"/>
                </a:schemeClr>
              </a:solidFill>
            </a:endParaRPr>
          </a:p>
        </p:txBody>
      </p:sp>
      <p:sp>
        <p:nvSpPr>
          <p:cNvPr id="126" name="Google Shape;126;p14"/>
          <p:cNvSpPr txBox="1">
            <a:spLocks noGrp="1"/>
          </p:cNvSpPr>
          <p:nvPr>
            <p:ph type="body" idx="1"/>
          </p:nvPr>
        </p:nvSpPr>
        <p:spPr>
          <a:xfrm>
            <a:off x="261256" y="1375249"/>
            <a:ext cx="9695077" cy="4351338"/>
          </a:xfrm>
          <a:prstGeom prst="rect">
            <a:avLst/>
          </a:prstGeom>
          <a:noFill/>
          <a:ln>
            <a:noFill/>
          </a:ln>
        </p:spPr>
        <p:txBody>
          <a:bodyPr spcFirstLastPara="1" wrap="square" lIns="100775" tIns="50375" rIns="100775" bIns="50375" anchor="t" anchorCtr="0">
            <a:noAutofit/>
          </a:bodyPr>
          <a:lstStyle/>
          <a:p>
            <a:pPr marL="0" lvl="0" indent="0" algn="l" rtl="0">
              <a:spcBef>
                <a:spcPts val="0"/>
              </a:spcBef>
              <a:spcAft>
                <a:spcPts val="0"/>
              </a:spcAft>
              <a:buClr>
                <a:schemeClr val="dk1"/>
              </a:buClr>
              <a:buSzPts val="2400"/>
              <a:buNone/>
            </a:pPr>
            <a:r>
              <a:rPr lang="en-US" sz="2400" dirty="0"/>
              <a:t>The probability of </a:t>
            </a:r>
            <a:r>
              <a:rPr lang="en-US" sz="2400" i="1" dirty="0"/>
              <a:t>x</a:t>
            </a:r>
            <a:r>
              <a:rPr lang="en-US" sz="2400" dirty="0"/>
              <a:t>, </a:t>
            </a:r>
            <a:r>
              <a:rPr lang="en-US" sz="2400" i="1" dirty="0"/>
              <a:t>p</a:t>
            </a:r>
            <a:r>
              <a:rPr lang="en-US" sz="2400" dirty="0"/>
              <a:t>(</a:t>
            </a:r>
            <a:r>
              <a:rPr lang="en-US" sz="2400" i="1" dirty="0"/>
              <a:t>x</a:t>
            </a:r>
            <a:r>
              <a:rPr lang="en-US" sz="2400" dirty="0"/>
              <a:t>; Θ) must integrate to 1 over all </a:t>
            </a:r>
            <a:r>
              <a:rPr lang="en-US" sz="2400" i="1" dirty="0"/>
              <a:t>x</a:t>
            </a:r>
            <a:r>
              <a:rPr lang="en-US" sz="2400" dirty="0"/>
              <a:t>, therefore, we get </a:t>
            </a:r>
            <a:br>
              <a:rPr lang="en-US" dirty="0"/>
            </a:br>
            <a:endParaRPr dirty="0"/>
          </a:p>
        </p:txBody>
      </p:sp>
      <p:pic>
        <p:nvPicPr>
          <p:cNvPr id="127" name="Google Shape;127;p14"/>
          <p:cNvPicPr preferRelativeResize="0"/>
          <p:nvPr/>
        </p:nvPicPr>
        <p:blipFill rotWithShape="1">
          <a:blip r:embed="rId3">
            <a:alphaModFix/>
          </a:blip>
          <a:srcRect/>
          <a:stretch/>
        </p:blipFill>
        <p:spPr>
          <a:xfrm>
            <a:off x="1064139" y="1846844"/>
            <a:ext cx="7336382" cy="2246845"/>
          </a:xfrm>
          <a:prstGeom prst="rect">
            <a:avLst/>
          </a:prstGeom>
          <a:noFill/>
          <a:ln>
            <a:noFill/>
          </a:ln>
        </p:spPr>
      </p:pic>
      <p:sp>
        <p:nvSpPr>
          <p:cNvPr id="128" name="Google Shape;128;p14"/>
          <p:cNvSpPr/>
          <p:nvPr/>
        </p:nvSpPr>
        <p:spPr>
          <a:xfrm>
            <a:off x="98871" y="5515745"/>
            <a:ext cx="10050840" cy="378565"/>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None/>
            </a:pPr>
            <a:r>
              <a:rPr lang="en-US" sz="2000">
                <a:solidFill>
                  <a:srgbClr val="000000"/>
                </a:solidFill>
                <a:latin typeface="Times New Roman"/>
                <a:ea typeface="Times New Roman"/>
                <a:cs typeface="Times New Roman"/>
                <a:sym typeface="Times New Roman"/>
              </a:rPr>
              <a:t>Model parameters, Θ can be learnt by </a:t>
            </a:r>
            <a:r>
              <a:rPr lang="en-US" sz="2000">
                <a:solidFill>
                  <a:schemeClr val="dk1"/>
                </a:solidFill>
                <a:latin typeface="Times New Roman"/>
                <a:ea typeface="Times New Roman"/>
                <a:cs typeface="Times New Roman"/>
                <a:sym typeface="Times New Roman"/>
              </a:rPr>
              <a:t>minimizing the negative log of </a:t>
            </a:r>
            <a:r>
              <a:rPr lang="en-US" sz="2000" i="1">
                <a:solidFill>
                  <a:schemeClr val="dk1"/>
                </a:solidFill>
                <a:latin typeface="Times New Roman"/>
                <a:ea typeface="Times New Roman"/>
                <a:cs typeface="Times New Roman"/>
                <a:sym typeface="Times New Roman"/>
              </a:rPr>
              <a:t>p</a:t>
            </a:r>
            <a:r>
              <a:rPr lang="en-US" sz="2000">
                <a:solidFill>
                  <a:schemeClr val="dk1"/>
                </a:solidFill>
                <a:latin typeface="Times New Roman"/>
                <a:ea typeface="Times New Roman"/>
                <a:cs typeface="Times New Roman"/>
                <a:sym typeface="Times New Roman"/>
              </a:rPr>
              <a:t>(</a:t>
            </a:r>
            <a:r>
              <a:rPr lang="en-US" sz="2000" b="1">
                <a:solidFill>
                  <a:schemeClr val="dk1"/>
                </a:solidFill>
                <a:latin typeface="Times New Roman"/>
                <a:ea typeface="Times New Roman"/>
                <a:cs typeface="Times New Roman"/>
                <a:sym typeface="Times New Roman"/>
              </a:rPr>
              <a:t>X</a:t>
            </a:r>
            <a:r>
              <a:rPr lang="en-US" sz="2000">
                <a:solidFill>
                  <a:schemeClr val="dk1"/>
                </a:solidFill>
                <a:latin typeface="Times New Roman"/>
                <a:ea typeface="Times New Roman"/>
                <a:cs typeface="Times New Roman"/>
                <a:sym typeface="Times New Roman"/>
              </a:rPr>
              <a:t>; Θ), denoted </a:t>
            </a:r>
            <a:r>
              <a:rPr lang="en-US" sz="2000" i="1">
                <a:solidFill>
                  <a:schemeClr val="dk1"/>
                </a:solidFill>
                <a:latin typeface="Times New Roman"/>
                <a:ea typeface="Times New Roman"/>
                <a:cs typeface="Times New Roman"/>
                <a:sym typeface="Times New Roman"/>
              </a:rPr>
              <a:t>E</a:t>
            </a:r>
            <a:r>
              <a:rPr lang="en-US" sz="2000">
                <a:solidFill>
                  <a:schemeClr val="dk1"/>
                </a:solidFill>
                <a:latin typeface="Times New Roman"/>
                <a:ea typeface="Times New Roman"/>
                <a:cs typeface="Times New Roman"/>
                <a:sym typeface="Times New Roman"/>
              </a:rPr>
              <a:t>(</a:t>
            </a:r>
            <a:r>
              <a:rPr lang="en-US" sz="2000" b="1">
                <a:solidFill>
                  <a:schemeClr val="dk1"/>
                </a:solidFill>
                <a:latin typeface="Times New Roman"/>
                <a:ea typeface="Times New Roman"/>
                <a:cs typeface="Times New Roman"/>
                <a:sym typeface="Times New Roman"/>
              </a:rPr>
              <a:t>X</a:t>
            </a:r>
            <a:r>
              <a:rPr lang="en-US" sz="2000">
                <a:solidFill>
                  <a:schemeClr val="dk1"/>
                </a:solidFill>
                <a:latin typeface="Times New Roman"/>
                <a:ea typeface="Times New Roman"/>
                <a:cs typeface="Times New Roman"/>
                <a:sym typeface="Times New Roman"/>
              </a:rPr>
              <a:t>; Θ)</a:t>
            </a:r>
            <a:endParaRPr/>
          </a:p>
        </p:txBody>
      </p:sp>
      <p:pic>
        <p:nvPicPr>
          <p:cNvPr id="129" name="Google Shape;129;p14"/>
          <p:cNvPicPr preferRelativeResize="0"/>
          <p:nvPr/>
        </p:nvPicPr>
        <p:blipFill rotWithShape="1">
          <a:blip r:embed="rId4">
            <a:alphaModFix/>
          </a:blip>
          <a:srcRect l="4875" t="14250" r="4434" b="14689"/>
          <a:stretch/>
        </p:blipFill>
        <p:spPr>
          <a:xfrm>
            <a:off x="2419783" y="5918212"/>
            <a:ext cx="4625093" cy="910070"/>
          </a:xfrm>
          <a:prstGeom prst="rect">
            <a:avLst/>
          </a:prstGeom>
          <a:noFill/>
          <a:ln>
            <a:noFill/>
          </a:ln>
        </p:spPr>
      </p:pic>
      <p:sp>
        <p:nvSpPr>
          <p:cNvPr id="130" name="Google Shape;130;p14"/>
          <p:cNvSpPr/>
          <p:nvPr/>
        </p:nvSpPr>
        <p:spPr>
          <a:xfrm>
            <a:off x="429213" y="4261483"/>
            <a:ext cx="9390156" cy="607602"/>
          </a:xfrm>
          <a:prstGeom prst="rect">
            <a:avLst/>
          </a:prstGeom>
          <a:blipFill rotWithShape="1">
            <a:blip r:embed="rId5">
              <a:alphaModFix/>
            </a:blip>
            <a:stretch>
              <a:fillRect l="-517" t="-7998"/>
            </a:stretch>
          </a:blip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None/>
            </a:pPr>
            <a:r>
              <a:rPr lang="en-US" sz="1800">
                <a:latin typeface="Arial"/>
                <a:ea typeface="Arial"/>
                <a:cs typeface="Arial"/>
                <a:sym typeface="Arial"/>
              </a:rPr>
              <a:t> </a:t>
            </a:r>
            <a:endParaRPr/>
          </a:p>
        </p:txBody>
      </p:sp>
      <p:pic>
        <p:nvPicPr>
          <p:cNvPr id="131" name="Google Shape;131;p14"/>
          <p:cNvPicPr preferRelativeResize="0"/>
          <p:nvPr/>
        </p:nvPicPr>
        <p:blipFill rotWithShape="1">
          <a:blip r:embed="rId6">
            <a:alphaModFix/>
          </a:blip>
          <a:srcRect/>
          <a:stretch/>
        </p:blipFill>
        <p:spPr>
          <a:xfrm>
            <a:off x="3335279" y="4622541"/>
            <a:ext cx="3057525" cy="828675"/>
          </a:xfrm>
          <a:prstGeom prst="rect">
            <a:avLst/>
          </a:prstGeom>
          <a:noFill/>
          <a:ln>
            <a:noFill/>
          </a:ln>
        </p:spPr>
      </p:pic>
    </p:spTree>
    <p:extLst>
      <p:ext uri="{BB962C8B-B14F-4D97-AF65-F5344CB8AC3E}">
        <p14:creationId xmlns:p14="http://schemas.microsoft.com/office/powerpoint/2010/main" val="3422018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5"/>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Autofit/>
          </a:bodyPr>
          <a:lstStyle/>
          <a:p>
            <a:pPr marL="0" lvl="0" indent="0" algn="ctr" rtl="0">
              <a:spcBef>
                <a:spcPts val="0"/>
              </a:spcBef>
              <a:spcAft>
                <a:spcPts val="0"/>
              </a:spcAft>
              <a:buClr>
                <a:schemeClr val="dk1"/>
              </a:buClr>
              <a:buSzPts val="4400"/>
              <a:buFont typeface="Calibri"/>
              <a:buNone/>
            </a:pPr>
            <a:r>
              <a:rPr lang="en-US" sz="4400" dirty="0"/>
              <a:t>Contrastive Divergence (CD) (</a:t>
            </a:r>
            <a:r>
              <a:rPr lang="en-US" sz="4400" dirty="0" err="1"/>
              <a:t>Cont</a:t>
            </a:r>
            <a:r>
              <a:rPr lang="en-US" sz="4400" baseline="30000" dirty="0" err="1"/>
              <a:t>d</a:t>
            </a:r>
            <a:r>
              <a:rPr lang="en-US" sz="4400" dirty="0"/>
              <a:t>)</a:t>
            </a:r>
            <a:endParaRPr dirty="0"/>
          </a:p>
        </p:txBody>
      </p:sp>
      <p:sp>
        <p:nvSpPr>
          <p:cNvPr id="138" name="Google Shape;138;p15"/>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None/>
            </a:pPr>
            <a:fld id="{00000000-1234-1234-1234-123412341234}" type="slidenum">
              <a:rPr lang="en-US" sz="1300">
                <a:solidFill>
                  <a:schemeClr val="tx1">
                    <a:tint val="75000"/>
                  </a:schemeClr>
                </a:solidFill>
              </a:rPr>
              <a:t>19</a:t>
            </a:fld>
            <a:endParaRPr sz="1300" dirty="0">
              <a:solidFill>
                <a:schemeClr val="tx1">
                  <a:tint val="75000"/>
                </a:schemeClr>
              </a:solidFill>
            </a:endParaRPr>
          </a:p>
        </p:txBody>
      </p:sp>
      <p:sp>
        <p:nvSpPr>
          <p:cNvPr id="139" name="Google Shape;139;p15"/>
          <p:cNvSpPr txBox="1">
            <a:spLocks noGrp="1"/>
          </p:cNvSpPr>
          <p:nvPr>
            <p:ph type="body" idx="1"/>
          </p:nvPr>
        </p:nvSpPr>
        <p:spPr>
          <a:xfrm>
            <a:off x="260431" y="1218086"/>
            <a:ext cx="10080625" cy="3081432"/>
          </a:xfrm>
          <a:prstGeom prst="rect">
            <a:avLst/>
          </a:prstGeom>
          <a:blipFill rotWithShape="1">
            <a:blip r:embed="rId3">
              <a:alphaModFix/>
            </a:blip>
            <a:stretch>
              <a:fillRect l="-846" t="-1385"/>
            </a:stretch>
          </a:blipFill>
          <a:ln>
            <a:noFill/>
          </a:ln>
        </p:spPr>
        <p:txBody>
          <a:bodyPr spcFirstLastPara="1" wrap="square" lIns="100775" tIns="50375" rIns="100775" bIns="50375" anchor="t" anchorCtr="0">
            <a:noAutofit/>
          </a:bodyPr>
          <a:lstStyle/>
          <a:p>
            <a:pPr marL="377979" lvl="0" indent="-377979" algn="l" rtl="0">
              <a:spcBef>
                <a:spcPts val="0"/>
              </a:spcBef>
              <a:spcAft>
                <a:spcPts val="0"/>
              </a:spcAft>
              <a:buSzPts val="2800"/>
              <a:buChar char="•"/>
            </a:pPr>
            <a:r>
              <a:rPr lang="en-US" dirty="0"/>
              <a:t> </a:t>
            </a:r>
            <a:endParaRPr dirty="0"/>
          </a:p>
        </p:txBody>
      </p:sp>
      <p:pic>
        <p:nvPicPr>
          <p:cNvPr id="140" name="Google Shape;140;p15"/>
          <p:cNvPicPr preferRelativeResize="0"/>
          <p:nvPr/>
        </p:nvPicPr>
        <p:blipFill rotWithShape="1">
          <a:blip r:embed="rId4">
            <a:alphaModFix/>
          </a:blip>
          <a:srcRect/>
          <a:stretch/>
        </p:blipFill>
        <p:spPr>
          <a:xfrm>
            <a:off x="1413890" y="1685347"/>
            <a:ext cx="5810558" cy="1811527"/>
          </a:xfrm>
          <a:prstGeom prst="rect">
            <a:avLst/>
          </a:prstGeom>
          <a:noFill/>
          <a:ln>
            <a:noFill/>
          </a:ln>
        </p:spPr>
      </p:pic>
      <p:sp>
        <p:nvSpPr>
          <p:cNvPr id="141" name="Google Shape;141;p15"/>
          <p:cNvSpPr/>
          <p:nvPr/>
        </p:nvSpPr>
        <p:spPr>
          <a:xfrm>
            <a:off x="413304" y="3639336"/>
            <a:ext cx="9378308" cy="893834"/>
          </a:xfrm>
          <a:prstGeom prst="rect">
            <a:avLst/>
          </a:prstGeom>
          <a:blipFill rotWithShape="1">
            <a:blip r:embed="rId5">
              <a:alphaModFix/>
            </a:blip>
            <a:stretch>
              <a:fillRect l="-1364" t="-9523" r="-1298"/>
            </a:stretch>
          </a:blip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None/>
            </a:pPr>
            <a:r>
              <a:rPr lang="en-US" sz="1800">
                <a:latin typeface="Arial"/>
                <a:ea typeface="Arial"/>
                <a:cs typeface="Arial"/>
                <a:sym typeface="Arial"/>
              </a:rPr>
              <a:t> </a:t>
            </a:r>
            <a:endParaRPr/>
          </a:p>
        </p:txBody>
      </p:sp>
      <p:pic>
        <p:nvPicPr>
          <p:cNvPr id="142" name="Google Shape;142;p15"/>
          <p:cNvPicPr preferRelativeResize="0"/>
          <p:nvPr/>
        </p:nvPicPr>
        <p:blipFill rotWithShape="1">
          <a:blip r:embed="rId6">
            <a:alphaModFix/>
          </a:blip>
          <a:srcRect/>
          <a:stretch/>
        </p:blipFill>
        <p:spPr>
          <a:xfrm>
            <a:off x="773249" y="5195882"/>
            <a:ext cx="8534125" cy="1177622"/>
          </a:xfrm>
          <a:prstGeom prst="rect">
            <a:avLst/>
          </a:prstGeom>
          <a:noFill/>
          <a:ln>
            <a:noFill/>
          </a:ln>
        </p:spPr>
      </p:pic>
      <p:sp>
        <p:nvSpPr>
          <p:cNvPr id="143" name="Google Shape;143;p15"/>
          <p:cNvSpPr/>
          <p:nvPr/>
        </p:nvSpPr>
        <p:spPr>
          <a:xfrm>
            <a:off x="2821880" y="4684364"/>
            <a:ext cx="3897231" cy="435825"/>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None/>
            </a:pPr>
            <a:r>
              <a:rPr lang="en-US" sz="2400" b="1" dirty="0">
                <a:solidFill>
                  <a:srgbClr val="000000"/>
                </a:solidFill>
                <a:latin typeface="+mj-lt"/>
                <a:ea typeface="Old Standard TT"/>
                <a:cs typeface="Old Standard TT"/>
                <a:sym typeface="Old Standard TT"/>
              </a:rPr>
              <a:t>Parameters update equation</a:t>
            </a:r>
            <a:endParaRPr sz="2400" b="1" dirty="0">
              <a:solidFill>
                <a:schemeClr val="dk1"/>
              </a:solidFill>
              <a:latin typeface="+mj-lt"/>
              <a:ea typeface="Arial"/>
              <a:cs typeface="Arial"/>
              <a:sym typeface="Arial"/>
            </a:endParaRPr>
          </a:p>
        </p:txBody>
      </p:sp>
    </p:spTree>
    <p:extLst>
      <p:ext uri="{BB962C8B-B14F-4D97-AF65-F5344CB8AC3E}">
        <p14:creationId xmlns:p14="http://schemas.microsoft.com/office/powerpoint/2010/main" val="379120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Outline</a:t>
            </a:r>
            <a:endParaRPr lang="en-GB" dirty="0"/>
          </a:p>
        </p:txBody>
      </p:sp>
      <p:sp>
        <p:nvSpPr>
          <p:cNvPr id="3" name="Marcador de contenido 2"/>
          <p:cNvSpPr>
            <a:spLocks noGrp="1"/>
          </p:cNvSpPr>
          <p:nvPr>
            <p:ph idx="1"/>
          </p:nvPr>
        </p:nvSpPr>
        <p:spPr/>
        <p:txBody>
          <a:bodyPr/>
          <a:lstStyle/>
          <a:p>
            <a:r>
              <a:rPr lang="en-US" dirty="0">
                <a:solidFill>
                  <a:srgbClr val="00B0F0"/>
                </a:solidFill>
              </a:rPr>
              <a:t>Introduction</a:t>
            </a:r>
          </a:p>
          <a:p>
            <a:r>
              <a:rPr lang="en-US" dirty="0"/>
              <a:t>Recent work</a:t>
            </a:r>
          </a:p>
          <a:p>
            <a:r>
              <a:rPr lang="en-US" dirty="0"/>
              <a:t>A technical Flash</a:t>
            </a:r>
          </a:p>
          <a:p>
            <a:r>
              <a:rPr lang="en-US" dirty="0"/>
              <a:t>Restricted Boltzmann Machines</a:t>
            </a:r>
          </a:p>
          <a:p>
            <a:r>
              <a:rPr lang="en-US" dirty="0"/>
              <a:t>Deep Belief Network</a:t>
            </a:r>
          </a:p>
          <a:p>
            <a:r>
              <a:rPr lang="en-US" dirty="0"/>
              <a:t>Results</a:t>
            </a:r>
          </a:p>
          <a:p>
            <a:r>
              <a:rPr lang="en-US" dirty="0"/>
              <a:t>Conclusion</a:t>
            </a:r>
            <a:endParaRPr lang="en-GB" dirty="0"/>
          </a:p>
        </p:txBody>
      </p:sp>
      <p:sp>
        <p:nvSpPr>
          <p:cNvPr id="4" name="Marcador de número de diapositiva 3"/>
          <p:cNvSpPr>
            <a:spLocks noGrp="1"/>
          </p:cNvSpPr>
          <p:nvPr>
            <p:ph type="sldNum" sz="quarter" idx="4"/>
          </p:nvPr>
        </p:nvSpPr>
        <p:spPr/>
        <p:txBody>
          <a:bodyPr/>
          <a:lstStyle/>
          <a:p>
            <a:fld id="{E9A62EC8-D9EB-47E9-8892-A21ACDB4ECBC}" type="slidenum">
              <a:rPr lang="es-ES" smtClean="0"/>
              <a:t>2</a:t>
            </a:fld>
            <a:endParaRPr lang="es-ES"/>
          </a:p>
        </p:txBody>
      </p:sp>
    </p:spTree>
    <p:extLst>
      <p:ext uri="{BB962C8B-B14F-4D97-AF65-F5344CB8AC3E}">
        <p14:creationId xmlns:p14="http://schemas.microsoft.com/office/powerpoint/2010/main" val="203914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566177" y="178449"/>
            <a:ext cx="9072563" cy="753706"/>
          </a:xfrm>
          <a:prstGeom prst="rect">
            <a:avLst/>
          </a:prstGeom>
          <a:noFill/>
          <a:ln>
            <a:noFill/>
          </a:ln>
        </p:spPr>
        <p:txBody>
          <a:bodyPr spcFirstLastPara="1" wrap="square" lIns="100775" tIns="50375" rIns="100775" bIns="50375" anchor="ctr" anchorCtr="0">
            <a:noAutofit/>
          </a:bodyPr>
          <a:lstStyle/>
          <a:p>
            <a:pPr lvl="0">
              <a:spcBef>
                <a:spcPts val="0"/>
              </a:spcBef>
              <a:buClr>
                <a:schemeClr val="dk1"/>
              </a:buClr>
              <a:buSzPts val="4000"/>
            </a:pPr>
            <a:r>
              <a:rPr lang="en-US" sz="4400" dirty="0"/>
              <a:t>How Does DBN solve ANN problems?</a:t>
            </a:r>
            <a:endParaRPr sz="4400" dirty="0"/>
          </a:p>
        </p:txBody>
      </p:sp>
      <p:sp>
        <p:nvSpPr>
          <p:cNvPr id="150" name="Google Shape;150;p16"/>
          <p:cNvSpPr txBox="1">
            <a:spLocks noGrp="1"/>
          </p:cNvSpPr>
          <p:nvPr>
            <p:ph type="sldNum" idx="12"/>
          </p:nvPr>
        </p:nvSpPr>
        <p:spPr>
          <a:xfrm>
            <a:off x="7224448" y="7006699"/>
            <a:ext cx="2352146" cy="402483"/>
          </a:xfrm>
          <a:prstGeom prst="rect">
            <a:avLst/>
          </a:prstGeom>
          <a:noFill/>
          <a:ln>
            <a:noFill/>
          </a:ln>
        </p:spPr>
        <p:txBody>
          <a:bodyPr spcFirstLastPara="1" wrap="square" lIns="100775" tIns="50375" rIns="100775" bIns="50375" anchor="ctr" anchorCtr="0">
            <a:noAutofit/>
          </a:bodyPr>
          <a:lstStyle/>
          <a:p>
            <a:pPr marL="0" lvl="0" indent="0" algn="r" rtl="0">
              <a:lnSpc>
                <a:spcPct val="93000"/>
              </a:lnSpc>
              <a:spcBef>
                <a:spcPts val="0"/>
              </a:spcBef>
              <a:spcAft>
                <a:spcPts val="0"/>
              </a:spcAft>
              <a:buNone/>
            </a:pPr>
            <a:fld id="{00000000-1234-1234-1234-123412341234}" type="slidenum">
              <a:rPr lang="en-US" sz="1300">
                <a:solidFill>
                  <a:schemeClr val="tx1">
                    <a:tint val="75000"/>
                  </a:schemeClr>
                </a:solidFill>
              </a:rPr>
              <a:t>20</a:t>
            </a:fld>
            <a:endParaRPr sz="1300" dirty="0">
              <a:solidFill>
                <a:schemeClr val="tx1">
                  <a:tint val="75000"/>
                </a:schemeClr>
              </a:solidFill>
            </a:endParaRPr>
          </a:p>
        </p:txBody>
      </p:sp>
      <p:sp>
        <p:nvSpPr>
          <p:cNvPr id="151" name="Google Shape;151;p16"/>
          <p:cNvSpPr txBox="1">
            <a:spLocks noGrp="1"/>
          </p:cNvSpPr>
          <p:nvPr>
            <p:ph type="body" idx="1"/>
          </p:nvPr>
        </p:nvSpPr>
        <p:spPr>
          <a:xfrm>
            <a:off x="114300" y="1191986"/>
            <a:ext cx="9966325" cy="5290457"/>
          </a:xfrm>
          <a:prstGeom prst="rect">
            <a:avLst/>
          </a:prstGeom>
          <a:noFill/>
          <a:ln>
            <a:noFill/>
          </a:ln>
        </p:spPr>
        <p:txBody>
          <a:bodyPr spcFirstLastPara="1" wrap="square" lIns="100775" tIns="50375" rIns="100775" bIns="50375" anchor="ctr" anchorCtr="0">
            <a:noAutofit/>
          </a:bodyPr>
          <a:lstStyle/>
          <a:p>
            <a:pPr algn="just">
              <a:lnSpc>
                <a:spcPct val="250000"/>
              </a:lnSpc>
              <a:spcBef>
                <a:spcPts val="0"/>
              </a:spcBef>
              <a:buClr>
                <a:srgbClr val="000000"/>
              </a:buClr>
              <a:buSzPts val="3400"/>
            </a:pPr>
            <a:r>
              <a:rPr lang="en-US" dirty="0"/>
              <a:t>By using an extra step called “pre-training”. </a:t>
            </a:r>
            <a:endParaRPr dirty="0"/>
          </a:p>
          <a:p>
            <a:pPr algn="just">
              <a:lnSpc>
                <a:spcPct val="250000"/>
              </a:lnSpc>
              <a:spcBef>
                <a:spcPts val="680"/>
              </a:spcBef>
              <a:buClr>
                <a:srgbClr val="000000"/>
              </a:buClr>
              <a:buSzPts val="3400"/>
            </a:pPr>
            <a:r>
              <a:rPr lang="en-US" dirty="0"/>
              <a:t>Pre-training is done before backpropagation and can lead to an error rate not far from optimal. </a:t>
            </a:r>
            <a:endParaRPr dirty="0"/>
          </a:p>
          <a:p>
            <a:pPr algn="just">
              <a:lnSpc>
                <a:spcPct val="250000"/>
              </a:lnSpc>
              <a:spcBef>
                <a:spcPts val="680"/>
              </a:spcBef>
              <a:buClr>
                <a:srgbClr val="000000"/>
              </a:buClr>
              <a:buSzPts val="3400"/>
            </a:pPr>
            <a:r>
              <a:rPr lang="en-US" dirty="0"/>
              <a:t>Starting from the “neighborhood” of the final solution. </a:t>
            </a:r>
            <a:endParaRPr dirty="0"/>
          </a:p>
          <a:p>
            <a:pPr algn="just">
              <a:lnSpc>
                <a:spcPct val="250000"/>
              </a:lnSpc>
              <a:spcBef>
                <a:spcPts val="680"/>
              </a:spcBef>
              <a:buClr>
                <a:srgbClr val="000000"/>
              </a:buClr>
              <a:buSzPts val="3400"/>
            </a:pPr>
            <a:r>
              <a:rPr lang="en-US" dirty="0"/>
              <a:t>Backpropagation slowly reduces the error rate.</a:t>
            </a:r>
            <a:endParaRPr dirty="0"/>
          </a:p>
        </p:txBody>
      </p:sp>
    </p:spTree>
    <p:extLst>
      <p:ext uri="{BB962C8B-B14F-4D97-AF65-F5344CB8AC3E}">
        <p14:creationId xmlns:p14="http://schemas.microsoft.com/office/powerpoint/2010/main" val="73888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Outline</a:t>
            </a:r>
            <a:endParaRPr lang="en-GB" dirty="0"/>
          </a:p>
        </p:txBody>
      </p:sp>
      <p:sp>
        <p:nvSpPr>
          <p:cNvPr id="3" name="Marcador de contenido 2"/>
          <p:cNvSpPr>
            <a:spLocks noGrp="1"/>
          </p:cNvSpPr>
          <p:nvPr>
            <p:ph idx="1"/>
          </p:nvPr>
        </p:nvSpPr>
        <p:spPr/>
        <p:txBody>
          <a:bodyPr/>
          <a:lstStyle/>
          <a:p>
            <a:r>
              <a:rPr lang="en-US" dirty="0"/>
              <a:t>Introduction</a:t>
            </a:r>
          </a:p>
          <a:p>
            <a:r>
              <a:rPr lang="en-US" dirty="0"/>
              <a:t>Work done on Classification (benign/malignant)</a:t>
            </a:r>
          </a:p>
          <a:p>
            <a:r>
              <a:rPr lang="en-US" dirty="0"/>
              <a:t>A Technical Flash</a:t>
            </a:r>
          </a:p>
          <a:p>
            <a:r>
              <a:rPr lang="en-US" dirty="0"/>
              <a:t>Restricted Boltzmann Machines</a:t>
            </a:r>
          </a:p>
          <a:p>
            <a:r>
              <a:rPr lang="en-US" dirty="0"/>
              <a:t>Deep Belief Network</a:t>
            </a:r>
          </a:p>
          <a:p>
            <a:r>
              <a:rPr lang="en-US" dirty="0">
                <a:solidFill>
                  <a:srgbClr val="00B0F0"/>
                </a:solidFill>
              </a:rPr>
              <a:t>Results</a:t>
            </a:r>
          </a:p>
          <a:p>
            <a:r>
              <a:rPr lang="en-US" dirty="0"/>
              <a:t>Conclusion</a:t>
            </a:r>
            <a:endParaRPr lang="en-GB" dirty="0"/>
          </a:p>
        </p:txBody>
      </p:sp>
      <p:sp>
        <p:nvSpPr>
          <p:cNvPr id="4" name="Marcador de número de diapositiva 3"/>
          <p:cNvSpPr>
            <a:spLocks noGrp="1"/>
          </p:cNvSpPr>
          <p:nvPr>
            <p:ph type="sldNum" sz="quarter" idx="4"/>
          </p:nvPr>
        </p:nvSpPr>
        <p:spPr/>
        <p:txBody>
          <a:bodyPr/>
          <a:lstStyle/>
          <a:p>
            <a:fld id="{E9A62EC8-D9EB-47E9-8892-A21ACDB4ECBC}" type="slidenum">
              <a:rPr lang="es-ES" smtClean="0"/>
              <a:t>21</a:t>
            </a:fld>
            <a:endParaRPr lang="es-ES"/>
          </a:p>
        </p:txBody>
      </p:sp>
    </p:spTree>
    <p:extLst>
      <p:ext uri="{BB962C8B-B14F-4D97-AF65-F5344CB8AC3E}">
        <p14:creationId xmlns:p14="http://schemas.microsoft.com/office/powerpoint/2010/main" val="1820606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2EFB-0CBC-4D79-B82D-8A30CB6FFCF6}"/>
              </a:ext>
            </a:extLst>
          </p:cNvPr>
          <p:cNvSpPr>
            <a:spLocks noGrp="1"/>
          </p:cNvSpPr>
          <p:nvPr>
            <p:ph type="title"/>
          </p:nvPr>
        </p:nvSpPr>
        <p:spPr/>
        <p:txBody>
          <a:bodyPr>
            <a:normAutofit fontScale="90000"/>
          </a:bodyPr>
          <a:lstStyle/>
          <a:p>
            <a:r>
              <a:rPr lang="en-US" dirty="0"/>
              <a:t>Results</a:t>
            </a:r>
            <a:endParaRPr lang="en-GB" dirty="0"/>
          </a:p>
        </p:txBody>
      </p:sp>
      <p:sp>
        <p:nvSpPr>
          <p:cNvPr id="3" name="Content Placeholder 2">
            <a:extLst>
              <a:ext uri="{FF2B5EF4-FFF2-40B4-BE49-F238E27FC236}">
                <a16:creationId xmlns:a16="http://schemas.microsoft.com/office/drawing/2014/main" id="{BF0C0C4F-17E8-4D35-A389-D8ACF1612B27}"/>
              </a:ext>
            </a:extLst>
          </p:cNvPr>
          <p:cNvSpPr>
            <a:spLocks noGrp="1"/>
          </p:cNvSpPr>
          <p:nvPr>
            <p:ph idx="1"/>
          </p:nvPr>
        </p:nvSpPr>
        <p:spPr/>
        <p:txBody>
          <a:bodyPr/>
          <a:lstStyle/>
          <a:p>
            <a:endParaRPr lang="en-US" dirty="0"/>
          </a:p>
          <a:p>
            <a:endParaRPr lang="en-US" dirty="0"/>
          </a:p>
          <a:p>
            <a:endParaRPr lang="en-US" dirty="0"/>
          </a:p>
          <a:p>
            <a:endParaRPr lang="en-GB" dirty="0"/>
          </a:p>
        </p:txBody>
      </p:sp>
      <p:sp>
        <p:nvSpPr>
          <p:cNvPr id="4" name="Slide Number Placeholder 3">
            <a:extLst>
              <a:ext uri="{FF2B5EF4-FFF2-40B4-BE49-F238E27FC236}">
                <a16:creationId xmlns:a16="http://schemas.microsoft.com/office/drawing/2014/main" id="{8AA23371-5EE0-434B-8835-2B38E28181D1}"/>
              </a:ext>
            </a:extLst>
          </p:cNvPr>
          <p:cNvSpPr>
            <a:spLocks noGrp="1"/>
          </p:cNvSpPr>
          <p:nvPr>
            <p:ph type="sldNum" sz="quarter" idx="4"/>
          </p:nvPr>
        </p:nvSpPr>
        <p:spPr/>
        <p:txBody>
          <a:bodyPr/>
          <a:lstStyle/>
          <a:p>
            <a:fld id="{E9A62EC8-D9EB-47E9-8892-A21ACDB4ECBC}" type="slidenum">
              <a:rPr lang="es-ES" smtClean="0"/>
              <a:t>22</a:t>
            </a:fld>
            <a:endParaRPr lang="es-ES"/>
          </a:p>
        </p:txBody>
      </p:sp>
      <p:graphicFrame>
        <p:nvGraphicFramePr>
          <p:cNvPr id="5" name="Diagram 4">
            <a:extLst>
              <a:ext uri="{FF2B5EF4-FFF2-40B4-BE49-F238E27FC236}">
                <a16:creationId xmlns:a16="http://schemas.microsoft.com/office/drawing/2014/main" id="{30CACA97-9602-43F3-BF09-E74E9BE61D9A}"/>
              </a:ext>
            </a:extLst>
          </p:cNvPr>
          <p:cNvGraphicFramePr/>
          <p:nvPr>
            <p:extLst>
              <p:ext uri="{D42A27DB-BD31-4B8C-83A1-F6EECF244321}">
                <p14:modId xmlns:p14="http://schemas.microsoft.com/office/powerpoint/2010/main" val="2536841709"/>
              </p:ext>
            </p:extLst>
          </p:nvPr>
        </p:nvGraphicFramePr>
        <p:xfrm>
          <a:off x="3668482" y="3618011"/>
          <a:ext cx="5475530" cy="36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E087E81-531B-4986-81F6-7FF6227D5A4A}"/>
              </a:ext>
            </a:extLst>
          </p:cNvPr>
          <p:cNvSpPr txBox="1"/>
          <p:nvPr/>
        </p:nvSpPr>
        <p:spPr>
          <a:xfrm>
            <a:off x="7308726" y="3928663"/>
            <a:ext cx="1271587" cy="349968"/>
          </a:xfrm>
          <a:prstGeom prst="rect">
            <a:avLst/>
          </a:prstGeom>
          <a:noFill/>
        </p:spPr>
        <p:txBody>
          <a:bodyPr wrap="square" rtlCol="0">
            <a:spAutoFit/>
          </a:bodyPr>
          <a:lstStyle/>
          <a:p>
            <a:r>
              <a:rPr lang="en-US" dirty="0"/>
              <a:t>Spec 82</a:t>
            </a:r>
            <a:endParaRPr lang="en-GB" dirty="0"/>
          </a:p>
        </p:txBody>
      </p:sp>
      <p:sp>
        <p:nvSpPr>
          <p:cNvPr id="7" name="TextBox 6">
            <a:extLst>
              <a:ext uri="{FF2B5EF4-FFF2-40B4-BE49-F238E27FC236}">
                <a16:creationId xmlns:a16="http://schemas.microsoft.com/office/drawing/2014/main" id="{7BF55E00-2DA3-4BF3-B4D7-5919306C6325}"/>
              </a:ext>
            </a:extLst>
          </p:cNvPr>
          <p:cNvSpPr txBox="1"/>
          <p:nvPr/>
        </p:nvSpPr>
        <p:spPr>
          <a:xfrm>
            <a:off x="7979709" y="5031613"/>
            <a:ext cx="1271587" cy="349968"/>
          </a:xfrm>
          <a:prstGeom prst="rect">
            <a:avLst/>
          </a:prstGeom>
          <a:noFill/>
        </p:spPr>
        <p:txBody>
          <a:bodyPr wrap="square" rtlCol="0">
            <a:spAutoFit/>
          </a:bodyPr>
          <a:lstStyle/>
          <a:p>
            <a:r>
              <a:rPr lang="en-US" dirty="0"/>
              <a:t>Spec 78</a:t>
            </a:r>
            <a:endParaRPr lang="en-GB" dirty="0"/>
          </a:p>
        </p:txBody>
      </p:sp>
      <p:sp>
        <p:nvSpPr>
          <p:cNvPr id="8" name="TextBox 7">
            <a:extLst>
              <a:ext uri="{FF2B5EF4-FFF2-40B4-BE49-F238E27FC236}">
                <a16:creationId xmlns:a16="http://schemas.microsoft.com/office/drawing/2014/main" id="{05E74DDF-A2AA-44A2-9F7C-F88D5502C43C}"/>
              </a:ext>
            </a:extLst>
          </p:cNvPr>
          <p:cNvSpPr txBox="1"/>
          <p:nvPr/>
        </p:nvSpPr>
        <p:spPr>
          <a:xfrm>
            <a:off x="8638653" y="6309547"/>
            <a:ext cx="1271587" cy="349968"/>
          </a:xfrm>
          <a:prstGeom prst="rect">
            <a:avLst/>
          </a:prstGeom>
          <a:noFill/>
        </p:spPr>
        <p:txBody>
          <a:bodyPr wrap="square" rtlCol="0">
            <a:spAutoFit/>
          </a:bodyPr>
          <a:lstStyle/>
          <a:p>
            <a:r>
              <a:rPr lang="en-US" dirty="0"/>
              <a:t>Spec 66</a:t>
            </a:r>
            <a:endParaRPr lang="en-GB" dirty="0"/>
          </a:p>
        </p:txBody>
      </p:sp>
      <p:pic>
        <p:nvPicPr>
          <p:cNvPr id="9" name="Picture 8">
            <a:extLst>
              <a:ext uri="{FF2B5EF4-FFF2-40B4-BE49-F238E27FC236}">
                <a16:creationId xmlns:a16="http://schemas.microsoft.com/office/drawing/2014/main" id="{95A859FD-34E9-498F-947B-F5AF0D969D07}"/>
              </a:ext>
            </a:extLst>
          </p:cNvPr>
          <p:cNvPicPr>
            <a:picLocks noChangeAspect="1"/>
          </p:cNvPicPr>
          <p:nvPr/>
        </p:nvPicPr>
        <p:blipFill>
          <a:blip r:embed="rId8"/>
          <a:stretch>
            <a:fillRect/>
          </a:stretch>
        </p:blipFill>
        <p:spPr>
          <a:xfrm>
            <a:off x="262063" y="1277574"/>
            <a:ext cx="6810375" cy="2305050"/>
          </a:xfrm>
          <a:prstGeom prst="rect">
            <a:avLst/>
          </a:prstGeom>
        </p:spPr>
      </p:pic>
      <p:pic>
        <p:nvPicPr>
          <p:cNvPr id="10" name="Graphic 9" descr="Bullseye">
            <a:extLst>
              <a:ext uri="{FF2B5EF4-FFF2-40B4-BE49-F238E27FC236}">
                <a16:creationId xmlns:a16="http://schemas.microsoft.com/office/drawing/2014/main" id="{FECA5A96-4ABC-48F6-9DAE-F0F9C4331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35527" y="66086"/>
            <a:ext cx="914400" cy="914400"/>
          </a:xfrm>
          <a:prstGeom prst="rect">
            <a:avLst/>
          </a:prstGeom>
        </p:spPr>
      </p:pic>
    </p:spTree>
    <p:extLst>
      <p:ext uri="{BB962C8B-B14F-4D97-AF65-F5344CB8AC3E}">
        <p14:creationId xmlns:p14="http://schemas.microsoft.com/office/powerpoint/2010/main" val="3351285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6573-AF57-46F9-A23A-027602F4D8BA}"/>
              </a:ext>
            </a:extLst>
          </p:cNvPr>
          <p:cNvSpPr>
            <a:spLocks noGrp="1"/>
          </p:cNvSpPr>
          <p:nvPr>
            <p:ph type="title"/>
          </p:nvPr>
        </p:nvSpPr>
        <p:spPr>
          <a:xfrm>
            <a:off x="566177" y="178449"/>
            <a:ext cx="9072563" cy="753706"/>
          </a:xfrm>
        </p:spPr>
        <p:txBody>
          <a:bodyPr>
            <a:normAutofit fontScale="90000"/>
          </a:bodyPr>
          <a:lstStyle/>
          <a:p>
            <a:r>
              <a:rPr lang="en-US" dirty="0"/>
              <a:t>Conclusion</a:t>
            </a:r>
            <a:endParaRPr lang="en-GB" dirty="0"/>
          </a:p>
        </p:txBody>
      </p:sp>
      <p:sp>
        <p:nvSpPr>
          <p:cNvPr id="3" name="Content Placeholder 2">
            <a:extLst>
              <a:ext uri="{FF2B5EF4-FFF2-40B4-BE49-F238E27FC236}">
                <a16:creationId xmlns:a16="http://schemas.microsoft.com/office/drawing/2014/main" id="{92FD45DA-EE95-4CFA-A38C-9F7E419AEC23}"/>
              </a:ext>
            </a:extLst>
          </p:cNvPr>
          <p:cNvSpPr>
            <a:spLocks noGrp="1"/>
          </p:cNvSpPr>
          <p:nvPr>
            <p:ph idx="1"/>
          </p:nvPr>
        </p:nvSpPr>
        <p:spPr>
          <a:xfrm>
            <a:off x="504031" y="1230087"/>
            <a:ext cx="9072563" cy="5740346"/>
          </a:xfrm>
        </p:spPr>
        <p:txBody>
          <a:bodyPr/>
          <a:lstStyle/>
          <a:p>
            <a:r>
              <a:rPr lang="en-US" dirty="0"/>
              <a:t>Future of DBN?</a:t>
            </a:r>
          </a:p>
          <a:p>
            <a:endParaRPr lang="en-US" dirty="0"/>
          </a:p>
          <a:p>
            <a:r>
              <a:rPr lang="en-US" dirty="0"/>
              <a:t>Data size DBN </a:t>
            </a:r>
            <a:r>
              <a:rPr lang="en-US" dirty="0">
                <a:solidFill>
                  <a:srgbClr val="7030A0"/>
                </a:solidFill>
              </a:rPr>
              <a:t>V.S. </a:t>
            </a:r>
            <a:r>
              <a:rPr lang="en-US" dirty="0"/>
              <a:t>CNN?</a:t>
            </a:r>
          </a:p>
          <a:p>
            <a:endParaRPr lang="en-US" dirty="0"/>
          </a:p>
          <a:p>
            <a:r>
              <a:rPr lang="en-US" dirty="0"/>
              <a:t>Good bye SIFT ?</a:t>
            </a:r>
          </a:p>
          <a:p>
            <a:endParaRPr lang="en-US" dirty="0"/>
          </a:p>
          <a:p>
            <a:r>
              <a:rPr lang="en-US" dirty="0"/>
              <a:t>Input rescaling -&gt; a cue lost?</a:t>
            </a:r>
          </a:p>
          <a:p>
            <a:endParaRPr lang="en-US" dirty="0"/>
          </a:p>
          <a:p>
            <a:endParaRPr lang="en-US" dirty="0"/>
          </a:p>
          <a:p>
            <a:endParaRPr lang="en-GB" dirty="0"/>
          </a:p>
        </p:txBody>
      </p:sp>
      <p:sp>
        <p:nvSpPr>
          <p:cNvPr id="4" name="Slide Number Placeholder 3">
            <a:extLst>
              <a:ext uri="{FF2B5EF4-FFF2-40B4-BE49-F238E27FC236}">
                <a16:creationId xmlns:a16="http://schemas.microsoft.com/office/drawing/2014/main" id="{1FD652B8-091B-4653-8750-E9894FB6C7E6}"/>
              </a:ext>
            </a:extLst>
          </p:cNvPr>
          <p:cNvSpPr>
            <a:spLocks noGrp="1"/>
          </p:cNvSpPr>
          <p:nvPr>
            <p:ph type="sldNum" sz="quarter" idx="4"/>
          </p:nvPr>
        </p:nvSpPr>
        <p:spPr>
          <a:xfrm>
            <a:off x="7224448" y="7006699"/>
            <a:ext cx="2352146" cy="402483"/>
          </a:xfrm>
        </p:spPr>
        <p:txBody>
          <a:bodyPr/>
          <a:lstStyle/>
          <a:p>
            <a:fld id="{E9A62EC8-D9EB-47E9-8892-A21ACDB4ECBC}" type="slidenum">
              <a:rPr lang="es-ES" smtClean="0"/>
              <a:t>23</a:t>
            </a:fld>
            <a:endParaRPr lang="es-ES"/>
          </a:p>
        </p:txBody>
      </p:sp>
      <p:pic>
        <p:nvPicPr>
          <p:cNvPr id="10" name="Graphic 9" descr="Head with Gears">
            <a:extLst>
              <a:ext uri="{FF2B5EF4-FFF2-40B4-BE49-F238E27FC236}">
                <a16:creationId xmlns:a16="http://schemas.microsoft.com/office/drawing/2014/main" id="{73D68F6C-FA7A-4C57-AA0D-AA9BE229DC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62194" y="98102"/>
            <a:ext cx="914400" cy="914400"/>
          </a:xfrm>
          <a:prstGeom prst="rect">
            <a:avLst/>
          </a:prstGeom>
        </p:spPr>
      </p:pic>
    </p:spTree>
    <p:extLst>
      <p:ext uri="{BB962C8B-B14F-4D97-AF65-F5344CB8AC3E}">
        <p14:creationId xmlns:p14="http://schemas.microsoft.com/office/powerpoint/2010/main" val="3791476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ECC7-572B-4824-9D18-B2A2BB10C608}"/>
              </a:ext>
            </a:extLst>
          </p:cNvPr>
          <p:cNvSpPr>
            <a:spLocks noGrp="1"/>
          </p:cNvSpPr>
          <p:nvPr>
            <p:ph type="title"/>
          </p:nvPr>
        </p:nvSpPr>
        <p:spPr>
          <a:xfrm>
            <a:off x="566177" y="178449"/>
            <a:ext cx="9072563" cy="753706"/>
          </a:xfrm>
        </p:spPr>
        <p:txBody>
          <a:bodyPr>
            <a:normAutofit fontScale="90000"/>
          </a:bodyPr>
          <a:lstStyle/>
          <a:p>
            <a:r>
              <a:rPr lang="en-US" dirty="0"/>
              <a:t>Thank you</a:t>
            </a:r>
            <a:endParaRPr lang="en-GB" dirty="0"/>
          </a:p>
        </p:txBody>
      </p:sp>
      <p:sp>
        <p:nvSpPr>
          <p:cNvPr id="4" name="Slide Number Placeholder 3">
            <a:extLst>
              <a:ext uri="{FF2B5EF4-FFF2-40B4-BE49-F238E27FC236}">
                <a16:creationId xmlns:a16="http://schemas.microsoft.com/office/drawing/2014/main" id="{085EE188-74B7-4C6A-B7F0-0A2C90528529}"/>
              </a:ext>
            </a:extLst>
          </p:cNvPr>
          <p:cNvSpPr>
            <a:spLocks noGrp="1"/>
          </p:cNvSpPr>
          <p:nvPr>
            <p:ph type="sldNum" sz="quarter" idx="4"/>
          </p:nvPr>
        </p:nvSpPr>
        <p:spPr>
          <a:xfrm>
            <a:off x="7224448" y="7006699"/>
            <a:ext cx="2352146" cy="402483"/>
          </a:xfrm>
        </p:spPr>
        <p:txBody>
          <a:bodyPr/>
          <a:lstStyle/>
          <a:p>
            <a:fld id="{E9A62EC8-D9EB-47E9-8892-A21ACDB4ECBC}" type="slidenum">
              <a:rPr lang="es-ES" smtClean="0"/>
              <a:t>24</a:t>
            </a:fld>
            <a:endParaRPr lang="es-ES"/>
          </a:p>
        </p:txBody>
      </p:sp>
      <p:pic>
        <p:nvPicPr>
          <p:cNvPr id="9" name="Graphic 8" descr="Handshake">
            <a:extLst>
              <a:ext uri="{FF2B5EF4-FFF2-40B4-BE49-F238E27FC236}">
                <a16:creationId xmlns:a16="http://schemas.microsoft.com/office/drawing/2014/main" id="{E1EA0A06-E16B-4EDD-AFCF-5A18BC1575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3790" y="1682619"/>
            <a:ext cx="4781448" cy="4781448"/>
          </a:xfrm>
          <a:prstGeom prst="rect">
            <a:avLst/>
          </a:prstGeom>
        </p:spPr>
      </p:pic>
    </p:spTree>
    <p:extLst>
      <p:ext uri="{BB962C8B-B14F-4D97-AF65-F5344CB8AC3E}">
        <p14:creationId xmlns:p14="http://schemas.microsoft.com/office/powerpoint/2010/main" val="66367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10657-BE61-4658-9FB6-48536A0838C1}"/>
              </a:ext>
            </a:extLst>
          </p:cNvPr>
          <p:cNvSpPr>
            <a:spLocks noGrp="1"/>
          </p:cNvSpPr>
          <p:nvPr>
            <p:ph type="title"/>
          </p:nvPr>
        </p:nvSpPr>
        <p:spPr/>
        <p:txBody>
          <a:bodyPr>
            <a:normAutofit fontScale="90000"/>
          </a:bodyPr>
          <a:lstStyle/>
          <a:p>
            <a:r>
              <a:rPr lang="en-US" dirty="0"/>
              <a:t> Medical Introduction</a:t>
            </a:r>
            <a:endParaRPr lang="en-GB" dirty="0"/>
          </a:p>
        </p:txBody>
      </p:sp>
      <p:sp>
        <p:nvSpPr>
          <p:cNvPr id="3" name="Content Placeholder 2">
            <a:extLst>
              <a:ext uri="{FF2B5EF4-FFF2-40B4-BE49-F238E27FC236}">
                <a16:creationId xmlns:a16="http://schemas.microsoft.com/office/drawing/2014/main" id="{B5A8B841-98B7-43C9-B786-0AF318B44963}"/>
              </a:ext>
            </a:extLst>
          </p:cNvPr>
          <p:cNvSpPr>
            <a:spLocks noGrp="1"/>
          </p:cNvSpPr>
          <p:nvPr>
            <p:ph idx="1"/>
          </p:nvPr>
        </p:nvSpPr>
        <p:spPr/>
        <p:txBody>
          <a:bodyPr>
            <a:normAutofit lnSpcReduction="10000"/>
          </a:bodyPr>
          <a:lstStyle/>
          <a:p>
            <a:r>
              <a:rPr lang="en-US" dirty="0"/>
              <a:t>The leading cause of cancer deaths worldwide!</a:t>
            </a:r>
          </a:p>
          <a:p>
            <a:r>
              <a:rPr lang="en-US" dirty="0"/>
              <a:t>Only Smokers? No</a:t>
            </a:r>
          </a:p>
          <a:p>
            <a:endParaRPr lang="en-US" dirty="0"/>
          </a:p>
          <a:p>
            <a:r>
              <a:rPr lang="en-US" dirty="0"/>
              <a:t>Causes:</a:t>
            </a:r>
          </a:p>
          <a:p>
            <a:pPr lvl="1"/>
            <a:r>
              <a:rPr lang="en-US" dirty="0"/>
              <a:t>Secondhanded smoke</a:t>
            </a:r>
          </a:p>
          <a:p>
            <a:pPr lvl="1"/>
            <a:r>
              <a:rPr lang="en-US" dirty="0"/>
              <a:t>Genes history</a:t>
            </a:r>
          </a:p>
          <a:p>
            <a:pPr lvl="1"/>
            <a:r>
              <a:rPr lang="en-US" dirty="0"/>
              <a:t>Radon gas</a:t>
            </a:r>
          </a:p>
          <a:p>
            <a:pPr lvl="1"/>
            <a:r>
              <a:rPr lang="en-US" dirty="0"/>
              <a:t>Metastases </a:t>
            </a:r>
          </a:p>
          <a:p>
            <a:pPr lvl="1"/>
            <a:endParaRPr lang="en-US" dirty="0"/>
          </a:p>
          <a:p>
            <a:r>
              <a:rPr lang="en-US" dirty="0"/>
              <a:t>Complications:</a:t>
            </a:r>
          </a:p>
          <a:p>
            <a:pPr lvl="1"/>
            <a:r>
              <a:rPr lang="en-US" dirty="0"/>
              <a:t>Bloody coughs</a:t>
            </a:r>
          </a:p>
          <a:p>
            <a:pPr lvl="1"/>
            <a:r>
              <a:rPr lang="en-US" dirty="0"/>
              <a:t>Pain (chest, bones)</a:t>
            </a:r>
          </a:p>
          <a:p>
            <a:pPr lvl="1"/>
            <a:r>
              <a:rPr lang="en-US" dirty="0"/>
              <a:t>Shortness of breath</a:t>
            </a:r>
          </a:p>
          <a:p>
            <a:pPr lvl="1"/>
            <a:endParaRPr lang="en-US" dirty="0"/>
          </a:p>
          <a:p>
            <a:pPr marL="503972" lvl="1" indent="0">
              <a:buNone/>
            </a:pPr>
            <a:endParaRPr lang="en-US" dirty="0"/>
          </a:p>
          <a:p>
            <a:pPr lvl="1"/>
            <a:endParaRPr lang="en-US" dirty="0"/>
          </a:p>
          <a:p>
            <a:endParaRPr lang="en-GB" dirty="0"/>
          </a:p>
        </p:txBody>
      </p:sp>
      <p:sp>
        <p:nvSpPr>
          <p:cNvPr id="4" name="Slide Number Placeholder 3">
            <a:extLst>
              <a:ext uri="{FF2B5EF4-FFF2-40B4-BE49-F238E27FC236}">
                <a16:creationId xmlns:a16="http://schemas.microsoft.com/office/drawing/2014/main" id="{A0BEFDD2-9469-483B-89EC-B55E712CE399}"/>
              </a:ext>
            </a:extLst>
          </p:cNvPr>
          <p:cNvSpPr>
            <a:spLocks noGrp="1"/>
          </p:cNvSpPr>
          <p:nvPr>
            <p:ph type="sldNum" sz="quarter" idx="4"/>
          </p:nvPr>
        </p:nvSpPr>
        <p:spPr/>
        <p:txBody>
          <a:bodyPr/>
          <a:lstStyle/>
          <a:p>
            <a:fld id="{E9A62EC8-D9EB-47E9-8892-A21ACDB4ECBC}" type="slidenum">
              <a:rPr lang="es-ES" smtClean="0"/>
              <a:t>3</a:t>
            </a:fld>
            <a:endParaRPr lang="es-ES"/>
          </a:p>
        </p:txBody>
      </p:sp>
      <mc:AlternateContent xmlns:mc="http://schemas.openxmlformats.org/markup-compatibility/2006" xmlns:am3d="http://schemas.microsoft.com/office/drawing/2017/model3d">
        <mc:Choice Requires="am3d">
          <p:graphicFrame>
            <p:nvGraphicFramePr>
              <p:cNvPr id="5" name="3D Model 4" descr="Question mark">
                <a:extLst>
                  <a:ext uri="{FF2B5EF4-FFF2-40B4-BE49-F238E27FC236}">
                    <a16:creationId xmlns:a16="http://schemas.microsoft.com/office/drawing/2014/main" id="{56C80E02-8374-4DA0-B03D-369A1153B1DA}"/>
                  </a:ext>
                </a:extLst>
              </p:cNvPr>
              <p:cNvGraphicFramePr>
                <a:graphicFrameLocks noChangeAspect="1"/>
              </p:cNvGraphicFramePr>
              <p:nvPr>
                <p:extLst>
                  <p:ext uri="{D42A27DB-BD31-4B8C-83A1-F6EECF244321}">
                    <p14:modId xmlns:p14="http://schemas.microsoft.com/office/powerpoint/2010/main" val="591149838"/>
                  </p:ext>
                </p:extLst>
              </p:nvPr>
            </p:nvGraphicFramePr>
            <p:xfrm>
              <a:off x="7422587" y="2418656"/>
              <a:ext cx="2083187" cy="3757344"/>
            </p:xfrm>
            <a:graphic>
              <a:graphicData uri="http://schemas.microsoft.com/office/drawing/2017/model3d">
                <am3d:model3d r:embed="rId3">
                  <am3d:spPr>
                    <a:xfrm>
                      <a:off x="0" y="0"/>
                      <a:ext cx="2083187" cy="3757344"/>
                    </a:xfrm>
                    <a:prstGeom prst="rect">
                      <a:avLst/>
                    </a:prstGeom>
                  </am3d:spPr>
                  <am3d:camera>
                    <am3d:pos x="0" y="0" z="55389530"/>
                    <am3d:up dx="0" dy="36000000" dz="0"/>
                    <am3d:lookAt x="0" y="0" z="0"/>
                    <am3d:perspective fov="2700000"/>
                  </am3d:camera>
                  <am3d:trans>
                    <am3d:meterPerModelUnit n="3517042" d="1000000"/>
                    <am3d:preTrans dx="0" dy="-18004113" dz="-4973"/>
                    <am3d:scale>
                      <am3d:sx n="1000000" d="1000000"/>
                      <am3d:sy n="1000000" d="1000000"/>
                      <am3d:sz n="1000000" d="1000000"/>
                    </am3d:scale>
                    <am3d:rot ax="405654" ay="-2495383" az="-269973"/>
                    <am3d:postTrans dx="0" dy="0" dz="0"/>
                  </am3d:trans>
                  <am3d:attrSrcUrl r:id="rId4"/>
                  <am3d:raster rName="Office3DRenderer" rVer="16.0.8326">
                    <am3d:blip r:embed="rId5"/>
                  </am3d:raster>
                  <am3d:objViewport viewportSz="448027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 name="3D Model 4" descr="Question mark">
                <a:extLst>
                  <a:ext uri="{FF2B5EF4-FFF2-40B4-BE49-F238E27FC236}">
                    <a16:creationId xmlns:a16="http://schemas.microsoft.com/office/drawing/2014/main" id="{56C80E02-8374-4DA0-B03D-369A1153B1DA}"/>
                  </a:ext>
                </a:extLst>
              </p:cNvPr>
              <p:cNvPicPr>
                <a:picLocks noGrp="1" noRot="1" noChangeAspect="1" noMove="1" noResize="1" noEditPoints="1" noAdjustHandles="1" noChangeArrowheads="1" noChangeShapeType="1" noCrop="1"/>
              </p:cNvPicPr>
              <p:nvPr/>
            </p:nvPicPr>
            <p:blipFill>
              <a:blip r:embed="rId6"/>
              <a:stretch>
                <a:fillRect/>
              </a:stretch>
            </p:blipFill>
            <p:spPr>
              <a:xfrm>
                <a:off x="7422587" y="2418656"/>
                <a:ext cx="2083187" cy="3757344"/>
              </a:xfrm>
              <a:prstGeom prst="rect">
                <a:avLst/>
              </a:prstGeom>
            </p:spPr>
          </p:pic>
        </mc:Fallback>
      </mc:AlternateContent>
      <p:sp>
        <p:nvSpPr>
          <p:cNvPr id="6" name="TextBox 5">
            <a:extLst>
              <a:ext uri="{FF2B5EF4-FFF2-40B4-BE49-F238E27FC236}">
                <a16:creationId xmlns:a16="http://schemas.microsoft.com/office/drawing/2014/main" id="{1587CF8D-486A-4C6B-AD14-E7EDE18E7049}"/>
              </a:ext>
            </a:extLst>
          </p:cNvPr>
          <p:cNvSpPr txBox="1"/>
          <p:nvPr/>
        </p:nvSpPr>
        <p:spPr>
          <a:xfrm>
            <a:off x="5372100" y="5100638"/>
            <a:ext cx="2757488" cy="1906061"/>
          </a:xfrm>
          <a:prstGeom prst="rect">
            <a:avLst/>
          </a:prstGeom>
          <a:noFill/>
        </p:spPr>
        <p:txBody>
          <a:bodyPr wrap="square" rtlCol="0">
            <a:spAutoFit/>
          </a:bodyPr>
          <a:lstStyle/>
          <a:p>
            <a:endParaRPr lang="en-GB" dirty="0"/>
          </a:p>
        </p:txBody>
      </p:sp>
      <p:pic>
        <p:nvPicPr>
          <p:cNvPr id="8" name="Graphic 7" descr="Teacher">
            <a:extLst>
              <a:ext uri="{FF2B5EF4-FFF2-40B4-BE49-F238E27FC236}">
                <a16:creationId xmlns:a16="http://schemas.microsoft.com/office/drawing/2014/main" id="{919D3499-9B5A-41AD-8B5A-8525475745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24340" y="166721"/>
            <a:ext cx="914400" cy="914400"/>
          </a:xfrm>
          <a:prstGeom prst="rect">
            <a:avLst/>
          </a:prstGeom>
        </p:spPr>
      </p:pic>
    </p:spTree>
    <p:extLst>
      <p:ext uri="{BB962C8B-B14F-4D97-AF65-F5344CB8AC3E}">
        <p14:creationId xmlns:p14="http://schemas.microsoft.com/office/powerpoint/2010/main" val="3972827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D746-68D2-4FBB-8619-D42C2A81B70F}"/>
              </a:ext>
            </a:extLst>
          </p:cNvPr>
          <p:cNvSpPr>
            <a:spLocks noGrp="1"/>
          </p:cNvSpPr>
          <p:nvPr>
            <p:ph type="title"/>
          </p:nvPr>
        </p:nvSpPr>
        <p:spPr>
          <a:xfrm>
            <a:off x="1093869" y="-113346"/>
            <a:ext cx="8754760" cy="1171368"/>
          </a:xfrm>
        </p:spPr>
        <p:txBody>
          <a:bodyPr anchor="b">
            <a:normAutofit/>
          </a:bodyPr>
          <a:lstStyle/>
          <a:p>
            <a:pPr algn="l"/>
            <a:r>
              <a:rPr lang="en-US"/>
              <a:t>Technical Intro</a:t>
            </a:r>
            <a:endParaRPr lang="en-GB" dirty="0"/>
          </a:p>
        </p:txBody>
      </p:sp>
      <p:cxnSp>
        <p:nvCxnSpPr>
          <p:cNvPr id="11" name="Straight Connector 1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6199" y="2496783"/>
            <a:ext cx="837159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1E0689-95A3-412E-8313-E2DE18B8EFBF}"/>
              </a:ext>
            </a:extLst>
          </p:cNvPr>
          <p:cNvSpPr>
            <a:spLocks noGrp="1"/>
          </p:cNvSpPr>
          <p:nvPr>
            <p:ph idx="1"/>
          </p:nvPr>
        </p:nvSpPr>
        <p:spPr>
          <a:xfrm>
            <a:off x="3703320" y="2621604"/>
            <a:ext cx="6377305" cy="4602785"/>
          </a:xfrm>
        </p:spPr>
        <p:txBody>
          <a:bodyPr>
            <a:normAutofit/>
          </a:bodyPr>
          <a:lstStyle/>
          <a:p>
            <a:r>
              <a:rPr lang="en-US" dirty="0"/>
              <a:t>Nodules </a:t>
            </a:r>
          </a:p>
          <a:p>
            <a:pPr lvl="1"/>
            <a:r>
              <a:rPr lang="en-US" sz="2800" dirty="0"/>
              <a:t>What if surface diameter &gt;=30 mm?.</a:t>
            </a:r>
          </a:p>
          <a:p>
            <a:pPr lvl="1"/>
            <a:r>
              <a:rPr lang="en-US" sz="2800" dirty="0"/>
              <a:t>Evolvement.</a:t>
            </a:r>
          </a:p>
          <a:p>
            <a:pPr lvl="1"/>
            <a:r>
              <a:rPr lang="en-US" sz="2800" dirty="0"/>
              <a:t>Shape/view</a:t>
            </a:r>
          </a:p>
          <a:p>
            <a:endParaRPr lang="en-US" dirty="0"/>
          </a:p>
          <a:p>
            <a:r>
              <a:rPr lang="en-US" dirty="0"/>
              <a:t>Classification</a:t>
            </a:r>
          </a:p>
          <a:p>
            <a:pPr lvl="1"/>
            <a:r>
              <a:rPr lang="en-US" sz="2800" dirty="0"/>
              <a:t>Ad-hoc</a:t>
            </a:r>
          </a:p>
          <a:p>
            <a:pPr lvl="1"/>
            <a:r>
              <a:rPr lang="en-US" sz="2800" dirty="0"/>
              <a:t>End-to-end</a:t>
            </a:r>
          </a:p>
        </p:txBody>
      </p:sp>
      <p:sp>
        <p:nvSpPr>
          <p:cNvPr id="4" name="Slide Number Placeholder 3">
            <a:extLst>
              <a:ext uri="{FF2B5EF4-FFF2-40B4-BE49-F238E27FC236}">
                <a16:creationId xmlns:a16="http://schemas.microsoft.com/office/drawing/2014/main" id="{E5EFBBA0-338F-4DA6-ADE3-B9AA9E32EBF5}"/>
              </a:ext>
            </a:extLst>
          </p:cNvPr>
          <p:cNvSpPr>
            <a:spLocks noGrp="1"/>
          </p:cNvSpPr>
          <p:nvPr>
            <p:ph type="sldNum" sz="quarter" idx="4"/>
          </p:nvPr>
        </p:nvSpPr>
        <p:spPr>
          <a:xfrm>
            <a:off x="8541827" y="6854105"/>
            <a:ext cx="756047" cy="402483"/>
          </a:xfrm>
        </p:spPr>
        <p:txBody>
          <a:bodyPr>
            <a:normAutofit/>
          </a:bodyPr>
          <a:lstStyle/>
          <a:p>
            <a:pPr>
              <a:spcAft>
                <a:spcPts val="600"/>
              </a:spcAft>
            </a:pPr>
            <a:fld id="{E9A62EC8-D9EB-47E9-8892-A21ACDB4ECBC}" type="slidenum">
              <a:rPr lang="es-ES" sz="1200" smtClean="0">
                <a:solidFill>
                  <a:prstClr val="black">
                    <a:lumMod val="50000"/>
                    <a:lumOff val="50000"/>
                  </a:prstClr>
                </a:solidFill>
              </a:rPr>
              <a:pPr>
                <a:spcAft>
                  <a:spcPts val="600"/>
                </a:spcAft>
              </a:pPr>
              <a:t>4</a:t>
            </a:fld>
            <a:endParaRPr lang="es-ES" sz="1200">
              <a:solidFill>
                <a:prstClr val="black">
                  <a:lumMod val="50000"/>
                  <a:lumOff val="50000"/>
                </a:prstClr>
              </a:solidFill>
            </a:endParaRPr>
          </a:p>
        </p:txBody>
      </p:sp>
      <p:pic>
        <p:nvPicPr>
          <p:cNvPr id="21" name="Picture 20">
            <a:extLst>
              <a:ext uri="{FF2B5EF4-FFF2-40B4-BE49-F238E27FC236}">
                <a16:creationId xmlns:a16="http://schemas.microsoft.com/office/drawing/2014/main" id="{7B2C36E0-EBA5-40A5-9CDC-B361B81E85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10720" r="-3" b="5548"/>
          <a:stretch/>
        </p:blipFill>
        <p:spPr>
          <a:xfrm>
            <a:off x="449919" y="4032394"/>
            <a:ext cx="3610411" cy="3022952"/>
          </a:xfrm>
          <a:prstGeom prst="rect">
            <a:avLst/>
          </a:prstGeom>
          <a:effectLst>
            <a:softEdge rad="533400"/>
          </a:effectLst>
        </p:spPr>
      </p:pic>
      <p:pic>
        <p:nvPicPr>
          <p:cNvPr id="23" name="Picture 22">
            <a:extLst>
              <a:ext uri="{FF2B5EF4-FFF2-40B4-BE49-F238E27FC236}">
                <a16:creationId xmlns:a16="http://schemas.microsoft.com/office/drawing/2014/main" id="{A8283F0A-9233-421F-95E6-56B3BEBAD4C6}"/>
              </a:ext>
            </a:extLst>
          </p:cNvPr>
          <p:cNvPicPr>
            <a:picLocks noChangeAspect="1"/>
          </p:cNvPicPr>
          <p:nvPr/>
        </p:nvPicPr>
        <p:blipFill rotWithShape="1">
          <a:blip r:embed="rId4">
            <a:extLst>
              <a:ext uri="{28A0092B-C50C-407E-A947-70E740481C1C}">
                <a14:useLocalDpi xmlns:a14="http://schemas.microsoft.com/office/drawing/2010/main" val="0"/>
              </a:ext>
            </a:extLst>
          </a:blip>
          <a:srcRect l="3803" r="6945" b="1"/>
          <a:stretch/>
        </p:blipFill>
        <p:spPr>
          <a:xfrm>
            <a:off x="6791965" y="0"/>
            <a:ext cx="3499724" cy="3140055"/>
          </a:xfrm>
          <a:prstGeom prst="rect">
            <a:avLst/>
          </a:prstGeom>
          <a:effectLst>
            <a:softEdge rad="533400"/>
          </a:effectLst>
        </p:spPr>
      </p:pic>
    </p:spTree>
    <p:extLst>
      <p:ext uri="{BB962C8B-B14F-4D97-AF65-F5344CB8AC3E}">
        <p14:creationId xmlns:p14="http://schemas.microsoft.com/office/powerpoint/2010/main" val="406045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Outline</a:t>
            </a:r>
            <a:endParaRPr lang="en-GB" dirty="0"/>
          </a:p>
        </p:txBody>
      </p:sp>
      <p:sp>
        <p:nvSpPr>
          <p:cNvPr id="3" name="Marcador de contenido 2"/>
          <p:cNvSpPr>
            <a:spLocks noGrp="1"/>
          </p:cNvSpPr>
          <p:nvPr>
            <p:ph idx="1"/>
          </p:nvPr>
        </p:nvSpPr>
        <p:spPr/>
        <p:txBody>
          <a:bodyPr/>
          <a:lstStyle/>
          <a:p>
            <a:r>
              <a:rPr lang="en-US" dirty="0"/>
              <a:t>Introduction</a:t>
            </a:r>
          </a:p>
          <a:p>
            <a:r>
              <a:rPr lang="en-US" dirty="0">
                <a:solidFill>
                  <a:srgbClr val="00B0F0"/>
                </a:solidFill>
              </a:rPr>
              <a:t>Work done on Classification (benign/malignant)</a:t>
            </a:r>
          </a:p>
          <a:p>
            <a:r>
              <a:rPr lang="en-US" dirty="0"/>
              <a:t>A technical Flash</a:t>
            </a:r>
          </a:p>
          <a:p>
            <a:r>
              <a:rPr lang="en-US" dirty="0"/>
              <a:t>Restricted </a:t>
            </a:r>
            <a:r>
              <a:rPr lang="en-US" dirty="0" err="1"/>
              <a:t>Boltzman</a:t>
            </a:r>
            <a:r>
              <a:rPr lang="en-US" dirty="0"/>
              <a:t> Machines</a:t>
            </a:r>
          </a:p>
          <a:p>
            <a:r>
              <a:rPr lang="en-US" dirty="0"/>
              <a:t>Deep Belief Network</a:t>
            </a:r>
          </a:p>
          <a:p>
            <a:r>
              <a:rPr lang="en-US" dirty="0"/>
              <a:t>Results</a:t>
            </a:r>
          </a:p>
          <a:p>
            <a:r>
              <a:rPr lang="en-US" dirty="0"/>
              <a:t>Conclusion</a:t>
            </a:r>
            <a:endParaRPr lang="en-GB" dirty="0"/>
          </a:p>
        </p:txBody>
      </p:sp>
      <p:sp>
        <p:nvSpPr>
          <p:cNvPr id="4" name="Marcador de número de diapositiva 3"/>
          <p:cNvSpPr>
            <a:spLocks noGrp="1"/>
          </p:cNvSpPr>
          <p:nvPr>
            <p:ph type="sldNum" sz="quarter" idx="4"/>
          </p:nvPr>
        </p:nvSpPr>
        <p:spPr/>
        <p:txBody>
          <a:bodyPr/>
          <a:lstStyle/>
          <a:p>
            <a:fld id="{E9A62EC8-D9EB-47E9-8892-A21ACDB4ECBC}" type="slidenum">
              <a:rPr lang="es-ES" smtClean="0"/>
              <a:t>5</a:t>
            </a:fld>
            <a:endParaRPr lang="es-ES"/>
          </a:p>
        </p:txBody>
      </p:sp>
    </p:spTree>
    <p:extLst>
      <p:ext uri="{BB962C8B-B14F-4D97-AF65-F5344CB8AC3E}">
        <p14:creationId xmlns:p14="http://schemas.microsoft.com/office/powerpoint/2010/main" val="81668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D422E-6FAD-4C17-945A-8B00A3F60912}"/>
              </a:ext>
            </a:extLst>
          </p:cNvPr>
          <p:cNvSpPr>
            <a:spLocks noGrp="1"/>
          </p:cNvSpPr>
          <p:nvPr>
            <p:ph idx="1"/>
          </p:nvPr>
        </p:nvSpPr>
        <p:spPr/>
        <p:txBody>
          <a:bodyPr>
            <a:normAutofit/>
          </a:bodyPr>
          <a:lstStyle/>
          <a:p>
            <a:r>
              <a:rPr lang="en-GB" dirty="0"/>
              <a:t>[2018] </a:t>
            </a:r>
            <a:r>
              <a:rPr lang="en-GB" dirty="0" err="1"/>
              <a:t>Tajwar</a:t>
            </a:r>
            <a:r>
              <a:rPr lang="en-GB" dirty="0"/>
              <a:t> A., Multi-View Multi-Time Point CNN.</a:t>
            </a:r>
          </a:p>
          <a:p>
            <a:pPr marL="0" lvl="0" indent="0">
              <a:buNone/>
            </a:pPr>
            <a:endParaRPr lang="en-GB" dirty="0"/>
          </a:p>
          <a:p>
            <a:pPr lvl="0"/>
            <a:r>
              <a:rPr lang="en-GB" dirty="0"/>
              <a:t>[2018] </a:t>
            </a:r>
            <a:r>
              <a:rPr lang="en-GB" dirty="0" err="1"/>
              <a:t>Wenqing</a:t>
            </a:r>
            <a:r>
              <a:rPr lang="en-GB" dirty="0"/>
              <a:t> </a:t>
            </a:r>
            <a:r>
              <a:rPr lang="en-GB" dirty="0" err="1"/>
              <a:t>Suna</a:t>
            </a:r>
            <a:r>
              <a:rPr lang="en-GB" dirty="0"/>
              <a:t> et al, CNN + DBN, LIDC.</a:t>
            </a:r>
          </a:p>
          <a:p>
            <a:pPr marL="0" lvl="0" indent="0">
              <a:buNone/>
            </a:pPr>
            <a:endParaRPr lang="en-US" dirty="0"/>
          </a:p>
          <a:p>
            <a:pPr lvl="0"/>
            <a:r>
              <a:rPr lang="en-US" dirty="0"/>
              <a:t>[</a:t>
            </a:r>
            <a:r>
              <a:rPr lang="en-GB" dirty="0"/>
              <a:t>2016] </a:t>
            </a:r>
            <a:r>
              <a:rPr lang="nl-NL" dirty="0"/>
              <a:t>Gijs van T., Marleen de B., </a:t>
            </a:r>
            <a:r>
              <a:rPr lang="en-GB" dirty="0"/>
              <a:t>Combining Generative and Discriminative Representation with RBM, </a:t>
            </a:r>
            <a:r>
              <a:rPr lang="en-GB" dirty="0" err="1"/>
              <a:t>ieee</a:t>
            </a:r>
            <a:r>
              <a:rPr lang="en-GB" dirty="0"/>
              <a:t> TMI</a:t>
            </a:r>
            <a:endParaRPr lang="en-US" dirty="0"/>
          </a:p>
          <a:p>
            <a:pPr marL="0" indent="0">
              <a:buNone/>
            </a:pPr>
            <a:endParaRPr lang="en-US" dirty="0"/>
          </a:p>
          <a:p>
            <a:r>
              <a:rPr lang="en-US" dirty="0"/>
              <a:t>[2015] Hua et al, CNN + DBN, Lung image Database Consortium (132 citations!).</a:t>
            </a:r>
          </a:p>
          <a:p>
            <a:endParaRPr lang="en-US" dirty="0"/>
          </a:p>
          <a:p>
            <a:endParaRPr lang="en-GB" dirty="0"/>
          </a:p>
        </p:txBody>
      </p:sp>
      <p:sp>
        <p:nvSpPr>
          <p:cNvPr id="2" name="Title 1">
            <a:extLst>
              <a:ext uri="{FF2B5EF4-FFF2-40B4-BE49-F238E27FC236}">
                <a16:creationId xmlns:a16="http://schemas.microsoft.com/office/drawing/2014/main" id="{CB758DA9-7C67-49A1-BD9A-EB8E0520C045}"/>
              </a:ext>
            </a:extLst>
          </p:cNvPr>
          <p:cNvSpPr>
            <a:spLocks noGrp="1"/>
          </p:cNvSpPr>
          <p:nvPr>
            <p:ph type="title"/>
          </p:nvPr>
        </p:nvSpPr>
        <p:spPr/>
        <p:txBody>
          <a:bodyPr>
            <a:normAutofit fontScale="90000"/>
          </a:bodyPr>
          <a:lstStyle/>
          <a:p>
            <a:r>
              <a:rPr lang="en-US" dirty="0"/>
              <a:t>Some recent work</a:t>
            </a:r>
            <a:endParaRPr lang="en-GB" dirty="0"/>
          </a:p>
        </p:txBody>
      </p:sp>
      <p:sp>
        <p:nvSpPr>
          <p:cNvPr id="4" name="Slide Number Placeholder 3">
            <a:extLst>
              <a:ext uri="{FF2B5EF4-FFF2-40B4-BE49-F238E27FC236}">
                <a16:creationId xmlns:a16="http://schemas.microsoft.com/office/drawing/2014/main" id="{10C0982A-A9D6-460C-B867-3FE8E876A09A}"/>
              </a:ext>
            </a:extLst>
          </p:cNvPr>
          <p:cNvSpPr>
            <a:spLocks noGrp="1"/>
          </p:cNvSpPr>
          <p:nvPr>
            <p:ph type="sldNum" sz="quarter" idx="4"/>
          </p:nvPr>
        </p:nvSpPr>
        <p:spPr/>
        <p:txBody>
          <a:bodyPr/>
          <a:lstStyle/>
          <a:p>
            <a:fld id="{E9A62EC8-D9EB-47E9-8892-A21ACDB4ECBC}" type="slidenum">
              <a:rPr lang="es-ES" smtClean="0"/>
              <a:t>6</a:t>
            </a:fld>
            <a:endParaRPr lang="es-ES"/>
          </a:p>
        </p:txBody>
      </p:sp>
    </p:spTree>
    <p:extLst>
      <p:ext uri="{BB962C8B-B14F-4D97-AF65-F5344CB8AC3E}">
        <p14:creationId xmlns:p14="http://schemas.microsoft.com/office/powerpoint/2010/main" val="11409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Outline</a:t>
            </a:r>
            <a:endParaRPr lang="en-GB" dirty="0"/>
          </a:p>
        </p:txBody>
      </p:sp>
      <p:sp>
        <p:nvSpPr>
          <p:cNvPr id="3" name="Marcador de contenido 2"/>
          <p:cNvSpPr>
            <a:spLocks noGrp="1"/>
          </p:cNvSpPr>
          <p:nvPr>
            <p:ph idx="1"/>
          </p:nvPr>
        </p:nvSpPr>
        <p:spPr/>
        <p:txBody>
          <a:bodyPr/>
          <a:lstStyle/>
          <a:p>
            <a:r>
              <a:rPr lang="en-US" dirty="0"/>
              <a:t>Introduction</a:t>
            </a:r>
          </a:p>
          <a:p>
            <a:r>
              <a:rPr lang="en-US" dirty="0"/>
              <a:t>Work done on Classification (benign/malignant)</a:t>
            </a:r>
          </a:p>
          <a:p>
            <a:r>
              <a:rPr lang="en-US" dirty="0">
                <a:solidFill>
                  <a:srgbClr val="00B0F0"/>
                </a:solidFill>
              </a:rPr>
              <a:t>A technical Flash</a:t>
            </a:r>
          </a:p>
          <a:p>
            <a:r>
              <a:rPr lang="en-US" dirty="0"/>
              <a:t>Restricted Boltzmann Machines</a:t>
            </a:r>
          </a:p>
          <a:p>
            <a:r>
              <a:rPr lang="en-US" dirty="0"/>
              <a:t>Deep Belief Network</a:t>
            </a:r>
          </a:p>
          <a:p>
            <a:r>
              <a:rPr lang="en-US" dirty="0"/>
              <a:t>Results</a:t>
            </a:r>
          </a:p>
          <a:p>
            <a:r>
              <a:rPr lang="en-US" dirty="0"/>
              <a:t>Conclusion</a:t>
            </a:r>
            <a:endParaRPr lang="en-GB" dirty="0"/>
          </a:p>
        </p:txBody>
      </p:sp>
      <p:sp>
        <p:nvSpPr>
          <p:cNvPr id="4" name="Marcador de número de diapositiva 3"/>
          <p:cNvSpPr>
            <a:spLocks noGrp="1"/>
          </p:cNvSpPr>
          <p:nvPr>
            <p:ph type="sldNum" sz="quarter" idx="4"/>
          </p:nvPr>
        </p:nvSpPr>
        <p:spPr/>
        <p:txBody>
          <a:bodyPr/>
          <a:lstStyle/>
          <a:p>
            <a:fld id="{E9A62EC8-D9EB-47E9-8892-A21ACDB4ECBC}" type="slidenum">
              <a:rPr lang="es-ES" smtClean="0"/>
              <a:t>7</a:t>
            </a:fld>
            <a:endParaRPr lang="es-ES"/>
          </a:p>
        </p:txBody>
      </p:sp>
    </p:spTree>
    <p:extLst>
      <p:ext uri="{BB962C8B-B14F-4D97-AF65-F5344CB8AC3E}">
        <p14:creationId xmlns:p14="http://schemas.microsoft.com/office/powerpoint/2010/main" val="1189974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8859A0-ADEF-43FD-A06C-503BA27A0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8841" y="4750481"/>
            <a:ext cx="5677936" cy="2259940"/>
          </a:xfrm>
          <a:prstGeom prst="rect">
            <a:avLst/>
          </a:prstGeom>
        </p:spPr>
      </p:pic>
      <p:sp>
        <p:nvSpPr>
          <p:cNvPr id="3" name="Content Placeholder 2">
            <a:extLst>
              <a:ext uri="{FF2B5EF4-FFF2-40B4-BE49-F238E27FC236}">
                <a16:creationId xmlns:a16="http://schemas.microsoft.com/office/drawing/2014/main" id="{EB66FF24-A1E2-4FA4-85CA-45058714EBB7}"/>
              </a:ext>
            </a:extLst>
          </p:cNvPr>
          <p:cNvSpPr>
            <a:spLocks noGrp="1"/>
          </p:cNvSpPr>
          <p:nvPr>
            <p:ph idx="1"/>
          </p:nvPr>
        </p:nvSpPr>
        <p:spPr/>
        <p:txBody>
          <a:bodyPr>
            <a:normAutofit lnSpcReduction="10000"/>
          </a:bodyPr>
          <a:lstStyle/>
          <a:p>
            <a:r>
              <a:rPr lang="en-US" dirty="0"/>
              <a:t>Data collection with multiple annotation sources</a:t>
            </a:r>
          </a:p>
          <a:p>
            <a:pPr lvl="1"/>
            <a:r>
              <a:rPr lang="en-US" dirty="0"/>
              <a:t>Intersection</a:t>
            </a:r>
          </a:p>
          <a:p>
            <a:pPr lvl="1"/>
            <a:r>
              <a:rPr lang="en-US" dirty="0"/>
              <a:t>Union</a:t>
            </a:r>
          </a:p>
          <a:p>
            <a:pPr lvl="1"/>
            <a:r>
              <a:rPr lang="en-US" dirty="0">
                <a:solidFill>
                  <a:srgbClr val="0070C0"/>
                </a:solidFill>
              </a:rPr>
              <a:t>all</a:t>
            </a:r>
          </a:p>
          <a:p>
            <a:pPr marL="0" indent="0">
              <a:buNone/>
            </a:pPr>
            <a:endParaRPr lang="en-US" dirty="0"/>
          </a:p>
          <a:p>
            <a:r>
              <a:rPr lang="en-US" dirty="0"/>
              <a:t>Data representation </a:t>
            </a:r>
          </a:p>
          <a:p>
            <a:pPr lvl="1"/>
            <a:r>
              <a:rPr lang="en-US" dirty="0"/>
              <a:t>Hand-crafted features</a:t>
            </a:r>
          </a:p>
          <a:p>
            <a:pPr lvl="1"/>
            <a:r>
              <a:rPr lang="en-US" dirty="0">
                <a:solidFill>
                  <a:srgbClr val="0070C0"/>
                </a:solidFill>
              </a:rPr>
              <a:t>Learned features</a:t>
            </a:r>
          </a:p>
          <a:p>
            <a:endParaRPr lang="en-US" dirty="0"/>
          </a:p>
          <a:p>
            <a:r>
              <a:rPr lang="en-US" dirty="0"/>
              <a:t>Learning objective</a:t>
            </a:r>
            <a:r>
              <a:rPr lang="en-US" sz="1800" dirty="0"/>
              <a:t>	</a:t>
            </a:r>
            <a:endParaRPr lang="en-US" dirty="0"/>
          </a:p>
          <a:p>
            <a:pPr lvl="1"/>
            <a:r>
              <a:rPr lang="en-US" dirty="0"/>
              <a:t>Generative (representation)</a:t>
            </a:r>
          </a:p>
          <a:p>
            <a:pPr lvl="1"/>
            <a:r>
              <a:rPr lang="en-US" dirty="0"/>
              <a:t>Discriminative (classification)</a:t>
            </a:r>
          </a:p>
          <a:p>
            <a:pPr lvl="1"/>
            <a:r>
              <a:rPr lang="en-US" dirty="0">
                <a:solidFill>
                  <a:srgbClr val="0070C0"/>
                </a:solidFill>
              </a:rPr>
              <a:t>Both!</a:t>
            </a:r>
          </a:p>
          <a:p>
            <a:endParaRPr lang="en-GB" dirty="0"/>
          </a:p>
        </p:txBody>
      </p:sp>
      <mc:AlternateContent xmlns:mc="http://schemas.openxmlformats.org/markup-compatibility/2006" xmlns:am3d="http://schemas.microsoft.com/office/drawing/2017/model3d">
        <mc:Choice Requires="am3d">
          <p:graphicFrame>
            <p:nvGraphicFramePr>
              <p:cNvPr id="5" name="3D Model 4" descr="Ellipsoid">
                <a:extLst>
                  <a:ext uri="{FF2B5EF4-FFF2-40B4-BE49-F238E27FC236}">
                    <a16:creationId xmlns:a16="http://schemas.microsoft.com/office/drawing/2014/main" id="{A3FE7491-06F3-4B56-9062-AA9FCC1D009B}"/>
                  </a:ext>
                </a:extLst>
              </p:cNvPr>
              <p:cNvGraphicFramePr>
                <a:graphicFrameLocks noChangeAspect="1"/>
              </p:cNvGraphicFramePr>
              <p:nvPr>
                <p:extLst>
                  <p:ext uri="{D42A27DB-BD31-4B8C-83A1-F6EECF244321}">
                    <p14:modId xmlns:p14="http://schemas.microsoft.com/office/powerpoint/2010/main" val="2710027467"/>
                  </p:ext>
                </p:extLst>
              </p:nvPr>
            </p:nvGraphicFramePr>
            <p:xfrm>
              <a:off x="7932110" y="1635082"/>
              <a:ext cx="1170410" cy="1162633"/>
            </p:xfrm>
            <a:graphic>
              <a:graphicData uri="http://schemas.microsoft.com/office/drawing/2017/model3d">
                <am3d:model3d r:embed="rId4">
                  <am3d:spPr>
                    <a:xfrm>
                      <a:off x="0" y="0"/>
                      <a:ext cx="1170410" cy="1162633"/>
                    </a:xfrm>
                    <a:prstGeom prst="rect">
                      <a:avLst/>
                    </a:prstGeom>
                  </am3d:spPr>
                  <am3d:camera>
                    <am3d:pos x="0" y="0" z="70713994"/>
                    <am3d:up dx="0" dy="36000000" dz="0"/>
                    <am3d:lookAt x="0" y="0" z="0"/>
                    <am3d:perspective fov="2700000"/>
                  </am3d:camera>
                  <am3d:trans>
                    <am3d:meterPerModelUnit n="6438416" d="1000000"/>
                    <am3d:preTrans dx="0" dy="-9181623" dz="0"/>
                    <am3d:scale>
                      <am3d:sx n="1000000" d="1000000"/>
                      <am3d:sy n="1000000" d="1000000"/>
                      <am3d:sz n="1000000" d="1000000"/>
                    </am3d:scale>
                    <am3d:rot ax="3650634" ay="229283" az="408748"/>
                    <am3d:postTrans dx="0" dy="0" dz="0"/>
                  </am3d:trans>
                  <am3d:attrSrcUrl r:id="rId5"/>
                  <am3d:raster rName="Office3DRenderer" rVer="16.0.8326">
                    <am3d:blip r:embed="rId6"/>
                  </am3d:raster>
                  <am3d:objViewport viewportSz="170111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 name="3D Model 4" descr="Ellipsoid">
                <a:extLst>
                  <a:ext uri="{FF2B5EF4-FFF2-40B4-BE49-F238E27FC236}">
                    <a16:creationId xmlns:a16="http://schemas.microsoft.com/office/drawing/2014/main" id="{A3FE7491-06F3-4B56-9062-AA9FCC1D009B}"/>
                  </a:ext>
                </a:extLst>
              </p:cNvPr>
              <p:cNvPicPr>
                <a:picLocks noGrp="1" noRot="1" noChangeAspect="1" noMove="1" noResize="1" noEditPoints="1" noAdjustHandles="1" noChangeArrowheads="1" noChangeShapeType="1" noCrop="1"/>
              </p:cNvPicPr>
              <p:nvPr/>
            </p:nvPicPr>
            <p:blipFill>
              <a:blip r:embed="rId7"/>
              <a:stretch>
                <a:fillRect/>
              </a:stretch>
            </p:blipFill>
            <p:spPr>
              <a:xfrm>
                <a:off x="7932110" y="1635082"/>
                <a:ext cx="1170410" cy="1162633"/>
              </a:xfrm>
              <a:prstGeom prst="rect">
                <a:avLst/>
              </a:prstGeom>
            </p:spPr>
          </p:pic>
        </mc:Fallback>
      </mc:AlternateContent>
      <mc:AlternateContent xmlns:mc="http://schemas.openxmlformats.org/markup-compatibility/2006" xmlns:am3d="http://schemas.microsoft.com/office/drawing/2017/model3d">
        <mc:Choice Requires="am3d">
          <p:graphicFrame>
            <p:nvGraphicFramePr>
              <p:cNvPr id="9" name="3D Model 8" descr="Red Ellipsoid">
                <a:extLst>
                  <a:ext uri="{FF2B5EF4-FFF2-40B4-BE49-F238E27FC236}">
                    <a16:creationId xmlns:a16="http://schemas.microsoft.com/office/drawing/2014/main" id="{F6AE458A-96F7-4D1B-9356-888D5AB102C9}"/>
                  </a:ext>
                </a:extLst>
              </p:cNvPr>
              <p:cNvGraphicFramePr>
                <a:graphicFrameLocks noChangeAspect="1"/>
              </p:cNvGraphicFramePr>
              <p:nvPr>
                <p:extLst>
                  <p:ext uri="{D42A27DB-BD31-4B8C-83A1-F6EECF244321}">
                    <p14:modId xmlns:p14="http://schemas.microsoft.com/office/powerpoint/2010/main" val="3666088749"/>
                  </p:ext>
                </p:extLst>
              </p:nvPr>
            </p:nvGraphicFramePr>
            <p:xfrm>
              <a:off x="8752697" y="1808975"/>
              <a:ext cx="1170410" cy="1185964"/>
            </p:xfrm>
            <a:graphic>
              <a:graphicData uri="http://schemas.microsoft.com/office/drawing/2017/model3d">
                <am3d:model3d r:embed="rId8">
                  <am3d:spPr>
                    <a:xfrm>
                      <a:off x="0" y="0"/>
                      <a:ext cx="1170410" cy="1185964"/>
                    </a:xfrm>
                    <a:prstGeom prst="rect">
                      <a:avLst/>
                    </a:prstGeom>
                  </am3d:spPr>
                  <am3d:camera>
                    <am3d:pos x="0" y="0" z="70713994"/>
                    <am3d:up dx="0" dy="36000000" dz="0"/>
                    <am3d:lookAt x="0" y="0" z="0"/>
                    <am3d:perspective fov="2700000"/>
                  </am3d:camera>
                  <am3d:trans>
                    <am3d:meterPerModelUnit n="6438416" d="1000000"/>
                    <am3d:preTrans dx="0" dy="-9181623" dz="0"/>
                    <am3d:scale>
                      <am3d:sx n="1000000" d="1000000"/>
                      <am3d:sy n="1000000" d="1000000"/>
                      <am3d:sz n="1000000" d="1000000"/>
                    </am3d:scale>
                    <am3d:rot ax="4022777" ay="-10753" az="-25362"/>
                    <am3d:postTrans dx="0" dy="0" dz="0"/>
                  </am3d:trans>
                  <am3d:attrSrcUrl r:id="rId9"/>
                  <am3d:raster rName="Office3DRenderer" rVer="16.0.8326">
                    <am3d:blip r:embed="rId10"/>
                  </am3d:raster>
                  <am3d:objViewport viewportSz="17224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9" name="3D Model 8" descr="Red Ellipsoid">
                <a:extLst>
                  <a:ext uri="{FF2B5EF4-FFF2-40B4-BE49-F238E27FC236}">
                    <a16:creationId xmlns:a16="http://schemas.microsoft.com/office/drawing/2014/main" id="{F6AE458A-96F7-4D1B-9356-888D5AB102C9}"/>
                  </a:ext>
                </a:extLst>
              </p:cNvPr>
              <p:cNvPicPr>
                <a:picLocks noGrp="1" noRot="1" noChangeAspect="1" noMove="1" noResize="1" noEditPoints="1" noAdjustHandles="1" noChangeArrowheads="1" noChangeShapeType="1" noCrop="1"/>
              </p:cNvPicPr>
              <p:nvPr/>
            </p:nvPicPr>
            <p:blipFill>
              <a:blip r:embed="rId11"/>
              <a:stretch>
                <a:fillRect/>
              </a:stretch>
            </p:blipFill>
            <p:spPr>
              <a:xfrm>
                <a:off x="8752697" y="1808975"/>
                <a:ext cx="1170410" cy="1185964"/>
              </a:xfrm>
              <a:prstGeom prst="rect">
                <a:avLst/>
              </a:prstGeom>
            </p:spPr>
          </p:pic>
        </mc:Fallback>
      </mc:AlternateContent>
      <mc:AlternateContent xmlns:mc="http://schemas.openxmlformats.org/markup-compatibility/2006" xmlns:am3d="http://schemas.microsoft.com/office/drawing/2017/model3d">
        <mc:Choice Requires="am3d">
          <p:graphicFrame>
            <p:nvGraphicFramePr>
              <p:cNvPr id="7" name="3D Model 6" descr="Light Gray Ellipsoid">
                <a:extLst>
                  <a:ext uri="{FF2B5EF4-FFF2-40B4-BE49-F238E27FC236}">
                    <a16:creationId xmlns:a16="http://schemas.microsoft.com/office/drawing/2014/main" id="{D8267F79-8EA3-4CFE-B36F-DF81B54E43D8}"/>
                  </a:ext>
                </a:extLst>
              </p:cNvPr>
              <p:cNvGraphicFramePr>
                <a:graphicFrameLocks noChangeAspect="1"/>
              </p:cNvGraphicFramePr>
              <p:nvPr>
                <p:extLst>
                  <p:ext uri="{D42A27DB-BD31-4B8C-83A1-F6EECF244321}">
                    <p14:modId xmlns:p14="http://schemas.microsoft.com/office/powerpoint/2010/main" val="325963197"/>
                  </p:ext>
                </p:extLst>
              </p:nvPr>
            </p:nvGraphicFramePr>
            <p:xfrm>
              <a:off x="7166886" y="1718016"/>
              <a:ext cx="1170411" cy="1193741"/>
            </p:xfrm>
            <a:graphic>
              <a:graphicData uri="http://schemas.microsoft.com/office/drawing/2017/model3d">
                <am3d:model3d r:embed="rId12">
                  <am3d:spPr>
                    <a:xfrm>
                      <a:off x="0" y="0"/>
                      <a:ext cx="1170411" cy="1193741"/>
                    </a:xfrm>
                    <a:prstGeom prst="rect">
                      <a:avLst/>
                    </a:prstGeom>
                  </am3d:spPr>
                  <am3d:camera>
                    <am3d:pos x="0" y="0" z="70713994"/>
                    <am3d:up dx="0" dy="36000000" dz="0"/>
                    <am3d:lookAt x="0" y="0" z="0"/>
                    <am3d:perspective fov="2700000"/>
                  </am3d:camera>
                  <am3d:trans>
                    <am3d:meterPerModelUnit n="6438416" d="1000000"/>
                    <am3d:preTrans dx="0" dy="-9181623" dz="0"/>
                    <am3d:scale>
                      <am3d:sx n="1000000" d="1000000"/>
                      <am3d:sy n="1000000" d="1000000"/>
                      <am3d:sz n="1000000" d="1000000"/>
                    </am3d:scale>
                    <am3d:rot ax="4443534" ay="121693" az="423801"/>
                    <am3d:postTrans dx="0" dy="0" dz="0"/>
                  </am3d:trans>
                  <am3d:attrSrcUrl r:id="rId13"/>
                  <am3d:raster rName="Office3DRenderer" rVer="16.0.8326">
                    <am3d:blip r:embed="rId14"/>
                  </am3d:raster>
                  <am3d:objViewport viewportSz="170868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7" name="3D Model 6" descr="Light Gray Ellipsoid">
                <a:extLst>
                  <a:ext uri="{FF2B5EF4-FFF2-40B4-BE49-F238E27FC236}">
                    <a16:creationId xmlns:a16="http://schemas.microsoft.com/office/drawing/2014/main" id="{D8267F79-8EA3-4CFE-B36F-DF81B54E43D8}"/>
                  </a:ext>
                </a:extLst>
              </p:cNvPr>
              <p:cNvPicPr>
                <a:picLocks noGrp="1" noRot="1" noChangeAspect="1" noMove="1" noResize="1" noEditPoints="1" noAdjustHandles="1" noChangeArrowheads="1" noChangeShapeType="1" noCrop="1"/>
              </p:cNvPicPr>
              <p:nvPr/>
            </p:nvPicPr>
            <p:blipFill>
              <a:blip r:embed="rId15"/>
              <a:stretch>
                <a:fillRect/>
              </a:stretch>
            </p:blipFill>
            <p:spPr>
              <a:xfrm>
                <a:off x="7166886" y="1718016"/>
                <a:ext cx="1170411" cy="1193741"/>
              </a:xfrm>
              <a:prstGeom prst="rect">
                <a:avLst/>
              </a:prstGeom>
            </p:spPr>
          </p:pic>
        </mc:Fallback>
      </mc:AlternateContent>
      <p:sp>
        <p:nvSpPr>
          <p:cNvPr id="2" name="Title 1">
            <a:extLst>
              <a:ext uri="{FF2B5EF4-FFF2-40B4-BE49-F238E27FC236}">
                <a16:creationId xmlns:a16="http://schemas.microsoft.com/office/drawing/2014/main" id="{068F5065-0C2E-4EDA-A515-B1CC9B4C1985}"/>
              </a:ext>
            </a:extLst>
          </p:cNvPr>
          <p:cNvSpPr>
            <a:spLocks noGrp="1"/>
          </p:cNvSpPr>
          <p:nvPr>
            <p:ph type="title"/>
          </p:nvPr>
        </p:nvSpPr>
        <p:spPr/>
        <p:txBody>
          <a:bodyPr>
            <a:normAutofit fontScale="90000"/>
          </a:bodyPr>
          <a:lstStyle/>
          <a:p>
            <a:r>
              <a:rPr lang="en-US" dirty="0"/>
              <a:t>Technical Flash</a:t>
            </a:r>
            <a:endParaRPr lang="en-GB" dirty="0"/>
          </a:p>
        </p:txBody>
      </p:sp>
      <p:sp>
        <p:nvSpPr>
          <p:cNvPr id="4" name="Slide Number Placeholder 3">
            <a:extLst>
              <a:ext uri="{FF2B5EF4-FFF2-40B4-BE49-F238E27FC236}">
                <a16:creationId xmlns:a16="http://schemas.microsoft.com/office/drawing/2014/main" id="{DC4C30C4-F128-479E-8603-47CC55CC7480}"/>
              </a:ext>
            </a:extLst>
          </p:cNvPr>
          <p:cNvSpPr>
            <a:spLocks noGrp="1"/>
          </p:cNvSpPr>
          <p:nvPr>
            <p:ph type="sldNum" sz="quarter" idx="4"/>
          </p:nvPr>
        </p:nvSpPr>
        <p:spPr/>
        <p:txBody>
          <a:bodyPr/>
          <a:lstStyle/>
          <a:p>
            <a:fld id="{E9A62EC8-D9EB-47E9-8892-A21ACDB4ECBC}" type="slidenum">
              <a:rPr lang="es-ES" smtClean="0"/>
              <a:t>8</a:t>
            </a:fld>
            <a:endParaRPr lang="es-ES"/>
          </a:p>
        </p:txBody>
      </p:sp>
      <mc:AlternateContent xmlns:mc="http://schemas.openxmlformats.org/markup-compatibility/2006" xmlns:am3d="http://schemas.microsoft.com/office/drawing/2017/model3d">
        <mc:Choice Requires="am3d">
          <p:graphicFrame>
            <p:nvGraphicFramePr>
              <p:cNvPr id="14" name="3D Model 13" descr="Red Ellipsoid">
                <a:extLst>
                  <a:ext uri="{FF2B5EF4-FFF2-40B4-BE49-F238E27FC236}">
                    <a16:creationId xmlns:a16="http://schemas.microsoft.com/office/drawing/2014/main" id="{16E07E14-FA8A-4E96-A609-3972CEE47F8E}"/>
                  </a:ext>
                </a:extLst>
              </p:cNvPr>
              <p:cNvGraphicFramePr>
                <a:graphicFrameLocks noChangeAspect="1"/>
              </p:cNvGraphicFramePr>
              <p:nvPr>
                <p:extLst>
                  <p:ext uri="{D42A27DB-BD31-4B8C-83A1-F6EECF244321}">
                    <p14:modId xmlns:p14="http://schemas.microsoft.com/office/powerpoint/2010/main" val="2911566933"/>
                  </p:ext>
                </p:extLst>
              </p:nvPr>
            </p:nvGraphicFramePr>
            <p:xfrm>
              <a:off x="7888344" y="3017544"/>
              <a:ext cx="1170410" cy="1185964"/>
            </p:xfrm>
            <a:graphic>
              <a:graphicData uri="http://schemas.microsoft.com/office/drawing/2017/model3d">
                <am3d:model3d r:embed="rId8">
                  <am3d:spPr>
                    <a:xfrm>
                      <a:off x="0" y="0"/>
                      <a:ext cx="1170410" cy="1185964"/>
                    </a:xfrm>
                    <a:prstGeom prst="rect">
                      <a:avLst/>
                    </a:prstGeom>
                  </am3d:spPr>
                  <am3d:camera>
                    <am3d:pos x="0" y="0" z="70713994"/>
                    <am3d:up dx="0" dy="36000000" dz="0"/>
                    <am3d:lookAt x="0" y="0" z="0"/>
                    <am3d:perspective fov="2700000"/>
                  </am3d:camera>
                  <am3d:trans>
                    <am3d:meterPerModelUnit n="6438416" d="1000000"/>
                    <am3d:preTrans dx="0" dy="-9181623" dz="0"/>
                    <am3d:scale>
                      <am3d:sx n="1000000" d="1000000"/>
                      <am3d:sy n="1000000" d="1000000"/>
                      <am3d:sz n="1000000" d="1000000"/>
                    </am3d:scale>
                    <am3d:rot ax="4022777" ay="-10753" az="-25362"/>
                    <am3d:postTrans dx="0" dy="0" dz="0"/>
                  </am3d:trans>
                  <am3d:attrSrcUrl r:id="rId9"/>
                  <am3d:raster rName="Office3DRenderer" rVer="16.0.8326">
                    <am3d:blip r:embed="rId11"/>
                  </am3d:raster>
                  <am3d:objViewport viewportSz="17224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4" name="3D Model 13" descr="Red Ellipsoid">
                <a:extLst>
                  <a:ext uri="{FF2B5EF4-FFF2-40B4-BE49-F238E27FC236}">
                    <a16:creationId xmlns:a16="http://schemas.microsoft.com/office/drawing/2014/main" id="{16E07E14-FA8A-4E96-A609-3972CEE47F8E}"/>
                  </a:ext>
                </a:extLst>
              </p:cNvPr>
              <p:cNvPicPr>
                <a:picLocks noGrp="1" noRot="1" noChangeAspect="1" noMove="1" noResize="1" noEditPoints="1" noAdjustHandles="1" noChangeArrowheads="1" noChangeShapeType="1" noCrop="1"/>
              </p:cNvPicPr>
              <p:nvPr/>
            </p:nvPicPr>
            <p:blipFill>
              <a:blip r:embed="rId11"/>
              <a:stretch>
                <a:fillRect/>
              </a:stretch>
            </p:blipFill>
            <p:spPr>
              <a:xfrm>
                <a:off x="7888344" y="3017544"/>
                <a:ext cx="1170410" cy="1185964"/>
              </a:xfrm>
              <a:prstGeom prst="rect">
                <a:avLst/>
              </a:prstGeom>
            </p:spPr>
          </p:pic>
        </mc:Fallback>
      </mc:AlternateContent>
      <mc:AlternateContent xmlns:mc="http://schemas.openxmlformats.org/markup-compatibility/2006" xmlns:am3d="http://schemas.microsoft.com/office/drawing/2017/model3d">
        <mc:Choice Requires="am3d">
          <p:graphicFrame>
            <p:nvGraphicFramePr>
              <p:cNvPr id="15" name="3D Model 14" descr="Red Ellipsoid">
                <a:extLst>
                  <a:ext uri="{FF2B5EF4-FFF2-40B4-BE49-F238E27FC236}">
                    <a16:creationId xmlns:a16="http://schemas.microsoft.com/office/drawing/2014/main" id="{0D4FF3AF-C3F8-4FFC-B1D2-5FBEE1EA24E8}"/>
                  </a:ext>
                </a:extLst>
              </p:cNvPr>
              <p:cNvGraphicFramePr>
                <a:graphicFrameLocks noChangeAspect="1"/>
              </p:cNvGraphicFramePr>
              <p:nvPr>
                <p:extLst>
                  <p:ext uri="{D42A27DB-BD31-4B8C-83A1-F6EECF244321}">
                    <p14:modId xmlns:p14="http://schemas.microsoft.com/office/powerpoint/2010/main" val="2112027854"/>
                  </p:ext>
                </p:extLst>
              </p:nvPr>
            </p:nvGraphicFramePr>
            <p:xfrm>
              <a:off x="8630609" y="3153763"/>
              <a:ext cx="1170410" cy="1185964"/>
            </p:xfrm>
            <a:graphic>
              <a:graphicData uri="http://schemas.microsoft.com/office/drawing/2017/model3d">
                <am3d:model3d r:embed="rId8">
                  <am3d:spPr>
                    <a:xfrm>
                      <a:off x="0" y="0"/>
                      <a:ext cx="1170410" cy="1185964"/>
                    </a:xfrm>
                    <a:prstGeom prst="rect">
                      <a:avLst/>
                    </a:prstGeom>
                  </am3d:spPr>
                  <am3d:camera>
                    <am3d:pos x="0" y="0" z="70713994"/>
                    <am3d:up dx="0" dy="36000000" dz="0"/>
                    <am3d:lookAt x="0" y="0" z="0"/>
                    <am3d:perspective fov="2700000"/>
                  </am3d:camera>
                  <am3d:trans>
                    <am3d:meterPerModelUnit n="6438416" d="1000000"/>
                    <am3d:preTrans dx="0" dy="-9181623" dz="0"/>
                    <am3d:scale>
                      <am3d:sx n="1000000" d="1000000"/>
                      <am3d:sy n="1000000" d="1000000"/>
                      <am3d:sz n="1000000" d="1000000"/>
                    </am3d:scale>
                    <am3d:rot ax="4022777" ay="-10753" az="-25362"/>
                    <am3d:postTrans dx="0" dy="0" dz="0"/>
                  </am3d:trans>
                  <am3d:attrSrcUrl r:id="rId9"/>
                  <am3d:raster rName="Office3DRenderer" rVer="16.0.8326">
                    <am3d:blip r:embed="rId10"/>
                  </am3d:raster>
                  <am3d:objViewport viewportSz="17224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5" name="3D Model 14" descr="Red Ellipsoid">
                <a:extLst>
                  <a:ext uri="{FF2B5EF4-FFF2-40B4-BE49-F238E27FC236}">
                    <a16:creationId xmlns:a16="http://schemas.microsoft.com/office/drawing/2014/main" id="{0D4FF3AF-C3F8-4FFC-B1D2-5FBEE1EA24E8}"/>
                  </a:ext>
                </a:extLst>
              </p:cNvPr>
              <p:cNvPicPr>
                <a:picLocks noGrp="1" noRot="1" noChangeAspect="1" noMove="1" noResize="1" noEditPoints="1" noAdjustHandles="1" noChangeArrowheads="1" noChangeShapeType="1" noCrop="1"/>
              </p:cNvPicPr>
              <p:nvPr/>
            </p:nvPicPr>
            <p:blipFill>
              <a:blip r:embed="rId11"/>
              <a:stretch>
                <a:fillRect/>
              </a:stretch>
            </p:blipFill>
            <p:spPr>
              <a:xfrm>
                <a:off x="8630609" y="3153763"/>
                <a:ext cx="1170410" cy="1185964"/>
              </a:xfrm>
              <a:prstGeom prst="rect">
                <a:avLst/>
              </a:prstGeom>
            </p:spPr>
          </p:pic>
        </mc:Fallback>
      </mc:AlternateContent>
      <mc:AlternateContent xmlns:mc="http://schemas.openxmlformats.org/markup-compatibility/2006" xmlns:am3d="http://schemas.microsoft.com/office/drawing/2017/model3d">
        <mc:Choice Requires="am3d">
          <p:graphicFrame>
            <p:nvGraphicFramePr>
              <p:cNvPr id="13" name="3D Model 12" descr="Red Ellipsoid">
                <a:extLst>
                  <a:ext uri="{FF2B5EF4-FFF2-40B4-BE49-F238E27FC236}">
                    <a16:creationId xmlns:a16="http://schemas.microsoft.com/office/drawing/2014/main" id="{810C8657-DFD3-4B88-B841-5B3047F96415}"/>
                  </a:ext>
                </a:extLst>
              </p:cNvPr>
              <p:cNvGraphicFramePr>
                <a:graphicFrameLocks noChangeAspect="1"/>
              </p:cNvGraphicFramePr>
              <p:nvPr>
                <p:extLst>
                  <p:ext uri="{D42A27DB-BD31-4B8C-83A1-F6EECF244321}">
                    <p14:modId xmlns:p14="http://schemas.microsoft.com/office/powerpoint/2010/main" val="662143737"/>
                  </p:ext>
                </p:extLst>
              </p:nvPr>
            </p:nvGraphicFramePr>
            <p:xfrm>
              <a:off x="7166886" y="3118665"/>
              <a:ext cx="1170410" cy="1185964"/>
            </p:xfrm>
            <a:graphic>
              <a:graphicData uri="http://schemas.microsoft.com/office/drawing/2017/model3d">
                <am3d:model3d r:embed="rId8">
                  <am3d:spPr>
                    <a:xfrm>
                      <a:off x="0" y="0"/>
                      <a:ext cx="1170410" cy="1185964"/>
                    </a:xfrm>
                    <a:prstGeom prst="rect">
                      <a:avLst/>
                    </a:prstGeom>
                  </am3d:spPr>
                  <am3d:camera>
                    <am3d:pos x="0" y="0" z="70713994"/>
                    <am3d:up dx="0" dy="36000000" dz="0"/>
                    <am3d:lookAt x="0" y="0" z="0"/>
                    <am3d:perspective fov="2700000"/>
                  </am3d:camera>
                  <am3d:trans>
                    <am3d:meterPerModelUnit n="6438416" d="1000000"/>
                    <am3d:preTrans dx="0" dy="-9181623" dz="0"/>
                    <am3d:scale>
                      <am3d:sx n="1000000" d="1000000"/>
                      <am3d:sy n="1000000" d="1000000"/>
                      <am3d:sz n="1000000" d="1000000"/>
                    </am3d:scale>
                    <am3d:rot ax="4022777" ay="-10753" az="-25362"/>
                    <am3d:postTrans dx="0" dy="0" dz="0"/>
                  </am3d:trans>
                  <am3d:attrSrcUrl r:id="rId9"/>
                  <am3d:raster rName="Office3DRenderer" rVer="16.0.8326">
                    <am3d:blip r:embed="rId11"/>
                  </am3d:raster>
                  <am3d:objViewport viewportSz="17224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13" name="3D Model 12" descr="Red Ellipsoid">
                <a:extLst>
                  <a:ext uri="{FF2B5EF4-FFF2-40B4-BE49-F238E27FC236}">
                    <a16:creationId xmlns:a16="http://schemas.microsoft.com/office/drawing/2014/main" id="{810C8657-DFD3-4B88-B841-5B3047F96415}"/>
                  </a:ext>
                </a:extLst>
              </p:cNvPr>
              <p:cNvPicPr>
                <a:picLocks noGrp="1" noRot="1" noChangeAspect="1" noMove="1" noResize="1" noEditPoints="1" noAdjustHandles="1" noChangeArrowheads="1" noChangeShapeType="1" noCrop="1"/>
              </p:cNvPicPr>
              <p:nvPr/>
            </p:nvPicPr>
            <p:blipFill>
              <a:blip r:embed="rId11"/>
              <a:stretch>
                <a:fillRect/>
              </a:stretch>
            </p:blipFill>
            <p:spPr>
              <a:xfrm>
                <a:off x="7166886" y="3118665"/>
                <a:ext cx="1170410" cy="1185964"/>
              </a:xfrm>
              <a:prstGeom prst="rect">
                <a:avLst/>
              </a:prstGeom>
            </p:spPr>
          </p:pic>
        </mc:Fallback>
      </mc:AlternateContent>
    </p:spTree>
    <p:extLst>
      <p:ext uri="{BB962C8B-B14F-4D97-AF65-F5344CB8AC3E}">
        <p14:creationId xmlns:p14="http://schemas.microsoft.com/office/powerpoint/2010/main" val="133968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1E0E-1DD9-4979-9D96-110E4FBF342D}"/>
              </a:ext>
            </a:extLst>
          </p:cNvPr>
          <p:cNvSpPr>
            <a:spLocks noGrp="1"/>
          </p:cNvSpPr>
          <p:nvPr>
            <p:ph type="title"/>
          </p:nvPr>
        </p:nvSpPr>
        <p:spPr/>
        <p:txBody>
          <a:bodyPr>
            <a:normAutofit fontScale="90000"/>
          </a:bodyPr>
          <a:lstStyle/>
          <a:p>
            <a:r>
              <a:rPr lang="en-US" dirty="0"/>
              <a:t>Technical Flash on Hua et al</a:t>
            </a:r>
            <a:endParaRPr lang="en-GB" dirty="0"/>
          </a:p>
        </p:txBody>
      </p:sp>
      <p:sp>
        <p:nvSpPr>
          <p:cNvPr id="4" name="Slide Number Placeholder 3">
            <a:extLst>
              <a:ext uri="{FF2B5EF4-FFF2-40B4-BE49-F238E27FC236}">
                <a16:creationId xmlns:a16="http://schemas.microsoft.com/office/drawing/2014/main" id="{004537B0-5429-42ED-BEB3-881F895FF555}"/>
              </a:ext>
            </a:extLst>
          </p:cNvPr>
          <p:cNvSpPr>
            <a:spLocks noGrp="1"/>
          </p:cNvSpPr>
          <p:nvPr>
            <p:ph type="sldNum" sz="quarter" idx="4"/>
          </p:nvPr>
        </p:nvSpPr>
        <p:spPr/>
        <p:txBody>
          <a:bodyPr/>
          <a:lstStyle/>
          <a:p>
            <a:fld id="{E9A62EC8-D9EB-47E9-8892-A21ACDB4ECBC}" type="slidenum">
              <a:rPr lang="es-ES" smtClean="0"/>
              <a:t>9</a:t>
            </a:fld>
            <a:endParaRPr lang="es-ES"/>
          </a:p>
        </p:txBody>
      </p:sp>
      <p:sp>
        <p:nvSpPr>
          <p:cNvPr id="17" name="TextBox 16">
            <a:extLst>
              <a:ext uri="{FF2B5EF4-FFF2-40B4-BE49-F238E27FC236}">
                <a16:creationId xmlns:a16="http://schemas.microsoft.com/office/drawing/2014/main" id="{28DE5C85-141A-41EE-8AC1-07FC2722B410}"/>
              </a:ext>
            </a:extLst>
          </p:cNvPr>
          <p:cNvSpPr txBox="1"/>
          <p:nvPr/>
        </p:nvSpPr>
        <p:spPr>
          <a:xfrm>
            <a:off x="5666727" y="1867327"/>
            <a:ext cx="2300277" cy="493084"/>
          </a:xfrm>
          <a:prstGeom prst="rect">
            <a:avLst/>
          </a:prstGeom>
          <a:noFill/>
        </p:spPr>
        <p:txBody>
          <a:bodyPr wrap="square" rtlCol="0">
            <a:spAutoFit/>
          </a:bodyPr>
          <a:lstStyle/>
          <a:p>
            <a:r>
              <a:rPr lang="en-US" sz="2800" dirty="0">
                <a:solidFill>
                  <a:srgbClr val="92D050"/>
                </a:solidFill>
                <a:latin typeface="+mn-lt"/>
              </a:rPr>
              <a:t>End-to-end</a:t>
            </a:r>
            <a:endParaRPr lang="en-GB" sz="2800" dirty="0">
              <a:solidFill>
                <a:srgbClr val="92D050"/>
              </a:solidFill>
              <a:latin typeface="+mn-lt"/>
            </a:endParaRPr>
          </a:p>
        </p:txBody>
      </p:sp>
      <p:sp>
        <p:nvSpPr>
          <p:cNvPr id="22" name="TextBox 21">
            <a:extLst>
              <a:ext uri="{FF2B5EF4-FFF2-40B4-BE49-F238E27FC236}">
                <a16:creationId xmlns:a16="http://schemas.microsoft.com/office/drawing/2014/main" id="{7DEC1770-DD7E-4012-B3DE-935E15A098AF}"/>
              </a:ext>
            </a:extLst>
          </p:cNvPr>
          <p:cNvSpPr txBox="1"/>
          <p:nvPr/>
        </p:nvSpPr>
        <p:spPr>
          <a:xfrm>
            <a:off x="1177477" y="5905500"/>
            <a:ext cx="3412322" cy="493084"/>
          </a:xfrm>
          <a:prstGeom prst="rect">
            <a:avLst/>
          </a:prstGeom>
          <a:noFill/>
        </p:spPr>
        <p:txBody>
          <a:bodyPr wrap="square" rtlCol="0">
            <a:spAutoFit/>
          </a:bodyPr>
          <a:lstStyle/>
          <a:p>
            <a:r>
              <a:rPr lang="en-US" sz="2800" dirty="0">
                <a:solidFill>
                  <a:srgbClr val="92D050"/>
                </a:solidFill>
                <a:latin typeface="+mn-lt"/>
              </a:rPr>
              <a:t>Hand-crafted features</a:t>
            </a:r>
            <a:endParaRPr lang="en-GB" sz="2800" dirty="0">
              <a:solidFill>
                <a:srgbClr val="92D050"/>
              </a:solidFill>
              <a:latin typeface="+mn-lt"/>
            </a:endParaRPr>
          </a:p>
        </p:txBody>
      </p:sp>
      <p:grpSp>
        <p:nvGrpSpPr>
          <p:cNvPr id="59" name="Group 58">
            <a:extLst>
              <a:ext uri="{FF2B5EF4-FFF2-40B4-BE49-F238E27FC236}">
                <a16:creationId xmlns:a16="http://schemas.microsoft.com/office/drawing/2014/main" id="{BFDB1D49-E2A7-43B4-8AA6-44FABAC62955}"/>
              </a:ext>
            </a:extLst>
          </p:cNvPr>
          <p:cNvGrpSpPr/>
          <p:nvPr/>
        </p:nvGrpSpPr>
        <p:grpSpPr>
          <a:xfrm>
            <a:off x="4475371" y="4882283"/>
            <a:ext cx="5696963" cy="2677392"/>
            <a:chOff x="4258670" y="4731790"/>
            <a:chExt cx="5696963" cy="2677392"/>
          </a:xfrm>
        </p:grpSpPr>
        <p:grpSp>
          <p:nvGrpSpPr>
            <p:cNvPr id="58" name="Group 57">
              <a:extLst>
                <a:ext uri="{FF2B5EF4-FFF2-40B4-BE49-F238E27FC236}">
                  <a16:creationId xmlns:a16="http://schemas.microsoft.com/office/drawing/2014/main" id="{58FCA055-A026-4249-AE20-F79F232FE920}"/>
                </a:ext>
              </a:extLst>
            </p:cNvPr>
            <p:cNvGrpSpPr/>
            <p:nvPr/>
          </p:nvGrpSpPr>
          <p:grpSpPr>
            <a:xfrm>
              <a:off x="4258670" y="4731790"/>
              <a:ext cx="5696963" cy="2677392"/>
              <a:chOff x="1056196" y="4857439"/>
              <a:chExt cx="5696963" cy="2677392"/>
            </a:xfrm>
          </p:grpSpPr>
          <p:sp>
            <p:nvSpPr>
              <p:cNvPr id="45" name="Rectangle 44">
                <a:extLst>
                  <a:ext uri="{FF2B5EF4-FFF2-40B4-BE49-F238E27FC236}">
                    <a16:creationId xmlns:a16="http://schemas.microsoft.com/office/drawing/2014/main" id="{344E25FC-6EB7-41A7-83F3-217AD1C4038A}"/>
                  </a:ext>
                </a:extLst>
              </p:cNvPr>
              <p:cNvSpPr/>
              <p:nvPr/>
            </p:nvSpPr>
            <p:spPr>
              <a:xfrm>
                <a:off x="1056196" y="4857439"/>
                <a:ext cx="5530342" cy="26773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00" dirty="0">
                  <a:solidFill>
                    <a:srgbClr val="00B050"/>
                  </a:solidFill>
                </a:endParaRPr>
              </a:p>
            </p:txBody>
          </p:sp>
          <p:grpSp>
            <p:nvGrpSpPr>
              <p:cNvPr id="40" name="Group 39">
                <a:extLst>
                  <a:ext uri="{FF2B5EF4-FFF2-40B4-BE49-F238E27FC236}">
                    <a16:creationId xmlns:a16="http://schemas.microsoft.com/office/drawing/2014/main" id="{CCEB81E3-5CED-454B-9D3B-74E076E3E6CF}"/>
                  </a:ext>
                </a:extLst>
              </p:cNvPr>
              <p:cNvGrpSpPr/>
              <p:nvPr/>
            </p:nvGrpSpPr>
            <p:grpSpPr>
              <a:xfrm>
                <a:off x="1692927" y="5076920"/>
                <a:ext cx="3409531" cy="1300163"/>
                <a:chOff x="5116021" y="4632905"/>
                <a:chExt cx="3409531" cy="1610733"/>
              </a:xfrm>
            </p:grpSpPr>
            <p:sp>
              <p:nvSpPr>
                <p:cNvPr id="39" name="Rectangle 38">
                  <a:extLst>
                    <a:ext uri="{FF2B5EF4-FFF2-40B4-BE49-F238E27FC236}">
                      <a16:creationId xmlns:a16="http://schemas.microsoft.com/office/drawing/2014/main" id="{C81590DC-808F-4055-A536-01008F819BF9}"/>
                    </a:ext>
                  </a:extLst>
                </p:cNvPr>
                <p:cNvSpPr/>
                <p:nvPr/>
              </p:nvSpPr>
              <p:spPr>
                <a:xfrm>
                  <a:off x="5116021" y="4632905"/>
                  <a:ext cx="3409531" cy="1610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00" dirty="0">
                    <a:solidFill>
                      <a:srgbClr val="00B050"/>
                    </a:solidFill>
                  </a:endParaRPr>
                </a:p>
              </p:txBody>
            </p:sp>
            <p:pic>
              <p:nvPicPr>
                <p:cNvPr id="34" name="Picture 33">
                  <a:extLst>
                    <a:ext uri="{FF2B5EF4-FFF2-40B4-BE49-F238E27FC236}">
                      <a16:creationId xmlns:a16="http://schemas.microsoft.com/office/drawing/2014/main" id="{F34DCFDB-654E-4299-8048-A59567DD0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923" y="4668016"/>
                  <a:ext cx="3133725" cy="1457325"/>
                </a:xfrm>
                <a:prstGeom prst="rect">
                  <a:avLst/>
                </a:prstGeom>
              </p:spPr>
            </p:pic>
          </p:grpSp>
          <p:grpSp>
            <p:nvGrpSpPr>
              <p:cNvPr id="43" name="Group 42">
                <a:extLst>
                  <a:ext uri="{FF2B5EF4-FFF2-40B4-BE49-F238E27FC236}">
                    <a16:creationId xmlns:a16="http://schemas.microsoft.com/office/drawing/2014/main" id="{924BDE0F-C005-4844-B62B-D30B17D3F5CB}"/>
                  </a:ext>
                </a:extLst>
              </p:cNvPr>
              <p:cNvGrpSpPr/>
              <p:nvPr/>
            </p:nvGrpSpPr>
            <p:grpSpPr>
              <a:xfrm>
                <a:off x="1738547" y="6425564"/>
                <a:ext cx="3409950" cy="1009627"/>
                <a:chOff x="5908460" y="4976836"/>
                <a:chExt cx="3409950" cy="1009627"/>
              </a:xfrm>
            </p:grpSpPr>
            <p:sp>
              <p:nvSpPr>
                <p:cNvPr id="8" name="Rectangle 7">
                  <a:extLst>
                    <a:ext uri="{FF2B5EF4-FFF2-40B4-BE49-F238E27FC236}">
                      <a16:creationId xmlns:a16="http://schemas.microsoft.com/office/drawing/2014/main" id="{1CA19668-541C-4DD2-B862-42E305609234}"/>
                    </a:ext>
                  </a:extLst>
                </p:cNvPr>
                <p:cNvSpPr/>
                <p:nvPr/>
              </p:nvSpPr>
              <p:spPr>
                <a:xfrm>
                  <a:off x="5908460" y="4976836"/>
                  <a:ext cx="3409531" cy="10096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00" dirty="0">
                    <a:solidFill>
                      <a:srgbClr val="00B050"/>
                    </a:solidFill>
                  </a:endParaRPr>
                </a:p>
              </p:txBody>
            </p:sp>
            <p:pic>
              <p:nvPicPr>
                <p:cNvPr id="42" name="Picture 41">
                  <a:extLst>
                    <a:ext uri="{FF2B5EF4-FFF2-40B4-BE49-F238E27FC236}">
                      <a16:creationId xmlns:a16="http://schemas.microsoft.com/office/drawing/2014/main" id="{C0D0E638-4F6F-4309-9A8E-F20951C4A4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8460" y="4992962"/>
                  <a:ext cx="3409950" cy="993501"/>
                </a:xfrm>
                <a:prstGeom prst="rect">
                  <a:avLst/>
                </a:prstGeom>
              </p:spPr>
            </p:pic>
          </p:grpSp>
          <p:sp>
            <p:nvSpPr>
              <p:cNvPr id="48" name="TextBox 47">
                <a:extLst>
                  <a:ext uri="{FF2B5EF4-FFF2-40B4-BE49-F238E27FC236}">
                    <a16:creationId xmlns:a16="http://schemas.microsoft.com/office/drawing/2014/main" id="{CC4461AA-4FE9-4730-8835-D7EDD099D49B}"/>
                  </a:ext>
                </a:extLst>
              </p:cNvPr>
              <p:cNvSpPr txBox="1"/>
              <p:nvPr/>
            </p:nvSpPr>
            <p:spPr>
              <a:xfrm>
                <a:off x="1056196" y="5443538"/>
                <a:ext cx="682351" cy="349968"/>
              </a:xfrm>
              <a:prstGeom prst="rect">
                <a:avLst/>
              </a:prstGeom>
              <a:noFill/>
            </p:spPr>
            <p:txBody>
              <a:bodyPr wrap="square" rtlCol="0">
                <a:spAutoFit/>
              </a:bodyPr>
              <a:lstStyle/>
              <a:p>
                <a:r>
                  <a:rPr lang="en-US" dirty="0">
                    <a:solidFill>
                      <a:srgbClr val="7030A0"/>
                    </a:solidFill>
                  </a:rPr>
                  <a:t>SIFT</a:t>
                </a:r>
                <a:endParaRPr lang="en-GB" dirty="0">
                  <a:solidFill>
                    <a:srgbClr val="7030A0"/>
                  </a:solidFill>
                </a:endParaRPr>
              </a:p>
            </p:txBody>
          </p:sp>
          <p:sp>
            <p:nvSpPr>
              <p:cNvPr id="49" name="TextBox 48">
                <a:extLst>
                  <a:ext uri="{FF2B5EF4-FFF2-40B4-BE49-F238E27FC236}">
                    <a16:creationId xmlns:a16="http://schemas.microsoft.com/office/drawing/2014/main" id="{50DAA00E-291A-4BC0-999B-96811686AF18}"/>
                  </a:ext>
                </a:extLst>
              </p:cNvPr>
              <p:cNvSpPr txBox="1"/>
              <p:nvPr/>
            </p:nvSpPr>
            <p:spPr>
              <a:xfrm>
                <a:off x="1056196" y="6662495"/>
                <a:ext cx="682351" cy="349968"/>
              </a:xfrm>
              <a:prstGeom prst="rect">
                <a:avLst/>
              </a:prstGeom>
              <a:noFill/>
            </p:spPr>
            <p:txBody>
              <a:bodyPr wrap="square" rtlCol="0">
                <a:spAutoFit/>
              </a:bodyPr>
              <a:lstStyle/>
              <a:p>
                <a:r>
                  <a:rPr lang="en-US" dirty="0">
                    <a:solidFill>
                      <a:srgbClr val="7030A0"/>
                    </a:solidFill>
                  </a:rPr>
                  <a:t>LBP</a:t>
                </a:r>
                <a:endParaRPr lang="en-GB" dirty="0">
                  <a:solidFill>
                    <a:srgbClr val="7030A0"/>
                  </a:solidFill>
                </a:endParaRPr>
              </a:p>
            </p:txBody>
          </p:sp>
          <p:sp>
            <p:nvSpPr>
              <p:cNvPr id="56" name="Arrow: Right 55">
                <a:extLst>
                  <a:ext uri="{FF2B5EF4-FFF2-40B4-BE49-F238E27FC236}">
                    <a16:creationId xmlns:a16="http://schemas.microsoft.com/office/drawing/2014/main" id="{55E1BEC7-C1EB-47D7-8A6E-7C3F4C216D35}"/>
                  </a:ext>
                </a:extLst>
              </p:cNvPr>
              <p:cNvSpPr/>
              <p:nvPr/>
            </p:nvSpPr>
            <p:spPr>
              <a:xfrm>
                <a:off x="5240360" y="6246564"/>
                <a:ext cx="481389" cy="251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a:extLst>
                  <a:ext uri="{FF2B5EF4-FFF2-40B4-BE49-F238E27FC236}">
                    <a16:creationId xmlns:a16="http://schemas.microsoft.com/office/drawing/2014/main" id="{C537E173-DE38-4DCE-89F5-CADB05E99DFD}"/>
                  </a:ext>
                </a:extLst>
              </p:cNvPr>
              <p:cNvSpPr txBox="1"/>
              <p:nvPr/>
            </p:nvSpPr>
            <p:spPr>
              <a:xfrm rot="16200000">
                <a:off x="5955637" y="5864973"/>
                <a:ext cx="585417" cy="1009627"/>
              </a:xfrm>
              <a:prstGeom prst="rect">
                <a:avLst/>
              </a:prstGeom>
              <a:noFill/>
            </p:spPr>
            <p:txBody>
              <a:bodyPr vert="vert" wrap="square" rtlCol="0">
                <a:spAutoFit/>
              </a:bodyPr>
              <a:lstStyle/>
              <a:p>
                <a:r>
                  <a:rPr lang="en-US" sz="2800" dirty="0"/>
                  <a:t>KNN</a:t>
                </a:r>
                <a:endParaRPr lang="en-GB" sz="2800" dirty="0"/>
              </a:p>
            </p:txBody>
          </p:sp>
        </p:grpSp>
        <mc:AlternateContent xmlns:mc="http://schemas.openxmlformats.org/markup-compatibility/2006" xmlns:am3d="http://schemas.microsoft.com/office/drawing/2017/model3d">
          <mc:Choice Requires="am3d">
            <p:graphicFrame>
              <p:nvGraphicFramePr>
                <p:cNvPr id="50" name="3D Model 49" descr="Plus sign">
                  <a:extLst>
                    <a:ext uri="{FF2B5EF4-FFF2-40B4-BE49-F238E27FC236}">
                      <a16:creationId xmlns:a16="http://schemas.microsoft.com/office/drawing/2014/main" id="{D7FC9A80-1F9C-4660-9F6A-30B3DD2EFCF5}"/>
                    </a:ext>
                  </a:extLst>
                </p:cNvPr>
                <p:cNvGraphicFramePr>
                  <a:graphicFrameLocks noChangeAspect="1"/>
                </p:cNvGraphicFramePr>
                <p:nvPr>
                  <p:extLst>
                    <p:ext uri="{D42A27DB-BD31-4B8C-83A1-F6EECF244321}">
                      <p14:modId xmlns:p14="http://schemas.microsoft.com/office/powerpoint/2010/main" val="709278315"/>
                    </p:ext>
                  </p:extLst>
                </p:nvPr>
              </p:nvGraphicFramePr>
              <p:xfrm>
                <a:off x="6326462" y="5990743"/>
                <a:ext cx="638648" cy="632725"/>
              </p:xfrm>
              <a:graphic>
                <a:graphicData uri="http://schemas.microsoft.com/office/drawing/2017/model3d">
                  <am3d:model3d r:embed="rId5">
                    <am3d:spPr>
                      <a:xfrm>
                        <a:off x="0" y="0"/>
                        <a:ext cx="638648" cy="632725"/>
                      </a:xfrm>
                      <a:prstGeom prst="rect">
                        <a:avLst/>
                      </a:prstGeom>
                    </am3d:spPr>
                    <am3d:camera>
                      <am3d:pos x="0" y="0" z="66594550"/>
                      <am3d:up dx="0" dy="36000000" dz="0"/>
                      <am3d:lookAt x="0" y="0" z="0"/>
                      <am3d:perspective fov="2700000"/>
                    </am3d:camera>
                    <am3d:trans>
                      <am3d:meterPerModelUnit n="3021293" d="1000000"/>
                      <am3d:preTrans dx="39466" dy="-17999980" dz="144"/>
                      <am3d:scale>
                        <am3d:sx n="1000000" d="1000000"/>
                        <am3d:sy n="1000000" d="1000000"/>
                        <am3d:sz n="1000000" d="1000000"/>
                      </am3d:scale>
                      <am3d:rot ax="288063" ay="-71745" az="-6024"/>
                      <am3d:postTrans dx="0" dy="0" dz="0"/>
                    </am3d:trans>
                    <am3d:attrSrcUrl r:id="rId6"/>
                    <am3d:raster rName="Office3DRenderer" rVer="16.0.8326">
                      <am3d:blip r:embed="rId7"/>
                    </am3d:raster>
                    <am3d:objViewport viewportSz="93484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0" name="3D Model 49" descr="Plus sign">
                  <a:extLst>
                    <a:ext uri="{FF2B5EF4-FFF2-40B4-BE49-F238E27FC236}">
                      <a16:creationId xmlns:a16="http://schemas.microsoft.com/office/drawing/2014/main" id="{D7FC9A80-1F9C-4660-9F6A-30B3DD2EFCF5}"/>
                    </a:ext>
                  </a:extLst>
                </p:cNvPr>
                <p:cNvPicPr>
                  <a:picLocks noGrp="1" noRot="1" noChangeAspect="1" noMove="1" noResize="1" noEditPoints="1" noAdjustHandles="1" noChangeArrowheads="1" noChangeShapeType="1" noCrop="1"/>
                </p:cNvPicPr>
                <p:nvPr/>
              </p:nvPicPr>
              <p:blipFill>
                <a:blip r:embed="rId8"/>
                <a:stretch>
                  <a:fillRect/>
                </a:stretch>
              </p:blipFill>
              <p:spPr>
                <a:xfrm>
                  <a:off x="6543163" y="6141236"/>
                  <a:ext cx="638648" cy="632725"/>
                </a:xfrm>
                <a:prstGeom prst="rect">
                  <a:avLst/>
                </a:prstGeom>
              </p:spPr>
            </p:pic>
          </mc:Fallback>
        </mc:AlternateContent>
      </p:grpSp>
      <p:grpSp>
        <p:nvGrpSpPr>
          <p:cNvPr id="66" name="Group 65">
            <a:extLst>
              <a:ext uri="{FF2B5EF4-FFF2-40B4-BE49-F238E27FC236}">
                <a16:creationId xmlns:a16="http://schemas.microsoft.com/office/drawing/2014/main" id="{8429D069-F95B-4712-A990-2207B82B3910}"/>
              </a:ext>
            </a:extLst>
          </p:cNvPr>
          <p:cNvGrpSpPr/>
          <p:nvPr/>
        </p:nvGrpSpPr>
        <p:grpSpPr>
          <a:xfrm>
            <a:off x="18915" y="1254655"/>
            <a:ext cx="5729446" cy="3563099"/>
            <a:chOff x="18915" y="1254655"/>
            <a:chExt cx="5729446" cy="3563099"/>
          </a:xfrm>
        </p:grpSpPr>
        <p:grpSp>
          <p:nvGrpSpPr>
            <p:cNvPr id="51" name="Group 50">
              <a:extLst>
                <a:ext uri="{FF2B5EF4-FFF2-40B4-BE49-F238E27FC236}">
                  <a16:creationId xmlns:a16="http://schemas.microsoft.com/office/drawing/2014/main" id="{F7696D5A-89A9-4D01-BB66-ADD8BA743958}"/>
                </a:ext>
              </a:extLst>
            </p:cNvPr>
            <p:cNvGrpSpPr/>
            <p:nvPr/>
          </p:nvGrpSpPr>
          <p:grpSpPr>
            <a:xfrm>
              <a:off x="18915" y="1254655"/>
              <a:ext cx="5729446" cy="3563099"/>
              <a:chOff x="1056196" y="1641974"/>
              <a:chExt cx="4410073" cy="2742591"/>
            </a:xfrm>
          </p:grpSpPr>
          <p:sp>
            <p:nvSpPr>
              <p:cNvPr id="16" name="Rectangle 15">
                <a:extLst>
                  <a:ext uri="{FF2B5EF4-FFF2-40B4-BE49-F238E27FC236}">
                    <a16:creationId xmlns:a16="http://schemas.microsoft.com/office/drawing/2014/main" id="{C4CCCCED-C705-4587-83AD-D240FC0687A1}"/>
                  </a:ext>
                </a:extLst>
              </p:cNvPr>
              <p:cNvSpPr/>
              <p:nvPr/>
            </p:nvSpPr>
            <p:spPr>
              <a:xfrm>
                <a:off x="1056196" y="1641974"/>
                <a:ext cx="4410073" cy="27425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B050"/>
                    </a:solidFill>
                  </a:rPr>
                  <a:t>Stack of RBMs</a:t>
                </a:r>
                <a:endParaRPr lang="en-GB" sz="2400" dirty="0">
                  <a:solidFill>
                    <a:srgbClr val="00B050"/>
                  </a:solidFill>
                </a:endParaRPr>
              </a:p>
            </p:txBody>
          </p:sp>
          <p:grpSp>
            <p:nvGrpSpPr>
              <p:cNvPr id="5" name="Group 4">
                <a:extLst>
                  <a:ext uri="{FF2B5EF4-FFF2-40B4-BE49-F238E27FC236}">
                    <a16:creationId xmlns:a16="http://schemas.microsoft.com/office/drawing/2014/main" id="{D2717844-B1EF-4D2A-9D18-05AE603E0EB8}"/>
                  </a:ext>
                </a:extLst>
              </p:cNvPr>
              <p:cNvGrpSpPr/>
              <p:nvPr/>
            </p:nvGrpSpPr>
            <p:grpSpPr>
              <a:xfrm>
                <a:off x="2113664" y="1704148"/>
                <a:ext cx="2179628" cy="1393865"/>
                <a:chOff x="6164272" y="4686258"/>
                <a:chExt cx="3412322" cy="2308307"/>
              </a:xfrm>
            </p:grpSpPr>
            <p:sp>
              <p:nvSpPr>
                <p:cNvPr id="10" name="Rectangle 9">
                  <a:extLst>
                    <a:ext uri="{FF2B5EF4-FFF2-40B4-BE49-F238E27FC236}">
                      <a16:creationId xmlns:a16="http://schemas.microsoft.com/office/drawing/2014/main" id="{FA0D19CA-BE9B-4F39-828F-AEA83815CBF8}"/>
                    </a:ext>
                  </a:extLst>
                </p:cNvPr>
                <p:cNvSpPr/>
                <p:nvPr/>
              </p:nvSpPr>
              <p:spPr>
                <a:xfrm>
                  <a:off x="6164272" y="4686258"/>
                  <a:ext cx="3412322" cy="23083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B050"/>
                      </a:solidFill>
                    </a:rPr>
                    <a:t>…..</a:t>
                  </a:r>
                  <a:endParaRPr lang="en-GB" sz="2400" dirty="0">
                    <a:solidFill>
                      <a:srgbClr val="00B050"/>
                    </a:solidFill>
                  </a:endParaRPr>
                </a:p>
              </p:txBody>
            </p:sp>
            <p:grpSp>
              <p:nvGrpSpPr>
                <p:cNvPr id="3" name="Group 2">
                  <a:extLst>
                    <a:ext uri="{FF2B5EF4-FFF2-40B4-BE49-F238E27FC236}">
                      <a16:creationId xmlns:a16="http://schemas.microsoft.com/office/drawing/2014/main" id="{CBC487CF-B67A-4E43-B554-FEA83522B954}"/>
                    </a:ext>
                  </a:extLst>
                </p:cNvPr>
                <p:cNvGrpSpPr/>
                <p:nvPr/>
              </p:nvGrpSpPr>
              <p:grpSpPr>
                <a:xfrm>
                  <a:off x="6274404" y="4856092"/>
                  <a:ext cx="1441739" cy="1853455"/>
                  <a:chOff x="7687973" y="1701564"/>
                  <a:chExt cx="1441739" cy="1853455"/>
                </a:xfrm>
              </p:grpSpPr>
              <p:sp>
                <p:nvSpPr>
                  <p:cNvPr id="24" name="Rectangle 23">
                    <a:extLst>
                      <a:ext uri="{FF2B5EF4-FFF2-40B4-BE49-F238E27FC236}">
                        <a16:creationId xmlns:a16="http://schemas.microsoft.com/office/drawing/2014/main" id="{03BD537D-54B0-46A6-B11C-5CB8FB9C0C9E}"/>
                      </a:ext>
                    </a:extLst>
                  </p:cNvPr>
                  <p:cNvSpPr/>
                  <p:nvPr/>
                </p:nvSpPr>
                <p:spPr>
                  <a:xfrm rot="5400000">
                    <a:off x="7524557" y="1864980"/>
                    <a:ext cx="1768571" cy="14417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00" dirty="0">
                      <a:solidFill>
                        <a:srgbClr val="00B050"/>
                      </a:solidFill>
                    </a:endParaRPr>
                  </a:p>
                </p:txBody>
              </p:sp>
              <p:pic>
                <p:nvPicPr>
                  <p:cNvPr id="23" name="Picture 22">
                    <a:extLst>
                      <a:ext uri="{FF2B5EF4-FFF2-40B4-BE49-F238E27FC236}">
                        <a16:creationId xmlns:a16="http://schemas.microsoft.com/office/drawing/2014/main" id="{AEEDB42E-5484-4237-8E1A-0383C512DD83}"/>
                      </a:ext>
                    </a:extLst>
                  </p:cNvPr>
                  <p:cNvPicPr>
                    <a:picLocks noChangeAspect="1"/>
                  </p:cNvPicPr>
                  <p:nvPr/>
                </p:nvPicPr>
                <p:blipFill>
                  <a:blip r:embed="rId9"/>
                  <a:stretch>
                    <a:fillRect/>
                  </a:stretch>
                </p:blipFill>
                <p:spPr>
                  <a:xfrm rot="5400000">
                    <a:off x="7439357" y="2121462"/>
                    <a:ext cx="1853454" cy="1013659"/>
                  </a:xfrm>
                  <a:prstGeom prst="rect">
                    <a:avLst/>
                  </a:prstGeom>
                </p:spPr>
              </p:pic>
            </p:grpSp>
            <p:grpSp>
              <p:nvGrpSpPr>
                <p:cNvPr id="25" name="Group 24">
                  <a:extLst>
                    <a:ext uri="{FF2B5EF4-FFF2-40B4-BE49-F238E27FC236}">
                      <a16:creationId xmlns:a16="http://schemas.microsoft.com/office/drawing/2014/main" id="{C390F005-DA53-40B1-B926-C91698BC7C2B}"/>
                    </a:ext>
                  </a:extLst>
                </p:cNvPr>
                <p:cNvGrpSpPr/>
                <p:nvPr/>
              </p:nvGrpSpPr>
              <p:grpSpPr>
                <a:xfrm>
                  <a:off x="8074954" y="4873017"/>
                  <a:ext cx="1441739" cy="1853455"/>
                  <a:chOff x="7687973" y="1701564"/>
                  <a:chExt cx="1441739" cy="1853455"/>
                </a:xfrm>
              </p:grpSpPr>
              <p:sp>
                <p:nvSpPr>
                  <p:cNvPr id="26" name="Rectangle 25">
                    <a:extLst>
                      <a:ext uri="{FF2B5EF4-FFF2-40B4-BE49-F238E27FC236}">
                        <a16:creationId xmlns:a16="http://schemas.microsoft.com/office/drawing/2014/main" id="{A917C603-94AA-4E60-8D12-74C6B26895AB}"/>
                      </a:ext>
                    </a:extLst>
                  </p:cNvPr>
                  <p:cNvSpPr/>
                  <p:nvPr/>
                </p:nvSpPr>
                <p:spPr>
                  <a:xfrm rot="5400000">
                    <a:off x="7524557" y="1864980"/>
                    <a:ext cx="1768571" cy="14417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00" dirty="0">
                      <a:solidFill>
                        <a:srgbClr val="00B050"/>
                      </a:solidFill>
                    </a:endParaRPr>
                  </a:p>
                </p:txBody>
              </p:sp>
              <p:pic>
                <p:nvPicPr>
                  <p:cNvPr id="27" name="Picture 26">
                    <a:extLst>
                      <a:ext uri="{FF2B5EF4-FFF2-40B4-BE49-F238E27FC236}">
                        <a16:creationId xmlns:a16="http://schemas.microsoft.com/office/drawing/2014/main" id="{CF0F83E8-6B46-44AA-A6D6-9FE7AAD09152}"/>
                      </a:ext>
                    </a:extLst>
                  </p:cNvPr>
                  <p:cNvPicPr>
                    <a:picLocks noChangeAspect="1"/>
                  </p:cNvPicPr>
                  <p:nvPr/>
                </p:nvPicPr>
                <p:blipFill>
                  <a:blip r:embed="rId9"/>
                  <a:stretch>
                    <a:fillRect/>
                  </a:stretch>
                </p:blipFill>
                <p:spPr>
                  <a:xfrm rot="5400000">
                    <a:off x="7439357" y="2121463"/>
                    <a:ext cx="1853453" cy="1013659"/>
                  </a:xfrm>
                  <a:prstGeom prst="rect">
                    <a:avLst/>
                  </a:prstGeom>
                </p:spPr>
              </p:pic>
            </p:grpSp>
          </p:grpSp>
          <p:sp>
            <p:nvSpPr>
              <p:cNvPr id="9" name="Rectangle 8">
                <a:extLst>
                  <a:ext uri="{FF2B5EF4-FFF2-40B4-BE49-F238E27FC236}">
                    <a16:creationId xmlns:a16="http://schemas.microsoft.com/office/drawing/2014/main" id="{E821A203-4F40-442B-AEB1-24F0F2DCDFCE}"/>
                  </a:ext>
                </a:extLst>
              </p:cNvPr>
              <p:cNvSpPr/>
              <p:nvPr/>
            </p:nvSpPr>
            <p:spPr>
              <a:xfrm>
                <a:off x="2503391" y="3179852"/>
                <a:ext cx="1573200" cy="103765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00" dirty="0">
                  <a:solidFill>
                    <a:srgbClr val="00B050"/>
                  </a:solidFill>
                </a:endParaRPr>
              </a:p>
            </p:txBody>
          </p:sp>
          <p:sp>
            <p:nvSpPr>
              <p:cNvPr id="30" name="TextBox 29">
                <a:extLst>
                  <a:ext uri="{FF2B5EF4-FFF2-40B4-BE49-F238E27FC236}">
                    <a16:creationId xmlns:a16="http://schemas.microsoft.com/office/drawing/2014/main" id="{4DD3C258-7660-4261-A908-1CA2A91B4B9A}"/>
                  </a:ext>
                </a:extLst>
              </p:cNvPr>
              <p:cNvSpPr txBox="1"/>
              <p:nvPr/>
            </p:nvSpPr>
            <p:spPr>
              <a:xfrm>
                <a:off x="4246111" y="2001857"/>
                <a:ext cx="1200034" cy="607602"/>
              </a:xfrm>
              <a:prstGeom prst="rect">
                <a:avLst/>
              </a:prstGeom>
              <a:noFill/>
            </p:spPr>
            <p:txBody>
              <a:bodyPr wrap="square" rtlCol="0">
                <a:spAutoFit/>
              </a:bodyPr>
              <a:lstStyle/>
              <a:p>
                <a:r>
                  <a:rPr lang="en-US" dirty="0">
                    <a:solidFill>
                      <a:srgbClr val="7030A0"/>
                    </a:solidFill>
                  </a:rPr>
                  <a:t>Stack of RBMs</a:t>
                </a:r>
                <a:endParaRPr lang="en-GB" dirty="0">
                  <a:solidFill>
                    <a:srgbClr val="7030A0"/>
                  </a:solidFill>
                </a:endParaRPr>
              </a:p>
            </p:txBody>
          </p:sp>
          <p:sp>
            <p:nvSpPr>
              <p:cNvPr id="32" name="TextBox 31">
                <a:extLst>
                  <a:ext uri="{FF2B5EF4-FFF2-40B4-BE49-F238E27FC236}">
                    <a16:creationId xmlns:a16="http://schemas.microsoft.com/office/drawing/2014/main" id="{E36702ED-CE99-4BAD-A25A-5DF8C2AD2CDA}"/>
                  </a:ext>
                </a:extLst>
              </p:cNvPr>
              <p:cNvSpPr txBox="1"/>
              <p:nvPr/>
            </p:nvSpPr>
            <p:spPr>
              <a:xfrm>
                <a:off x="4076591" y="3570887"/>
                <a:ext cx="684803" cy="349968"/>
              </a:xfrm>
              <a:prstGeom prst="rect">
                <a:avLst/>
              </a:prstGeom>
              <a:noFill/>
            </p:spPr>
            <p:txBody>
              <a:bodyPr wrap="none" rtlCol="0">
                <a:spAutoFit/>
              </a:bodyPr>
              <a:lstStyle/>
              <a:p>
                <a:r>
                  <a:rPr lang="en-US" dirty="0">
                    <a:solidFill>
                      <a:srgbClr val="7030A0"/>
                    </a:solidFill>
                  </a:rPr>
                  <a:t>CNN</a:t>
                </a:r>
                <a:endParaRPr lang="en-GB" dirty="0">
                  <a:solidFill>
                    <a:srgbClr val="7030A0"/>
                  </a:solidFill>
                </a:endParaRPr>
              </a:p>
            </p:txBody>
          </p:sp>
          <p:pic>
            <p:nvPicPr>
              <p:cNvPr id="31" name="Google Shape;99;p12" descr="https://cdn-images-1.medium.com/max/1200/1*NrpG1bnk5A1Utj38zyEDgQ.png">
                <a:extLst>
                  <a:ext uri="{FF2B5EF4-FFF2-40B4-BE49-F238E27FC236}">
                    <a16:creationId xmlns:a16="http://schemas.microsoft.com/office/drawing/2014/main" id="{43FFC5AC-79A2-4697-B782-AD754CD67093}"/>
                  </a:ext>
                </a:extLst>
              </p:cNvPr>
              <p:cNvPicPr preferRelativeResize="0"/>
              <p:nvPr/>
            </p:nvPicPr>
            <p:blipFill rotWithShape="1">
              <a:blip r:embed="rId10">
                <a:alphaModFix/>
              </a:blip>
              <a:srcRect l="27143" t="45828" r="35889"/>
              <a:stretch/>
            </p:blipFill>
            <p:spPr>
              <a:xfrm>
                <a:off x="2698871" y="3209983"/>
                <a:ext cx="1180669" cy="1001570"/>
              </a:xfrm>
              <a:prstGeom prst="rect">
                <a:avLst/>
              </a:prstGeom>
              <a:noFill/>
              <a:ln>
                <a:noFill/>
              </a:ln>
            </p:spPr>
          </p:pic>
        </p:grpSp>
        <p:grpSp>
          <p:nvGrpSpPr>
            <p:cNvPr id="65" name="Group 64">
              <a:extLst>
                <a:ext uri="{FF2B5EF4-FFF2-40B4-BE49-F238E27FC236}">
                  <a16:creationId xmlns:a16="http://schemas.microsoft.com/office/drawing/2014/main" id="{6A5DA8DD-7CA7-419F-8C1C-25EF67477AEC}"/>
                </a:ext>
              </a:extLst>
            </p:cNvPr>
            <p:cNvGrpSpPr/>
            <p:nvPr/>
          </p:nvGrpSpPr>
          <p:grpSpPr>
            <a:xfrm>
              <a:off x="23540" y="2254122"/>
              <a:ext cx="1197647" cy="1144183"/>
              <a:chOff x="153598" y="2243031"/>
              <a:chExt cx="1197647" cy="1144183"/>
            </a:xfrm>
          </p:grpSpPr>
          <mc:AlternateContent xmlns:mc="http://schemas.openxmlformats.org/markup-compatibility/2006" xmlns:am3d="http://schemas.microsoft.com/office/drawing/2017/model3d">
            <mc:Choice Requires="am3d">
              <p:graphicFrame>
                <p:nvGraphicFramePr>
                  <p:cNvPr id="60" name="3D Model 59" descr="Cube">
                    <a:extLst>
                      <a:ext uri="{FF2B5EF4-FFF2-40B4-BE49-F238E27FC236}">
                        <a16:creationId xmlns:a16="http://schemas.microsoft.com/office/drawing/2014/main" id="{9C8D1E56-1956-4C94-B19F-FCF0062855C8}"/>
                      </a:ext>
                    </a:extLst>
                  </p:cNvPr>
                  <p:cNvGraphicFramePr>
                    <a:graphicFrameLocks noChangeAspect="1"/>
                  </p:cNvGraphicFramePr>
                  <p:nvPr>
                    <p:extLst>
                      <p:ext uri="{D42A27DB-BD31-4B8C-83A1-F6EECF244321}">
                        <p14:modId xmlns:p14="http://schemas.microsoft.com/office/powerpoint/2010/main" val="1929237750"/>
                      </p:ext>
                    </p:extLst>
                  </p:nvPr>
                </p:nvGraphicFramePr>
                <p:xfrm>
                  <a:off x="153598" y="2243031"/>
                  <a:ext cx="1133501" cy="1144183"/>
                </p:xfrm>
                <a:graphic>
                  <a:graphicData uri="http://schemas.microsoft.com/office/drawing/2017/model3d">
                    <am3d:model3d r:embed="rId11">
                      <am3d:spPr>
                        <a:xfrm>
                          <a:off x="0" y="0"/>
                          <a:ext cx="1133501" cy="1144183"/>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216200" ay="143696" az="9036"/>
                        <am3d:postTrans dx="0" dy="0" dz="0"/>
                      </am3d:trans>
                      <am3d:attrSrcUrl r:id="rId12"/>
                      <am3d:raster rName="Office3DRenderer" rVer="16.0.8326">
                        <am3d:blip r:embed="rId13"/>
                      </am3d:raster>
                      <am3d:objViewport viewportSz="15821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60" name="3D Model 59" descr="Cube">
                    <a:extLst>
                      <a:ext uri="{FF2B5EF4-FFF2-40B4-BE49-F238E27FC236}">
                        <a16:creationId xmlns:a16="http://schemas.microsoft.com/office/drawing/2014/main" id="{9C8D1E56-1956-4C94-B19F-FCF0062855C8}"/>
                      </a:ext>
                    </a:extLst>
                  </p:cNvPr>
                  <p:cNvPicPr>
                    <a:picLocks noGrp="1" noRot="1" noChangeAspect="1" noMove="1" noResize="1" noEditPoints="1" noAdjustHandles="1" noChangeArrowheads="1" noChangeShapeType="1" noCrop="1"/>
                  </p:cNvPicPr>
                  <p:nvPr/>
                </p:nvPicPr>
                <p:blipFill>
                  <a:blip r:embed="rId14"/>
                  <a:stretch>
                    <a:fillRect/>
                  </a:stretch>
                </p:blipFill>
                <p:spPr>
                  <a:xfrm>
                    <a:off x="23540" y="2254122"/>
                    <a:ext cx="1133501" cy="1144183"/>
                  </a:xfrm>
                  <a:prstGeom prst="rect">
                    <a:avLst/>
                  </a:prstGeom>
                </p:spPr>
              </p:pic>
            </mc:Fallback>
          </mc:AlternateContent>
          <p:sp>
            <p:nvSpPr>
              <p:cNvPr id="63" name="TextBox 62">
                <a:extLst>
                  <a:ext uri="{FF2B5EF4-FFF2-40B4-BE49-F238E27FC236}">
                    <a16:creationId xmlns:a16="http://schemas.microsoft.com/office/drawing/2014/main" id="{6D1EF72C-B794-4E82-B00C-04A4DAD16CEE}"/>
                  </a:ext>
                </a:extLst>
              </p:cNvPr>
              <p:cNvSpPr txBox="1"/>
              <p:nvPr/>
            </p:nvSpPr>
            <p:spPr>
              <a:xfrm>
                <a:off x="845281" y="2639737"/>
                <a:ext cx="505964" cy="349968"/>
              </a:xfrm>
              <a:prstGeom prst="rect">
                <a:avLst/>
              </a:prstGeom>
              <a:noFill/>
            </p:spPr>
            <p:txBody>
              <a:bodyPr wrap="square" rtlCol="0">
                <a:spAutoFit/>
              </a:bodyPr>
              <a:lstStyle/>
              <a:p>
                <a:r>
                  <a:rPr lang="en-US" dirty="0">
                    <a:solidFill>
                      <a:srgbClr val="FFFF00"/>
                    </a:solidFill>
                  </a:rPr>
                  <a:t>32</a:t>
                </a:r>
                <a:endParaRPr lang="en-GB" dirty="0">
                  <a:solidFill>
                    <a:srgbClr val="FFFF00"/>
                  </a:solidFill>
                </a:endParaRPr>
              </a:p>
            </p:txBody>
          </p:sp>
          <p:sp>
            <p:nvSpPr>
              <p:cNvPr id="64" name="TextBox 63">
                <a:extLst>
                  <a:ext uri="{FF2B5EF4-FFF2-40B4-BE49-F238E27FC236}">
                    <a16:creationId xmlns:a16="http://schemas.microsoft.com/office/drawing/2014/main" id="{3EE8F1BF-526E-47EF-93C5-A3118DC7A5D6}"/>
                  </a:ext>
                </a:extLst>
              </p:cNvPr>
              <p:cNvSpPr txBox="1"/>
              <p:nvPr/>
            </p:nvSpPr>
            <p:spPr>
              <a:xfrm>
                <a:off x="445634" y="3022970"/>
                <a:ext cx="505964" cy="349968"/>
              </a:xfrm>
              <a:prstGeom prst="rect">
                <a:avLst/>
              </a:prstGeom>
              <a:noFill/>
            </p:spPr>
            <p:txBody>
              <a:bodyPr wrap="square" rtlCol="0">
                <a:spAutoFit/>
              </a:bodyPr>
              <a:lstStyle/>
              <a:p>
                <a:r>
                  <a:rPr lang="en-US" dirty="0">
                    <a:solidFill>
                      <a:srgbClr val="FFFF00"/>
                    </a:solidFill>
                  </a:rPr>
                  <a:t>32</a:t>
                </a:r>
                <a:endParaRPr lang="en-GB" dirty="0">
                  <a:solidFill>
                    <a:srgbClr val="FFFF00"/>
                  </a:solidFill>
                </a:endParaRPr>
              </a:p>
            </p:txBody>
          </p:sp>
        </p:grpSp>
      </p:grpSp>
    </p:spTree>
    <p:extLst>
      <p:ext uri="{BB962C8B-B14F-4D97-AF65-F5344CB8AC3E}">
        <p14:creationId xmlns:p14="http://schemas.microsoft.com/office/powerpoint/2010/main" val="40565017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3297</Words>
  <Application>Microsoft Office PowerPoint</Application>
  <PresentationFormat>Custom</PresentationFormat>
  <Paragraphs>352</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Noto Sans Symbols</vt:lpstr>
      <vt:lpstr>Old Standard TT</vt:lpstr>
      <vt:lpstr>Times New Roman</vt:lpstr>
      <vt:lpstr>Verdana</vt:lpstr>
      <vt:lpstr>Wingdings</vt:lpstr>
      <vt:lpstr>Tema de Office</vt:lpstr>
      <vt:lpstr>CADx in Lung Cancer</vt:lpstr>
      <vt:lpstr>Outline</vt:lpstr>
      <vt:lpstr> Medical Introduction</vt:lpstr>
      <vt:lpstr>Technical Intro</vt:lpstr>
      <vt:lpstr>Outline</vt:lpstr>
      <vt:lpstr>Some recent work</vt:lpstr>
      <vt:lpstr>Outline</vt:lpstr>
      <vt:lpstr>Technical Flash</vt:lpstr>
      <vt:lpstr>Technical Flash on Hua et al</vt:lpstr>
      <vt:lpstr>Outline</vt:lpstr>
      <vt:lpstr>Restricted Boltzmann Machines</vt:lpstr>
      <vt:lpstr>Outline</vt:lpstr>
      <vt:lpstr>Deep Belief Network (DBN)</vt:lpstr>
      <vt:lpstr>Limitations of traditional MLP/ ANN</vt:lpstr>
      <vt:lpstr>Deep Belief Network (DBN)</vt:lpstr>
      <vt:lpstr>What is DBN? </vt:lpstr>
      <vt:lpstr>How does DBN work?</vt:lpstr>
      <vt:lpstr>Contrastive Divergence (CD)</vt:lpstr>
      <vt:lpstr>Contrastive Divergence (CD) (Contd)</vt:lpstr>
      <vt:lpstr>How Does DBN solve ANN problems?</vt:lpstr>
      <vt:lpstr>Outline</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CADx in Lung cancer</dc:title>
  <dc:creator>Basel Alyafi</dc:creator>
  <cp:lastModifiedBy>Basel Alyafi</cp:lastModifiedBy>
  <cp:revision>77</cp:revision>
  <dcterms:created xsi:type="dcterms:W3CDTF">2018-12-16T17:44:40Z</dcterms:created>
  <dcterms:modified xsi:type="dcterms:W3CDTF">2018-12-19T06:37:54Z</dcterms:modified>
</cp:coreProperties>
</file>