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8"/>
  </p:notesMasterIdLst>
  <p:sldIdLst>
    <p:sldId id="277" r:id="rId3"/>
    <p:sldId id="264" r:id="rId4"/>
    <p:sldId id="263" r:id="rId5"/>
    <p:sldId id="276" r:id="rId6"/>
    <p:sldId id="265" r:id="rId7"/>
    <p:sldId id="266" r:id="rId8"/>
    <p:sldId id="267" r:id="rId9"/>
    <p:sldId id="268" r:id="rId10"/>
    <p:sldId id="270" r:id="rId11"/>
    <p:sldId id="260" r:id="rId12"/>
    <p:sldId id="290" r:id="rId13"/>
    <p:sldId id="256" r:id="rId14"/>
    <p:sldId id="287" r:id="rId15"/>
    <p:sldId id="288" r:id="rId16"/>
    <p:sldId id="278" r:id="rId17"/>
    <p:sldId id="279" r:id="rId18"/>
    <p:sldId id="280" r:id="rId19"/>
    <p:sldId id="281" r:id="rId20"/>
    <p:sldId id="282" r:id="rId21"/>
    <p:sldId id="274" r:id="rId22"/>
    <p:sldId id="275" r:id="rId23"/>
    <p:sldId id="283" r:id="rId24"/>
    <p:sldId id="273" r:id="rId25"/>
    <p:sldId id="289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21"/>
  </p:normalViewPr>
  <p:slideViewPr>
    <p:cSldViewPr snapToGrid="0">
      <p:cViewPr varScale="1">
        <p:scale>
          <a:sx n="59" d="100"/>
          <a:sy n="59" d="100"/>
        </p:scale>
        <p:origin x="9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823C9-E150-4CB0-8EA2-012D03BB21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AAEF142-5BA6-4B4D-9281-6AD6A393BB4B}">
      <dgm:prSet/>
      <dgm:spPr/>
      <dgm:t>
        <a:bodyPr/>
        <a:lstStyle/>
        <a:p>
          <a:pPr>
            <a:defRPr b="1"/>
          </a:pPr>
          <a:r>
            <a:rPr lang="en-US" b="1" i="0"/>
            <a:t>Existing Diagnostic Methods:</a:t>
          </a:r>
          <a:endParaRPr lang="en-US"/>
        </a:p>
      </dgm:t>
    </dgm:pt>
    <dgm:pt modelId="{A3ADA5FB-1A13-475E-907B-6DD217DFC976}" type="parTrans" cxnId="{E63B5A46-DA6C-41AB-8D30-481FF3756485}">
      <dgm:prSet/>
      <dgm:spPr/>
      <dgm:t>
        <a:bodyPr/>
        <a:lstStyle/>
        <a:p>
          <a:endParaRPr lang="en-US"/>
        </a:p>
      </dgm:t>
    </dgm:pt>
    <dgm:pt modelId="{4E107BCF-B48C-4133-97E4-7559C0B0E5CE}" type="sibTrans" cxnId="{E63B5A46-DA6C-41AB-8D30-481FF3756485}">
      <dgm:prSet/>
      <dgm:spPr/>
      <dgm:t>
        <a:bodyPr/>
        <a:lstStyle/>
        <a:p>
          <a:endParaRPr lang="en-US"/>
        </a:p>
      </dgm:t>
    </dgm:pt>
    <dgm:pt modelId="{0D397164-1B44-4260-86E1-325B5A51085F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Primarily based on behavioral assessments and questionnaires.</a:t>
          </a:r>
          <a:endParaRPr lang="en-US" sz="1200" dirty="0">
            <a:latin typeface="Nunito Medium" panose="020B0604020202020204" charset="0"/>
          </a:endParaRPr>
        </a:p>
      </dgm:t>
    </dgm:pt>
    <dgm:pt modelId="{F38EF312-1A8C-4434-B723-C799126B1A89}" type="parTrans" cxnId="{059BC265-EA3A-4F77-A232-A4EB70C2FE94}">
      <dgm:prSet/>
      <dgm:spPr/>
      <dgm:t>
        <a:bodyPr/>
        <a:lstStyle/>
        <a:p>
          <a:endParaRPr lang="en-US"/>
        </a:p>
      </dgm:t>
    </dgm:pt>
    <dgm:pt modelId="{01219361-88FB-46B3-A261-284D5DB9EBFE}" type="sibTrans" cxnId="{059BC265-EA3A-4F77-A232-A4EB70C2FE94}">
      <dgm:prSet/>
      <dgm:spPr/>
      <dgm:t>
        <a:bodyPr/>
        <a:lstStyle/>
        <a:p>
          <a:endParaRPr lang="en-US"/>
        </a:p>
      </dgm:t>
    </dgm:pt>
    <dgm:pt modelId="{E62AD70B-C67D-4341-9543-7F9B04A30DB8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Limited use of neuroimaging or electrophysiological methods.</a:t>
          </a:r>
          <a:endParaRPr lang="en-US" sz="1200" dirty="0">
            <a:latin typeface="Nunito Medium" panose="020B0604020202020204" charset="0"/>
          </a:endParaRPr>
        </a:p>
      </dgm:t>
    </dgm:pt>
    <dgm:pt modelId="{458FBA3B-B839-45C8-AC4A-BD5611FF50B3}" type="parTrans" cxnId="{DF480060-7427-4DFC-B67A-3033A99BBBCF}">
      <dgm:prSet/>
      <dgm:spPr/>
      <dgm:t>
        <a:bodyPr/>
        <a:lstStyle/>
        <a:p>
          <a:endParaRPr lang="en-US"/>
        </a:p>
      </dgm:t>
    </dgm:pt>
    <dgm:pt modelId="{4E87A1CC-90BA-452E-BE40-79DC20B1D0D2}" type="sibTrans" cxnId="{DF480060-7427-4DFC-B67A-3033A99BBBCF}">
      <dgm:prSet/>
      <dgm:spPr/>
      <dgm:t>
        <a:bodyPr/>
        <a:lstStyle/>
        <a:p>
          <a:endParaRPr lang="en-US"/>
        </a:p>
      </dgm:t>
    </dgm:pt>
    <dgm:pt modelId="{20D96E5E-2946-42BF-9AE9-7687662C70A2}">
      <dgm:prSet/>
      <dgm:spPr/>
      <dgm:t>
        <a:bodyPr/>
        <a:lstStyle/>
        <a:p>
          <a:pPr>
            <a:defRPr b="1"/>
          </a:pPr>
          <a:r>
            <a:rPr lang="en-US" b="1" i="0" dirty="0"/>
            <a:t>Challenges:</a:t>
          </a:r>
          <a:endParaRPr lang="en-US" dirty="0"/>
        </a:p>
      </dgm:t>
    </dgm:pt>
    <dgm:pt modelId="{56617170-1F42-41D2-BCB1-F6CC773BFDA6}" type="parTrans" cxnId="{C53C1A07-73B9-4D16-8BA3-044FF10B4622}">
      <dgm:prSet/>
      <dgm:spPr/>
      <dgm:t>
        <a:bodyPr/>
        <a:lstStyle/>
        <a:p>
          <a:endParaRPr lang="en-US"/>
        </a:p>
      </dgm:t>
    </dgm:pt>
    <dgm:pt modelId="{DFEE3725-0958-4B99-855A-E41633DA17D2}" type="sibTrans" cxnId="{C53C1A07-73B9-4D16-8BA3-044FF10B4622}">
      <dgm:prSet/>
      <dgm:spPr/>
      <dgm:t>
        <a:bodyPr/>
        <a:lstStyle/>
        <a:p>
          <a:endParaRPr lang="en-US"/>
        </a:p>
      </dgm:t>
    </dgm:pt>
    <dgm:pt modelId="{5B7AC72C-1224-4597-8999-3CF861B65B2B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Subjectivity in assessments.</a:t>
          </a:r>
          <a:endParaRPr lang="en-US" sz="1200" dirty="0">
            <a:latin typeface="Nunito Medium" panose="020B0604020202020204" charset="0"/>
          </a:endParaRPr>
        </a:p>
      </dgm:t>
    </dgm:pt>
    <dgm:pt modelId="{9E8F2F0B-A7D5-496C-9317-C379F636C872}" type="parTrans" cxnId="{069821C1-93E5-400C-B4CE-276ACE2EEDE3}">
      <dgm:prSet/>
      <dgm:spPr/>
      <dgm:t>
        <a:bodyPr/>
        <a:lstStyle/>
        <a:p>
          <a:endParaRPr lang="en-US"/>
        </a:p>
      </dgm:t>
    </dgm:pt>
    <dgm:pt modelId="{46DD8E7F-5462-4D29-A898-3B3EDD03F54A}" type="sibTrans" cxnId="{069821C1-93E5-400C-B4CE-276ACE2EEDE3}">
      <dgm:prSet/>
      <dgm:spPr/>
      <dgm:t>
        <a:bodyPr/>
        <a:lstStyle/>
        <a:p>
          <a:endParaRPr lang="en-US"/>
        </a:p>
      </dgm:t>
    </dgm:pt>
    <dgm:pt modelId="{CB50617C-4F6F-40A1-907B-F0B1032200B2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Variability in symptoms presentation.</a:t>
          </a:r>
          <a:endParaRPr lang="en-US" sz="1200" dirty="0">
            <a:latin typeface="Nunito Medium" panose="020B0604020202020204" charset="0"/>
          </a:endParaRPr>
        </a:p>
      </dgm:t>
    </dgm:pt>
    <dgm:pt modelId="{EC6036C9-CE03-42BC-B45F-6A909059EDE3}" type="parTrans" cxnId="{F8AF42DD-2068-413F-A04C-749E5D50F429}">
      <dgm:prSet/>
      <dgm:spPr/>
      <dgm:t>
        <a:bodyPr/>
        <a:lstStyle/>
        <a:p>
          <a:endParaRPr lang="en-US"/>
        </a:p>
      </dgm:t>
    </dgm:pt>
    <dgm:pt modelId="{298E1FB1-7C18-425A-837E-93961F662487}" type="sibTrans" cxnId="{F8AF42DD-2068-413F-A04C-749E5D50F429}">
      <dgm:prSet/>
      <dgm:spPr/>
      <dgm:t>
        <a:bodyPr/>
        <a:lstStyle/>
        <a:p>
          <a:endParaRPr lang="en-US"/>
        </a:p>
      </dgm:t>
    </dgm:pt>
    <dgm:pt modelId="{EE899539-50B8-442A-8F02-296E0ECAB756}">
      <dgm:prSet/>
      <dgm:spPr/>
      <dgm:t>
        <a:bodyPr/>
        <a:lstStyle/>
        <a:p>
          <a:pPr>
            <a:defRPr b="1"/>
          </a:pPr>
          <a:r>
            <a:rPr lang="en-US" b="1" i="0" dirty="0"/>
            <a:t>Need for Improvement:</a:t>
          </a:r>
          <a:endParaRPr lang="en-US" dirty="0"/>
        </a:p>
      </dgm:t>
    </dgm:pt>
    <dgm:pt modelId="{24502D35-6582-4EB2-A8E8-F73C794C40C6}" type="parTrans" cxnId="{37580EDA-1289-4A3C-9389-05D58BCD7EDD}">
      <dgm:prSet/>
      <dgm:spPr/>
      <dgm:t>
        <a:bodyPr/>
        <a:lstStyle/>
        <a:p>
          <a:endParaRPr lang="en-US"/>
        </a:p>
      </dgm:t>
    </dgm:pt>
    <dgm:pt modelId="{395DCF51-9CF6-4EC6-A2EE-2454B2316483}" type="sibTrans" cxnId="{37580EDA-1289-4A3C-9389-05D58BCD7EDD}">
      <dgm:prSet/>
      <dgm:spPr/>
      <dgm:t>
        <a:bodyPr/>
        <a:lstStyle/>
        <a:p>
          <a:endParaRPr lang="en-US"/>
        </a:p>
      </dgm:t>
    </dgm:pt>
    <dgm:pt modelId="{922F1AF6-1E61-42EA-B695-589D81E660E6}">
      <dgm:prSet custT="1"/>
      <dgm:spPr/>
      <dgm:t>
        <a:bodyPr/>
        <a:lstStyle/>
        <a:p>
          <a:r>
            <a:rPr lang="en-US" sz="1200" b="0" i="0" dirty="0">
              <a:latin typeface="Nunito Medium" panose="020B0604020202020204" charset="0"/>
            </a:rPr>
            <a:t>More objective, reliable methods to improve diagnostic accuracy.</a:t>
          </a:r>
          <a:endParaRPr lang="en-US" sz="1200" dirty="0">
            <a:latin typeface="Nunito Medium" panose="020B0604020202020204" charset="0"/>
          </a:endParaRPr>
        </a:p>
      </dgm:t>
    </dgm:pt>
    <dgm:pt modelId="{A082F78C-2ED0-4854-B42F-FB6870DD57F2}" type="parTrans" cxnId="{9146EE41-35A6-409D-B562-4CE180C290BE}">
      <dgm:prSet/>
      <dgm:spPr/>
      <dgm:t>
        <a:bodyPr/>
        <a:lstStyle/>
        <a:p>
          <a:endParaRPr lang="en-US"/>
        </a:p>
      </dgm:t>
    </dgm:pt>
    <dgm:pt modelId="{E59140CB-2A41-4957-AD0B-5A705C67DBC9}" type="sibTrans" cxnId="{9146EE41-35A6-409D-B562-4CE180C290BE}">
      <dgm:prSet/>
      <dgm:spPr/>
      <dgm:t>
        <a:bodyPr/>
        <a:lstStyle/>
        <a:p>
          <a:endParaRPr lang="en-US"/>
        </a:p>
      </dgm:t>
    </dgm:pt>
    <dgm:pt modelId="{DB7B399F-33AE-48F2-9DEB-8F580F443379}" type="pres">
      <dgm:prSet presAssocID="{98B823C9-E150-4CB0-8EA2-012D03BB2105}" presName="root" presStyleCnt="0">
        <dgm:presLayoutVars>
          <dgm:dir/>
          <dgm:resizeHandles val="exact"/>
        </dgm:presLayoutVars>
      </dgm:prSet>
      <dgm:spPr/>
    </dgm:pt>
    <dgm:pt modelId="{71C5DA6D-4414-4721-A7E2-71938169B49C}" type="pres">
      <dgm:prSet presAssocID="{8AAEF142-5BA6-4B4D-9281-6AD6A393BB4B}" presName="compNode" presStyleCnt="0"/>
      <dgm:spPr/>
    </dgm:pt>
    <dgm:pt modelId="{A9C8BEAD-6D57-4478-9E74-AA5B63C0675E}" type="pres">
      <dgm:prSet presAssocID="{8AAEF142-5BA6-4B4D-9281-6AD6A393BB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0A17A4C5-57AF-4334-B005-8E8B18AF136D}" type="pres">
      <dgm:prSet presAssocID="{8AAEF142-5BA6-4B4D-9281-6AD6A393BB4B}" presName="iconSpace" presStyleCnt="0"/>
      <dgm:spPr/>
    </dgm:pt>
    <dgm:pt modelId="{3F42D59E-B09A-4E73-A970-7C029A903656}" type="pres">
      <dgm:prSet presAssocID="{8AAEF142-5BA6-4B4D-9281-6AD6A393BB4B}" presName="parTx" presStyleLbl="revTx" presStyleIdx="0" presStyleCnt="6">
        <dgm:presLayoutVars>
          <dgm:chMax val="0"/>
          <dgm:chPref val="0"/>
        </dgm:presLayoutVars>
      </dgm:prSet>
      <dgm:spPr/>
    </dgm:pt>
    <dgm:pt modelId="{9A6C9F7B-66AF-44E0-BB9D-ADCDF6723F96}" type="pres">
      <dgm:prSet presAssocID="{8AAEF142-5BA6-4B4D-9281-6AD6A393BB4B}" presName="txSpace" presStyleCnt="0"/>
      <dgm:spPr/>
    </dgm:pt>
    <dgm:pt modelId="{C8734573-7CD6-4A34-9EEC-CDC5A20FCA02}" type="pres">
      <dgm:prSet presAssocID="{8AAEF142-5BA6-4B4D-9281-6AD6A393BB4B}" presName="desTx" presStyleLbl="revTx" presStyleIdx="1" presStyleCnt="6" custLinFactNeighborX="1387" custLinFactNeighborY="10168">
        <dgm:presLayoutVars/>
      </dgm:prSet>
      <dgm:spPr/>
    </dgm:pt>
    <dgm:pt modelId="{144CA71E-A2F1-4389-8F8A-007E6E1114B3}" type="pres">
      <dgm:prSet presAssocID="{4E107BCF-B48C-4133-97E4-7559C0B0E5CE}" presName="sibTrans" presStyleCnt="0"/>
      <dgm:spPr/>
    </dgm:pt>
    <dgm:pt modelId="{3599D2AA-A159-47F8-88AC-25A18377706E}" type="pres">
      <dgm:prSet presAssocID="{20D96E5E-2946-42BF-9AE9-7687662C70A2}" presName="compNode" presStyleCnt="0"/>
      <dgm:spPr/>
    </dgm:pt>
    <dgm:pt modelId="{9C6BFBC6-3DD7-4980-B700-6202D5E6C55A}" type="pres">
      <dgm:prSet presAssocID="{20D96E5E-2946-42BF-9AE9-7687662C70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63A547B-49EA-4AA5-91B3-F94C16213178}" type="pres">
      <dgm:prSet presAssocID="{20D96E5E-2946-42BF-9AE9-7687662C70A2}" presName="iconSpace" presStyleCnt="0"/>
      <dgm:spPr/>
    </dgm:pt>
    <dgm:pt modelId="{93AE843A-A816-4740-AFF9-014616DFAF54}" type="pres">
      <dgm:prSet presAssocID="{20D96E5E-2946-42BF-9AE9-7687662C70A2}" presName="parTx" presStyleLbl="revTx" presStyleIdx="2" presStyleCnt="6">
        <dgm:presLayoutVars>
          <dgm:chMax val="0"/>
          <dgm:chPref val="0"/>
        </dgm:presLayoutVars>
      </dgm:prSet>
      <dgm:spPr/>
    </dgm:pt>
    <dgm:pt modelId="{60A22F24-D334-4460-8321-82EF6BB9A155}" type="pres">
      <dgm:prSet presAssocID="{20D96E5E-2946-42BF-9AE9-7687662C70A2}" presName="txSpace" presStyleCnt="0"/>
      <dgm:spPr/>
    </dgm:pt>
    <dgm:pt modelId="{DDBE18C5-D088-4CBD-990F-B02278FE8049}" type="pres">
      <dgm:prSet presAssocID="{20D96E5E-2946-42BF-9AE9-7687662C70A2}" presName="desTx" presStyleLbl="revTx" presStyleIdx="3" presStyleCnt="6" custLinFactNeighborY="12710">
        <dgm:presLayoutVars/>
      </dgm:prSet>
      <dgm:spPr/>
    </dgm:pt>
    <dgm:pt modelId="{EB057514-1DC9-45EC-8DF3-C81BCFC4A521}" type="pres">
      <dgm:prSet presAssocID="{DFEE3725-0958-4B99-855A-E41633DA17D2}" presName="sibTrans" presStyleCnt="0"/>
      <dgm:spPr/>
    </dgm:pt>
    <dgm:pt modelId="{93AFF368-1B81-4222-8D79-20B554EE948F}" type="pres">
      <dgm:prSet presAssocID="{EE899539-50B8-442A-8F02-296E0ECAB756}" presName="compNode" presStyleCnt="0"/>
      <dgm:spPr/>
    </dgm:pt>
    <dgm:pt modelId="{C0B55618-0F40-42E6-8BD9-52E19A95D288}" type="pres">
      <dgm:prSet presAssocID="{EE899539-50B8-442A-8F02-296E0ECAB756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7F060C80-B0BC-466F-BE8C-D7EC563D5481}" type="pres">
      <dgm:prSet presAssocID="{EE899539-50B8-442A-8F02-296E0ECAB756}" presName="iconSpace" presStyleCnt="0"/>
      <dgm:spPr/>
    </dgm:pt>
    <dgm:pt modelId="{284F36E4-5AC1-4D0E-92D4-BEFFD83DA3AC}" type="pres">
      <dgm:prSet presAssocID="{EE899539-50B8-442A-8F02-296E0ECAB756}" presName="parTx" presStyleLbl="revTx" presStyleIdx="4" presStyleCnt="6">
        <dgm:presLayoutVars>
          <dgm:chMax val="0"/>
          <dgm:chPref val="0"/>
        </dgm:presLayoutVars>
      </dgm:prSet>
      <dgm:spPr/>
    </dgm:pt>
    <dgm:pt modelId="{465547EE-3E17-4623-8FBF-6D1241E0D138}" type="pres">
      <dgm:prSet presAssocID="{EE899539-50B8-442A-8F02-296E0ECAB756}" presName="txSpace" presStyleCnt="0"/>
      <dgm:spPr/>
    </dgm:pt>
    <dgm:pt modelId="{249D5D32-B806-46F1-8FA3-9EFF0064ACA8}" type="pres">
      <dgm:prSet presAssocID="{EE899539-50B8-442A-8F02-296E0ECAB756}" presName="desTx" presStyleLbl="revTx" presStyleIdx="5" presStyleCnt="6" custLinFactNeighborY="15252">
        <dgm:presLayoutVars/>
      </dgm:prSet>
      <dgm:spPr/>
    </dgm:pt>
  </dgm:ptLst>
  <dgm:cxnLst>
    <dgm:cxn modelId="{FA3DCD01-C3B6-4327-BF26-6D8BBBECF382}" type="presOf" srcId="{E62AD70B-C67D-4341-9543-7F9B04A30DB8}" destId="{C8734573-7CD6-4A34-9EEC-CDC5A20FCA02}" srcOrd="0" destOrd="1" presId="urn:microsoft.com/office/officeart/2018/5/layout/CenteredIconLabelDescriptionList"/>
    <dgm:cxn modelId="{C53C1A07-73B9-4D16-8BA3-044FF10B4622}" srcId="{98B823C9-E150-4CB0-8EA2-012D03BB2105}" destId="{20D96E5E-2946-42BF-9AE9-7687662C70A2}" srcOrd="1" destOrd="0" parTransId="{56617170-1F42-41D2-BCB1-F6CC773BFDA6}" sibTransId="{DFEE3725-0958-4B99-855A-E41633DA17D2}"/>
    <dgm:cxn modelId="{DB4CDE2C-43C3-41C1-AD82-EADB7F28C554}" type="presOf" srcId="{922F1AF6-1E61-42EA-B695-589D81E660E6}" destId="{249D5D32-B806-46F1-8FA3-9EFF0064ACA8}" srcOrd="0" destOrd="0" presId="urn:microsoft.com/office/officeart/2018/5/layout/CenteredIconLabelDescriptionList"/>
    <dgm:cxn modelId="{DF480060-7427-4DFC-B67A-3033A99BBBCF}" srcId="{8AAEF142-5BA6-4B4D-9281-6AD6A393BB4B}" destId="{E62AD70B-C67D-4341-9543-7F9B04A30DB8}" srcOrd="1" destOrd="0" parTransId="{458FBA3B-B839-45C8-AC4A-BD5611FF50B3}" sibTransId="{4E87A1CC-90BA-452E-BE40-79DC20B1D0D2}"/>
    <dgm:cxn modelId="{9146EE41-35A6-409D-B562-4CE180C290BE}" srcId="{EE899539-50B8-442A-8F02-296E0ECAB756}" destId="{922F1AF6-1E61-42EA-B695-589D81E660E6}" srcOrd="0" destOrd="0" parTransId="{A082F78C-2ED0-4854-B42F-FB6870DD57F2}" sibTransId="{E59140CB-2A41-4957-AD0B-5A705C67DBC9}"/>
    <dgm:cxn modelId="{059BC265-EA3A-4F77-A232-A4EB70C2FE94}" srcId="{8AAEF142-5BA6-4B4D-9281-6AD6A393BB4B}" destId="{0D397164-1B44-4260-86E1-325B5A51085F}" srcOrd="0" destOrd="0" parTransId="{F38EF312-1A8C-4434-B723-C799126B1A89}" sibTransId="{01219361-88FB-46B3-A261-284D5DB9EBFE}"/>
    <dgm:cxn modelId="{E63B5A46-DA6C-41AB-8D30-481FF3756485}" srcId="{98B823C9-E150-4CB0-8EA2-012D03BB2105}" destId="{8AAEF142-5BA6-4B4D-9281-6AD6A393BB4B}" srcOrd="0" destOrd="0" parTransId="{A3ADA5FB-1A13-475E-907B-6DD217DFC976}" sibTransId="{4E107BCF-B48C-4133-97E4-7559C0B0E5CE}"/>
    <dgm:cxn modelId="{A83737AD-A85D-4EA8-B9DE-6FC3564B4FC6}" type="presOf" srcId="{98B823C9-E150-4CB0-8EA2-012D03BB2105}" destId="{DB7B399F-33AE-48F2-9DEB-8F580F443379}" srcOrd="0" destOrd="0" presId="urn:microsoft.com/office/officeart/2018/5/layout/CenteredIconLabelDescriptionList"/>
    <dgm:cxn modelId="{069821C1-93E5-400C-B4CE-276ACE2EEDE3}" srcId="{20D96E5E-2946-42BF-9AE9-7687662C70A2}" destId="{5B7AC72C-1224-4597-8999-3CF861B65B2B}" srcOrd="0" destOrd="0" parTransId="{9E8F2F0B-A7D5-496C-9317-C379F636C872}" sibTransId="{46DD8E7F-5462-4D29-A898-3B3EDD03F54A}"/>
    <dgm:cxn modelId="{04EEB6CD-C35B-479F-80D5-91048ECE7542}" type="presOf" srcId="{EE899539-50B8-442A-8F02-296E0ECAB756}" destId="{284F36E4-5AC1-4D0E-92D4-BEFFD83DA3AC}" srcOrd="0" destOrd="0" presId="urn:microsoft.com/office/officeart/2018/5/layout/CenteredIconLabelDescriptionList"/>
    <dgm:cxn modelId="{98DE6DD3-25F8-4DCD-8661-99F65A8A404F}" type="presOf" srcId="{8AAEF142-5BA6-4B4D-9281-6AD6A393BB4B}" destId="{3F42D59E-B09A-4E73-A970-7C029A903656}" srcOrd="0" destOrd="0" presId="urn:microsoft.com/office/officeart/2018/5/layout/CenteredIconLabelDescriptionList"/>
    <dgm:cxn modelId="{002E9AD6-3EDF-4CE8-BC75-AD11C3B00F8B}" type="presOf" srcId="{0D397164-1B44-4260-86E1-325B5A51085F}" destId="{C8734573-7CD6-4A34-9EEC-CDC5A20FCA02}" srcOrd="0" destOrd="0" presId="urn:microsoft.com/office/officeart/2018/5/layout/CenteredIconLabelDescriptionList"/>
    <dgm:cxn modelId="{37580EDA-1289-4A3C-9389-05D58BCD7EDD}" srcId="{98B823C9-E150-4CB0-8EA2-012D03BB2105}" destId="{EE899539-50B8-442A-8F02-296E0ECAB756}" srcOrd="2" destOrd="0" parTransId="{24502D35-6582-4EB2-A8E8-F73C794C40C6}" sibTransId="{395DCF51-9CF6-4EC6-A2EE-2454B2316483}"/>
    <dgm:cxn modelId="{613916DA-027C-4B00-BBF0-1718EBF10E42}" type="presOf" srcId="{CB50617C-4F6F-40A1-907B-F0B1032200B2}" destId="{DDBE18C5-D088-4CBD-990F-B02278FE8049}" srcOrd="0" destOrd="1" presId="urn:microsoft.com/office/officeart/2018/5/layout/CenteredIconLabelDescriptionList"/>
    <dgm:cxn modelId="{F8AF42DD-2068-413F-A04C-749E5D50F429}" srcId="{20D96E5E-2946-42BF-9AE9-7687662C70A2}" destId="{CB50617C-4F6F-40A1-907B-F0B1032200B2}" srcOrd="1" destOrd="0" parTransId="{EC6036C9-CE03-42BC-B45F-6A909059EDE3}" sibTransId="{298E1FB1-7C18-425A-837E-93961F662487}"/>
    <dgm:cxn modelId="{7EC3C6F3-6A1C-431B-A6FC-356617FEA3F0}" type="presOf" srcId="{5B7AC72C-1224-4597-8999-3CF861B65B2B}" destId="{DDBE18C5-D088-4CBD-990F-B02278FE8049}" srcOrd="0" destOrd="0" presId="urn:microsoft.com/office/officeart/2018/5/layout/CenteredIconLabelDescriptionList"/>
    <dgm:cxn modelId="{3A8376F5-33DD-475D-81E4-56D58684E3BC}" type="presOf" srcId="{20D96E5E-2946-42BF-9AE9-7687662C70A2}" destId="{93AE843A-A816-4740-AFF9-014616DFAF54}" srcOrd="0" destOrd="0" presId="urn:microsoft.com/office/officeart/2018/5/layout/CenteredIconLabelDescriptionList"/>
    <dgm:cxn modelId="{4D589BD4-8CE2-490F-AD55-FFF69C0B2577}" type="presParOf" srcId="{DB7B399F-33AE-48F2-9DEB-8F580F443379}" destId="{71C5DA6D-4414-4721-A7E2-71938169B49C}" srcOrd="0" destOrd="0" presId="urn:microsoft.com/office/officeart/2018/5/layout/CenteredIconLabelDescriptionList"/>
    <dgm:cxn modelId="{E2C1D072-5404-4389-9297-30C766266A6A}" type="presParOf" srcId="{71C5DA6D-4414-4721-A7E2-71938169B49C}" destId="{A9C8BEAD-6D57-4478-9E74-AA5B63C0675E}" srcOrd="0" destOrd="0" presId="urn:microsoft.com/office/officeart/2018/5/layout/CenteredIconLabelDescriptionList"/>
    <dgm:cxn modelId="{922BA5B4-0005-4E7F-9DDB-53E30AC951A1}" type="presParOf" srcId="{71C5DA6D-4414-4721-A7E2-71938169B49C}" destId="{0A17A4C5-57AF-4334-B005-8E8B18AF136D}" srcOrd="1" destOrd="0" presId="urn:microsoft.com/office/officeart/2018/5/layout/CenteredIconLabelDescriptionList"/>
    <dgm:cxn modelId="{2397B347-7948-47FD-8E33-EE38D03E23C4}" type="presParOf" srcId="{71C5DA6D-4414-4721-A7E2-71938169B49C}" destId="{3F42D59E-B09A-4E73-A970-7C029A903656}" srcOrd="2" destOrd="0" presId="urn:microsoft.com/office/officeart/2018/5/layout/CenteredIconLabelDescriptionList"/>
    <dgm:cxn modelId="{EA338071-146A-40E2-B466-4269C938A96D}" type="presParOf" srcId="{71C5DA6D-4414-4721-A7E2-71938169B49C}" destId="{9A6C9F7B-66AF-44E0-BB9D-ADCDF6723F96}" srcOrd="3" destOrd="0" presId="urn:microsoft.com/office/officeart/2018/5/layout/CenteredIconLabelDescriptionList"/>
    <dgm:cxn modelId="{9DA3ED69-A75A-40F9-AB98-4A52E6E4B7A8}" type="presParOf" srcId="{71C5DA6D-4414-4721-A7E2-71938169B49C}" destId="{C8734573-7CD6-4A34-9EEC-CDC5A20FCA02}" srcOrd="4" destOrd="0" presId="urn:microsoft.com/office/officeart/2018/5/layout/CenteredIconLabelDescriptionList"/>
    <dgm:cxn modelId="{0EC8C215-3742-4808-BFE9-EF70B0E995D6}" type="presParOf" srcId="{DB7B399F-33AE-48F2-9DEB-8F580F443379}" destId="{144CA71E-A2F1-4389-8F8A-007E6E1114B3}" srcOrd="1" destOrd="0" presId="urn:microsoft.com/office/officeart/2018/5/layout/CenteredIconLabelDescriptionList"/>
    <dgm:cxn modelId="{753CBB39-D5F8-471D-83B0-2D0E56EB3C45}" type="presParOf" srcId="{DB7B399F-33AE-48F2-9DEB-8F580F443379}" destId="{3599D2AA-A159-47F8-88AC-25A18377706E}" srcOrd="2" destOrd="0" presId="urn:microsoft.com/office/officeart/2018/5/layout/CenteredIconLabelDescriptionList"/>
    <dgm:cxn modelId="{02BFAEFC-29AB-448F-B380-31F9F135F13B}" type="presParOf" srcId="{3599D2AA-A159-47F8-88AC-25A18377706E}" destId="{9C6BFBC6-3DD7-4980-B700-6202D5E6C55A}" srcOrd="0" destOrd="0" presId="urn:microsoft.com/office/officeart/2018/5/layout/CenteredIconLabelDescriptionList"/>
    <dgm:cxn modelId="{99EAC80E-E097-47DB-88EF-B27FF7DEF7B2}" type="presParOf" srcId="{3599D2AA-A159-47F8-88AC-25A18377706E}" destId="{363A547B-49EA-4AA5-91B3-F94C16213178}" srcOrd="1" destOrd="0" presId="urn:microsoft.com/office/officeart/2018/5/layout/CenteredIconLabelDescriptionList"/>
    <dgm:cxn modelId="{A6566217-BE93-4742-9C6A-116AF5B1AF4D}" type="presParOf" srcId="{3599D2AA-A159-47F8-88AC-25A18377706E}" destId="{93AE843A-A816-4740-AFF9-014616DFAF54}" srcOrd="2" destOrd="0" presId="urn:microsoft.com/office/officeart/2018/5/layout/CenteredIconLabelDescriptionList"/>
    <dgm:cxn modelId="{F8D4144E-2DC1-403C-A26E-F961A4C54E12}" type="presParOf" srcId="{3599D2AA-A159-47F8-88AC-25A18377706E}" destId="{60A22F24-D334-4460-8321-82EF6BB9A155}" srcOrd="3" destOrd="0" presId="urn:microsoft.com/office/officeart/2018/5/layout/CenteredIconLabelDescriptionList"/>
    <dgm:cxn modelId="{4AA68869-EABB-449B-8C50-D1F866F2C961}" type="presParOf" srcId="{3599D2AA-A159-47F8-88AC-25A18377706E}" destId="{DDBE18C5-D088-4CBD-990F-B02278FE8049}" srcOrd="4" destOrd="0" presId="urn:microsoft.com/office/officeart/2018/5/layout/CenteredIconLabelDescriptionList"/>
    <dgm:cxn modelId="{03240434-181A-4273-B32E-6B7B478E3399}" type="presParOf" srcId="{DB7B399F-33AE-48F2-9DEB-8F580F443379}" destId="{EB057514-1DC9-45EC-8DF3-C81BCFC4A521}" srcOrd="3" destOrd="0" presId="urn:microsoft.com/office/officeart/2018/5/layout/CenteredIconLabelDescriptionList"/>
    <dgm:cxn modelId="{516BC46F-72BA-41A2-B042-BC4399C124D7}" type="presParOf" srcId="{DB7B399F-33AE-48F2-9DEB-8F580F443379}" destId="{93AFF368-1B81-4222-8D79-20B554EE948F}" srcOrd="4" destOrd="0" presId="urn:microsoft.com/office/officeart/2018/5/layout/CenteredIconLabelDescriptionList"/>
    <dgm:cxn modelId="{2B79C8BF-D15A-41DF-A8EE-E9A082BFC210}" type="presParOf" srcId="{93AFF368-1B81-4222-8D79-20B554EE948F}" destId="{C0B55618-0F40-42E6-8BD9-52E19A95D288}" srcOrd="0" destOrd="0" presId="urn:microsoft.com/office/officeart/2018/5/layout/CenteredIconLabelDescriptionList"/>
    <dgm:cxn modelId="{0D392817-2A18-419C-93A0-766BB049A5E6}" type="presParOf" srcId="{93AFF368-1B81-4222-8D79-20B554EE948F}" destId="{7F060C80-B0BC-466F-BE8C-D7EC563D5481}" srcOrd="1" destOrd="0" presId="urn:microsoft.com/office/officeart/2018/5/layout/CenteredIconLabelDescriptionList"/>
    <dgm:cxn modelId="{35D0A13A-1165-4C43-B6AE-8A3A9B2A2902}" type="presParOf" srcId="{93AFF368-1B81-4222-8D79-20B554EE948F}" destId="{284F36E4-5AC1-4D0E-92D4-BEFFD83DA3AC}" srcOrd="2" destOrd="0" presId="urn:microsoft.com/office/officeart/2018/5/layout/CenteredIconLabelDescriptionList"/>
    <dgm:cxn modelId="{4B88753F-DC85-498F-9B2D-1C910EC992F8}" type="presParOf" srcId="{93AFF368-1B81-4222-8D79-20B554EE948F}" destId="{465547EE-3E17-4623-8FBF-6D1241E0D138}" srcOrd="3" destOrd="0" presId="urn:microsoft.com/office/officeart/2018/5/layout/CenteredIconLabelDescriptionList"/>
    <dgm:cxn modelId="{5195575C-A5D4-4B97-9B7A-240F37F2E740}" type="presParOf" srcId="{93AFF368-1B81-4222-8D79-20B554EE948F}" destId="{249D5D32-B806-46F1-8FA3-9EFF0064ACA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8BEAD-6D57-4478-9E74-AA5B63C0675E}">
      <dsp:nvSpPr>
        <dsp:cNvPr id="0" name=""/>
        <dsp:cNvSpPr/>
      </dsp:nvSpPr>
      <dsp:spPr>
        <a:xfrm>
          <a:off x="1025929" y="113969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D59E-B09A-4E73-A970-7C029A903656}">
      <dsp:nvSpPr>
        <dsp:cNvPr id="0" name=""/>
        <dsp:cNvSpPr/>
      </dsp:nvSpPr>
      <dsp:spPr>
        <a:xfrm>
          <a:off x="5836" y="234438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Existing Diagnostic Methods:</a:t>
          </a:r>
          <a:endParaRPr lang="en-US" sz="2000" kern="1200"/>
        </a:p>
      </dsp:txBody>
      <dsp:txXfrm>
        <a:off x="5836" y="2344386"/>
        <a:ext cx="3138750" cy="470812"/>
      </dsp:txXfrm>
    </dsp:sp>
    <dsp:sp modelId="{C8734573-7CD6-4A34-9EEC-CDC5A20FCA02}">
      <dsp:nvSpPr>
        <dsp:cNvPr id="0" name=""/>
        <dsp:cNvSpPr/>
      </dsp:nvSpPr>
      <dsp:spPr>
        <a:xfrm>
          <a:off x="49370" y="2940131"/>
          <a:ext cx="3138750" cy="74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Primarily based on behavioral assessments and questionnaires.</a:t>
          </a:r>
          <a:endParaRPr lang="en-US" sz="1200" kern="1200" dirty="0">
            <a:latin typeface="Nunito Medium" panose="020B060402020202020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Limited use of neuroimaging or electrophysiological methods.</a:t>
          </a:r>
          <a:endParaRPr lang="en-US" sz="1200" kern="1200" dirty="0">
            <a:latin typeface="Nunito Medium" panose="020B0604020202020204" charset="0"/>
          </a:endParaRPr>
        </a:p>
      </dsp:txBody>
      <dsp:txXfrm>
        <a:off x="49370" y="2940131"/>
        <a:ext cx="3138750" cy="743221"/>
      </dsp:txXfrm>
    </dsp:sp>
    <dsp:sp modelId="{9C6BFBC6-3DD7-4980-B700-6202D5E6C55A}">
      <dsp:nvSpPr>
        <dsp:cNvPr id="0" name=""/>
        <dsp:cNvSpPr/>
      </dsp:nvSpPr>
      <dsp:spPr>
        <a:xfrm>
          <a:off x="4713961" y="113969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E843A-A816-4740-AFF9-014616DFAF54}">
      <dsp:nvSpPr>
        <dsp:cNvPr id="0" name=""/>
        <dsp:cNvSpPr/>
      </dsp:nvSpPr>
      <dsp:spPr>
        <a:xfrm>
          <a:off x="3693867" y="234438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Challenges:</a:t>
          </a:r>
          <a:endParaRPr lang="en-US" sz="2000" kern="1200" dirty="0"/>
        </a:p>
      </dsp:txBody>
      <dsp:txXfrm>
        <a:off x="3693867" y="2344386"/>
        <a:ext cx="3138750" cy="470812"/>
      </dsp:txXfrm>
    </dsp:sp>
    <dsp:sp modelId="{DDBE18C5-D088-4CBD-990F-B02278FE8049}">
      <dsp:nvSpPr>
        <dsp:cNvPr id="0" name=""/>
        <dsp:cNvSpPr/>
      </dsp:nvSpPr>
      <dsp:spPr>
        <a:xfrm>
          <a:off x="3693867" y="2959024"/>
          <a:ext cx="3138750" cy="74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Subjectivity in assessments.</a:t>
          </a:r>
          <a:endParaRPr lang="en-US" sz="1200" kern="1200" dirty="0">
            <a:latin typeface="Nunito Medium" panose="020B060402020202020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Variability in symptoms presentation.</a:t>
          </a:r>
          <a:endParaRPr lang="en-US" sz="1200" kern="1200" dirty="0">
            <a:latin typeface="Nunito Medium" panose="020B0604020202020204" charset="0"/>
          </a:endParaRPr>
        </a:p>
      </dsp:txBody>
      <dsp:txXfrm>
        <a:off x="3693867" y="2959024"/>
        <a:ext cx="3138750" cy="743221"/>
      </dsp:txXfrm>
    </dsp:sp>
    <dsp:sp modelId="{C0B55618-0F40-42E6-8BD9-52E19A95D288}">
      <dsp:nvSpPr>
        <dsp:cNvPr id="0" name=""/>
        <dsp:cNvSpPr/>
      </dsp:nvSpPr>
      <dsp:spPr>
        <a:xfrm>
          <a:off x="8401992" y="1139696"/>
          <a:ext cx="1098562" cy="109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F36E4-5AC1-4D0E-92D4-BEFFD83DA3AC}">
      <dsp:nvSpPr>
        <dsp:cNvPr id="0" name=""/>
        <dsp:cNvSpPr/>
      </dsp:nvSpPr>
      <dsp:spPr>
        <a:xfrm>
          <a:off x="7381898" y="234438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Need for Improvement:</a:t>
          </a:r>
          <a:endParaRPr lang="en-US" sz="2000" kern="1200" dirty="0"/>
        </a:p>
      </dsp:txBody>
      <dsp:txXfrm>
        <a:off x="7381898" y="2344386"/>
        <a:ext cx="3138750" cy="470812"/>
      </dsp:txXfrm>
    </dsp:sp>
    <dsp:sp modelId="{249D5D32-B806-46F1-8FA3-9EFF0064ACA8}">
      <dsp:nvSpPr>
        <dsp:cNvPr id="0" name=""/>
        <dsp:cNvSpPr/>
      </dsp:nvSpPr>
      <dsp:spPr>
        <a:xfrm>
          <a:off x="7381898" y="2977916"/>
          <a:ext cx="3138750" cy="74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Nunito Medium" panose="020B0604020202020204" charset="0"/>
            </a:rPr>
            <a:t>More objective, reliable methods to improve diagnostic accuracy.</a:t>
          </a:r>
          <a:endParaRPr lang="en-US" sz="1200" kern="1200" dirty="0">
            <a:latin typeface="Nunito Medium" panose="020B0604020202020204" charset="0"/>
          </a:endParaRPr>
        </a:p>
      </dsp:txBody>
      <dsp:txXfrm>
        <a:off x="7381898" y="2977916"/>
        <a:ext cx="3138750" cy="743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D788A-7E4C-E540-BBBC-DAB10BAA2DB2}" type="datetimeFigureOut">
              <a:rPr lang="en-IL" smtClean="0"/>
              <a:t>09/21/2024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9738-E97E-2248-8E24-8DC2E34719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810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-677405" y="-1860841"/>
            <a:ext cx="14467368" cy="8999015"/>
            <a:chOff x="-508054" y="-1395631"/>
            <a:chExt cx="10850526" cy="6749261"/>
          </a:xfrm>
        </p:grpSpPr>
        <p:sp>
          <p:nvSpPr>
            <p:cNvPr id="182" name="Google Shape;182;p17"/>
            <p:cNvSpPr/>
            <p:nvPr/>
          </p:nvSpPr>
          <p:spPr>
            <a:xfrm rot="-6232072" flipH="1">
              <a:off x="7953896" y="2683488"/>
              <a:ext cx="1241076" cy="3335844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 rot="-403128">
              <a:off x="-363605" y="-1349360"/>
              <a:ext cx="939168" cy="2524408"/>
            </a:xfrm>
            <a:custGeom>
              <a:avLst/>
              <a:gdLst/>
              <a:ahLst/>
              <a:cxnLst/>
              <a:rect l="l" t="t" r="r" b="b"/>
              <a:pathLst>
                <a:path w="23965" h="43038" extrusionOk="0">
                  <a:moveTo>
                    <a:pt x="21831" y="0"/>
                  </a:moveTo>
                  <a:cubicBezTo>
                    <a:pt x="21740" y="0"/>
                    <a:pt x="21643" y="96"/>
                    <a:pt x="21702" y="197"/>
                  </a:cubicBezTo>
                  <a:cubicBezTo>
                    <a:pt x="23190" y="2257"/>
                    <a:pt x="22226" y="4757"/>
                    <a:pt x="20869" y="6626"/>
                  </a:cubicBezTo>
                  <a:cubicBezTo>
                    <a:pt x="19547" y="8448"/>
                    <a:pt x="17690" y="9782"/>
                    <a:pt x="16213" y="11472"/>
                  </a:cubicBezTo>
                  <a:cubicBezTo>
                    <a:pt x="14951" y="12937"/>
                    <a:pt x="13939" y="14699"/>
                    <a:pt x="14118" y="16711"/>
                  </a:cubicBezTo>
                  <a:cubicBezTo>
                    <a:pt x="14296" y="18652"/>
                    <a:pt x="15523" y="20211"/>
                    <a:pt x="16749" y="21628"/>
                  </a:cubicBezTo>
                  <a:cubicBezTo>
                    <a:pt x="18214" y="23271"/>
                    <a:pt x="19880" y="24736"/>
                    <a:pt x="20940" y="26700"/>
                  </a:cubicBezTo>
                  <a:cubicBezTo>
                    <a:pt x="21988" y="28689"/>
                    <a:pt x="22524" y="31106"/>
                    <a:pt x="21988" y="33332"/>
                  </a:cubicBezTo>
                  <a:cubicBezTo>
                    <a:pt x="20845" y="37976"/>
                    <a:pt x="15618" y="39392"/>
                    <a:pt x="11439" y="39631"/>
                  </a:cubicBezTo>
                  <a:cubicBezTo>
                    <a:pt x="9201" y="39762"/>
                    <a:pt x="6974" y="39666"/>
                    <a:pt x="4760" y="40059"/>
                  </a:cubicBezTo>
                  <a:cubicBezTo>
                    <a:pt x="2914" y="40404"/>
                    <a:pt x="926" y="41178"/>
                    <a:pt x="9" y="42940"/>
                  </a:cubicBezTo>
                  <a:cubicBezTo>
                    <a:pt x="1" y="42989"/>
                    <a:pt x="53" y="43038"/>
                    <a:pt x="106" y="43038"/>
                  </a:cubicBezTo>
                  <a:cubicBezTo>
                    <a:pt x="131" y="43038"/>
                    <a:pt x="157" y="43027"/>
                    <a:pt x="176" y="43000"/>
                  </a:cubicBezTo>
                  <a:cubicBezTo>
                    <a:pt x="2308" y="40084"/>
                    <a:pt x="5930" y="40010"/>
                    <a:pt x="9320" y="40010"/>
                  </a:cubicBezTo>
                  <a:cubicBezTo>
                    <a:pt x="9501" y="40010"/>
                    <a:pt x="9680" y="40010"/>
                    <a:pt x="9859" y="40010"/>
                  </a:cubicBezTo>
                  <a:cubicBezTo>
                    <a:pt x="10560" y="40010"/>
                    <a:pt x="11246" y="40007"/>
                    <a:pt x="11903" y="39976"/>
                  </a:cubicBezTo>
                  <a:cubicBezTo>
                    <a:pt x="15809" y="39785"/>
                    <a:pt x="20416" y="38559"/>
                    <a:pt x="22166" y="34666"/>
                  </a:cubicBezTo>
                  <a:cubicBezTo>
                    <a:pt x="23964" y="30677"/>
                    <a:pt x="22024" y="26236"/>
                    <a:pt x="19238" y="23259"/>
                  </a:cubicBezTo>
                  <a:cubicBezTo>
                    <a:pt x="17737" y="21640"/>
                    <a:pt x="15844" y="20116"/>
                    <a:pt x="15011" y="18009"/>
                  </a:cubicBezTo>
                  <a:cubicBezTo>
                    <a:pt x="14082" y="15675"/>
                    <a:pt x="15082" y="13496"/>
                    <a:pt x="16618" y="11710"/>
                  </a:cubicBezTo>
                  <a:cubicBezTo>
                    <a:pt x="18249" y="9817"/>
                    <a:pt x="20357" y="8329"/>
                    <a:pt x="21643" y="6150"/>
                  </a:cubicBezTo>
                  <a:cubicBezTo>
                    <a:pt x="22750" y="4281"/>
                    <a:pt x="23309" y="1935"/>
                    <a:pt x="21928" y="54"/>
                  </a:cubicBezTo>
                  <a:cubicBezTo>
                    <a:pt x="21904" y="16"/>
                    <a:pt x="21868" y="0"/>
                    <a:pt x="2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 rot="183669">
              <a:off x="8325273" y="4773285"/>
              <a:ext cx="207250" cy="197181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 rot="183590">
              <a:off x="8757048" y="3909668"/>
              <a:ext cx="148617" cy="12399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76589" y="133011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75039" y="607648"/>
              <a:ext cx="130720" cy="124370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"/>
          </p:nvPr>
        </p:nvSpPr>
        <p:spPr>
          <a:xfrm>
            <a:off x="1551633" y="17419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2"/>
          </p:nvPr>
        </p:nvSpPr>
        <p:spPr>
          <a:xfrm>
            <a:off x="1551635" y="24431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3"/>
          </p:nvPr>
        </p:nvSpPr>
        <p:spPr>
          <a:xfrm>
            <a:off x="6684336" y="24431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4"/>
          </p:nvPr>
        </p:nvSpPr>
        <p:spPr>
          <a:xfrm>
            <a:off x="1551635" y="47742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5"/>
          </p:nvPr>
        </p:nvSpPr>
        <p:spPr>
          <a:xfrm>
            <a:off x="6684336" y="4774267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6"/>
          </p:nvPr>
        </p:nvSpPr>
        <p:spPr>
          <a:xfrm>
            <a:off x="1551633" y="40730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7"/>
          </p:nvPr>
        </p:nvSpPr>
        <p:spPr>
          <a:xfrm>
            <a:off x="6684333" y="17419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8"/>
          </p:nvPr>
        </p:nvSpPr>
        <p:spPr>
          <a:xfrm>
            <a:off x="6684333" y="4073067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335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7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78" r:id="rId10"/>
    <p:sldLayoutId id="2147483674" r:id="rId11"/>
    <p:sldLayoutId id="2147483675" r:id="rId12"/>
    <p:sldLayoutId id="2147483663" r:id="rId13"/>
    <p:sldLayoutId id="2147483676" r:id="rId14"/>
    <p:sldLayoutId id="214748367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B036A-1993-41B7-BD92-5091CB953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63" y="965201"/>
            <a:ext cx="4918074" cy="4918074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806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hieve Your New Year's Goals by ...">
            <a:extLst>
              <a:ext uri="{FF2B5EF4-FFF2-40B4-BE49-F238E27FC236}">
                <a16:creationId xmlns:a16="http://schemas.microsoft.com/office/drawing/2014/main" id="{FDA1BDCB-E035-FA03-53E7-4F359A0D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68680"/>
            <a:ext cx="1770117" cy="1325879"/>
          </a:xfrm>
          <a:prstGeom prst="rect">
            <a:avLst/>
          </a:prstGeom>
          <a:noFill/>
          <a:effectLst>
            <a:softEdge rad="103167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609600" y="685800"/>
            <a:ext cx="10972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4667"/>
              </a:lnSpc>
            </a:pP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Project Metrics and Performance</a:t>
            </a:r>
            <a:endParaRPr lang="en-US" sz="44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lnSpc>
                <a:spcPts val="4667"/>
              </a:lnSpc>
            </a:pP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09600" y="226314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33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2133" dirty="0"/>
          </a:p>
        </p:txBody>
      </p:sp>
      <p:sp>
        <p:nvSpPr>
          <p:cNvPr id="5" name="Text 2"/>
          <p:cNvSpPr/>
          <p:nvPr/>
        </p:nvSpPr>
        <p:spPr>
          <a:xfrm>
            <a:off x="6339840" y="226314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33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2133" dirty="0"/>
          </a:p>
        </p:txBody>
      </p:sp>
      <p:sp>
        <p:nvSpPr>
          <p:cNvPr id="6" name="Text 3"/>
          <p:cNvSpPr/>
          <p:nvPr/>
        </p:nvSpPr>
        <p:spPr>
          <a:xfrm>
            <a:off x="609600" y="46405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33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2133" dirty="0"/>
          </a:p>
        </p:txBody>
      </p:sp>
      <p:sp>
        <p:nvSpPr>
          <p:cNvPr id="7" name="Text 4"/>
          <p:cNvSpPr/>
          <p:nvPr/>
        </p:nvSpPr>
        <p:spPr>
          <a:xfrm>
            <a:off x="6339840" y="4640580"/>
            <a:ext cx="670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133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2133" dirty="0"/>
          </a:p>
        </p:txBody>
      </p:sp>
      <p:sp>
        <p:nvSpPr>
          <p:cNvPr id="8" name="Text 5"/>
          <p:cNvSpPr/>
          <p:nvPr/>
        </p:nvSpPr>
        <p:spPr>
          <a:xfrm>
            <a:off x="2072640" y="226314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Classification Accuracy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133" dirty="0"/>
          </a:p>
        </p:txBody>
      </p:sp>
      <p:sp>
        <p:nvSpPr>
          <p:cNvPr id="9" name="Text 6"/>
          <p:cNvSpPr/>
          <p:nvPr/>
        </p:nvSpPr>
        <p:spPr>
          <a:xfrm>
            <a:off x="7802880" y="226314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Channel Effectiveness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133" dirty="0"/>
          </a:p>
        </p:txBody>
      </p:sp>
      <p:sp>
        <p:nvSpPr>
          <p:cNvPr id="10" name="Text 7"/>
          <p:cNvSpPr/>
          <p:nvPr/>
        </p:nvSpPr>
        <p:spPr>
          <a:xfrm>
            <a:off x="2072640" y="464058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Optimal Time Segment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133" dirty="0"/>
          </a:p>
        </p:txBody>
      </p:sp>
      <p:sp>
        <p:nvSpPr>
          <p:cNvPr id="11" name="Text 8"/>
          <p:cNvSpPr/>
          <p:nvPr/>
        </p:nvSpPr>
        <p:spPr>
          <a:xfrm>
            <a:off x="7802880" y="464058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Computational Efficiency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133" dirty="0"/>
          </a:p>
        </p:txBody>
      </p:sp>
      <p:sp>
        <p:nvSpPr>
          <p:cNvPr id="12" name="Text 9"/>
          <p:cNvSpPr/>
          <p:nvPr/>
        </p:nvSpPr>
        <p:spPr>
          <a:xfrm>
            <a:off x="2072640" y="262890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Goal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High accuracy for ADHD vs. Control classification.</a:t>
            </a:r>
          </a:p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Result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Achieved 90% accuracy with BLAST and 87/120 correct ADHD classifications with order-preserving matching.</a:t>
            </a:r>
          </a:p>
          <a:p>
            <a:pPr>
              <a:lnSpc>
                <a:spcPts val="2000"/>
              </a:lnSpc>
            </a:pPr>
            <a:endParaRPr lang="en-US" sz="1333" dirty="0"/>
          </a:p>
        </p:txBody>
      </p:sp>
      <p:sp>
        <p:nvSpPr>
          <p:cNvPr id="13" name="Text 10"/>
          <p:cNvSpPr/>
          <p:nvPr/>
        </p:nvSpPr>
        <p:spPr>
          <a:xfrm>
            <a:off x="7802880" y="274320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Goal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Identify the most effective EEG channels.</a:t>
            </a:r>
          </a:p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Result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ADHD best classified with Channel 16, Control with Channels 19 (1-second) and 11 (2-second).</a:t>
            </a:r>
          </a:p>
          <a:p>
            <a:pPr>
              <a:lnSpc>
                <a:spcPts val="2000"/>
              </a:lnSpc>
            </a:pPr>
            <a:endParaRPr lang="en-US" sz="1333" dirty="0"/>
          </a:p>
        </p:txBody>
      </p:sp>
      <p:sp>
        <p:nvSpPr>
          <p:cNvPr id="14" name="Text 11"/>
          <p:cNvSpPr/>
          <p:nvPr/>
        </p:nvSpPr>
        <p:spPr>
          <a:xfrm>
            <a:off x="2072640" y="512064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Goal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Find the best time segment for classification and efficiency.</a:t>
            </a:r>
          </a:p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Result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2-second segment provided 90% accuracy with reduced processing time.</a:t>
            </a:r>
          </a:p>
          <a:p>
            <a:pPr>
              <a:lnSpc>
                <a:spcPts val="2000"/>
              </a:lnSpc>
            </a:pPr>
            <a:endParaRPr lang="en-US" sz="1333" dirty="0"/>
          </a:p>
        </p:txBody>
      </p:sp>
      <p:sp>
        <p:nvSpPr>
          <p:cNvPr id="15" name="Text 12"/>
          <p:cNvSpPr/>
          <p:nvPr/>
        </p:nvSpPr>
        <p:spPr>
          <a:xfrm>
            <a:off x="7802880" y="5120640"/>
            <a:ext cx="390144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Goal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Ensure practical computational performance.</a:t>
            </a:r>
          </a:p>
          <a:p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400" b="1" dirty="0">
                <a:solidFill>
                  <a:srgbClr val="0E0E0E"/>
                </a:solidFill>
                <a:effectLst/>
                <a:latin typeface=".SF NS"/>
              </a:rPr>
              <a:t>Result</a:t>
            </a:r>
            <a:r>
              <a:rPr lang="en-US" sz="1400" dirty="0">
                <a:solidFill>
                  <a:srgbClr val="0E0E0E"/>
                </a:solidFill>
                <a:effectLst/>
                <a:latin typeface=".SF NS"/>
              </a:rPr>
              <a:t>: BLAST was efficient; order-preserving matching requires further optimization.</a:t>
            </a:r>
          </a:p>
          <a:p>
            <a:pPr>
              <a:lnSpc>
                <a:spcPts val="2000"/>
              </a:lnSpc>
            </a:pPr>
            <a:endParaRPr lang="en-US" sz="1333" dirty="0"/>
          </a:p>
        </p:txBody>
      </p:sp>
      <p:sp>
        <p:nvSpPr>
          <p:cNvPr id="16" name="Shape 13"/>
          <p:cNvSpPr/>
          <p:nvPr/>
        </p:nvSpPr>
        <p:spPr>
          <a:xfrm>
            <a:off x="1219200" y="2468880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7" name="Shape 14"/>
          <p:cNvSpPr/>
          <p:nvPr/>
        </p:nvSpPr>
        <p:spPr>
          <a:xfrm>
            <a:off x="6949440" y="2468880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18" name="Shape 15"/>
          <p:cNvSpPr/>
          <p:nvPr/>
        </p:nvSpPr>
        <p:spPr>
          <a:xfrm>
            <a:off x="1219200" y="4846320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9" name="Shape 16"/>
          <p:cNvSpPr/>
          <p:nvPr/>
        </p:nvSpPr>
        <p:spPr>
          <a:xfrm>
            <a:off x="6949440" y="4846320"/>
            <a:ext cx="73152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A787-6397-FC4A-4B00-D1AA09DA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199" y="247358"/>
            <a:ext cx="6854371" cy="1325563"/>
          </a:xfrm>
        </p:spPr>
        <p:txBody>
          <a:bodyPr/>
          <a:lstStyle/>
          <a:p>
            <a:r>
              <a:rPr lang="en-US" dirty="0"/>
              <a:t>Challenges Faced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079072-927A-F793-8C72-E485AD87BB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6428" y="1090611"/>
            <a:ext cx="10319657" cy="564764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1. Slow BLAST Processing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Problem:</a:t>
            </a:r>
            <a:r>
              <a:rPr lang="en-US" sz="1600" dirty="0">
                <a:solidFill>
                  <a:schemeClr val="tx1"/>
                </a:solidFill>
              </a:rPr>
              <a:t> Online BLAST was too slow for EEG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Solution:</a:t>
            </a:r>
            <a:r>
              <a:rPr lang="en-US" sz="1600" dirty="0">
                <a:solidFill>
                  <a:schemeClr val="tx1"/>
                </a:solidFill>
              </a:rPr>
              <a:t> Switched to BLAST+ with a local database, reducing computation time and enhancing efficiency.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2. Adapting BLAST for EEG Data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Problem:</a:t>
            </a:r>
            <a:r>
              <a:rPr lang="en-US" sz="1600" dirty="0">
                <a:solidFill>
                  <a:schemeClr val="tx1"/>
                </a:solidFill>
              </a:rPr>
              <a:t> BLAST wasn’t designed for EEG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Solution:</a:t>
            </a:r>
            <a:r>
              <a:rPr lang="en-US" sz="1600" dirty="0">
                <a:solidFill>
                  <a:schemeClr val="tx1"/>
                </a:solidFill>
              </a:rPr>
              <a:t> Customized letter mapping made EEG data compatible, balancing relevance and performance.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3. Lengthy Global Alignments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Problem:</a:t>
            </a:r>
            <a:r>
              <a:rPr lang="en-US" sz="1600" dirty="0">
                <a:solidFill>
                  <a:schemeClr val="tx1"/>
                </a:solidFill>
              </a:rPr>
              <a:t> Long EEG sequences hindered alignment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Solution: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Downsampling</a:t>
            </a:r>
            <a:r>
              <a:rPr lang="en-US" sz="1600" dirty="0">
                <a:solidFill>
                  <a:schemeClr val="tx1"/>
                </a:solidFill>
              </a:rPr>
              <a:t> shortened sequences, speeding up the alignment process.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4. Inefficient Local Maxima/Minima Method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Problem:</a:t>
            </a:r>
            <a:r>
              <a:rPr lang="en-US" sz="1600" dirty="0">
                <a:solidFill>
                  <a:schemeClr val="tx1"/>
                </a:solidFill>
              </a:rPr>
              <a:t> Segmenting EEG data with local extrema was too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Solution:</a:t>
            </a:r>
            <a:r>
              <a:rPr lang="en-US" sz="1600" dirty="0">
                <a:solidFill>
                  <a:schemeClr val="tx1"/>
                </a:solidFill>
              </a:rPr>
              <a:t> Abandoned this method for more efficient and actionable alternatives.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EA3055D4-7E59-1E6D-81ED-04332B0D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271" y="4933950"/>
            <a:ext cx="1496786" cy="14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8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809"/>
              </p:ext>
            </p:extLst>
          </p:nvPr>
        </p:nvGraphicFramePr>
        <p:xfrm>
          <a:off x="1628775" y="1851269"/>
          <a:ext cx="8934450" cy="4848228"/>
        </p:xfrm>
        <a:graphic>
          <a:graphicData uri="http://schemas.openxmlformats.org/drawingml/2006/table">
            <a:tbl>
              <a:tblPr/>
              <a:tblGrid>
                <a:gridCol w="297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0">
                  <a:extLst>
                    <a:ext uri="{9D8B030D-6E8A-4147-A177-3AD203B41FA5}">
                      <a16:colId xmlns:a16="http://schemas.microsoft.com/office/drawing/2014/main" val="518270280"/>
                    </a:ext>
                  </a:extLst>
                </a:gridCol>
                <a:gridCol w="29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60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Methods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Poppins SemiBold" charset="0"/>
                          <a:ea typeface="Poppins SemiBold" charset="0"/>
                          <a:cs typeface="Poppins SemiBold" charset="0"/>
                        </a:rPr>
                        <a:t>explanation 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Time Segments Analyzed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0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Longest alignments :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maximum-length sequence of matching elements between two sets of data</a:t>
                      </a:r>
                    </a:p>
                    <a:p>
                      <a:pPr marL="0" indent="0">
                        <a:buNone/>
                      </a:pP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1, 2, 3, 5, 7, 9, 12, 15 seconds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Highest percentage identity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  <a:p>
                      <a:pPr marL="0" indent="0">
                        <a:buNone/>
                      </a:pP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aligning two sequences in a way that maximizes the proportion of exact matches between them</a:t>
                      </a:r>
                    </a:p>
                    <a:p>
                      <a:pPr marL="0" indent="0">
                        <a:buNone/>
                      </a:pP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1, 2, 3, 5, 7, 9, 12, 15 seconds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  <a:p>
                      <a:pPr marL="0" indent="0">
                        <a:buNone/>
                      </a:pP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305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Poppins"/>
                <a:cs typeface="Poppins"/>
              </a:rPr>
              <a:t>Results: BLAST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8988" y="872395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E0E0E"/>
                </a:solidFill>
                <a:effectLst/>
                <a:latin typeface=".SF NS"/>
              </a:rPr>
              <a:t>Longest Alignment Example</a:t>
            </a:r>
            <a:endParaRPr lang="en-US" sz="40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E6C0F-5C17-CC1C-F26E-EE5E465E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928209"/>
            <a:ext cx="6578600" cy="2438400"/>
          </a:xfrm>
          <a:prstGeom prst="rect">
            <a:avLst/>
          </a:prstGeom>
        </p:spPr>
      </p:pic>
      <p:graphicFrame>
        <p:nvGraphicFramePr>
          <p:cNvPr id="9" name="Table 0">
            <a:extLst>
              <a:ext uri="{FF2B5EF4-FFF2-40B4-BE49-F238E27FC236}">
                <a16:creationId xmlns:a16="http://schemas.microsoft.com/office/drawing/2014/main" id="{6214A97C-AB6A-378F-3D68-E7BC30FA1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80045"/>
              </p:ext>
            </p:extLst>
          </p:nvPr>
        </p:nvGraphicFramePr>
        <p:xfrm>
          <a:off x="698988" y="2010503"/>
          <a:ext cx="7857392" cy="1549404"/>
        </p:xfrm>
        <a:graphic>
          <a:graphicData uri="http://schemas.openxmlformats.org/drawingml/2006/table">
            <a:tbl>
              <a:tblPr/>
              <a:tblGrid>
                <a:gridCol w="392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4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ADHD (Channel 16)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charset="0"/>
                          <a:cs typeface="Poppins SemiBold" pitchFamily="34" charset="-120"/>
                        </a:rPr>
                        <a:t>Control (Channel 16) 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Poppins" charset="0"/>
                          <a:ea typeface="Poppins" charset="0"/>
                          <a:cs typeface="Poppins" charset="0"/>
                        </a:rPr>
                        <a:t>ABCDEFGHIJKLMNOPQRSTUV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Poppins" charset="0"/>
                          <a:ea typeface="Poppins" charset="0"/>
                          <a:cs typeface="Poppins" charset="0"/>
                        </a:rPr>
                        <a:t>ABXDEFGHIJKLMYOPQRSTUZ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42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8988" y="872395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E0E0E"/>
                </a:solidFill>
                <a:effectLst/>
                <a:latin typeface=".SF NS"/>
              </a:rPr>
              <a:t>Highest Percentage Identity Example</a:t>
            </a:r>
            <a:endParaRPr lang="en-US" sz="32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40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L"/>
          </a:p>
        </p:txBody>
      </p:sp>
      <p:graphicFrame>
        <p:nvGraphicFramePr>
          <p:cNvPr id="9" name="Table 0">
            <a:extLst>
              <a:ext uri="{FF2B5EF4-FFF2-40B4-BE49-F238E27FC236}">
                <a16:creationId xmlns:a16="http://schemas.microsoft.com/office/drawing/2014/main" id="{6214A97C-AB6A-378F-3D68-E7BC30FA1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360"/>
              </p:ext>
            </p:extLst>
          </p:nvPr>
        </p:nvGraphicFramePr>
        <p:xfrm>
          <a:off x="2438400" y="2043705"/>
          <a:ext cx="7772400" cy="1549404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4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ADHD (Channel 11)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charset="0"/>
                          <a:cs typeface="Poppins SemiBold" pitchFamily="34" charset="-120"/>
                        </a:rPr>
                        <a:t>Control (Channel 11) 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>
                          <a:latin typeface="Poppins" charset="0"/>
                          <a:ea typeface="Poppins" charset="0"/>
                          <a:cs typeface="Poppins" charset="0"/>
                        </a:rPr>
                        <a:t>L M N O P Q R S T U V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Poppins" charset="0"/>
                          <a:ea typeface="Poppins" charset="0"/>
                          <a:cs typeface="Poppins" charset="0"/>
                        </a:rPr>
                        <a:t>X Y Z L M N O P Q R S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EEE18A8-FCA0-FE7F-292E-6F1D48A8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93109"/>
            <a:ext cx="7772400" cy="163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BE11F-94D8-AA95-C15F-7380D25F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261915"/>
            <a:ext cx="3276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36">
            <a:extLst>
              <a:ext uri="{FF2B5EF4-FFF2-40B4-BE49-F238E27FC236}">
                <a16:creationId xmlns:a16="http://schemas.microsoft.com/office/drawing/2014/main" id="{38C85EC0-E826-21AD-D4DC-D355B0B1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15" y="806343"/>
            <a:ext cx="6355715" cy="3979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D4B83-A242-F937-212D-2D5D70DAACCE}"/>
              </a:ext>
            </a:extLst>
          </p:cNvPr>
          <p:cNvSpPr txBox="1"/>
          <p:nvPr/>
        </p:nvSpPr>
        <p:spPr>
          <a:xfrm>
            <a:off x="3045070" y="4887400"/>
            <a:ext cx="6101860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Fig. 1: chart that describe correct diagnosis count for each time segments in both longest and highest alignments. </a:t>
            </a:r>
            <a:endParaRPr lang="en-IL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4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7">
            <a:extLst>
              <a:ext uri="{FF2B5EF4-FFF2-40B4-BE49-F238E27FC236}">
                <a16:creationId xmlns:a16="http://schemas.microsoft.com/office/drawing/2014/main" id="{DA87CD28-6507-CD2B-6C50-27B14222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28" y="496610"/>
            <a:ext cx="8257473" cy="447968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4EA09-3DD8-338F-744F-6CA51BBD0C80}"/>
              </a:ext>
            </a:extLst>
          </p:cNvPr>
          <p:cNvSpPr txBox="1"/>
          <p:nvPr/>
        </p:nvSpPr>
        <p:spPr>
          <a:xfrm>
            <a:off x="2199701" y="4976290"/>
            <a:ext cx="7488952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Fig. 2: chart that describe classification Counts by Channel for ADHD and Control in time segments of 1 second with longest alignment.  </a:t>
            </a:r>
            <a:endParaRPr lang="en-IL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6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 descr="A graph of red and blue bars&#10;&#10;Description automatically generated">
            <a:extLst>
              <a:ext uri="{FF2B5EF4-FFF2-40B4-BE49-F238E27FC236}">
                <a16:creationId xmlns:a16="http://schemas.microsoft.com/office/drawing/2014/main" id="{A7CAFCB1-2639-DFBB-231B-89175D6C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54" y="331225"/>
            <a:ext cx="9992939" cy="5571065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82281-DDF3-80E0-DAE3-9889D6CC1C51}"/>
              </a:ext>
            </a:extLst>
          </p:cNvPr>
          <p:cNvSpPr txBox="1"/>
          <p:nvPr/>
        </p:nvSpPr>
        <p:spPr>
          <a:xfrm>
            <a:off x="1343436" y="5819577"/>
            <a:ext cx="6696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3: chart that describe classification Counts by Channel for ADHD and Control in time segments of 1 second with highest alignment. 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961809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38" descr="תמונה שמכילה טקסט, צילום מסך, עלילה, קו&#10;&#10;התיאור נוצר באופן אוטומטי">
            <a:extLst>
              <a:ext uri="{FF2B5EF4-FFF2-40B4-BE49-F238E27FC236}">
                <a16:creationId xmlns:a16="http://schemas.microsoft.com/office/drawing/2014/main" id="{4F1BB86A-B40C-C13D-8B03-82E7B434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4" y="288485"/>
            <a:ext cx="1026924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24CB6-62C2-5774-F59C-D2F52985A955}"/>
              </a:ext>
            </a:extLst>
          </p:cNvPr>
          <p:cNvSpPr txBox="1"/>
          <p:nvPr/>
        </p:nvSpPr>
        <p:spPr>
          <a:xfrm>
            <a:off x="1214325" y="5817087"/>
            <a:ext cx="6110654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Fig. 4: chart that describe classification Counts by Channel for ADHD and Control in time segments of 2 second with longest alignment.  </a:t>
            </a:r>
            <a:endParaRPr lang="en-IL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1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42">
            <a:extLst>
              <a:ext uri="{FF2B5EF4-FFF2-40B4-BE49-F238E27FC236}">
                <a16:creationId xmlns:a16="http://schemas.microsoft.com/office/drawing/2014/main" id="{1F4FDEC4-7423-2FF3-64AB-92901A14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7" y="643467"/>
            <a:ext cx="1031678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7B921-EB6C-6983-C4A4-E9035869F4E0}"/>
              </a:ext>
            </a:extLst>
          </p:cNvPr>
          <p:cNvSpPr txBox="1"/>
          <p:nvPr/>
        </p:nvSpPr>
        <p:spPr>
          <a:xfrm>
            <a:off x="1405681" y="6191533"/>
            <a:ext cx="6101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5: chart that describe classification Counts by Channel for ADHD and Control in time segments of 2 second with highest alignment. 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0552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EEG Classification for ADHD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Mohammed Khatib, Basel Kabia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Supervisors: Dr.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Dahan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Dr.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Samah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Idrees-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Ghazawi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89A7FCD-87EF-F8C2-9E9E-5D21EF4184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028" name="Picture 4" descr="Braude College of Engineering Karmiel">
            <a:extLst>
              <a:ext uri="{FF2B5EF4-FFF2-40B4-BE49-F238E27FC236}">
                <a16:creationId xmlns:a16="http://schemas.microsoft.com/office/drawing/2014/main" id="{FD32361B-7C0A-EF2E-1AA8-6E10A403C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6"/>
          <a:stretch/>
        </p:blipFill>
        <p:spPr bwMode="auto">
          <a:xfrm>
            <a:off x="7647709" y="4236085"/>
            <a:ext cx="2840181" cy="9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raude College of Engineering Karmiel">
            <a:extLst>
              <a:ext uri="{FF2B5EF4-FFF2-40B4-BE49-F238E27FC236}">
                <a16:creationId xmlns:a16="http://schemas.microsoft.com/office/drawing/2014/main" id="{CA2FACD9-EC5B-07B8-816D-A2CDCD522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50"/>
          <a:stretch/>
        </p:blipFill>
        <p:spPr bwMode="auto">
          <a:xfrm>
            <a:off x="7647709" y="2180246"/>
            <a:ext cx="2604655" cy="20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FFA-44AB-6630-46FE-F0E28C5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 Results: Comparisons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28C6-EE8D-288C-8490-855337040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3057411"/>
            <a:ext cx="2917371" cy="743178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Optimal Time Segments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CFDFF-6384-96FA-6547-6F82DD3BE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100" y="2685822"/>
            <a:ext cx="2917371" cy="743178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Channel Performance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DB27F-02AC-A4DE-0648-79DED9256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1-second and 2-second segments provided the highest accuracy.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2-second segment was faster and more efficient (16,526 seconds vs. 77,677 seconds for 1-second segment).</a:t>
            </a:r>
          </a:p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D9EFA6-0C83-0378-1B10-24302EDE2F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798439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ADHD diagnosis: Channel 16 most effective.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Control diagnosis: Channel 19 (1-second) and Channel 11 (2-second) were most accurate.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1602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FFA-44AB-6630-46FE-F0E28C5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 Results: Order-Preserving Matching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28C6-EE8D-288C-8490-855337040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3057411"/>
            <a:ext cx="2917371" cy="743178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Processing Time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CFDFF-6384-96FA-6547-6F82DD3BE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100" y="3055261"/>
            <a:ext cx="2917371" cy="743178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Accuracy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DB27F-02AC-A4DE-0648-79DED9256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Total time: 180,345.48 seconds (~50 hours).</a:t>
            </a:r>
          </a:p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D9EFA6-0C83-0378-1B10-24302EDE2F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798439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ADHD Classification: 87 out of 120 correct diagnoses.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Control Classification: 59 out of 59 correct diagnoses (perfect accuracy).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9512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2" descr="תמונה שמכילה טקסט, צילום מסך, מקביל, קו&#10;&#10;התיאור נוצר באופן אוטומטי">
            <a:extLst>
              <a:ext uri="{FF2B5EF4-FFF2-40B4-BE49-F238E27FC236}">
                <a16:creationId xmlns:a16="http://schemas.microsoft.com/office/drawing/2014/main" id="{6354DCD0-C6A7-1D90-F6DC-AC3E1BC4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15" y="434824"/>
            <a:ext cx="10905066" cy="5207169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46942-4192-D9E9-92DD-9BE62EDC9F83}"/>
              </a:ext>
            </a:extLst>
          </p:cNvPr>
          <p:cNvSpPr txBox="1"/>
          <p:nvPr/>
        </p:nvSpPr>
        <p:spPr>
          <a:xfrm>
            <a:off x="1160330" y="5688477"/>
            <a:ext cx="6110654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Fig. 6: chart that describe correct diagnosis count for order-preserving matching. </a:t>
            </a:r>
            <a:endParaRPr lang="en-IL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8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FFA-44AB-6630-46FE-F0E28C5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Conclusions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DB27F-02AC-A4DE-0648-79DED9256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0212" y="2678340"/>
            <a:ext cx="2917371" cy="280806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BLAST with 2-second segments provided the best balance of accuracy and processing efficiency.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Order-preserving matching, while accurate, required too much time for practical use.</a:t>
            </a:r>
          </a:p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D9EFA6-0C83-0378-1B10-24302EDE2F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45731" y="2703407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ADHD best classified using Channel 16.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Control best classified with Channels 19 and 11, depending on time segment.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926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FFA-44AB-6630-46FE-F0E28C5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Future Work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28C6-EE8D-288C-8490-855337040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63186"/>
            <a:ext cx="2917371" cy="743178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Optimize Runtime of Order-Preserving Matching: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CFDFF-6384-96FA-6547-6F82DD3BE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7314" y="2327193"/>
            <a:ext cx="2917371" cy="743178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Enhance Accuracy of BLAST Analysis: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1A76A-50CC-3090-EC66-BB6389DDA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7830" y="2291597"/>
            <a:ext cx="2917371" cy="743178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Explore Alternative Methods: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DB27F-02AC-A4DE-0648-79DED9256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9" y="3486806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Use efficient algorithms or parallel computing.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Apply data compression to reduce processing load.</a:t>
            </a:r>
          </a:p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D9EFA6-0C83-0378-1B10-24302EDE2F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429000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Refine frequency-to-letter mapping for subtle EEG patterns.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Adjust BLAST parameters and scoring matrices.</a:t>
            </a:r>
          </a:p>
          <a:p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7643BD-22B4-E342-F766-4A06C3AB07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9" y="3406364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Investigate machine learning models (e.g., neural networks, SVMs).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Utilize advanced signal processing like wavelet transforms.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1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4F05-4F90-2B65-C3D4-73828AB6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368198"/>
            <a:ext cx="6678385" cy="132556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We are </a:t>
            </a:r>
            <a:r>
              <a:rPr lang="en-US" sz="2800" b="1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open</a:t>
            </a:r>
            <a:r>
              <a:rPr lang="en-US" sz="2800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 to any questions or further discussion.</a:t>
            </a:r>
            <a:br>
              <a:rPr lang="en-US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US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</a:br>
            <a:br>
              <a:rPr lang="en-US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lang="en-US" dirty="0">
                <a:solidFill>
                  <a:srgbClr val="0E0E0E"/>
                </a:solidFill>
                <a:effectLst/>
                <a:latin typeface="AkayaKanadaka" panose="02010502080401010103" pitchFamily="2" charset="77"/>
                <a:cs typeface="AkayaKanadaka" panose="02010502080401010103" pitchFamily="2" charset="77"/>
              </a:rPr>
              <a:t>thank you for listening 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IL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3521506-BD57-62DB-6ECE-C36A8B0EA50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833" r="83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13C0B-03C0-3A53-5BED-7B84997D0E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62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dirty="0"/>
              <a:t>Current Situation</a:t>
            </a:r>
          </a:p>
        </p:txBody>
      </p:sp>
      <p:graphicFrame>
        <p:nvGraphicFramePr>
          <p:cNvPr id="19" name="מציין מיקום תוכן 2">
            <a:extLst>
              <a:ext uri="{FF2B5EF4-FFF2-40B4-BE49-F238E27FC236}">
                <a16:creationId xmlns:a16="http://schemas.microsoft.com/office/drawing/2014/main" id="{6DD2ED94-99A8-3FA7-3D16-E9890794DCCE}"/>
              </a:ext>
            </a:extLst>
          </p:cNvPr>
          <p:cNvGraphicFramePr>
            <a:graphicFrameLocks/>
          </p:cNvGraphicFramePr>
          <p:nvPr/>
        </p:nvGraphicFramePr>
        <p:xfrm>
          <a:off x="587828" y="1356967"/>
          <a:ext cx="10526485" cy="474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F242-EFD8-BF8A-C276-A4B5705B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Key System Requirements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E048A-DAE8-4DE4-320B-A92FAAEDA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effectLst/>
                <a:latin typeface=".SF NS"/>
              </a:rPr>
              <a:t>Data Input</a:t>
            </a:r>
            <a:r>
              <a:rPr lang="en-US" dirty="0">
                <a:solidFill>
                  <a:schemeClr val="accent1"/>
                </a:solidFill>
                <a:effectLst/>
                <a:latin typeface=".SF NS"/>
              </a:rPr>
              <a:t>:</a:t>
            </a:r>
          </a:p>
          <a:p>
            <a:pPr algn="l"/>
            <a:endParaRPr lang="en-I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2BD145-B140-F046-9BB5-FCB04A2D9D1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51633" y="2205117"/>
            <a:ext cx="3956000" cy="1370400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Raw EEG data in </a:t>
            </a:r>
            <a:r>
              <a:rPr lang="en-US" sz="1600" dirty="0">
                <a:solidFill>
                  <a:srgbClr val="0E0E0E"/>
                </a:solidFill>
                <a:effectLst/>
                <a:latin typeface=".AppleSystemUIFontMonospaced"/>
              </a:rPr>
              <a:t>.mat</a:t>
            </a:r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 format.</a:t>
            </a:r>
          </a:p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Labeled with 10-20 electrode system (Fp1, Fp2, etc.).</a:t>
            </a:r>
          </a:p>
          <a:p>
            <a:pPr algn="l"/>
            <a:r>
              <a:rPr lang="en-US" sz="1600" b="1" dirty="0">
                <a:solidFill>
                  <a:srgbClr val="0E0E0E"/>
                </a:solidFill>
                <a:latin typeface=".SF NS"/>
              </a:rPr>
              <a:t>* </a:t>
            </a:r>
            <a:r>
              <a:rPr lang="en-US" sz="1600" dirty="0">
                <a:solidFill>
                  <a:srgbClr val="0E0E0E"/>
                </a:solidFill>
                <a:latin typeface=".SF NS"/>
              </a:rPr>
              <a:t>19 channels</a:t>
            </a:r>
            <a:endParaRPr lang="en-US" sz="1600" dirty="0">
              <a:solidFill>
                <a:srgbClr val="0E0E0E"/>
              </a:solidFill>
              <a:effectLst/>
              <a:latin typeface=".SF NS"/>
            </a:endParaRPr>
          </a:p>
          <a:p>
            <a:pPr algn="l"/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CA188C-6C91-0A77-1F55-CC4C849C4EE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684333" y="2205117"/>
            <a:ext cx="3956000" cy="1370400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600" b="1" dirty="0">
                <a:solidFill>
                  <a:srgbClr val="0E0E0E"/>
                </a:solidFill>
                <a:effectLst/>
                <a:latin typeface=".SF NS"/>
              </a:rPr>
              <a:t>BLAST</a:t>
            </a:r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: Convert EEG to symbolic letter sequences, use BLAST+ for local sequence comparison.</a:t>
            </a:r>
          </a:p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sz="1600" b="1" dirty="0">
                <a:solidFill>
                  <a:srgbClr val="0E0E0E"/>
                </a:solidFill>
                <a:effectLst/>
                <a:latin typeface=".SF NS"/>
              </a:rPr>
              <a:t>Order-Preserving Matching</a:t>
            </a:r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1600" dirty="0" err="1">
                <a:solidFill>
                  <a:srgbClr val="0E0E0E"/>
                </a:solidFill>
                <a:effectLst/>
                <a:latin typeface=".SF NS"/>
              </a:rPr>
              <a:t>Downsample</a:t>
            </a:r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 EEG and apply Needleman-Wunsch algorithm for sequence alignment.</a:t>
            </a:r>
          </a:p>
          <a:p>
            <a:pPr algn="l"/>
            <a:endParaRPr lang="en-IL" sz="1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5291998-2A7C-4454-6AB2-012939F31B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51633" y="5124867"/>
            <a:ext cx="3956000" cy="1370400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Load and process EEG data using </a:t>
            </a:r>
            <a:r>
              <a:rPr lang="en-US" sz="1600" dirty="0" err="1">
                <a:solidFill>
                  <a:srgbClr val="0E0E0E"/>
                </a:solidFill>
                <a:effectLst/>
                <a:latin typeface=".AppleSystemUIFontMonospaced"/>
              </a:rPr>
              <a:t>scipy.io</a:t>
            </a:r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Apply band-pass filter (0.5-40 Hz) and Independent Component Analysis (ICA) to remove artifacts.</a:t>
            </a:r>
          </a:p>
          <a:p>
            <a:pPr algn="l"/>
            <a:endParaRPr lang="en-IL" sz="1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91266EA-38EC-E4B0-8615-F0B08F69B08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684333" y="5033767"/>
            <a:ext cx="3956000" cy="1370400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E0E0E"/>
                </a:solidFill>
                <a:effectLst/>
                <a:latin typeface=".SF NS"/>
              </a:rPr>
              <a:t>• Identify ADHD or control based on sequence identity percentages, with focus on optimal channels.</a:t>
            </a:r>
          </a:p>
          <a:p>
            <a:pPr algn="l"/>
            <a:endParaRPr lang="en-IL" sz="1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5D63ADD-307C-0198-EC56-6DDAA736050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551633" y="4423667"/>
            <a:ext cx="3956000" cy="7012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effectLst/>
                <a:latin typeface=".SF NS"/>
              </a:rPr>
              <a:t>Preprocessing</a:t>
            </a:r>
            <a:r>
              <a:rPr lang="en-US" dirty="0">
                <a:solidFill>
                  <a:schemeClr val="accent1"/>
                </a:solidFill>
                <a:effectLst/>
                <a:latin typeface=".SF NS"/>
              </a:rPr>
              <a:t>:</a:t>
            </a:r>
          </a:p>
          <a:p>
            <a:pPr algn="l"/>
            <a:endParaRPr lang="en-IL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1758F73-F932-D1AE-9724-9D2068FD22B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effectLst/>
                <a:latin typeface=".SF NS"/>
              </a:rPr>
              <a:t>Analysis Methods</a:t>
            </a:r>
            <a:r>
              <a:rPr lang="en-US" dirty="0">
                <a:solidFill>
                  <a:schemeClr val="accent1"/>
                </a:solidFill>
                <a:effectLst/>
                <a:latin typeface=".SF NS"/>
              </a:rPr>
              <a:t>:</a:t>
            </a:r>
          </a:p>
          <a:p>
            <a:pPr algn="l"/>
            <a:endParaRPr lang="en-IL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46982C2-686C-02BD-4EFC-3BEA7CD0712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684333" y="4423667"/>
            <a:ext cx="3956000" cy="7012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effectLst/>
                <a:latin typeface=".SF NS"/>
              </a:rPr>
              <a:t>Classification</a:t>
            </a:r>
            <a:r>
              <a:rPr lang="en-US" dirty="0">
                <a:solidFill>
                  <a:schemeClr val="accent1"/>
                </a:solidFill>
                <a:effectLst/>
                <a:latin typeface=".SF NS"/>
              </a:rPr>
              <a:t>: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572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4428B-AC2F-2A06-4ACA-72803915C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815" y="695746"/>
            <a:ext cx="5029201" cy="743178"/>
          </a:xfrm>
        </p:spPr>
        <p:txBody>
          <a:bodyPr/>
          <a:lstStyle/>
          <a:p>
            <a:r>
              <a:rPr lang="en-US" dirty="0"/>
              <a:t>Main Goals of the Research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6EA8D-3858-28F9-769D-7FA539EEDE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" y="1994800"/>
            <a:ext cx="5029200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To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Improve EEG classification to distinguish ADHD: 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Techniques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BLAST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Order-preserving matching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Significance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Higher accuracy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Better diagnostics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Enhanced ADHD understanding</a:t>
            </a:r>
            <a:endParaRPr lang="en-IL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018953-7E01-7CF1-7334-CC563DD4C7C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1064C-34D2-F6C5-EE2B-2E9776DB3780}"/>
              </a:ext>
            </a:extLst>
          </p:cNvPr>
          <p:cNvSpPr txBox="1"/>
          <p:nvPr/>
        </p:nvSpPr>
        <p:spPr>
          <a:xfrm>
            <a:off x="4495801" y="3023500"/>
            <a:ext cx="312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Impact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Effective interventions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Support for those with ADHD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200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0D8-AE54-9746-AB39-A8E5E339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  <a:endParaRPr lang="en-IL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9B4DA4C-2484-EED2-2CDF-C501DC5A2E3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05" r="2880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4C1F-0646-EC84-AB1D-A84F0A84D1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F4846-8B66-0F6F-925A-0824CF845C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5" y="3890460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Loading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Used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scipy.io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Labeling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10-20 system.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Filtering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Applied band-pass filter.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Artifacts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Removed via ICA.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Accuracy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Data quality improved.</a:t>
            </a:r>
          </a:p>
          <a:p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68D21C-4B5B-7F19-C939-E95D4F4975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Storage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EEG data in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.mat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files.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Groups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ADHD and controls.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Automation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Efficient file handling.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Categorization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Systematic analysis enabled.</a:t>
            </a:r>
          </a:p>
          <a:p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A0FB7C-B547-FD7E-045C-50A6479F6D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2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69D9-68BB-A36F-534B-26BFE4B9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59C65-A4FC-1015-CCA7-FB8D48E62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8" y="2122261"/>
            <a:ext cx="2917371" cy="743178"/>
          </a:xfrm>
        </p:spPr>
        <p:txBody>
          <a:bodyPr/>
          <a:lstStyle/>
          <a:p>
            <a:r>
              <a:rPr lang="en-US" dirty="0"/>
              <a:t>Data Conversion Process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10AC-3C9E-F615-F804-3E87835D52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122261"/>
            <a:ext cx="2917371" cy="743178"/>
          </a:xfrm>
        </p:spPr>
        <p:txBody>
          <a:bodyPr/>
          <a:lstStyle/>
          <a:p>
            <a:r>
              <a:rPr lang="en-US" dirty="0"/>
              <a:t>Comparison Methodology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AC931-1ED7-595C-4D99-1E2D93BCF6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798" y="3469160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Segmentation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EEG data segmented.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Dominant Frequencies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Identified using Welch method.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Letter Mapping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Frequencies mapped to letters (e.g., Delta = ‘A’).</a:t>
            </a:r>
          </a:p>
          <a:p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87447-0670-C63D-8BFA-BEE0B6942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7314" y="3469160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BLAST Application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Compared EEG letter sequences.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Analysis Focus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Longest alignments and identity percentage.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Insights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Revealed brain activity differences between groups.</a:t>
            </a:r>
          </a:p>
          <a:p>
            <a:endParaRPr lang="en-IL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B52F202-9A8D-D570-B80E-5B3257662D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097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0A4-2657-64BB-2134-A72B1E2A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Order-Preserving Matching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6F275-FB46-A6AE-85F1-ADACE7C59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Reduction Techniques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CEF23-D665-FA25-CC10-7F0B5C34A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Pairwise Comparison Method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4B874-D644-5DEE-9EF8-451B819587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Downsampling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Took every 4th EEG sample.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Purpose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Reduced data size, retained key information.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Benefit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Enabled efficient processing.</a:t>
            </a:r>
          </a:p>
          <a:p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70895C-EB29-B7AE-6D68-1B9CB56C37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Symbolic Sequences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EEG channels converted to positive/negative symbols.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Algorithm Used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Needleman-Wunsch for alignment.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Analysis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Calculated similarity percentages.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Insight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Examined distinctions between ADHD and controls.</a:t>
            </a:r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29F718-2906-679B-C4AE-25303180E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29"/>
          <a:stretch/>
        </p:blipFill>
        <p:spPr bwMode="auto">
          <a:xfrm>
            <a:off x="330629" y="1701421"/>
            <a:ext cx="2399812" cy="26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F12DF6-A07A-9209-D2F2-450C7FAA1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7"/>
          <a:stretch/>
        </p:blipFill>
        <p:spPr bwMode="auto">
          <a:xfrm>
            <a:off x="990602" y="4307680"/>
            <a:ext cx="3216045" cy="21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5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FFA-44AB-6630-46FE-F0E28C5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28C6-EE8D-288C-8490-855337040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BLAST-Based Classification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CFDFF-6384-96FA-6547-6F82DD3BE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Order-Preserving Matching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1A76A-50CC-3090-EC66-BB6389DDA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Segmentation Techniques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DB27F-02AC-A4DE-0648-79DED9256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Analyzed average identity percentages.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Aligned sequences to classify ADHD vs. controls.</a:t>
            </a:r>
          </a:p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D9EFA6-0C83-0378-1B10-24302EDE2F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Evaluated EEG channel similarity percentages.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High accuracy, especially for controls.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Time-consuming process.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7643BD-22B4-E342-F766-4A06C3AB07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Segmented EEG data into optimal time frames.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Specific durations improved accuracy and efficiency.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579355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44B28E-3BFA-4441-BD08-286692A70834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541</TotalTime>
  <Words>1292</Words>
  <Application>Microsoft Office PowerPoint</Application>
  <PresentationFormat>מסך רחב</PresentationFormat>
  <Paragraphs>188</Paragraphs>
  <Slides>25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25</vt:i4>
      </vt:variant>
    </vt:vector>
  </HeadingPairs>
  <TitlesOfParts>
    <vt:vector size="40" baseType="lpstr">
      <vt:lpstr>.AppleSystemUIFontMonospaced</vt:lpstr>
      <vt:lpstr>.SF NS</vt:lpstr>
      <vt:lpstr>AkayaKanadaka</vt:lpstr>
      <vt:lpstr>Aptos</vt:lpstr>
      <vt:lpstr>Arial</vt:lpstr>
      <vt:lpstr>Bebas Neue</vt:lpstr>
      <vt:lpstr>Calibri</vt:lpstr>
      <vt:lpstr>Montserrat</vt:lpstr>
      <vt:lpstr>Nunito Medium</vt:lpstr>
      <vt:lpstr>Plus Jakarta Sans</vt:lpstr>
      <vt:lpstr>Poppins</vt:lpstr>
      <vt:lpstr>Poppins SemiBold</vt:lpstr>
      <vt:lpstr>Tw Cen MT</vt:lpstr>
      <vt:lpstr>Droplet</vt:lpstr>
      <vt:lpstr>Terra</vt:lpstr>
      <vt:lpstr>מצגת של PowerPoint‏</vt:lpstr>
      <vt:lpstr>EEG Classification for ADHD</vt:lpstr>
      <vt:lpstr>Current Situation</vt:lpstr>
      <vt:lpstr>Key System Requirements </vt:lpstr>
      <vt:lpstr>מצגת של PowerPoint‏</vt:lpstr>
      <vt:lpstr>Methodology Overview</vt:lpstr>
      <vt:lpstr>BLAST</vt:lpstr>
      <vt:lpstr>Order-Preserving Matching</vt:lpstr>
      <vt:lpstr>Classification Methods</vt:lpstr>
      <vt:lpstr>מצגת של PowerPoint‏</vt:lpstr>
      <vt:lpstr>Challenges Faced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 Results: Comparisons  </vt:lpstr>
      <vt:lpstr> Results: Order-Preserving Matching </vt:lpstr>
      <vt:lpstr>מצגת של PowerPoint‏</vt:lpstr>
      <vt:lpstr>Conclusions </vt:lpstr>
      <vt:lpstr>Future Work </vt:lpstr>
      <vt:lpstr>We are open to any questions or further discussion.   thank you for listening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Classification for ADHD</dc:title>
  <dc:creator>באסל כעביה</dc:creator>
  <cp:lastModifiedBy>מוחמד ח'טיב</cp:lastModifiedBy>
  <cp:revision>42</cp:revision>
  <dcterms:created xsi:type="dcterms:W3CDTF">2024-09-11T10:44:22Z</dcterms:created>
  <dcterms:modified xsi:type="dcterms:W3CDTF">2024-09-21T19:32:11Z</dcterms:modified>
</cp:coreProperties>
</file>