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sel Alzyoud" userId="ae4214538faeb1e7" providerId="LiveId" clId="{CA42D479-6877-4B2A-9929-0B9A195B862C}"/>
    <pc:docChg chg="undo redo custSel addSld delSld modSld">
      <pc:chgData name="Basel Alzyoud" userId="ae4214538faeb1e7" providerId="LiveId" clId="{CA42D479-6877-4B2A-9929-0B9A195B862C}" dt="2022-01-09T21:13:01.013" v="402" actId="207"/>
      <pc:docMkLst>
        <pc:docMk/>
      </pc:docMkLst>
      <pc:sldChg chg="modSp new mod">
        <pc:chgData name="Basel Alzyoud" userId="ae4214538faeb1e7" providerId="LiveId" clId="{CA42D479-6877-4B2A-9929-0B9A195B862C}" dt="2022-01-09T19:37:52.904" v="223" actId="20577"/>
        <pc:sldMkLst>
          <pc:docMk/>
          <pc:sldMk cId="2587587175" sldId="256"/>
        </pc:sldMkLst>
        <pc:spChg chg="mod">
          <ac:chgData name="Basel Alzyoud" userId="ae4214538faeb1e7" providerId="LiveId" clId="{CA42D479-6877-4B2A-9929-0B9A195B862C}" dt="2022-01-09T19:37:06.126" v="92"/>
          <ac:spMkLst>
            <pc:docMk/>
            <pc:sldMk cId="2587587175" sldId="256"/>
            <ac:spMk id="2" creationId="{AE491C34-780B-41A3-9E8F-12154B789FBE}"/>
          </ac:spMkLst>
        </pc:spChg>
        <pc:spChg chg="mod">
          <ac:chgData name="Basel Alzyoud" userId="ae4214538faeb1e7" providerId="LiveId" clId="{CA42D479-6877-4B2A-9929-0B9A195B862C}" dt="2022-01-09T19:37:52.904" v="223" actId="20577"/>
          <ac:spMkLst>
            <pc:docMk/>
            <pc:sldMk cId="2587587175" sldId="256"/>
            <ac:spMk id="3" creationId="{F6140BFC-4E40-48C5-8027-D167D8909EE8}"/>
          </ac:spMkLst>
        </pc:spChg>
      </pc:sldChg>
      <pc:sldChg chg="modSp new mod">
        <pc:chgData name="Basel Alzyoud" userId="ae4214538faeb1e7" providerId="LiveId" clId="{CA42D479-6877-4B2A-9929-0B9A195B862C}" dt="2022-01-09T20:40:57.630" v="396" actId="20577"/>
        <pc:sldMkLst>
          <pc:docMk/>
          <pc:sldMk cId="2985505447" sldId="257"/>
        </pc:sldMkLst>
        <pc:spChg chg="mod">
          <ac:chgData name="Basel Alzyoud" userId="ae4214538faeb1e7" providerId="LiveId" clId="{CA42D479-6877-4B2A-9929-0B9A195B862C}" dt="2022-01-09T19:50:04.367" v="367" actId="255"/>
          <ac:spMkLst>
            <pc:docMk/>
            <pc:sldMk cId="2985505447" sldId="257"/>
            <ac:spMk id="2" creationId="{A6BFC58E-6921-4E96-BEAF-9C090CBD2886}"/>
          </ac:spMkLst>
        </pc:spChg>
        <pc:spChg chg="mod">
          <ac:chgData name="Basel Alzyoud" userId="ae4214538faeb1e7" providerId="LiveId" clId="{CA42D479-6877-4B2A-9929-0B9A195B862C}" dt="2022-01-09T20:40:57.630" v="396" actId="20577"/>
          <ac:spMkLst>
            <pc:docMk/>
            <pc:sldMk cId="2985505447" sldId="257"/>
            <ac:spMk id="3" creationId="{34546455-CD4A-47F8-B8B6-71BB663A1144}"/>
          </ac:spMkLst>
        </pc:spChg>
      </pc:sldChg>
      <pc:sldChg chg="modSp new mod">
        <pc:chgData name="Basel Alzyoud" userId="ae4214538faeb1e7" providerId="LiveId" clId="{CA42D479-6877-4B2A-9929-0B9A195B862C}" dt="2022-01-09T19:49:23.543" v="358" actId="255"/>
        <pc:sldMkLst>
          <pc:docMk/>
          <pc:sldMk cId="3901000287" sldId="258"/>
        </pc:sldMkLst>
        <pc:spChg chg="mod">
          <ac:chgData name="Basel Alzyoud" userId="ae4214538faeb1e7" providerId="LiveId" clId="{CA42D479-6877-4B2A-9929-0B9A195B862C}" dt="2022-01-09T19:49:17.086" v="357" actId="255"/>
          <ac:spMkLst>
            <pc:docMk/>
            <pc:sldMk cId="3901000287" sldId="258"/>
            <ac:spMk id="2" creationId="{68DA8E6B-1197-4428-906D-81D080ACF174}"/>
          </ac:spMkLst>
        </pc:spChg>
        <pc:spChg chg="mod">
          <ac:chgData name="Basel Alzyoud" userId="ae4214538faeb1e7" providerId="LiveId" clId="{CA42D479-6877-4B2A-9929-0B9A195B862C}" dt="2022-01-09T19:49:23.543" v="358" actId="255"/>
          <ac:spMkLst>
            <pc:docMk/>
            <pc:sldMk cId="3901000287" sldId="258"/>
            <ac:spMk id="3" creationId="{976C05D9-E357-4BAE-9680-C0EF50B02805}"/>
          </ac:spMkLst>
        </pc:spChg>
      </pc:sldChg>
      <pc:sldChg chg="modSp new mod">
        <pc:chgData name="Basel Alzyoud" userId="ae4214538faeb1e7" providerId="LiveId" clId="{CA42D479-6877-4B2A-9929-0B9A195B862C}" dt="2022-01-09T21:13:01.013" v="402" actId="207"/>
        <pc:sldMkLst>
          <pc:docMk/>
          <pc:sldMk cId="3466896507" sldId="259"/>
        </pc:sldMkLst>
        <pc:spChg chg="mod">
          <ac:chgData name="Basel Alzyoud" userId="ae4214538faeb1e7" providerId="LiveId" clId="{CA42D479-6877-4B2A-9929-0B9A195B862C}" dt="2022-01-09T19:49:48.718" v="364" actId="255"/>
          <ac:spMkLst>
            <pc:docMk/>
            <pc:sldMk cId="3466896507" sldId="259"/>
            <ac:spMk id="2" creationId="{8E63E8F8-58D3-42C7-8C02-2B26397F4389}"/>
          </ac:spMkLst>
        </pc:spChg>
        <pc:spChg chg="mod">
          <ac:chgData name="Basel Alzyoud" userId="ae4214538faeb1e7" providerId="LiveId" clId="{CA42D479-6877-4B2A-9929-0B9A195B862C}" dt="2022-01-09T21:13:01.013" v="402" actId="207"/>
          <ac:spMkLst>
            <pc:docMk/>
            <pc:sldMk cId="3466896507" sldId="259"/>
            <ac:spMk id="3" creationId="{7ECDEBB2-FA28-4BF4-A89C-F4BFC4491380}"/>
          </ac:spMkLst>
        </pc:spChg>
      </pc:sldChg>
      <pc:sldChg chg="addSp delSp modSp new mod">
        <pc:chgData name="Basel Alzyoud" userId="ae4214538faeb1e7" providerId="LiveId" clId="{CA42D479-6877-4B2A-9929-0B9A195B862C}" dt="2022-01-09T20:39:34.272" v="394" actId="22"/>
        <pc:sldMkLst>
          <pc:docMk/>
          <pc:sldMk cId="1044091748" sldId="260"/>
        </pc:sldMkLst>
        <pc:spChg chg="mod">
          <ac:chgData name="Basel Alzyoud" userId="ae4214538faeb1e7" providerId="LiveId" clId="{CA42D479-6877-4B2A-9929-0B9A195B862C}" dt="2022-01-09T19:48:15.962" v="338" actId="20577"/>
          <ac:spMkLst>
            <pc:docMk/>
            <pc:sldMk cId="1044091748" sldId="260"/>
            <ac:spMk id="2" creationId="{E8984001-203C-4923-A601-D6631D088040}"/>
          </ac:spMkLst>
        </pc:spChg>
        <pc:spChg chg="mod">
          <ac:chgData name="Basel Alzyoud" userId="ae4214538faeb1e7" providerId="LiveId" clId="{CA42D479-6877-4B2A-9929-0B9A195B862C}" dt="2022-01-09T20:39:19.503" v="391" actId="20577"/>
          <ac:spMkLst>
            <pc:docMk/>
            <pc:sldMk cId="1044091748" sldId="260"/>
            <ac:spMk id="3" creationId="{65C595DC-7211-4475-8941-9FF1446C85C2}"/>
          </ac:spMkLst>
        </pc:spChg>
        <pc:spChg chg="add del">
          <ac:chgData name="Basel Alzyoud" userId="ae4214538faeb1e7" providerId="LiveId" clId="{CA42D479-6877-4B2A-9929-0B9A195B862C}" dt="2022-01-09T20:39:34.272" v="394" actId="22"/>
          <ac:spMkLst>
            <pc:docMk/>
            <pc:sldMk cId="1044091748" sldId="260"/>
            <ac:spMk id="5" creationId="{9EA70C84-D603-4CF7-96E5-042BDB3FDF6C}"/>
          </ac:spMkLst>
        </pc:spChg>
      </pc:sldChg>
      <pc:sldChg chg="modSp new del mod">
        <pc:chgData name="Basel Alzyoud" userId="ae4214538faeb1e7" providerId="LiveId" clId="{CA42D479-6877-4B2A-9929-0B9A195B862C}" dt="2022-01-09T20:39:37.291" v="395" actId="47"/>
        <pc:sldMkLst>
          <pc:docMk/>
          <pc:sldMk cId="859996716" sldId="261"/>
        </pc:sldMkLst>
        <pc:spChg chg="mod">
          <ac:chgData name="Basel Alzyoud" userId="ae4214538faeb1e7" providerId="LiveId" clId="{CA42D479-6877-4B2A-9929-0B9A195B862C}" dt="2022-01-09T19:48:50.581" v="352" actId="5793"/>
          <ac:spMkLst>
            <pc:docMk/>
            <pc:sldMk cId="859996716" sldId="261"/>
            <ac:spMk id="3" creationId="{6FDA8D23-7650-4AEE-894D-9C4437D4A33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2FB1A-B491-462A-BCE4-C51F2EBC6A2D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0A230BB8-F1A8-4B2E-8965-F330423C6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304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2FB1A-B491-462A-BCE4-C51F2EBC6A2D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30BB8-F1A8-4B2E-8965-F330423C6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840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2FB1A-B491-462A-BCE4-C51F2EBC6A2D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30BB8-F1A8-4B2E-8965-F330423C6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67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2FB1A-B491-462A-BCE4-C51F2EBC6A2D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30BB8-F1A8-4B2E-8965-F330423C6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414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02E2FB1A-B491-462A-BCE4-C51F2EBC6A2D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0A230BB8-F1A8-4B2E-8965-F330423C6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294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2FB1A-B491-462A-BCE4-C51F2EBC6A2D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30BB8-F1A8-4B2E-8965-F330423C6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120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2FB1A-B491-462A-BCE4-C51F2EBC6A2D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30BB8-F1A8-4B2E-8965-F330423C6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366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2FB1A-B491-462A-BCE4-C51F2EBC6A2D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30BB8-F1A8-4B2E-8965-F330423C6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734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2FB1A-B491-462A-BCE4-C51F2EBC6A2D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30BB8-F1A8-4B2E-8965-F330423C6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407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2FB1A-B491-462A-BCE4-C51F2EBC6A2D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30BB8-F1A8-4B2E-8965-F330423C6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065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2FB1A-B491-462A-BCE4-C51F2EBC6A2D}" type="datetimeFigureOut">
              <a:rPr lang="en-US" smtClean="0"/>
              <a:t>1/9/2022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30BB8-F1A8-4B2E-8965-F330423C6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045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02E2FB1A-B491-462A-BCE4-C51F2EBC6A2D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0A230BB8-F1A8-4B2E-8965-F330423C6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619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91C34-780B-41A3-9E8F-12154B789F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Access Data Distributed Network Attack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140BFC-4E40-48C5-8027-D167D8909E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Made by: </a:t>
            </a:r>
            <a:r>
              <a:rPr lang="en-US" dirty="0" err="1"/>
              <a:t>BaselAlzyoud</a:t>
            </a:r>
            <a:r>
              <a:rPr lang="en-US" dirty="0"/>
              <a:t> ac0342</a:t>
            </a:r>
          </a:p>
          <a:p>
            <a:r>
              <a:rPr lang="en-US" dirty="0"/>
              <a:t>Course Doctor: Nader Salameh</a:t>
            </a:r>
          </a:p>
        </p:txBody>
      </p:sp>
    </p:spTree>
    <p:extLst>
      <p:ext uri="{BB962C8B-B14F-4D97-AF65-F5344CB8AC3E}">
        <p14:creationId xmlns:p14="http://schemas.microsoft.com/office/powerpoint/2010/main" val="2587587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FC58E-6921-4E96-BEAF-9C090CBD2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059033"/>
          </a:xfrm>
        </p:spPr>
        <p:txBody>
          <a:bodyPr>
            <a:normAutofit/>
          </a:bodyPr>
          <a:lstStyle/>
          <a:p>
            <a:pPr algn="ctr"/>
            <a:r>
              <a:rPr lang="en-US" sz="4800" b="1" i="0" dirty="0">
                <a:solidFill>
                  <a:srgbClr val="333333"/>
                </a:solidFill>
                <a:effectLst/>
              </a:rPr>
              <a:t>Distributed Network Attack (DNA)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46455-CD4A-47F8-B8B6-71BB663A1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543665"/>
            <a:ext cx="10058400" cy="4628535"/>
          </a:xfrm>
        </p:spPr>
        <p:txBody>
          <a:bodyPr>
            <a:no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</a:rPr>
              <a:t>The Distributed Network Attack extends decryption capabilities beyond a single computer by using the distributed power of multiple computers across a network to decrypt files, find pass phrases, keys, and/or recover passwords.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</a:rPr>
              <a:t>is a new approach to </a:t>
            </a:r>
            <a:r>
              <a:rPr lang="en-US" b="0" i="1" dirty="0">
                <a:solidFill>
                  <a:srgbClr val="333333"/>
                </a:solidFill>
                <a:effectLst/>
              </a:rPr>
              <a:t>recovering password protected files</a:t>
            </a:r>
            <a:r>
              <a:rPr lang="en-US" b="0" i="0" dirty="0">
                <a:solidFill>
                  <a:srgbClr val="333333"/>
                </a:solidFill>
                <a:effectLst/>
              </a:rPr>
              <a:t>. 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</a:rPr>
              <a:t>In the past, recoveries have been limited to the processing power of one machine.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</a:rPr>
              <a:t> </a:t>
            </a:r>
            <a:r>
              <a:rPr lang="en-US" b="1" i="0" dirty="0">
                <a:solidFill>
                  <a:srgbClr val="333333"/>
                </a:solidFill>
                <a:effectLst/>
              </a:rPr>
              <a:t>Distributed Network Attack (DNA)</a:t>
            </a:r>
            <a:r>
              <a:rPr lang="en-US" b="0" i="0" dirty="0">
                <a:solidFill>
                  <a:srgbClr val="333333"/>
                </a:solidFill>
                <a:effectLst/>
              </a:rPr>
              <a:t> uses the power of machines across the </a:t>
            </a:r>
            <a:r>
              <a:rPr lang="en-US" b="0" i="0" u="none" strike="noStrike" dirty="0">
                <a:effectLst/>
              </a:rPr>
              <a:t>network</a:t>
            </a:r>
            <a:r>
              <a:rPr lang="en-US" b="0" i="0" dirty="0">
                <a:solidFill>
                  <a:srgbClr val="333333"/>
                </a:solidFill>
                <a:effectLst/>
              </a:rPr>
              <a:t> or across the world to decrypt </a:t>
            </a:r>
            <a:r>
              <a:rPr lang="en-US" b="0" i="0" u="none" strike="noStrike" dirty="0">
                <a:effectLst/>
              </a:rPr>
              <a:t>passwords</a:t>
            </a:r>
            <a:r>
              <a:rPr lang="en-US" b="0" i="0" dirty="0">
                <a:solidFill>
                  <a:srgbClr val="333333"/>
                </a:solidFill>
                <a:effectLst/>
              </a:rPr>
              <a:t>.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</a:rPr>
              <a:t> The DNA Server is installed in a central location where machines running the </a:t>
            </a:r>
            <a:r>
              <a:rPr lang="en-US" b="1" i="0" dirty="0">
                <a:solidFill>
                  <a:srgbClr val="333333"/>
                </a:solidFill>
                <a:effectLst/>
              </a:rPr>
              <a:t>Distributed Network Attack (DNA)</a:t>
            </a:r>
            <a:r>
              <a:rPr lang="en-US" b="0" i="0" dirty="0">
                <a:solidFill>
                  <a:srgbClr val="333333"/>
                </a:solidFill>
                <a:effectLst/>
              </a:rPr>
              <a:t> Client can access it over the network. 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</a:rPr>
              <a:t>DNA Manager coordinates the attack, assigning small portions of the key search to machines distributed throughout the network. </a:t>
            </a:r>
            <a:br>
              <a:rPr lang="en-US" b="0" i="0" dirty="0">
                <a:solidFill>
                  <a:srgbClr val="333333"/>
                </a:solidFill>
                <a:effectLst/>
              </a:rPr>
            </a:br>
            <a:r>
              <a:rPr lang="en-US" b="0" i="0" dirty="0">
                <a:solidFill>
                  <a:srgbClr val="333333"/>
                </a:solidFill>
                <a:effectLst/>
              </a:rPr>
              <a:t>The DNA Client will run in the background, only taking unused processor time. </a:t>
            </a:r>
          </a:p>
          <a:p>
            <a:r>
              <a:rPr lang="en-US" b="1" i="0" dirty="0">
                <a:solidFill>
                  <a:srgbClr val="333333"/>
                </a:solidFill>
                <a:effectLst/>
              </a:rPr>
              <a:t>Distributed Network Attack (DNA)</a:t>
            </a:r>
            <a:r>
              <a:rPr lang="en-US" b="0" i="0" dirty="0">
                <a:solidFill>
                  <a:srgbClr val="333333"/>
                </a:solidFill>
                <a:effectLst/>
              </a:rPr>
              <a:t> is used in many different environments to provide specific, </a:t>
            </a:r>
            <a:r>
              <a:rPr lang="en-US" b="1" i="0" dirty="0">
                <a:solidFill>
                  <a:srgbClr val="333333"/>
                </a:solidFill>
                <a:effectLst/>
              </a:rPr>
              <a:t>password</a:t>
            </a:r>
            <a:r>
              <a:rPr lang="en-US" b="1" i="0" dirty="0">
                <a:effectLst/>
              </a:rPr>
              <a:t> </a:t>
            </a:r>
            <a:r>
              <a:rPr lang="en-US" b="1" i="0" u="none" strike="noStrike" dirty="0">
                <a:effectLst/>
              </a:rPr>
              <a:t>cracking</a:t>
            </a:r>
            <a:r>
              <a:rPr lang="en-US" b="0" i="0" dirty="0">
                <a:effectLst/>
              </a:rPr>
              <a:t> </a:t>
            </a:r>
            <a:r>
              <a:rPr lang="en-US" b="0" i="0" dirty="0">
                <a:solidFill>
                  <a:srgbClr val="333333"/>
                </a:solidFill>
                <a:effectLst/>
              </a:rPr>
              <a:t>related functions.</a:t>
            </a:r>
          </a:p>
        </p:txBody>
      </p:sp>
    </p:spTree>
    <p:extLst>
      <p:ext uri="{BB962C8B-B14F-4D97-AF65-F5344CB8AC3E}">
        <p14:creationId xmlns:p14="http://schemas.microsoft.com/office/powerpoint/2010/main" val="2985505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3E8F8-58D3-42C7-8C02-2B26397F4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i="0" dirty="0">
                <a:solidFill>
                  <a:srgbClr val="333333"/>
                </a:solidFill>
                <a:effectLst/>
              </a:rPr>
              <a:t>Distributed Network Attack (DNA)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DEBB2-FA28-4BF4-A89C-F4BFC4491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i="1" dirty="0">
                <a:solidFill>
                  <a:srgbClr val="333333"/>
                </a:solidFill>
                <a:effectLst/>
              </a:rPr>
              <a:t>For example</a:t>
            </a:r>
            <a:r>
              <a:rPr lang="en-US" b="0" i="0" dirty="0">
                <a:solidFill>
                  <a:srgbClr val="333333"/>
                </a:solidFill>
                <a:effectLst/>
              </a:rPr>
              <a:t>, law enforcement and corporate </a:t>
            </a:r>
            <a:r>
              <a:rPr lang="en-US" b="0" i="0" u="none" strike="noStrike" dirty="0">
                <a:effectLst/>
              </a:rPr>
              <a:t>security</a:t>
            </a:r>
            <a:r>
              <a:rPr lang="en-US" b="0" i="0" dirty="0">
                <a:solidFill>
                  <a:srgbClr val="333333"/>
                </a:solidFill>
                <a:effectLst/>
              </a:rPr>
              <a:t> professionals can use </a:t>
            </a:r>
            <a:r>
              <a:rPr lang="en-US" b="1" i="0" dirty="0">
                <a:solidFill>
                  <a:srgbClr val="333333"/>
                </a:solidFill>
                <a:effectLst/>
              </a:rPr>
              <a:t>PRTK and DNA</a:t>
            </a:r>
            <a:r>
              <a:rPr lang="en-US" b="0" i="0" dirty="0">
                <a:solidFill>
                  <a:srgbClr val="333333"/>
                </a:solidFill>
                <a:effectLst/>
              </a:rPr>
              <a:t> in </a:t>
            </a:r>
            <a:r>
              <a:rPr lang="en-US" b="0" i="1" dirty="0">
                <a:solidFill>
                  <a:srgbClr val="333333"/>
                </a:solidFill>
                <a:effectLst/>
              </a:rPr>
              <a:t>computer </a:t>
            </a:r>
            <a:r>
              <a:rPr lang="en-US" b="0" i="1" u="none" strike="noStrike" dirty="0">
                <a:effectLst/>
              </a:rPr>
              <a:t>forensic</a:t>
            </a:r>
            <a:r>
              <a:rPr lang="en-US" b="0" i="1" dirty="0">
                <a:solidFill>
                  <a:srgbClr val="333333"/>
                </a:solidFill>
                <a:effectLst/>
              </a:rPr>
              <a:t> investigations</a:t>
            </a:r>
            <a:r>
              <a:rPr lang="en-US" b="0" i="0" dirty="0">
                <a:solidFill>
                  <a:srgbClr val="333333"/>
                </a:solidFill>
                <a:effectLst/>
              </a:rPr>
              <a:t> to access password-protected files. 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</a:rPr>
              <a:t>IT administrators can use </a:t>
            </a:r>
            <a:r>
              <a:rPr lang="en-US" b="1" i="0" dirty="0">
                <a:solidFill>
                  <a:srgbClr val="333333"/>
                </a:solidFill>
                <a:effectLst/>
              </a:rPr>
              <a:t>DNA</a:t>
            </a:r>
            <a:r>
              <a:rPr lang="en-US" b="0" i="0" dirty="0">
                <a:solidFill>
                  <a:srgbClr val="333333"/>
                </a:solidFill>
                <a:effectLst/>
              </a:rPr>
              <a:t> to recover system passwords, while individual users can use PRTK and DNA to recover lost passwords to personal files. These two products provide access to passwords for a large number of popular software applications. </a:t>
            </a:r>
          </a:p>
          <a:p>
            <a:r>
              <a:rPr lang="en-US" b="1" i="0" dirty="0">
                <a:solidFill>
                  <a:srgbClr val="333333"/>
                </a:solidFill>
                <a:effectLst/>
              </a:rPr>
              <a:t>DNA</a:t>
            </a:r>
            <a:r>
              <a:rPr lang="en-US" b="0" i="0" dirty="0">
                <a:solidFill>
                  <a:srgbClr val="333333"/>
                </a:solidFill>
                <a:effectLst/>
              </a:rPr>
              <a:t> uses multiple machines across the network or across the world to conduct key space and dictionary </a:t>
            </a:r>
            <a:r>
              <a:rPr lang="en-US" b="0" i="0" u="none" strike="noStrike" dirty="0">
                <a:effectLst/>
              </a:rPr>
              <a:t>attacks</a:t>
            </a:r>
            <a:r>
              <a:rPr lang="en-US" b="0" i="0" dirty="0">
                <a:solidFill>
                  <a:srgbClr val="333333"/>
                </a:solidFill>
                <a:effectLst/>
              </a:rPr>
              <a:t>. 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</a:rPr>
              <a:t>In many cases, this makes use of time those computers would normally be idle, saving the cost of additional hardware. 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</a:rPr>
              <a:t>Many organizations find that the cost of additional hardware is justified for a secure, dedicated password recovery lab.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896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A8E6B-1197-4428-906D-81D080ACF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947" y="484632"/>
            <a:ext cx="11228439" cy="1609344"/>
          </a:xfrm>
        </p:spPr>
        <p:txBody>
          <a:bodyPr>
            <a:normAutofit/>
          </a:bodyPr>
          <a:lstStyle/>
          <a:p>
            <a:pPr algn="ctr"/>
            <a:r>
              <a:rPr lang="en-US" sz="4000" b="1" i="0" dirty="0">
                <a:solidFill>
                  <a:srgbClr val="333333"/>
                </a:solidFill>
                <a:effectLst/>
              </a:rPr>
              <a:t>Distributed Network Attack (DNA) Features: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C05D9-E357-4BAE-9680-C0EF50B02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333333"/>
                </a:solidFill>
                <a:effectLst/>
              </a:rPr>
              <a:t>Easy to read Statistics and Graphs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333333"/>
                </a:solidFill>
                <a:effectLst/>
              </a:rPr>
              <a:t>• Add user dictionaries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333333"/>
                </a:solidFill>
                <a:effectLst/>
              </a:rPr>
              <a:t>• Optimization for password attacks for specific languages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333333"/>
                </a:solidFill>
                <a:effectLst/>
              </a:rPr>
              <a:t>• Customize user dictionaries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333333"/>
                </a:solidFill>
                <a:effectLst/>
              </a:rPr>
              <a:t>• Stealth client installation functionality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333333"/>
                </a:solidFill>
                <a:effectLst/>
              </a:rPr>
              <a:t>• Automatic Client update when updating the DNA Server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333333"/>
                </a:solidFill>
                <a:effectLst/>
              </a:rPr>
              <a:t>• Control what clients work on certain jobs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01000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84001-203C-4923-A601-D6631D088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Supported file format: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595DC-7211-4475-8941-9FF1446C8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4C1D13"/>
                </a:solidFill>
                <a:effectLst/>
              </a:rPr>
              <a:t>• Recovers and Decrypts..</a:t>
            </a:r>
            <a:br>
              <a:rPr lang="en-US" sz="2400" dirty="0"/>
            </a:br>
            <a:r>
              <a:rPr lang="en-US" sz="2400" b="0" i="0" dirty="0">
                <a:solidFill>
                  <a:srgbClr val="4C1D13"/>
                </a:solidFill>
                <a:effectLst/>
              </a:rPr>
              <a:t>• ARJ</a:t>
            </a:r>
            <a:br>
              <a:rPr lang="en-US" sz="2400" dirty="0"/>
            </a:br>
            <a:r>
              <a:rPr lang="en-US" sz="2400" b="0" i="0" dirty="0">
                <a:solidFill>
                  <a:srgbClr val="4C1D13"/>
                </a:solidFill>
                <a:effectLst/>
              </a:rPr>
              <a:t>• MS Word and Excel (97 &amp; 2000)</a:t>
            </a:r>
            <a:br>
              <a:rPr lang="en-US" sz="2400" dirty="0"/>
            </a:br>
            <a:r>
              <a:rPr lang="en-US" sz="2400" b="0" i="0" dirty="0">
                <a:solidFill>
                  <a:srgbClr val="4C1D13"/>
                </a:solidFill>
                <a:effectLst/>
              </a:rPr>
              <a:t>• PDF 1.4 and below</a:t>
            </a:r>
            <a:br>
              <a:rPr lang="en-US" sz="2400" dirty="0"/>
            </a:br>
            <a:br>
              <a:rPr lang="en-US" sz="2400" dirty="0"/>
            </a:br>
            <a:r>
              <a:rPr lang="en-US" sz="2400" b="0" i="0" dirty="0">
                <a:solidFill>
                  <a:srgbClr val="4C1D13"/>
                </a:solidFill>
                <a:effectLst/>
              </a:rPr>
              <a:t>• Recovers passwords from..</a:t>
            </a:r>
            <a:br>
              <a:rPr lang="en-US" sz="2400" dirty="0"/>
            </a:br>
            <a:r>
              <a:rPr lang="en-US" sz="2400" b="0" i="0" dirty="0">
                <a:solidFill>
                  <a:srgbClr val="4C1D13"/>
                </a:solidFill>
                <a:effectLst/>
              </a:rPr>
              <a:t>• MS Office XP</a:t>
            </a:r>
            <a:br>
              <a:rPr lang="en-US" sz="2400" dirty="0"/>
            </a:br>
            <a:r>
              <a:rPr lang="en-US" sz="2400" b="0" i="0" dirty="0">
                <a:solidFill>
                  <a:srgbClr val="4C1D13"/>
                </a:solidFill>
                <a:effectLst/>
              </a:rPr>
              <a:t>• PGP Disk 4, 5, 6</a:t>
            </a:r>
            <a:br>
              <a:rPr lang="en-US" sz="2400" dirty="0"/>
            </a:br>
            <a:r>
              <a:rPr lang="en-US" sz="2400" b="0" i="0" dirty="0">
                <a:solidFill>
                  <a:srgbClr val="4C1D13"/>
                </a:solidFill>
                <a:effectLst/>
              </a:rPr>
              <a:t>• </a:t>
            </a:r>
            <a:r>
              <a:rPr lang="en-US" sz="2400" b="0" i="0" dirty="0" err="1">
                <a:solidFill>
                  <a:srgbClr val="4C1D13"/>
                </a:solidFill>
                <a:effectLst/>
              </a:rPr>
              <a:t>Pkzip</a:t>
            </a:r>
            <a:br>
              <a:rPr lang="en-US" sz="2400" dirty="0"/>
            </a:br>
            <a:r>
              <a:rPr lang="en-US" sz="2400" b="0" i="0" dirty="0">
                <a:solidFill>
                  <a:srgbClr val="4C1D13"/>
                </a:solidFill>
                <a:effectLst/>
              </a:rPr>
              <a:t>• RAR up to version 2.9 of WinRAR</a:t>
            </a:r>
            <a:br>
              <a:rPr lang="en-US" sz="2400" dirty="0"/>
            </a:br>
            <a:r>
              <a:rPr lang="en-US" sz="2400" b="0" i="0" dirty="0">
                <a:solidFill>
                  <a:srgbClr val="4C1D13"/>
                </a:solidFill>
                <a:effectLst/>
              </a:rPr>
              <a:t>• </a:t>
            </a:r>
            <a:r>
              <a:rPr lang="en-US" sz="2400" b="0" i="0" dirty="0" err="1">
                <a:solidFill>
                  <a:srgbClr val="4C1D13"/>
                </a:solidFill>
                <a:effectLst/>
              </a:rPr>
              <a:t>Winzip</a:t>
            </a:r>
            <a:r>
              <a:rPr lang="en-US" sz="2400" b="0" i="0" dirty="0">
                <a:solidFill>
                  <a:srgbClr val="4C1D13"/>
                </a:solidFill>
                <a:effectLst/>
              </a:rPr>
              <a:t> (demo)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A70C84-D603-4CF7-96E5-042BDB3FDF6C}"/>
              </a:ext>
            </a:extLst>
          </p:cNvPr>
          <p:cNvSpPr txBox="1"/>
          <p:nvPr/>
        </p:nvSpPr>
        <p:spPr>
          <a:xfrm>
            <a:off x="3048000" y="324679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demo version includes modules for Zip and PGP®.</a:t>
            </a:r>
          </a:p>
        </p:txBody>
      </p:sp>
    </p:spTree>
    <p:extLst>
      <p:ext uri="{BB962C8B-B14F-4D97-AF65-F5344CB8AC3E}">
        <p14:creationId xmlns:p14="http://schemas.microsoft.com/office/powerpoint/2010/main" val="10440917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103</TotalTime>
  <Words>456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Rockwell</vt:lpstr>
      <vt:lpstr>Rockwell Condensed</vt:lpstr>
      <vt:lpstr>Wingdings</vt:lpstr>
      <vt:lpstr>Wood Type</vt:lpstr>
      <vt:lpstr>Access Data Distributed Network Attack</vt:lpstr>
      <vt:lpstr>Distributed Network Attack (DNA)</vt:lpstr>
      <vt:lpstr>Distributed Network Attack (DNA)</vt:lpstr>
      <vt:lpstr>Distributed Network Attack (DNA) Features:</vt:lpstr>
      <vt:lpstr>Supported file format: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Access Data Distributed Network Attack</dc:title>
  <dc:creator>Basel Alzyoud</dc:creator>
  <cp:lastModifiedBy>Basel Alzyoud</cp:lastModifiedBy>
  <cp:revision>4</cp:revision>
  <dcterms:created xsi:type="dcterms:W3CDTF">2022-01-09T19:35:25Z</dcterms:created>
  <dcterms:modified xsi:type="dcterms:W3CDTF">2022-01-09T21:18:57Z</dcterms:modified>
</cp:coreProperties>
</file>