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el Alzyoud" userId="ae4214538faeb1e7" providerId="LiveId" clId="{6C8159A9-70A3-409C-B2D8-22FA56E4A98E}"/>
    <pc:docChg chg="undo redo custSel addSld modSld addSection delSection">
      <pc:chgData name="Basel Alzyoud" userId="ae4214538faeb1e7" providerId="LiveId" clId="{6C8159A9-70A3-409C-B2D8-22FA56E4A98E}" dt="2021-11-10T22:01:16.452" v="513" actId="114"/>
      <pc:docMkLst>
        <pc:docMk/>
      </pc:docMkLst>
      <pc:sldChg chg="modSp mod">
        <pc:chgData name="Basel Alzyoud" userId="ae4214538faeb1e7" providerId="LiveId" clId="{6C8159A9-70A3-409C-B2D8-22FA56E4A98E}" dt="2021-11-10T22:01:16.452" v="513" actId="114"/>
        <pc:sldMkLst>
          <pc:docMk/>
          <pc:sldMk cId="1624941678" sldId="256"/>
        </pc:sldMkLst>
        <pc:spChg chg="mod">
          <ac:chgData name="Basel Alzyoud" userId="ae4214538faeb1e7" providerId="LiveId" clId="{6C8159A9-70A3-409C-B2D8-22FA56E4A98E}" dt="2021-11-10T22:01:16.452" v="513" actId="114"/>
          <ac:spMkLst>
            <pc:docMk/>
            <pc:sldMk cId="1624941678" sldId="256"/>
            <ac:spMk id="3" creationId="{23712109-D8E9-49C5-9257-307FC86E002C}"/>
          </ac:spMkLst>
        </pc:spChg>
      </pc:sldChg>
      <pc:sldChg chg="modSp mod">
        <pc:chgData name="Basel Alzyoud" userId="ae4214538faeb1e7" providerId="LiveId" clId="{6C8159A9-70A3-409C-B2D8-22FA56E4A98E}" dt="2021-11-10T19:02:35.228" v="489" actId="255"/>
        <pc:sldMkLst>
          <pc:docMk/>
          <pc:sldMk cId="3096977880" sldId="257"/>
        </pc:sldMkLst>
        <pc:spChg chg="mod">
          <ac:chgData name="Basel Alzyoud" userId="ae4214538faeb1e7" providerId="LiveId" clId="{6C8159A9-70A3-409C-B2D8-22FA56E4A98E}" dt="2021-11-10T19:02:35.228" v="489" actId="255"/>
          <ac:spMkLst>
            <pc:docMk/>
            <pc:sldMk cId="3096977880" sldId="257"/>
            <ac:spMk id="2" creationId="{33EE6555-38AF-451C-947B-AD5A3AC9D68A}"/>
          </ac:spMkLst>
        </pc:spChg>
      </pc:sldChg>
      <pc:sldChg chg="modSp mod">
        <pc:chgData name="Basel Alzyoud" userId="ae4214538faeb1e7" providerId="LiveId" clId="{6C8159A9-70A3-409C-B2D8-22FA56E4A98E}" dt="2021-11-10T19:32:06.952" v="500" actId="20577"/>
        <pc:sldMkLst>
          <pc:docMk/>
          <pc:sldMk cId="3451293788" sldId="262"/>
        </pc:sldMkLst>
        <pc:spChg chg="mod">
          <ac:chgData name="Basel Alzyoud" userId="ae4214538faeb1e7" providerId="LiveId" clId="{6C8159A9-70A3-409C-B2D8-22FA56E4A98E}" dt="2021-11-10T19:25:57.019" v="494" actId="20577"/>
          <ac:spMkLst>
            <pc:docMk/>
            <pc:sldMk cId="3451293788" sldId="262"/>
            <ac:spMk id="2" creationId="{18962DF9-C37F-47E6-87D8-53442C14E3CC}"/>
          </ac:spMkLst>
        </pc:spChg>
        <pc:spChg chg="mod">
          <ac:chgData name="Basel Alzyoud" userId="ae4214538faeb1e7" providerId="LiveId" clId="{6C8159A9-70A3-409C-B2D8-22FA56E4A98E}" dt="2021-11-10T19:32:06.952" v="500" actId="20577"/>
          <ac:spMkLst>
            <pc:docMk/>
            <pc:sldMk cId="3451293788" sldId="262"/>
            <ac:spMk id="3" creationId="{76FF1485-5128-44B2-BB90-805CDE16A1F6}"/>
          </ac:spMkLst>
        </pc:spChg>
      </pc:sldChg>
      <pc:sldChg chg="modSp mod">
        <pc:chgData name="Basel Alzyoud" userId="ae4214538faeb1e7" providerId="LiveId" clId="{6C8159A9-70A3-409C-B2D8-22FA56E4A98E}" dt="2021-11-10T19:32:08.699" v="502" actId="20577"/>
        <pc:sldMkLst>
          <pc:docMk/>
          <pc:sldMk cId="1910064909" sldId="263"/>
        </pc:sldMkLst>
        <pc:spChg chg="mod">
          <ac:chgData name="Basel Alzyoud" userId="ae4214538faeb1e7" providerId="LiveId" clId="{6C8159A9-70A3-409C-B2D8-22FA56E4A98E}" dt="2021-11-10T19:32:08.699" v="502" actId="20577"/>
          <ac:spMkLst>
            <pc:docMk/>
            <pc:sldMk cId="1910064909" sldId="263"/>
            <ac:spMk id="3" creationId="{B7A5D8C6-6FE3-4EC1-A8A5-D8947B155A3A}"/>
          </ac:spMkLst>
        </pc:spChg>
      </pc:sldChg>
      <pc:sldChg chg="modSp new mod">
        <pc:chgData name="Basel Alzyoud" userId="ae4214538faeb1e7" providerId="LiveId" clId="{6C8159A9-70A3-409C-B2D8-22FA56E4A98E}" dt="2021-11-10T18:33:36.429" v="5" actId="255"/>
        <pc:sldMkLst>
          <pc:docMk/>
          <pc:sldMk cId="61847520" sldId="268"/>
        </pc:sldMkLst>
        <pc:spChg chg="mod">
          <ac:chgData name="Basel Alzyoud" userId="ae4214538faeb1e7" providerId="LiveId" clId="{6C8159A9-70A3-409C-B2D8-22FA56E4A98E}" dt="2021-11-10T18:32:59.322" v="1"/>
          <ac:spMkLst>
            <pc:docMk/>
            <pc:sldMk cId="61847520" sldId="268"/>
            <ac:spMk id="2" creationId="{C6100F14-5FC2-40EA-A2DD-38FC9113824B}"/>
          </ac:spMkLst>
        </pc:spChg>
        <pc:spChg chg="mod">
          <ac:chgData name="Basel Alzyoud" userId="ae4214538faeb1e7" providerId="LiveId" clId="{6C8159A9-70A3-409C-B2D8-22FA56E4A98E}" dt="2021-11-10T18:33:36.429" v="5" actId="255"/>
          <ac:spMkLst>
            <pc:docMk/>
            <pc:sldMk cId="61847520" sldId="268"/>
            <ac:spMk id="3" creationId="{00199F70-330E-4DA4-BF8D-DAA39077DF95}"/>
          </ac:spMkLst>
        </pc:spChg>
      </pc:sldChg>
      <pc:sldChg chg="addSp delSp modSp new mod">
        <pc:chgData name="Basel Alzyoud" userId="ae4214538faeb1e7" providerId="LiveId" clId="{6C8159A9-70A3-409C-B2D8-22FA56E4A98E}" dt="2021-11-10T18:34:42.640" v="98" actId="20577"/>
        <pc:sldMkLst>
          <pc:docMk/>
          <pc:sldMk cId="1008022079" sldId="269"/>
        </pc:sldMkLst>
        <pc:spChg chg="mod">
          <ac:chgData name="Basel Alzyoud" userId="ae4214538faeb1e7" providerId="LiveId" clId="{6C8159A9-70A3-409C-B2D8-22FA56E4A98E}" dt="2021-11-10T18:34:01.109" v="9"/>
          <ac:spMkLst>
            <pc:docMk/>
            <pc:sldMk cId="1008022079" sldId="269"/>
            <ac:spMk id="2" creationId="{61B06786-F297-442C-96B2-858445631A61}"/>
          </ac:spMkLst>
        </pc:spChg>
        <pc:spChg chg="mod">
          <ac:chgData name="Basel Alzyoud" userId="ae4214538faeb1e7" providerId="LiveId" clId="{6C8159A9-70A3-409C-B2D8-22FA56E4A98E}" dt="2021-11-10T18:34:42.640" v="98" actId="20577"/>
          <ac:spMkLst>
            <pc:docMk/>
            <pc:sldMk cId="1008022079" sldId="269"/>
            <ac:spMk id="3" creationId="{3532DCEC-74D9-47E7-AFF1-76DC864DC6EB}"/>
          </ac:spMkLst>
        </pc:spChg>
        <pc:spChg chg="add del">
          <ac:chgData name="Basel Alzyoud" userId="ae4214538faeb1e7" providerId="LiveId" clId="{6C8159A9-70A3-409C-B2D8-22FA56E4A98E}" dt="2021-11-10T18:33:59.253" v="8" actId="22"/>
          <ac:spMkLst>
            <pc:docMk/>
            <pc:sldMk cId="1008022079" sldId="269"/>
            <ac:spMk id="5" creationId="{0B7CA507-3647-4CDF-BA44-0F720D281DB1}"/>
          </ac:spMkLst>
        </pc:spChg>
      </pc:sldChg>
      <pc:sldChg chg="addSp delSp modSp new mod">
        <pc:chgData name="Basel Alzyoud" userId="ae4214538faeb1e7" providerId="LiveId" clId="{6C8159A9-70A3-409C-B2D8-22FA56E4A98E}" dt="2021-11-10T18:35:52.233" v="199" actId="20577"/>
        <pc:sldMkLst>
          <pc:docMk/>
          <pc:sldMk cId="1879718674" sldId="270"/>
        </pc:sldMkLst>
        <pc:spChg chg="del mod">
          <ac:chgData name="Basel Alzyoud" userId="ae4214538faeb1e7" providerId="LiveId" clId="{6C8159A9-70A3-409C-B2D8-22FA56E4A98E}" dt="2021-11-10T18:35:00.186" v="102" actId="478"/>
          <ac:spMkLst>
            <pc:docMk/>
            <pc:sldMk cId="1879718674" sldId="270"/>
            <ac:spMk id="2" creationId="{D16B1B0E-F018-41D9-80EC-F609E322E6D2}"/>
          </ac:spMkLst>
        </pc:spChg>
        <pc:spChg chg="mod">
          <ac:chgData name="Basel Alzyoud" userId="ae4214538faeb1e7" providerId="LiveId" clId="{6C8159A9-70A3-409C-B2D8-22FA56E4A98E}" dt="2021-11-10T18:35:52.233" v="199" actId="20577"/>
          <ac:spMkLst>
            <pc:docMk/>
            <pc:sldMk cId="1879718674" sldId="270"/>
            <ac:spMk id="3" creationId="{516D07CB-7231-4A52-8ACA-48F0A34946BE}"/>
          </ac:spMkLst>
        </pc:spChg>
        <pc:spChg chg="add mod">
          <ac:chgData name="Basel Alzyoud" userId="ae4214538faeb1e7" providerId="LiveId" clId="{6C8159A9-70A3-409C-B2D8-22FA56E4A98E}" dt="2021-11-10T18:35:21.737" v="195"/>
          <ac:spMkLst>
            <pc:docMk/>
            <pc:sldMk cId="1879718674" sldId="270"/>
            <ac:spMk id="5" creationId="{23A05802-9B2C-4403-A3B5-550AE99C454D}"/>
          </ac:spMkLst>
        </pc:spChg>
      </pc:sldChg>
      <pc:sldChg chg="modSp new mod">
        <pc:chgData name="Basel Alzyoud" userId="ae4214538faeb1e7" providerId="LiveId" clId="{6C8159A9-70A3-409C-B2D8-22FA56E4A98E}" dt="2021-11-10T18:36:41.088" v="205" actId="20577"/>
        <pc:sldMkLst>
          <pc:docMk/>
          <pc:sldMk cId="1413476602" sldId="271"/>
        </pc:sldMkLst>
        <pc:spChg chg="mod">
          <ac:chgData name="Basel Alzyoud" userId="ae4214538faeb1e7" providerId="LiveId" clId="{6C8159A9-70A3-409C-B2D8-22FA56E4A98E}" dt="2021-11-10T18:36:10.676" v="201"/>
          <ac:spMkLst>
            <pc:docMk/>
            <pc:sldMk cId="1413476602" sldId="271"/>
            <ac:spMk id="2" creationId="{F2354E79-C650-42E0-A9B9-34A207DCBBC6}"/>
          </ac:spMkLst>
        </pc:spChg>
        <pc:spChg chg="mod">
          <ac:chgData name="Basel Alzyoud" userId="ae4214538faeb1e7" providerId="LiveId" clId="{6C8159A9-70A3-409C-B2D8-22FA56E4A98E}" dt="2021-11-10T18:36:41.088" v="205" actId="20577"/>
          <ac:spMkLst>
            <pc:docMk/>
            <pc:sldMk cId="1413476602" sldId="271"/>
            <ac:spMk id="3" creationId="{274ECFBA-BC90-4EEB-A4D1-BC9ABE7C8F42}"/>
          </ac:spMkLst>
        </pc:spChg>
      </pc:sldChg>
      <pc:sldChg chg="modSp new mod">
        <pc:chgData name="Basel Alzyoud" userId="ae4214538faeb1e7" providerId="LiveId" clId="{6C8159A9-70A3-409C-B2D8-22FA56E4A98E}" dt="2021-11-10T18:39:28.539" v="215" actId="255"/>
        <pc:sldMkLst>
          <pc:docMk/>
          <pc:sldMk cId="372372324" sldId="272"/>
        </pc:sldMkLst>
        <pc:spChg chg="mod">
          <ac:chgData name="Basel Alzyoud" userId="ae4214538faeb1e7" providerId="LiveId" clId="{6C8159A9-70A3-409C-B2D8-22FA56E4A98E}" dt="2021-11-10T18:39:02.555" v="211" actId="122"/>
          <ac:spMkLst>
            <pc:docMk/>
            <pc:sldMk cId="372372324" sldId="272"/>
            <ac:spMk id="2" creationId="{F5EDA7C6-7A05-4DB6-8F39-F9D324AAB493}"/>
          </ac:spMkLst>
        </pc:spChg>
        <pc:spChg chg="mod">
          <ac:chgData name="Basel Alzyoud" userId="ae4214538faeb1e7" providerId="LiveId" clId="{6C8159A9-70A3-409C-B2D8-22FA56E4A98E}" dt="2021-11-10T18:39:28.539" v="215" actId="255"/>
          <ac:spMkLst>
            <pc:docMk/>
            <pc:sldMk cId="372372324" sldId="272"/>
            <ac:spMk id="3" creationId="{434FF405-B466-4B02-AD3F-F53C1EE42FC5}"/>
          </ac:spMkLst>
        </pc:spChg>
      </pc:sldChg>
      <pc:sldChg chg="modSp new mod">
        <pc:chgData name="Basel Alzyoud" userId="ae4214538faeb1e7" providerId="LiveId" clId="{6C8159A9-70A3-409C-B2D8-22FA56E4A98E}" dt="2021-11-10T18:40:53.913" v="236" actId="255"/>
        <pc:sldMkLst>
          <pc:docMk/>
          <pc:sldMk cId="174351551" sldId="273"/>
        </pc:sldMkLst>
        <pc:spChg chg="mod">
          <ac:chgData name="Basel Alzyoud" userId="ae4214538faeb1e7" providerId="LiveId" clId="{6C8159A9-70A3-409C-B2D8-22FA56E4A98E}" dt="2021-11-10T18:39:56.583" v="231" actId="20577"/>
          <ac:spMkLst>
            <pc:docMk/>
            <pc:sldMk cId="174351551" sldId="273"/>
            <ac:spMk id="2" creationId="{9A309B3A-166D-4C9E-B265-74D6A4CBF9EF}"/>
          </ac:spMkLst>
        </pc:spChg>
        <pc:spChg chg="mod">
          <ac:chgData name="Basel Alzyoud" userId="ae4214538faeb1e7" providerId="LiveId" clId="{6C8159A9-70A3-409C-B2D8-22FA56E4A98E}" dt="2021-11-10T18:40:53.913" v="236" actId="255"/>
          <ac:spMkLst>
            <pc:docMk/>
            <pc:sldMk cId="174351551" sldId="273"/>
            <ac:spMk id="3" creationId="{2683BF9D-010A-4047-83FB-2846693510E0}"/>
          </ac:spMkLst>
        </pc:spChg>
      </pc:sldChg>
      <pc:sldChg chg="modSp new mod">
        <pc:chgData name="Basel Alzyoud" userId="ae4214538faeb1e7" providerId="LiveId" clId="{6C8159A9-70A3-409C-B2D8-22FA56E4A98E}" dt="2021-11-10T18:42:02.672" v="288" actId="255"/>
        <pc:sldMkLst>
          <pc:docMk/>
          <pc:sldMk cId="371078611" sldId="274"/>
        </pc:sldMkLst>
        <pc:spChg chg="mod">
          <ac:chgData name="Basel Alzyoud" userId="ae4214538faeb1e7" providerId="LiveId" clId="{6C8159A9-70A3-409C-B2D8-22FA56E4A98E}" dt="2021-11-10T18:41:32.300" v="285" actId="20577"/>
          <ac:spMkLst>
            <pc:docMk/>
            <pc:sldMk cId="371078611" sldId="274"/>
            <ac:spMk id="2" creationId="{0EA05DBB-E347-4CBA-9BD4-9AD1FBFBCBD7}"/>
          </ac:spMkLst>
        </pc:spChg>
        <pc:spChg chg="mod">
          <ac:chgData name="Basel Alzyoud" userId="ae4214538faeb1e7" providerId="LiveId" clId="{6C8159A9-70A3-409C-B2D8-22FA56E4A98E}" dt="2021-11-10T18:42:02.672" v="288" actId="255"/>
          <ac:spMkLst>
            <pc:docMk/>
            <pc:sldMk cId="371078611" sldId="274"/>
            <ac:spMk id="3" creationId="{9A064420-53C7-4402-9556-2A8E2D86CF87}"/>
          </ac:spMkLst>
        </pc:spChg>
      </pc:sldChg>
      <pc:sldChg chg="modSp new mod">
        <pc:chgData name="Basel Alzyoud" userId="ae4214538faeb1e7" providerId="LiveId" clId="{6C8159A9-70A3-409C-B2D8-22FA56E4A98E}" dt="2021-11-10T18:42:34.418" v="317" actId="20577"/>
        <pc:sldMkLst>
          <pc:docMk/>
          <pc:sldMk cId="3927344409" sldId="275"/>
        </pc:sldMkLst>
        <pc:spChg chg="mod">
          <ac:chgData name="Basel Alzyoud" userId="ae4214538faeb1e7" providerId="LiveId" clId="{6C8159A9-70A3-409C-B2D8-22FA56E4A98E}" dt="2021-11-10T18:42:11.284" v="314" actId="20577"/>
          <ac:spMkLst>
            <pc:docMk/>
            <pc:sldMk cId="3927344409" sldId="275"/>
            <ac:spMk id="2" creationId="{9FF38149-E254-4D59-BE41-575E4F5D9620}"/>
          </ac:spMkLst>
        </pc:spChg>
        <pc:spChg chg="mod">
          <ac:chgData name="Basel Alzyoud" userId="ae4214538faeb1e7" providerId="LiveId" clId="{6C8159A9-70A3-409C-B2D8-22FA56E4A98E}" dt="2021-11-10T18:42:34.418" v="317" actId="20577"/>
          <ac:spMkLst>
            <pc:docMk/>
            <pc:sldMk cId="3927344409" sldId="275"/>
            <ac:spMk id="3" creationId="{4DD71A46-177E-44B1-92AD-9CFFBD92463B}"/>
          </ac:spMkLst>
        </pc:spChg>
      </pc:sldChg>
      <pc:sldChg chg="modSp new mod">
        <pc:chgData name="Basel Alzyoud" userId="ae4214538faeb1e7" providerId="LiveId" clId="{6C8159A9-70A3-409C-B2D8-22FA56E4A98E}" dt="2021-11-10T18:43:33.668" v="383" actId="20577"/>
        <pc:sldMkLst>
          <pc:docMk/>
          <pc:sldMk cId="2776885244" sldId="276"/>
        </pc:sldMkLst>
        <pc:spChg chg="mod">
          <ac:chgData name="Basel Alzyoud" userId="ae4214538faeb1e7" providerId="LiveId" clId="{6C8159A9-70A3-409C-B2D8-22FA56E4A98E}" dt="2021-11-10T18:43:06.650" v="380" actId="20577"/>
          <ac:spMkLst>
            <pc:docMk/>
            <pc:sldMk cId="2776885244" sldId="276"/>
            <ac:spMk id="2" creationId="{FC7A78C3-E5B0-4F6C-B70C-11377EE51283}"/>
          </ac:spMkLst>
        </pc:spChg>
        <pc:spChg chg="mod">
          <ac:chgData name="Basel Alzyoud" userId="ae4214538faeb1e7" providerId="LiveId" clId="{6C8159A9-70A3-409C-B2D8-22FA56E4A98E}" dt="2021-11-10T18:43:33.668" v="383" actId="20577"/>
          <ac:spMkLst>
            <pc:docMk/>
            <pc:sldMk cId="2776885244" sldId="276"/>
            <ac:spMk id="3" creationId="{71FD2D46-211F-49A1-BD40-84CF5E158F9E}"/>
          </ac:spMkLst>
        </pc:spChg>
      </pc:sldChg>
      <pc:sldChg chg="modSp new mod">
        <pc:chgData name="Basel Alzyoud" userId="ae4214538faeb1e7" providerId="LiveId" clId="{6C8159A9-70A3-409C-B2D8-22FA56E4A98E}" dt="2021-11-10T18:44:36.235" v="388" actId="20577"/>
        <pc:sldMkLst>
          <pc:docMk/>
          <pc:sldMk cId="3127899196" sldId="277"/>
        </pc:sldMkLst>
        <pc:spChg chg="mod">
          <ac:chgData name="Basel Alzyoud" userId="ae4214538faeb1e7" providerId="LiveId" clId="{6C8159A9-70A3-409C-B2D8-22FA56E4A98E}" dt="2021-11-10T18:44:07.639" v="385"/>
          <ac:spMkLst>
            <pc:docMk/>
            <pc:sldMk cId="3127899196" sldId="277"/>
            <ac:spMk id="2" creationId="{5A0D94E7-1492-45C4-B9E6-9737531DE5A3}"/>
          </ac:spMkLst>
        </pc:spChg>
        <pc:spChg chg="mod">
          <ac:chgData name="Basel Alzyoud" userId="ae4214538faeb1e7" providerId="LiveId" clId="{6C8159A9-70A3-409C-B2D8-22FA56E4A98E}" dt="2021-11-10T18:44:36.235" v="388" actId="20577"/>
          <ac:spMkLst>
            <pc:docMk/>
            <pc:sldMk cId="3127899196" sldId="277"/>
            <ac:spMk id="3" creationId="{1E6B2D92-092E-4ECC-A4EE-8AFBD7507420}"/>
          </ac:spMkLst>
        </pc:spChg>
      </pc:sldChg>
      <pc:sldChg chg="modSp new mod">
        <pc:chgData name="Basel Alzyoud" userId="ae4214538faeb1e7" providerId="LiveId" clId="{6C8159A9-70A3-409C-B2D8-22FA56E4A98E}" dt="2021-11-10T21:43:38.691" v="504" actId="20577"/>
        <pc:sldMkLst>
          <pc:docMk/>
          <pc:sldMk cId="58486871" sldId="278"/>
        </pc:sldMkLst>
        <pc:spChg chg="mod">
          <ac:chgData name="Basel Alzyoud" userId="ae4214538faeb1e7" providerId="LiveId" clId="{6C8159A9-70A3-409C-B2D8-22FA56E4A98E}" dt="2021-11-10T18:45:01.382" v="392"/>
          <ac:spMkLst>
            <pc:docMk/>
            <pc:sldMk cId="58486871" sldId="278"/>
            <ac:spMk id="2" creationId="{44555981-400F-47F6-B71C-21B47D110ADB}"/>
          </ac:spMkLst>
        </pc:spChg>
        <pc:spChg chg="mod">
          <ac:chgData name="Basel Alzyoud" userId="ae4214538faeb1e7" providerId="LiveId" clId="{6C8159A9-70A3-409C-B2D8-22FA56E4A98E}" dt="2021-11-10T21:43:38.691" v="504" actId="20577"/>
          <ac:spMkLst>
            <pc:docMk/>
            <pc:sldMk cId="58486871" sldId="278"/>
            <ac:spMk id="3" creationId="{972527EF-2717-4726-8CBD-77EBFB234D28}"/>
          </ac:spMkLst>
        </pc:spChg>
      </pc:sldChg>
      <pc:sldChg chg="modSp new mod">
        <pc:chgData name="Basel Alzyoud" userId="ae4214538faeb1e7" providerId="LiveId" clId="{6C8159A9-70A3-409C-B2D8-22FA56E4A98E}" dt="2021-11-10T18:46:03.622" v="402" actId="20577"/>
        <pc:sldMkLst>
          <pc:docMk/>
          <pc:sldMk cId="523446717" sldId="279"/>
        </pc:sldMkLst>
        <pc:spChg chg="mod">
          <ac:chgData name="Basel Alzyoud" userId="ae4214538faeb1e7" providerId="LiveId" clId="{6C8159A9-70A3-409C-B2D8-22FA56E4A98E}" dt="2021-11-10T18:45:42.296" v="399" actId="20577"/>
          <ac:spMkLst>
            <pc:docMk/>
            <pc:sldMk cId="523446717" sldId="279"/>
            <ac:spMk id="2" creationId="{F17AD363-7E32-4EDA-94A0-3EBDE1ACF392}"/>
          </ac:spMkLst>
        </pc:spChg>
        <pc:spChg chg="mod">
          <ac:chgData name="Basel Alzyoud" userId="ae4214538faeb1e7" providerId="LiveId" clId="{6C8159A9-70A3-409C-B2D8-22FA56E4A98E}" dt="2021-11-10T18:46:03.622" v="402" actId="20577"/>
          <ac:spMkLst>
            <pc:docMk/>
            <pc:sldMk cId="523446717" sldId="279"/>
            <ac:spMk id="3" creationId="{9591CAA7-54B9-458B-BFBA-7A0B0272A2C8}"/>
          </ac:spMkLst>
        </pc:spChg>
      </pc:sldChg>
      <pc:sldChg chg="modSp new mod">
        <pc:chgData name="Basel Alzyoud" userId="ae4214538faeb1e7" providerId="LiveId" clId="{6C8159A9-70A3-409C-B2D8-22FA56E4A98E}" dt="2021-11-10T18:46:45.175" v="407" actId="20577"/>
        <pc:sldMkLst>
          <pc:docMk/>
          <pc:sldMk cId="2731194953" sldId="280"/>
        </pc:sldMkLst>
        <pc:spChg chg="mod">
          <ac:chgData name="Basel Alzyoud" userId="ae4214538faeb1e7" providerId="LiveId" clId="{6C8159A9-70A3-409C-B2D8-22FA56E4A98E}" dt="2021-11-10T18:46:20.272" v="404"/>
          <ac:spMkLst>
            <pc:docMk/>
            <pc:sldMk cId="2731194953" sldId="280"/>
            <ac:spMk id="2" creationId="{48BC2DA6-E729-40FB-977F-8B5F7EA13E35}"/>
          </ac:spMkLst>
        </pc:spChg>
        <pc:spChg chg="mod">
          <ac:chgData name="Basel Alzyoud" userId="ae4214538faeb1e7" providerId="LiveId" clId="{6C8159A9-70A3-409C-B2D8-22FA56E4A98E}" dt="2021-11-10T18:46:45.175" v="407" actId="20577"/>
          <ac:spMkLst>
            <pc:docMk/>
            <pc:sldMk cId="2731194953" sldId="280"/>
            <ac:spMk id="3" creationId="{6995D6D0-CB3D-4893-9A0A-B63C42A3DEBB}"/>
          </ac:spMkLst>
        </pc:spChg>
      </pc:sldChg>
      <pc:sldChg chg="modSp new mod">
        <pc:chgData name="Basel Alzyoud" userId="ae4214538faeb1e7" providerId="LiveId" clId="{6C8159A9-70A3-409C-B2D8-22FA56E4A98E}" dt="2021-11-10T18:49:22.250" v="433" actId="255"/>
        <pc:sldMkLst>
          <pc:docMk/>
          <pc:sldMk cId="3436592458" sldId="281"/>
        </pc:sldMkLst>
        <pc:spChg chg="mod">
          <ac:chgData name="Basel Alzyoud" userId="ae4214538faeb1e7" providerId="LiveId" clId="{6C8159A9-70A3-409C-B2D8-22FA56E4A98E}" dt="2021-11-10T18:47:00.783" v="409"/>
          <ac:spMkLst>
            <pc:docMk/>
            <pc:sldMk cId="3436592458" sldId="281"/>
            <ac:spMk id="2" creationId="{382390C6-357C-4431-BE56-FF7DAF7AB387}"/>
          </ac:spMkLst>
        </pc:spChg>
        <pc:spChg chg="mod">
          <ac:chgData name="Basel Alzyoud" userId="ae4214538faeb1e7" providerId="LiveId" clId="{6C8159A9-70A3-409C-B2D8-22FA56E4A98E}" dt="2021-11-10T18:49:22.250" v="433" actId="255"/>
          <ac:spMkLst>
            <pc:docMk/>
            <pc:sldMk cId="3436592458" sldId="281"/>
            <ac:spMk id="3" creationId="{1F5231EE-AF99-4F9F-B000-9D96BC9ED76A}"/>
          </ac:spMkLst>
        </pc:spChg>
      </pc:sldChg>
      <pc:sldChg chg="modSp new mod">
        <pc:chgData name="Basel Alzyoud" userId="ae4214538faeb1e7" providerId="LiveId" clId="{6C8159A9-70A3-409C-B2D8-22FA56E4A98E}" dt="2021-11-10T21:51:55" v="506" actId="1035"/>
        <pc:sldMkLst>
          <pc:docMk/>
          <pc:sldMk cId="1660801113" sldId="282"/>
        </pc:sldMkLst>
        <pc:spChg chg="mod">
          <ac:chgData name="Basel Alzyoud" userId="ae4214538faeb1e7" providerId="LiveId" clId="{6C8159A9-70A3-409C-B2D8-22FA56E4A98E}" dt="2021-11-10T21:51:55" v="506" actId="1035"/>
          <ac:spMkLst>
            <pc:docMk/>
            <pc:sldMk cId="1660801113" sldId="282"/>
            <ac:spMk id="2" creationId="{945A4F16-A567-48E4-978A-752CB1CE1654}"/>
          </ac:spMkLst>
        </pc:spChg>
        <pc:spChg chg="mod">
          <ac:chgData name="Basel Alzyoud" userId="ae4214538faeb1e7" providerId="LiveId" clId="{6C8159A9-70A3-409C-B2D8-22FA56E4A98E}" dt="2021-11-10T18:49:26.354" v="434" actId="20577"/>
          <ac:spMkLst>
            <pc:docMk/>
            <pc:sldMk cId="1660801113" sldId="282"/>
            <ac:spMk id="3" creationId="{EA51D72F-BBE1-4FD0-9FA2-5431EE499244}"/>
          </ac:spMkLst>
        </pc:spChg>
      </pc:sldChg>
      <pc:sldChg chg="modSp new mod">
        <pc:chgData name="Basel Alzyoud" userId="ae4214538faeb1e7" providerId="LiveId" clId="{6C8159A9-70A3-409C-B2D8-22FA56E4A98E}" dt="2021-11-10T18:54:53.105" v="442" actId="255"/>
        <pc:sldMkLst>
          <pc:docMk/>
          <pc:sldMk cId="3549158813" sldId="283"/>
        </pc:sldMkLst>
        <pc:spChg chg="mod">
          <ac:chgData name="Basel Alzyoud" userId="ae4214538faeb1e7" providerId="LiveId" clId="{6C8159A9-70A3-409C-B2D8-22FA56E4A98E}" dt="2021-11-10T18:53:52.630" v="436"/>
          <ac:spMkLst>
            <pc:docMk/>
            <pc:sldMk cId="3549158813" sldId="283"/>
            <ac:spMk id="2" creationId="{EAA5A3D9-12B8-4DE5-9B84-70CF2BB65D9E}"/>
          </ac:spMkLst>
        </pc:spChg>
        <pc:spChg chg="mod">
          <ac:chgData name="Basel Alzyoud" userId="ae4214538faeb1e7" providerId="LiveId" clId="{6C8159A9-70A3-409C-B2D8-22FA56E4A98E}" dt="2021-11-10T18:54:53.105" v="442" actId="255"/>
          <ac:spMkLst>
            <pc:docMk/>
            <pc:sldMk cId="3549158813" sldId="283"/>
            <ac:spMk id="3" creationId="{1F99AF87-F7E4-4AEB-853B-AE77CFDFAAC6}"/>
          </ac:spMkLst>
        </pc:spChg>
      </pc:sldChg>
      <pc:sldChg chg="modSp new mod">
        <pc:chgData name="Basel Alzyoud" userId="ae4214538faeb1e7" providerId="LiveId" clId="{6C8159A9-70A3-409C-B2D8-22FA56E4A98E}" dt="2021-11-10T18:55:57.678" v="454" actId="20577"/>
        <pc:sldMkLst>
          <pc:docMk/>
          <pc:sldMk cId="4255122380" sldId="284"/>
        </pc:sldMkLst>
        <pc:spChg chg="mod">
          <ac:chgData name="Basel Alzyoud" userId="ae4214538faeb1e7" providerId="LiveId" clId="{6C8159A9-70A3-409C-B2D8-22FA56E4A98E}" dt="2021-11-10T18:55:15.983" v="448"/>
          <ac:spMkLst>
            <pc:docMk/>
            <pc:sldMk cId="4255122380" sldId="284"/>
            <ac:spMk id="2" creationId="{70FD5F0C-A633-4B2E-BDC8-1F0CA8C50FC8}"/>
          </ac:spMkLst>
        </pc:spChg>
        <pc:spChg chg="mod">
          <ac:chgData name="Basel Alzyoud" userId="ae4214538faeb1e7" providerId="LiveId" clId="{6C8159A9-70A3-409C-B2D8-22FA56E4A98E}" dt="2021-11-10T18:55:57.678" v="454" actId="20577"/>
          <ac:spMkLst>
            <pc:docMk/>
            <pc:sldMk cId="4255122380" sldId="284"/>
            <ac:spMk id="3" creationId="{704B27FF-FFF6-40E4-A735-6B8BA30045DA}"/>
          </ac:spMkLst>
        </pc:spChg>
      </pc:sldChg>
      <pc:sldChg chg="modSp new mod">
        <pc:chgData name="Basel Alzyoud" userId="ae4214538faeb1e7" providerId="LiveId" clId="{6C8159A9-70A3-409C-B2D8-22FA56E4A98E}" dt="2021-11-10T18:56:49.967" v="462" actId="20577"/>
        <pc:sldMkLst>
          <pc:docMk/>
          <pc:sldMk cId="316788698" sldId="285"/>
        </pc:sldMkLst>
        <pc:spChg chg="mod">
          <ac:chgData name="Basel Alzyoud" userId="ae4214538faeb1e7" providerId="LiveId" clId="{6C8159A9-70A3-409C-B2D8-22FA56E4A98E}" dt="2021-11-10T18:56:31.047" v="459"/>
          <ac:spMkLst>
            <pc:docMk/>
            <pc:sldMk cId="316788698" sldId="285"/>
            <ac:spMk id="2" creationId="{E4F188E8-33AA-4F80-8D23-EAE50B26C394}"/>
          </ac:spMkLst>
        </pc:spChg>
        <pc:spChg chg="mod">
          <ac:chgData name="Basel Alzyoud" userId="ae4214538faeb1e7" providerId="LiveId" clId="{6C8159A9-70A3-409C-B2D8-22FA56E4A98E}" dt="2021-11-10T18:56:49.967" v="462" actId="20577"/>
          <ac:spMkLst>
            <pc:docMk/>
            <pc:sldMk cId="316788698" sldId="285"/>
            <ac:spMk id="3" creationId="{EC09B466-20E5-4E28-A31C-DA529956ECEE}"/>
          </ac:spMkLst>
        </pc:spChg>
      </pc:sldChg>
      <pc:sldChg chg="modSp new mod">
        <pc:chgData name="Basel Alzyoud" userId="ae4214538faeb1e7" providerId="LiveId" clId="{6C8159A9-70A3-409C-B2D8-22FA56E4A98E}" dt="2021-11-10T18:57:38.911" v="469" actId="313"/>
        <pc:sldMkLst>
          <pc:docMk/>
          <pc:sldMk cId="1739964316" sldId="286"/>
        </pc:sldMkLst>
        <pc:spChg chg="mod">
          <ac:chgData name="Basel Alzyoud" userId="ae4214538faeb1e7" providerId="LiveId" clId="{6C8159A9-70A3-409C-B2D8-22FA56E4A98E}" dt="2021-11-10T18:57:11.335" v="464"/>
          <ac:spMkLst>
            <pc:docMk/>
            <pc:sldMk cId="1739964316" sldId="286"/>
            <ac:spMk id="2" creationId="{77DDA36E-AFFD-40A8-B46F-7FD6FC1C1D6B}"/>
          </ac:spMkLst>
        </pc:spChg>
        <pc:spChg chg="mod">
          <ac:chgData name="Basel Alzyoud" userId="ae4214538faeb1e7" providerId="LiveId" clId="{6C8159A9-70A3-409C-B2D8-22FA56E4A98E}" dt="2021-11-10T18:57:38.911" v="469" actId="313"/>
          <ac:spMkLst>
            <pc:docMk/>
            <pc:sldMk cId="1739964316" sldId="286"/>
            <ac:spMk id="3" creationId="{E01C794A-94E7-4ED7-B7EA-7D1FEA5F25D3}"/>
          </ac:spMkLst>
        </pc:spChg>
      </pc:sldChg>
      <pc:sldChg chg="modSp new mod">
        <pc:chgData name="Basel Alzyoud" userId="ae4214538faeb1e7" providerId="LiveId" clId="{6C8159A9-70A3-409C-B2D8-22FA56E4A98E}" dt="2021-11-10T18:59:24.473" v="473" actId="255"/>
        <pc:sldMkLst>
          <pc:docMk/>
          <pc:sldMk cId="2376951841" sldId="287"/>
        </pc:sldMkLst>
        <pc:spChg chg="mod">
          <ac:chgData name="Basel Alzyoud" userId="ae4214538faeb1e7" providerId="LiveId" clId="{6C8159A9-70A3-409C-B2D8-22FA56E4A98E}" dt="2021-11-10T18:59:05.299" v="471"/>
          <ac:spMkLst>
            <pc:docMk/>
            <pc:sldMk cId="2376951841" sldId="287"/>
            <ac:spMk id="2" creationId="{8A7E79B4-34F7-4F58-AF13-139A91F1D67F}"/>
          </ac:spMkLst>
        </pc:spChg>
        <pc:spChg chg="mod">
          <ac:chgData name="Basel Alzyoud" userId="ae4214538faeb1e7" providerId="LiveId" clId="{6C8159A9-70A3-409C-B2D8-22FA56E4A98E}" dt="2021-11-10T18:59:24.473" v="473" actId="255"/>
          <ac:spMkLst>
            <pc:docMk/>
            <pc:sldMk cId="2376951841" sldId="287"/>
            <ac:spMk id="3" creationId="{D33E1B6E-7061-4A1F-ABD6-D91DA10E8774}"/>
          </ac:spMkLst>
        </pc:spChg>
      </pc:sldChg>
      <pc:sldChg chg="modSp new mod">
        <pc:chgData name="Basel Alzyoud" userId="ae4214538faeb1e7" providerId="LiveId" clId="{6C8159A9-70A3-409C-B2D8-22FA56E4A98E}" dt="2021-11-10T19:00:08.082" v="478" actId="20577"/>
        <pc:sldMkLst>
          <pc:docMk/>
          <pc:sldMk cId="1534654181" sldId="288"/>
        </pc:sldMkLst>
        <pc:spChg chg="mod">
          <ac:chgData name="Basel Alzyoud" userId="ae4214538faeb1e7" providerId="LiveId" clId="{6C8159A9-70A3-409C-B2D8-22FA56E4A98E}" dt="2021-11-10T18:59:40.113" v="475"/>
          <ac:spMkLst>
            <pc:docMk/>
            <pc:sldMk cId="1534654181" sldId="288"/>
            <ac:spMk id="2" creationId="{792CD77A-91EB-4714-9F01-D5E7675E6F13}"/>
          </ac:spMkLst>
        </pc:spChg>
        <pc:spChg chg="mod">
          <ac:chgData name="Basel Alzyoud" userId="ae4214538faeb1e7" providerId="LiveId" clId="{6C8159A9-70A3-409C-B2D8-22FA56E4A98E}" dt="2021-11-10T19:00:08.082" v="478" actId="20577"/>
          <ac:spMkLst>
            <pc:docMk/>
            <pc:sldMk cId="1534654181" sldId="288"/>
            <ac:spMk id="3" creationId="{C60AF7AE-E33D-45BA-8A6D-C51A09309145}"/>
          </ac:spMkLst>
        </pc:spChg>
      </pc:sldChg>
      <pc:sldChg chg="modSp new mod">
        <pc:chgData name="Basel Alzyoud" userId="ae4214538faeb1e7" providerId="LiveId" clId="{6C8159A9-70A3-409C-B2D8-22FA56E4A98E}" dt="2021-11-10T19:01:03.925" v="483" actId="20577"/>
        <pc:sldMkLst>
          <pc:docMk/>
          <pc:sldMk cId="641377137" sldId="289"/>
        </pc:sldMkLst>
        <pc:spChg chg="mod">
          <ac:chgData name="Basel Alzyoud" userId="ae4214538faeb1e7" providerId="LiveId" clId="{6C8159A9-70A3-409C-B2D8-22FA56E4A98E}" dt="2021-11-10T19:00:38.156" v="480"/>
          <ac:spMkLst>
            <pc:docMk/>
            <pc:sldMk cId="641377137" sldId="289"/>
            <ac:spMk id="2" creationId="{41467585-C37B-4A45-9A6C-832615B4F0EB}"/>
          </ac:spMkLst>
        </pc:spChg>
        <pc:spChg chg="mod">
          <ac:chgData name="Basel Alzyoud" userId="ae4214538faeb1e7" providerId="LiveId" clId="{6C8159A9-70A3-409C-B2D8-22FA56E4A98E}" dt="2021-11-10T19:01:03.925" v="483" actId="20577"/>
          <ac:spMkLst>
            <pc:docMk/>
            <pc:sldMk cId="641377137" sldId="289"/>
            <ac:spMk id="3" creationId="{000E613D-7F6F-4B46-ADE9-53180D33975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B6FFB-C334-4C23-93C8-7468D849C70C}"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7F5BA-5DBC-41E6-89B1-7E55739A133D}" type="slidenum">
              <a:rPr lang="en-US" smtClean="0"/>
              <a:t>‹#›</a:t>
            </a:fld>
            <a:endParaRPr lang="en-US"/>
          </a:p>
        </p:txBody>
      </p:sp>
    </p:spTree>
    <p:extLst>
      <p:ext uri="{BB962C8B-B14F-4D97-AF65-F5344CB8AC3E}">
        <p14:creationId xmlns:p14="http://schemas.microsoft.com/office/powerpoint/2010/main" val="505195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B6FFB-C334-4C23-93C8-7468D849C70C}"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7F5BA-5DBC-41E6-89B1-7E55739A133D}" type="slidenum">
              <a:rPr lang="en-US" smtClean="0"/>
              <a:t>‹#›</a:t>
            </a:fld>
            <a:endParaRPr lang="en-US"/>
          </a:p>
        </p:txBody>
      </p:sp>
    </p:spTree>
    <p:extLst>
      <p:ext uri="{BB962C8B-B14F-4D97-AF65-F5344CB8AC3E}">
        <p14:creationId xmlns:p14="http://schemas.microsoft.com/office/powerpoint/2010/main" val="380177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B6FFB-C334-4C23-93C8-7468D849C70C}"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7F5BA-5DBC-41E6-89B1-7E55739A13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1525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B6FFB-C334-4C23-93C8-7468D849C70C}"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7F5BA-5DBC-41E6-89B1-7E55739A133D}" type="slidenum">
              <a:rPr lang="en-US" smtClean="0"/>
              <a:t>‹#›</a:t>
            </a:fld>
            <a:endParaRPr lang="en-US"/>
          </a:p>
        </p:txBody>
      </p:sp>
    </p:spTree>
    <p:extLst>
      <p:ext uri="{BB962C8B-B14F-4D97-AF65-F5344CB8AC3E}">
        <p14:creationId xmlns:p14="http://schemas.microsoft.com/office/powerpoint/2010/main" val="1301319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B6FFB-C334-4C23-93C8-7468D849C70C}"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7F5BA-5DBC-41E6-89B1-7E55739A13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4174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B6FFB-C334-4C23-93C8-7468D849C70C}"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7F5BA-5DBC-41E6-89B1-7E55739A133D}" type="slidenum">
              <a:rPr lang="en-US" smtClean="0"/>
              <a:t>‹#›</a:t>
            </a:fld>
            <a:endParaRPr lang="en-US"/>
          </a:p>
        </p:txBody>
      </p:sp>
    </p:spTree>
    <p:extLst>
      <p:ext uri="{BB962C8B-B14F-4D97-AF65-F5344CB8AC3E}">
        <p14:creationId xmlns:p14="http://schemas.microsoft.com/office/powerpoint/2010/main" val="2919790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B6FFB-C334-4C23-93C8-7468D849C70C}"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7F5BA-5DBC-41E6-89B1-7E55739A133D}" type="slidenum">
              <a:rPr lang="en-US" smtClean="0"/>
              <a:t>‹#›</a:t>
            </a:fld>
            <a:endParaRPr lang="en-US"/>
          </a:p>
        </p:txBody>
      </p:sp>
    </p:spTree>
    <p:extLst>
      <p:ext uri="{BB962C8B-B14F-4D97-AF65-F5344CB8AC3E}">
        <p14:creationId xmlns:p14="http://schemas.microsoft.com/office/powerpoint/2010/main" val="328465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B6FFB-C334-4C23-93C8-7468D849C70C}"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7F5BA-5DBC-41E6-89B1-7E55739A133D}" type="slidenum">
              <a:rPr lang="en-US" smtClean="0"/>
              <a:t>‹#›</a:t>
            </a:fld>
            <a:endParaRPr lang="en-US"/>
          </a:p>
        </p:txBody>
      </p:sp>
    </p:spTree>
    <p:extLst>
      <p:ext uri="{BB962C8B-B14F-4D97-AF65-F5344CB8AC3E}">
        <p14:creationId xmlns:p14="http://schemas.microsoft.com/office/powerpoint/2010/main" val="386553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B6FFB-C334-4C23-93C8-7468D849C70C}"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7F5BA-5DBC-41E6-89B1-7E55739A133D}" type="slidenum">
              <a:rPr lang="en-US" smtClean="0"/>
              <a:t>‹#›</a:t>
            </a:fld>
            <a:endParaRPr lang="en-US"/>
          </a:p>
        </p:txBody>
      </p:sp>
    </p:spTree>
    <p:extLst>
      <p:ext uri="{BB962C8B-B14F-4D97-AF65-F5344CB8AC3E}">
        <p14:creationId xmlns:p14="http://schemas.microsoft.com/office/powerpoint/2010/main" val="348132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B6FFB-C334-4C23-93C8-7468D849C70C}"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7F5BA-5DBC-41E6-89B1-7E55739A133D}" type="slidenum">
              <a:rPr lang="en-US" smtClean="0"/>
              <a:t>‹#›</a:t>
            </a:fld>
            <a:endParaRPr lang="en-US"/>
          </a:p>
        </p:txBody>
      </p:sp>
    </p:spTree>
    <p:extLst>
      <p:ext uri="{BB962C8B-B14F-4D97-AF65-F5344CB8AC3E}">
        <p14:creationId xmlns:p14="http://schemas.microsoft.com/office/powerpoint/2010/main" val="1473755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DB6FFB-C334-4C23-93C8-7468D849C70C}"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7F5BA-5DBC-41E6-89B1-7E55739A133D}" type="slidenum">
              <a:rPr lang="en-US" smtClean="0"/>
              <a:t>‹#›</a:t>
            </a:fld>
            <a:endParaRPr lang="en-US"/>
          </a:p>
        </p:txBody>
      </p:sp>
    </p:spTree>
    <p:extLst>
      <p:ext uri="{BB962C8B-B14F-4D97-AF65-F5344CB8AC3E}">
        <p14:creationId xmlns:p14="http://schemas.microsoft.com/office/powerpoint/2010/main" val="40638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DB6FFB-C334-4C23-93C8-7468D849C70C}"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7F5BA-5DBC-41E6-89B1-7E55739A133D}" type="slidenum">
              <a:rPr lang="en-US" smtClean="0"/>
              <a:t>‹#›</a:t>
            </a:fld>
            <a:endParaRPr lang="en-US"/>
          </a:p>
        </p:txBody>
      </p:sp>
    </p:spTree>
    <p:extLst>
      <p:ext uri="{BB962C8B-B14F-4D97-AF65-F5344CB8AC3E}">
        <p14:creationId xmlns:p14="http://schemas.microsoft.com/office/powerpoint/2010/main" val="347098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DB6FFB-C334-4C23-93C8-7468D849C70C}" type="datetimeFigureOut">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7F5BA-5DBC-41E6-89B1-7E55739A133D}" type="slidenum">
              <a:rPr lang="en-US" smtClean="0"/>
              <a:t>‹#›</a:t>
            </a:fld>
            <a:endParaRPr lang="en-US"/>
          </a:p>
        </p:txBody>
      </p:sp>
    </p:spTree>
    <p:extLst>
      <p:ext uri="{BB962C8B-B14F-4D97-AF65-F5344CB8AC3E}">
        <p14:creationId xmlns:p14="http://schemas.microsoft.com/office/powerpoint/2010/main" val="210675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B6FFB-C334-4C23-93C8-7468D849C70C}" type="datetimeFigureOut">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7F5BA-5DBC-41E6-89B1-7E55739A133D}" type="slidenum">
              <a:rPr lang="en-US" smtClean="0"/>
              <a:t>‹#›</a:t>
            </a:fld>
            <a:endParaRPr lang="en-US"/>
          </a:p>
        </p:txBody>
      </p:sp>
    </p:spTree>
    <p:extLst>
      <p:ext uri="{BB962C8B-B14F-4D97-AF65-F5344CB8AC3E}">
        <p14:creationId xmlns:p14="http://schemas.microsoft.com/office/powerpoint/2010/main" val="724916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DB6FFB-C334-4C23-93C8-7468D849C70C}"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7F5BA-5DBC-41E6-89B1-7E55739A133D}" type="slidenum">
              <a:rPr lang="en-US" smtClean="0"/>
              <a:t>‹#›</a:t>
            </a:fld>
            <a:endParaRPr lang="en-US"/>
          </a:p>
        </p:txBody>
      </p:sp>
    </p:spTree>
    <p:extLst>
      <p:ext uri="{BB962C8B-B14F-4D97-AF65-F5344CB8AC3E}">
        <p14:creationId xmlns:p14="http://schemas.microsoft.com/office/powerpoint/2010/main" val="345768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DB6FFB-C334-4C23-93C8-7468D849C70C}"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C7F5BA-5DBC-41E6-89B1-7E55739A133D}" type="slidenum">
              <a:rPr lang="en-US" smtClean="0"/>
              <a:t>‹#›</a:t>
            </a:fld>
            <a:endParaRPr lang="en-US"/>
          </a:p>
        </p:txBody>
      </p:sp>
    </p:spTree>
    <p:extLst>
      <p:ext uri="{BB962C8B-B14F-4D97-AF65-F5344CB8AC3E}">
        <p14:creationId xmlns:p14="http://schemas.microsoft.com/office/powerpoint/2010/main" val="288009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DB6FFB-C334-4C23-93C8-7468D849C70C}" type="datetimeFigureOut">
              <a:rPr lang="en-US" smtClean="0"/>
              <a:t>11/10/2021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C7F5BA-5DBC-41E6-89B1-7E55739A133D}" type="slidenum">
              <a:rPr lang="en-US" smtClean="0"/>
              <a:t>‹#›</a:t>
            </a:fld>
            <a:endParaRPr lang="en-US"/>
          </a:p>
        </p:txBody>
      </p:sp>
    </p:spTree>
    <p:extLst>
      <p:ext uri="{BB962C8B-B14F-4D97-AF65-F5344CB8AC3E}">
        <p14:creationId xmlns:p14="http://schemas.microsoft.com/office/powerpoint/2010/main" val="1805946056"/>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 id="2147484070" r:id="rId14"/>
    <p:sldLayoutId id="2147484071" r:id="rId15"/>
    <p:sldLayoutId id="21474840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3AB6-E770-4C4E-8631-766265ED8652}"/>
              </a:ext>
            </a:extLst>
          </p:cNvPr>
          <p:cNvSpPr>
            <a:spLocks noGrp="1"/>
          </p:cNvSpPr>
          <p:nvPr>
            <p:ph type="ctrTitle"/>
          </p:nvPr>
        </p:nvSpPr>
        <p:spPr/>
        <p:txBody>
          <a:bodyPr>
            <a:normAutofit/>
          </a:bodyPr>
          <a:lstStyle/>
          <a:p>
            <a:r>
              <a:rPr lang="en-US" sz="4400" dirty="0"/>
              <a:t>Mobile Security Testing Guide</a:t>
            </a:r>
            <a:br>
              <a:rPr lang="en-US" sz="4400" dirty="0"/>
            </a:br>
            <a:endParaRPr lang="en-US" sz="4400" dirty="0"/>
          </a:p>
        </p:txBody>
      </p:sp>
      <p:sp>
        <p:nvSpPr>
          <p:cNvPr id="3" name="Subtitle 2">
            <a:extLst>
              <a:ext uri="{FF2B5EF4-FFF2-40B4-BE49-F238E27FC236}">
                <a16:creationId xmlns:a16="http://schemas.microsoft.com/office/drawing/2014/main" id="{23712109-D8E9-49C5-9257-307FC86E002C}"/>
              </a:ext>
            </a:extLst>
          </p:cNvPr>
          <p:cNvSpPr>
            <a:spLocks noGrp="1"/>
          </p:cNvSpPr>
          <p:nvPr>
            <p:ph type="subTitle" idx="1"/>
          </p:nvPr>
        </p:nvSpPr>
        <p:spPr/>
        <p:txBody>
          <a:bodyPr>
            <a:noAutofit/>
          </a:bodyPr>
          <a:lstStyle/>
          <a:p>
            <a:pPr algn="l"/>
            <a:r>
              <a:rPr lang="en-US" sz="1400" b="1" dirty="0">
                <a:latin typeface="Arial Black" panose="020B0A04020102020204" pitchFamily="34" charset="0"/>
              </a:rPr>
              <a:t>Presentation done by: Basel Alzyoud				</a:t>
            </a:r>
          </a:p>
          <a:p>
            <a:pPr algn="l"/>
            <a:r>
              <a:rPr lang="en-US" sz="1400" b="1" dirty="0">
                <a:latin typeface="Arial Black" panose="020B0A04020102020204" pitchFamily="34" charset="0"/>
              </a:rPr>
              <a:t>Ac0342								</a:t>
            </a:r>
          </a:p>
          <a:p>
            <a:pPr algn="l"/>
            <a:r>
              <a:rPr lang="en-US" sz="1400" b="1" dirty="0">
                <a:latin typeface="Arial Black" panose="020B0A04020102020204" pitchFamily="34" charset="0"/>
              </a:rPr>
              <a:t>DR. Nader Salameh						</a:t>
            </a:r>
          </a:p>
        </p:txBody>
      </p:sp>
    </p:spTree>
    <p:extLst>
      <p:ext uri="{BB962C8B-B14F-4D97-AF65-F5344CB8AC3E}">
        <p14:creationId xmlns:p14="http://schemas.microsoft.com/office/powerpoint/2010/main" val="1624941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ED0D-FED0-4002-A7DA-DAFEE51814EB}"/>
              </a:ext>
            </a:extLst>
          </p:cNvPr>
          <p:cNvSpPr>
            <a:spLocks noGrp="1"/>
          </p:cNvSpPr>
          <p:nvPr>
            <p:ph type="title"/>
          </p:nvPr>
        </p:nvSpPr>
        <p:spPr/>
        <p:txBody>
          <a:bodyPr/>
          <a:lstStyle/>
          <a:p>
            <a:r>
              <a:rPr lang="en-US" dirty="0"/>
              <a:t>Key Areas in Mobile App Security</a:t>
            </a:r>
          </a:p>
        </p:txBody>
      </p:sp>
      <p:sp>
        <p:nvSpPr>
          <p:cNvPr id="3" name="Content Placeholder 2">
            <a:extLst>
              <a:ext uri="{FF2B5EF4-FFF2-40B4-BE49-F238E27FC236}">
                <a16:creationId xmlns:a16="http://schemas.microsoft.com/office/drawing/2014/main" id="{7E9864A2-AA1E-4770-82F9-9E33B2B49E4A}"/>
              </a:ext>
            </a:extLst>
          </p:cNvPr>
          <p:cNvSpPr>
            <a:spLocks noGrp="1"/>
          </p:cNvSpPr>
          <p:nvPr>
            <p:ph idx="1"/>
          </p:nvPr>
        </p:nvSpPr>
        <p:spPr/>
        <p:txBody>
          <a:bodyPr>
            <a:normAutofit/>
          </a:bodyPr>
          <a:lstStyle/>
          <a:p>
            <a:r>
              <a:rPr lang="en-US" sz="2400" dirty="0"/>
              <a:t>Mobile apps differ from web apps in that they have a smaller attack surface and hence higher protection against cyber threats. </a:t>
            </a:r>
          </a:p>
          <a:p>
            <a:r>
              <a:rPr lang="en-US" sz="2400" dirty="0"/>
              <a:t>To improve mobile app security, we must prioritize data protection on the mobile and the network.</a:t>
            </a:r>
          </a:p>
          <a:p>
            <a:r>
              <a:rPr lang="en-US" sz="2400" dirty="0"/>
              <a:t> Given below are the key areas in mobile app security.</a:t>
            </a:r>
          </a:p>
        </p:txBody>
      </p:sp>
    </p:spTree>
    <p:extLst>
      <p:ext uri="{BB962C8B-B14F-4D97-AF65-F5344CB8AC3E}">
        <p14:creationId xmlns:p14="http://schemas.microsoft.com/office/powerpoint/2010/main" val="2398370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3E0F-BF0C-44B7-8BAC-72C90F255600}"/>
              </a:ext>
            </a:extLst>
          </p:cNvPr>
          <p:cNvSpPr>
            <a:spLocks noGrp="1"/>
          </p:cNvSpPr>
          <p:nvPr>
            <p:ph type="title"/>
          </p:nvPr>
        </p:nvSpPr>
        <p:spPr/>
        <p:txBody>
          <a:bodyPr/>
          <a:lstStyle/>
          <a:p>
            <a:r>
              <a:rPr lang="en-US" dirty="0"/>
              <a:t>1. Local data storage</a:t>
            </a:r>
          </a:p>
        </p:txBody>
      </p:sp>
      <p:sp>
        <p:nvSpPr>
          <p:cNvPr id="3" name="Content Placeholder 2">
            <a:extLst>
              <a:ext uri="{FF2B5EF4-FFF2-40B4-BE49-F238E27FC236}">
                <a16:creationId xmlns:a16="http://schemas.microsoft.com/office/drawing/2014/main" id="{A4F4DDE8-FED5-4200-B4BE-2BA27A262856}"/>
              </a:ext>
            </a:extLst>
          </p:cNvPr>
          <p:cNvSpPr>
            <a:spLocks noGrp="1"/>
          </p:cNvSpPr>
          <p:nvPr>
            <p:ph idx="1"/>
          </p:nvPr>
        </p:nvSpPr>
        <p:spPr/>
        <p:txBody>
          <a:bodyPr>
            <a:normAutofit/>
          </a:bodyPr>
          <a:lstStyle/>
          <a:p>
            <a:r>
              <a:rPr lang="en-US" sz="2400" dirty="0"/>
              <a:t>When creating mobile apps, you must exercise extreme caution when storing user data.</a:t>
            </a:r>
          </a:p>
          <a:p>
            <a:r>
              <a:rPr lang="en-US" sz="2400" dirty="0"/>
              <a:t> If an app inappropriately exploits operating system APIs like local storage, it may expose sensitive data to other apps running on the same device.</a:t>
            </a:r>
          </a:p>
        </p:txBody>
      </p:sp>
    </p:spTree>
    <p:extLst>
      <p:ext uri="{BB962C8B-B14F-4D97-AF65-F5344CB8AC3E}">
        <p14:creationId xmlns:p14="http://schemas.microsoft.com/office/powerpoint/2010/main" val="3622348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B5B6-5538-4AEF-AEF6-26FD7CEEE9EA}"/>
              </a:ext>
            </a:extLst>
          </p:cNvPr>
          <p:cNvSpPr>
            <a:spLocks noGrp="1"/>
          </p:cNvSpPr>
          <p:nvPr>
            <p:ph type="title"/>
          </p:nvPr>
        </p:nvSpPr>
        <p:spPr/>
        <p:txBody>
          <a:bodyPr/>
          <a:lstStyle/>
          <a:p>
            <a:r>
              <a:rPr lang="en-US" dirty="0"/>
              <a:t>2. Authentication and Authorization	</a:t>
            </a:r>
          </a:p>
        </p:txBody>
      </p:sp>
      <p:sp>
        <p:nvSpPr>
          <p:cNvPr id="3" name="Content Placeholder 2">
            <a:extLst>
              <a:ext uri="{FF2B5EF4-FFF2-40B4-BE49-F238E27FC236}">
                <a16:creationId xmlns:a16="http://schemas.microsoft.com/office/drawing/2014/main" id="{DF22354A-3994-45F6-BAA4-52E0F3C2B9EB}"/>
              </a:ext>
            </a:extLst>
          </p:cNvPr>
          <p:cNvSpPr>
            <a:spLocks noGrp="1"/>
          </p:cNvSpPr>
          <p:nvPr>
            <p:ph idx="1"/>
          </p:nvPr>
        </p:nvSpPr>
        <p:spPr/>
        <p:txBody>
          <a:bodyPr>
            <a:normAutofit/>
          </a:bodyPr>
          <a:lstStyle/>
          <a:p>
            <a:r>
              <a:rPr lang="en-US" sz="2400" dirty="0"/>
              <a:t>The endpoint handles the majority of the authentication and authorization logic.</a:t>
            </a:r>
          </a:p>
          <a:p>
            <a:r>
              <a:rPr lang="en-US" sz="2400" dirty="0"/>
              <a:t>Unlike web apps, the users unlock mobile apps using user-to-device authentication capabilities like fingerprint scanning, instead of entering complex passcodes. </a:t>
            </a:r>
          </a:p>
          <a:p>
            <a:r>
              <a:rPr lang="en-US" sz="2400" dirty="0"/>
              <a:t>Security testers must keep in mind the benefits and drawbacks of various authorization systems.</a:t>
            </a:r>
          </a:p>
        </p:txBody>
      </p:sp>
    </p:spTree>
    <p:extLst>
      <p:ext uri="{BB962C8B-B14F-4D97-AF65-F5344CB8AC3E}">
        <p14:creationId xmlns:p14="http://schemas.microsoft.com/office/powerpoint/2010/main" val="3666156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0F14-5FC2-40EA-A2DD-38FC9113824B}"/>
              </a:ext>
            </a:extLst>
          </p:cNvPr>
          <p:cNvSpPr>
            <a:spLocks noGrp="1"/>
          </p:cNvSpPr>
          <p:nvPr>
            <p:ph type="title"/>
          </p:nvPr>
        </p:nvSpPr>
        <p:spPr/>
        <p:txBody>
          <a:bodyPr/>
          <a:lstStyle/>
          <a:p>
            <a:r>
              <a:rPr lang="en-US" dirty="0"/>
              <a:t>3. Communication with endpoints</a:t>
            </a:r>
          </a:p>
        </p:txBody>
      </p:sp>
      <p:sp>
        <p:nvSpPr>
          <p:cNvPr id="3" name="Content Placeholder 2">
            <a:extLst>
              <a:ext uri="{FF2B5EF4-FFF2-40B4-BE49-F238E27FC236}">
                <a16:creationId xmlns:a16="http://schemas.microsoft.com/office/drawing/2014/main" id="{00199F70-330E-4DA4-BF8D-DAA39077DF95}"/>
              </a:ext>
            </a:extLst>
          </p:cNvPr>
          <p:cNvSpPr>
            <a:spLocks noGrp="1"/>
          </p:cNvSpPr>
          <p:nvPr>
            <p:ph idx="1"/>
          </p:nvPr>
        </p:nvSpPr>
        <p:spPr/>
        <p:txBody>
          <a:bodyPr>
            <a:normAutofit/>
          </a:bodyPr>
          <a:lstStyle/>
          <a:p>
            <a:r>
              <a:rPr lang="en-US" sz="2400" dirty="0"/>
              <a:t>Mobile devices provide the door to a wide range of network-based assaults, from simple to complex. </a:t>
            </a:r>
          </a:p>
          <a:p>
            <a:r>
              <a:rPr lang="en-US" sz="2400" dirty="0"/>
              <a:t>Therefore, apps must use the TLS protocol to establish a secure, encrypted channel for network connection. </a:t>
            </a:r>
          </a:p>
          <a:p>
            <a:r>
              <a:rPr lang="en-US" sz="2400" dirty="0"/>
              <a:t>Maintaining the integrity of information sent between the mobile app and distant service endpoints is critical.</a:t>
            </a:r>
          </a:p>
        </p:txBody>
      </p:sp>
    </p:spTree>
    <p:extLst>
      <p:ext uri="{BB962C8B-B14F-4D97-AF65-F5344CB8AC3E}">
        <p14:creationId xmlns:p14="http://schemas.microsoft.com/office/powerpoint/2010/main" val="61847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6786-F297-442C-96B2-858445631A61}"/>
              </a:ext>
            </a:extLst>
          </p:cNvPr>
          <p:cNvSpPr>
            <a:spLocks noGrp="1"/>
          </p:cNvSpPr>
          <p:nvPr>
            <p:ph type="title"/>
          </p:nvPr>
        </p:nvSpPr>
        <p:spPr/>
        <p:txBody>
          <a:bodyPr/>
          <a:lstStyle/>
          <a:p>
            <a:r>
              <a:rPr lang="en-US" dirty="0"/>
              <a:t>4. Interaction with mobile platform</a:t>
            </a:r>
          </a:p>
        </p:txBody>
      </p:sp>
      <p:sp>
        <p:nvSpPr>
          <p:cNvPr id="3" name="Content Placeholder 2">
            <a:extLst>
              <a:ext uri="{FF2B5EF4-FFF2-40B4-BE49-F238E27FC236}">
                <a16:creationId xmlns:a16="http://schemas.microsoft.com/office/drawing/2014/main" id="{3532DCEC-74D9-47E7-AFF1-76DC864DC6EB}"/>
              </a:ext>
            </a:extLst>
          </p:cNvPr>
          <p:cNvSpPr>
            <a:spLocks noGrp="1"/>
          </p:cNvSpPr>
          <p:nvPr>
            <p:ph idx="1"/>
          </p:nvPr>
        </p:nvSpPr>
        <p:spPr/>
        <p:txBody>
          <a:bodyPr>
            <a:normAutofit/>
          </a:bodyPr>
          <a:lstStyle/>
          <a:p>
            <a:r>
              <a:rPr lang="en-US" sz="2400" b="0" i="0" dirty="0">
                <a:solidFill>
                  <a:srgbClr val="2D2D2D"/>
                </a:solidFill>
                <a:effectLst/>
                <a:latin typeface="Open Sans" panose="020B0606030504020204" pitchFamily="34" charset="0"/>
              </a:rPr>
              <a:t>Mobile operating systems have greater inter-process communication tools (IPC tools), allowing apps to exchange signals and data.</a:t>
            </a:r>
          </a:p>
          <a:p>
            <a:r>
              <a:rPr lang="en-US" sz="2400" b="0" i="0" dirty="0">
                <a:solidFill>
                  <a:srgbClr val="2D2D2D"/>
                </a:solidFill>
                <a:effectLst/>
                <a:latin typeface="Open Sans" panose="020B0606030504020204" pitchFamily="34" charset="0"/>
              </a:rPr>
              <a:t> These platform-specific capabilities have their own set of drawbacks. </a:t>
            </a:r>
          </a:p>
          <a:p>
            <a:r>
              <a:rPr lang="en-US" sz="2400" b="0" i="0" dirty="0">
                <a:solidFill>
                  <a:srgbClr val="2D2D2D"/>
                </a:solidFill>
                <a:effectLst/>
                <a:latin typeface="Open Sans" panose="020B0606030504020204" pitchFamily="34" charset="0"/>
              </a:rPr>
              <a:t>If IPC APIs are utilized incorrectly, confidential data may be inadvertently exposed.</a:t>
            </a:r>
            <a:endParaRPr lang="en-US" sz="2400" dirty="0"/>
          </a:p>
        </p:txBody>
      </p:sp>
    </p:spTree>
    <p:extLst>
      <p:ext uri="{BB962C8B-B14F-4D97-AF65-F5344CB8AC3E}">
        <p14:creationId xmlns:p14="http://schemas.microsoft.com/office/powerpoint/2010/main" val="1008022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D07CB-7231-4A52-8ACA-48F0A34946BE}"/>
              </a:ext>
            </a:extLst>
          </p:cNvPr>
          <p:cNvSpPr>
            <a:spLocks noGrp="1"/>
          </p:cNvSpPr>
          <p:nvPr>
            <p:ph idx="1"/>
          </p:nvPr>
        </p:nvSpPr>
        <p:spPr/>
        <p:txBody>
          <a:bodyPr>
            <a:normAutofit/>
          </a:bodyPr>
          <a:lstStyle/>
          <a:p>
            <a:r>
              <a:rPr lang="en-US" sz="2400" dirty="0"/>
              <a:t>Because of the smaller attack surface, mobile apps have a lesser attack surface than online apps. </a:t>
            </a:r>
          </a:p>
          <a:p>
            <a:r>
              <a:rPr lang="en-US" sz="2400" dirty="0"/>
              <a:t>Cross-site scripting is potentially conceivable in some instances on mobile. </a:t>
            </a:r>
          </a:p>
          <a:p>
            <a:r>
              <a:rPr lang="en-US" sz="2400" dirty="0"/>
              <a:t>Therefore, you must follow practices for security, creating secure release builds.</a:t>
            </a:r>
          </a:p>
        </p:txBody>
      </p:sp>
      <p:sp>
        <p:nvSpPr>
          <p:cNvPr id="5" name="Title 4">
            <a:extLst>
              <a:ext uri="{FF2B5EF4-FFF2-40B4-BE49-F238E27FC236}">
                <a16:creationId xmlns:a16="http://schemas.microsoft.com/office/drawing/2014/main" id="{23A05802-9B2C-4403-A3B5-550AE99C454D}"/>
              </a:ext>
            </a:extLst>
          </p:cNvPr>
          <p:cNvSpPr>
            <a:spLocks noGrp="1"/>
          </p:cNvSpPr>
          <p:nvPr>
            <p:ph type="title"/>
          </p:nvPr>
        </p:nvSpPr>
        <p:spPr/>
        <p:txBody>
          <a:bodyPr/>
          <a:lstStyle/>
          <a:p>
            <a:r>
              <a:rPr lang="en-US" dirty="0"/>
              <a:t>5. Code quality and exploit mitigation</a:t>
            </a:r>
          </a:p>
        </p:txBody>
      </p:sp>
    </p:spTree>
    <p:extLst>
      <p:ext uri="{BB962C8B-B14F-4D97-AF65-F5344CB8AC3E}">
        <p14:creationId xmlns:p14="http://schemas.microsoft.com/office/powerpoint/2010/main" val="187971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4E79-C650-42E0-A9B9-34A207DCBBC6}"/>
              </a:ext>
            </a:extLst>
          </p:cNvPr>
          <p:cNvSpPr>
            <a:spLocks noGrp="1"/>
          </p:cNvSpPr>
          <p:nvPr>
            <p:ph type="title"/>
          </p:nvPr>
        </p:nvSpPr>
        <p:spPr/>
        <p:txBody>
          <a:bodyPr/>
          <a:lstStyle/>
          <a:p>
            <a:r>
              <a:rPr lang="en-US" dirty="0"/>
              <a:t>6. Anti-tampering and anti-reversing</a:t>
            </a:r>
          </a:p>
        </p:txBody>
      </p:sp>
      <p:sp>
        <p:nvSpPr>
          <p:cNvPr id="3" name="Content Placeholder 2">
            <a:extLst>
              <a:ext uri="{FF2B5EF4-FFF2-40B4-BE49-F238E27FC236}">
                <a16:creationId xmlns:a16="http://schemas.microsoft.com/office/drawing/2014/main" id="{274ECFBA-BC90-4EEB-A4D1-BC9ABE7C8F42}"/>
              </a:ext>
            </a:extLst>
          </p:cNvPr>
          <p:cNvSpPr>
            <a:spLocks noGrp="1"/>
          </p:cNvSpPr>
          <p:nvPr>
            <p:ph idx="1"/>
          </p:nvPr>
        </p:nvSpPr>
        <p:spPr/>
        <p:txBody>
          <a:bodyPr>
            <a:normAutofit/>
          </a:bodyPr>
          <a:lstStyle/>
          <a:p>
            <a:r>
              <a:rPr lang="en-US" sz="2400" dirty="0"/>
              <a:t>Because software protection features are frequently utilized in the mobile app market, security testers must learn how to get around them. </a:t>
            </a:r>
          </a:p>
          <a:p>
            <a:r>
              <a:rPr lang="en-US" sz="2400" dirty="0"/>
              <a:t>Client-side protections have a benefit, provided you implement them with reasonable expectations in mind and are not utilized to substitute security controls. </a:t>
            </a:r>
          </a:p>
          <a:p>
            <a:r>
              <a:rPr lang="en-US" sz="2400" dirty="0"/>
              <a:t>MSTP will guide you in focusing on these key areas.</a:t>
            </a:r>
          </a:p>
        </p:txBody>
      </p:sp>
    </p:spTree>
    <p:extLst>
      <p:ext uri="{BB962C8B-B14F-4D97-AF65-F5344CB8AC3E}">
        <p14:creationId xmlns:p14="http://schemas.microsoft.com/office/powerpoint/2010/main" val="141347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A7C6-7A05-4DB6-8F39-F9D324AAB493}"/>
              </a:ext>
            </a:extLst>
          </p:cNvPr>
          <p:cNvSpPr>
            <a:spLocks noGrp="1"/>
          </p:cNvSpPr>
          <p:nvPr>
            <p:ph type="title"/>
          </p:nvPr>
        </p:nvSpPr>
        <p:spPr/>
        <p:txBody>
          <a:bodyPr/>
          <a:lstStyle/>
          <a:p>
            <a:pPr algn="ctr"/>
            <a:r>
              <a:rPr lang="en-US" dirty="0"/>
              <a:t>Mobile App Taxonomy</a:t>
            </a:r>
          </a:p>
        </p:txBody>
      </p:sp>
      <p:sp>
        <p:nvSpPr>
          <p:cNvPr id="3" name="Content Placeholder 2">
            <a:extLst>
              <a:ext uri="{FF2B5EF4-FFF2-40B4-BE49-F238E27FC236}">
                <a16:creationId xmlns:a16="http://schemas.microsoft.com/office/drawing/2014/main" id="{434FF405-B466-4B02-AD3F-F53C1EE42FC5}"/>
              </a:ext>
            </a:extLst>
          </p:cNvPr>
          <p:cNvSpPr>
            <a:spLocks noGrp="1"/>
          </p:cNvSpPr>
          <p:nvPr>
            <p:ph idx="1"/>
          </p:nvPr>
        </p:nvSpPr>
        <p:spPr/>
        <p:txBody>
          <a:bodyPr>
            <a:normAutofit/>
          </a:bodyPr>
          <a:lstStyle/>
          <a:p>
            <a:r>
              <a:rPr lang="en-US" sz="2800" dirty="0"/>
              <a:t>Any software that runs on a mobile device is referred to as a "mobile app." The following are some examples of mobile apps:</a:t>
            </a:r>
          </a:p>
        </p:txBody>
      </p:sp>
    </p:spTree>
    <p:extLst>
      <p:ext uri="{BB962C8B-B14F-4D97-AF65-F5344CB8AC3E}">
        <p14:creationId xmlns:p14="http://schemas.microsoft.com/office/powerpoint/2010/main" val="37237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9B3A-166D-4C9E-B265-74D6A4CBF9EF}"/>
              </a:ext>
            </a:extLst>
          </p:cNvPr>
          <p:cNvSpPr>
            <a:spLocks noGrp="1"/>
          </p:cNvSpPr>
          <p:nvPr>
            <p:ph type="title"/>
          </p:nvPr>
        </p:nvSpPr>
        <p:spPr/>
        <p:txBody>
          <a:bodyPr/>
          <a:lstStyle/>
          <a:p>
            <a:r>
              <a:rPr lang="en-US" dirty="0"/>
              <a:t>1. Native application</a:t>
            </a:r>
          </a:p>
        </p:txBody>
      </p:sp>
      <p:sp>
        <p:nvSpPr>
          <p:cNvPr id="3" name="Content Placeholder 2">
            <a:extLst>
              <a:ext uri="{FF2B5EF4-FFF2-40B4-BE49-F238E27FC236}">
                <a16:creationId xmlns:a16="http://schemas.microsoft.com/office/drawing/2014/main" id="{2683BF9D-010A-4047-83FB-2846693510E0}"/>
              </a:ext>
            </a:extLst>
          </p:cNvPr>
          <p:cNvSpPr>
            <a:spLocks noGrp="1"/>
          </p:cNvSpPr>
          <p:nvPr>
            <p:ph idx="1"/>
          </p:nvPr>
        </p:nvSpPr>
        <p:spPr/>
        <p:txBody>
          <a:bodyPr>
            <a:normAutofit/>
          </a:bodyPr>
          <a:lstStyle/>
          <a:p>
            <a:r>
              <a:rPr lang="en-US" sz="2400" dirty="0"/>
              <a:t>A native app is a software program, developed for usage on a particular platform or device i.e. iOS or Android. </a:t>
            </a:r>
          </a:p>
          <a:p>
            <a:r>
              <a:rPr lang="en-US" sz="2400" dirty="0"/>
              <a:t>It is built in a specific programming language. </a:t>
            </a:r>
          </a:p>
          <a:p>
            <a:r>
              <a:rPr lang="en-US" sz="2400" dirty="0"/>
              <a:t>While the native iOS apps are written in Objective-C or Swift, whereas the native Android apps are worked around with Java. </a:t>
            </a:r>
          </a:p>
          <a:p>
            <a:r>
              <a:rPr lang="en-US" sz="2400" dirty="0"/>
              <a:t>These apps provide a high degree of reliability and quick performance.</a:t>
            </a:r>
          </a:p>
        </p:txBody>
      </p:sp>
    </p:spTree>
    <p:extLst>
      <p:ext uri="{BB962C8B-B14F-4D97-AF65-F5344CB8AC3E}">
        <p14:creationId xmlns:p14="http://schemas.microsoft.com/office/powerpoint/2010/main" val="174351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05DBB-E347-4CBA-9BD4-9AD1FBFBCBD7}"/>
              </a:ext>
            </a:extLst>
          </p:cNvPr>
          <p:cNvSpPr>
            <a:spLocks noGrp="1"/>
          </p:cNvSpPr>
          <p:nvPr>
            <p:ph type="title"/>
          </p:nvPr>
        </p:nvSpPr>
        <p:spPr/>
        <p:txBody>
          <a:bodyPr/>
          <a:lstStyle/>
          <a:p>
            <a:r>
              <a:rPr lang="en-US" dirty="0"/>
              <a:t>2. Web application</a:t>
            </a:r>
          </a:p>
        </p:txBody>
      </p:sp>
      <p:sp>
        <p:nvSpPr>
          <p:cNvPr id="3" name="Content Placeholder 2">
            <a:extLst>
              <a:ext uri="{FF2B5EF4-FFF2-40B4-BE49-F238E27FC236}">
                <a16:creationId xmlns:a16="http://schemas.microsoft.com/office/drawing/2014/main" id="{9A064420-53C7-4402-9556-2A8E2D86CF87}"/>
              </a:ext>
            </a:extLst>
          </p:cNvPr>
          <p:cNvSpPr>
            <a:spLocks noGrp="1"/>
          </p:cNvSpPr>
          <p:nvPr>
            <p:ph idx="1"/>
          </p:nvPr>
        </p:nvSpPr>
        <p:spPr/>
        <p:txBody>
          <a:bodyPr>
            <a:normAutofit/>
          </a:bodyPr>
          <a:lstStyle/>
          <a:p>
            <a:r>
              <a:rPr lang="en-US" sz="2400" dirty="0"/>
              <a:t>In contrast to computer-based software applications that run locally on the device's operating system, a web application is application software that runs on a web server. </a:t>
            </a:r>
          </a:p>
          <a:p>
            <a:r>
              <a:rPr lang="en-US" sz="2400" dirty="0"/>
              <a:t>A web browser with an active network connection is used by the user to access web applications.</a:t>
            </a:r>
          </a:p>
        </p:txBody>
      </p:sp>
    </p:spTree>
    <p:extLst>
      <p:ext uri="{BB962C8B-B14F-4D97-AF65-F5344CB8AC3E}">
        <p14:creationId xmlns:p14="http://schemas.microsoft.com/office/powerpoint/2010/main" val="37107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E6555-38AF-451C-947B-AD5A3AC9D68A}"/>
              </a:ext>
            </a:extLst>
          </p:cNvPr>
          <p:cNvSpPr>
            <a:spLocks noGrp="1"/>
          </p:cNvSpPr>
          <p:nvPr>
            <p:ph type="title"/>
          </p:nvPr>
        </p:nvSpPr>
        <p:spPr/>
        <p:txBody>
          <a:bodyPr>
            <a:normAutofit/>
          </a:bodyPr>
          <a:lstStyle/>
          <a:p>
            <a:r>
              <a:rPr lang="en-US" sz="3200" dirty="0"/>
              <a:t>What is Mobile Security Testing Guide (MSTG)?</a:t>
            </a:r>
          </a:p>
        </p:txBody>
      </p:sp>
      <p:sp>
        <p:nvSpPr>
          <p:cNvPr id="3" name="Content Placeholder 2">
            <a:extLst>
              <a:ext uri="{FF2B5EF4-FFF2-40B4-BE49-F238E27FC236}">
                <a16:creationId xmlns:a16="http://schemas.microsoft.com/office/drawing/2014/main" id="{EC0471DC-75C6-464E-B680-1CF6F150D895}"/>
              </a:ext>
            </a:extLst>
          </p:cNvPr>
          <p:cNvSpPr>
            <a:spLocks noGrp="1"/>
          </p:cNvSpPr>
          <p:nvPr>
            <p:ph idx="1"/>
          </p:nvPr>
        </p:nvSpPr>
        <p:spPr/>
        <p:txBody>
          <a:bodyPr>
            <a:normAutofit/>
          </a:bodyPr>
          <a:lstStyle/>
          <a:p>
            <a:r>
              <a:rPr lang="en-US" sz="2400" dirty="0"/>
              <a:t>The MSTG is a comprehensive manual for mobile app security testing.</a:t>
            </a:r>
          </a:p>
          <a:p>
            <a:r>
              <a:rPr lang="en-US" sz="2400" dirty="0"/>
              <a:t> It is based on security testing and reverse engineering for iOS and Android mobile security testers.</a:t>
            </a:r>
          </a:p>
          <a:p>
            <a:r>
              <a:rPr lang="en-US" sz="2400" dirty="0"/>
              <a:t>This guide is all about setting standards for OS security testing It comes with many features:</a:t>
            </a:r>
          </a:p>
        </p:txBody>
      </p:sp>
    </p:spTree>
    <p:extLst>
      <p:ext uri="{BB962C8B-B14F-4D97-AF65-F5344CB8AC3E}">
        <p14:creationId xmlns:p14="http://schemas.microsoft.com/office/powerpoint/2010/main" val="309697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8149-E254-4D59-BE41-575E4F5D9620}"/>
              </a:ext>
            </a:extLst>
          </p:cNvPr>
          <p:cNvSpPr>
            <a:spLocks noGrp="1"/>
          </p:cNvSpPr>
          <p:nvPr>
            <p:ph type="title"/>
          </p:nvPr>
        </p:nvSpPr>
        <p:spPr/>
        <p:txBody>
          <a:bodyPr/>
          <a:lstStyle/>
          <a:p>
            <a:r>
              <a:rPr lang="en-US" dirty="0"/>
              <a:t>3. Hybrid application</a:t>
            </a:r>
          </a:p>
        </p:txBody>
      </p:sp>
      <p:sp>
        <p:nvSpPr>
          <p:cNvPr id="3" name="Content Placeholder 2">
            <a:extLst>
              <a:ext uri="{FF2B5EF4-FFF2-40B4-BE49-F238E27FC236}">
                <a16:creationId xmlns:a16="http://schemas.microsoft.com/office/drawing/2014/main" id="{4DD71A46-177E-44B1-92AD-9CFFBD92463B}"/>
              </a:ext>
            </a:extLst>
          </p:cNvPr>
          <p:cNvSpPr>
            <a:spLocks noGrp="1"/>
          </p:cNvSpPr>
          <p:nvPr>
            <p:ph idx="1"/>
          </p:nvPr>
        </p:nvSpPr>
        <p:spPr/>
        <p:txBody>
          <a:bodyPr>
            <a:normAutofit/>
          </a:bodyPr>
          <a:lstStyle/>
          <a:p>
            <a:r>
              <a:rPr lang="en-US" sz="2400" dirty="0"/>
              <a:t>A hybrid app is software that includes characteristics of both native and online apps. </a:t>
            </a:r>
          </a:p>
          <a:p>
            <a:r>
              <a:rPr lang="en-US" sz="2400" dirty="0"/>
              <a:t>The problem with hybrid applications is that their pace is dependent on the browser's speed; hence, hybrid mobile apps are typically slower than native apps.</a:t>
            </a:r>
          </a:p>
        </p:txBody>
      </p:sp>
    </p:spTree>
    <p:extLst>
      <p:ext uri="{BB962C8B-B14F-4D97-AF65-F5344CB8AC3E}">
        <p14:creationId xmlns:p14="http://schemas.microsoft.com/office/powerpoint/2010/main" val="3927344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78C3-E5B0-4F6C-B70C-11377EE51283}"/>
              </a:ext>
            </a:extLst>
          </p:cNvPr>
          <p:cNvSpPr>
            <a:spLocks noGrp="1"/>
          </p:cNvSpPr>
          <p:nvPr>
            <p:ph type="title"/>
          </p:nvPr>
        </p:nvSpPr>
        <p:spPr/>
        <p:txBody>
          <a:bodyPr/>
          <a:lstStyle/>
          <a:p>
            <a:r>
              <a:rPr lang="en-US" dirty="0"/>
              <a:t>4. Progressive Web application</a:t>
            </a:r>
          </a:p>
        </p:txBody>
      </p:sp>
      <p:sp>
        <p:nvSpPr>
          <p:cNvPr id="3" name="Content Placeholder 2">
            <a:extLst>
              <a:ext uri="{FF2B5EF4-FFF2-40B4-BE49-F238E27FC236}">
                <a16:creationId xmlns:a16="http://schemas.microsoft.com/office/drawing/2014/main" id="{71FD2D46-211F-49A1-BD40-84CF5E158F9E}"/>
              </a:ext>
            </a:extLst>
          </p:cNvPr>
          <p:cNvSpPr>
            <a:spLocks noGrp="1"/>
          </p:cNvSpPr>
          <p:nvPr>
            <p:ph idx="1"/>
          </p:nvPr>
        </p:nvSpPr>
        <p:spPr/>
        <p:txBody>
          <a:bodyPr>
            <a:normAutofit/>
          </a:bodyPr>
          <a:lstStyle/>
          <a:p>
            <a:r>
              <a:rPr lang="en-US" sz="2400" dirty="0"/>
              <a:t>A progressive web application (PWA) is a sort of web-based application software constructed with common web technologies such as HTML, CSS, and JavaScript. </a:t>
            </a:r>
          </a:p>
          <a:p>
            <a:r>
              <a:rPr lang="en-US" sz="2400" dirty="0"/>
              <a:t>The design of these apps will help them to run on any platform that supports standards-compliant browsers, including desktop and mobile devices.</a:t>
            </a:r>
          </a:p>
        </p:txBody>
      </p:sp>
    </p:spTree>
    <p:extLst>
      <p:ext uri="{BB962C8B-B14F-4D97-AF65-F5344CB8AC3E}">
        <p14:creationId xmlns:p14="http://schemas.microsoft.com/office/powerpoint/2010/main" val="2776885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94E7-1492-45C4-B9E6-9737531DE5A3}"/>
              </a:ext>
            </a:extLst>
          </p:cNvPr>
          <p:cNvSpPr>
            <a:spLocks noGrp="1"/>
          </p:cNvSpPr>
          <p:nvPr>
            <p:ph type="title"/>
          </p:nvPr>
        </p:nvSpPr>
        <p:spPr/>
        <p:txBody>
          <a:bodyPr/>
          <a:lstStyle/>
          <a:p>
            <a:r>
              <a:rPr lang="en-US" dirty="0"/>
              <a:t>General Mobile App Security Principles</a:t>
            </a:r>
          </a:p>
        </p:txBody>
      </p:sp>
      <p:sp>
        <p:nvSpPr>
          <p:cNvPr id="3" name="Content Placeholder 2">
            <a:extLst>
              <a:ext uri="{FF2B5EF4-FFF2-40B4-BE49-F238E27FC236}">
                <a16:creationId xmlns:a16="http://schemas.microsoft.com/office/drawing/2014/main" id="{1E6B2D92-092E-4ECC-A4EE-8AFBD7507420}"/>
              </a:ext>
            </a:extLst>
          </p:cNvPr>
          <p:cNvSpPr>
            <a:spLocks noGrp="1"/>
          </p:cNvSpPr>
          <p:nvPr>
            <p:ph idx="1"/>
          </p:nvPr>
        </p:nvSpPr>
        <p:spPr/>
        <p:txBody>
          <a:bodyPr>
            <a:normAutofit/>
          </a:bodyPr>
          <a:lstStyle/>
          <a:p>
            <a:r>
              <a:rPr lang="en-US" sz="2400" dirty="0"/>
              <a:t>One must perform mobile application security testing all through the development process till the application is released. </a:t>
            </a:r>
          </a:p>
          <a:p>
            <a:r>
              <a:rPr lang="en-US" sz="2400" dirty="0"/>
              <a:t>Various types of testing are carried out, and given below are some of them.</a:t>
            </a:r>
          </a:p>
        </p:txBody>
      </p:sp>
    </p:spTree>
    <p:extLst>
      <p:ext uri="{BB962C8B-B14F-4D97-AF65-F5344CB8AC3E}">
        <p14:creationId xmlns:p14="http://schemas.microsoft.com/office/powerpoint/2010/main" val="3127899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5981-400F-47F6-B71C-21B47D110ADB}"/>
              </a:ext>
            </a:extLst>
          </p:cNvPr>
          <p:cNvSpPr>
            <a:spLocks noGrp="1"/>
          </p:cNvSpPr>
          <p:nvPr>
            <p:ph type="title"/>
          </p:nvPr>
        </p:nvSpPr>
        <p:spPr/>
        <p:txBody>
          <a:bodyPr/>
          <a:lstStyle/>
          <a:p>
            <a:r>
              <a:rPr lang="en-US" dirty="0"/>
              <a:t>1. Black-box testing</a:t>
            </a:r>
          </a:p>
        </p:txBody>
      </p:sp>
      <p:sp>
        <p:nvSpPr>
          <p:cNvPr id="3" name="Content Placeholder 2">
            <a:extLst>
              <a:ext uri="{FF2B5EF4-FFF2-40B4-BE49-F238E27FC236}">
                <a16:creationId xmlns:a16="http://schemas.microsoft.com/office/drawing/2014/main" id="{972527EF-2717-4726-8CBD-77EBFB234D28}"/>
              </a:ext>
            </a:extLst>
          </p:cNvPr>
          <p:cNvSpPr>
            <a:spLocks noGrp="1"/>
          </p:cNvSpPr>
          <p:nvPr>
            <p:ph idx="1"/>
          </p:nvPr>
        </p:nvSpPr>
        <p:spPr/>
        <p:txBody>
          <a:bodyPr>
            <a:normAutofit/>
          </a:bodyPr>
          <a:lstStyle/>
          <a:p>
            <a:r>
              <a:rPr lang="en-US" sz="2400" dirty="0"/>
              <a:t>Black Box Testing is a software testing technique that tests the functionality of application software without knowing the internal code structure, operational characteristics, or internal routes. </a:t>
            </a:r>
          </a:p>
          <a:p>
            <a:r>
              <a:rPr lang="en-US" sz="2400" dirty="0"/>
              <a:t>It is also referred to as Behavioral Testing or Zero-Knowledge Testing.</a:t>
            </a:r>
          </a:p>
        </p:txBody>
      </p:sp>
    </p:spTree>
    <p:extLst>
      <p:ext uri="{BB962C8B-B14F-4D97-AF65-F5344CB8AC3E}">
        <p14:creationId xmlns:p14="http://schemas.microsoft.com/office/powerpoint/2010/main" val="58486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D363-7E32-4EDA-94A0-3EBDE1ACF392}"/>
              </a:ext>
            </a:extLst>
          </p:cNvPr>
          <p:cNvSpPr>
            <a:spLocks noGrp="1"/>
          </p:cNvSpPr>
          <p:nvPr>
            <p:ph type="title"/>
          </p:nvPr>
        </p:nvSpPr>
        <p:spPr/>
        <p:txBody>
          <a:bodyPr/>
          <a:lstStyle/>
          <a:p>
            <a:r>
              <a:rPr lang="en-US" dirty="0"/>
              <a:t>2. White-box testing</a:t>
            </a:r>
          </a:p>
        </p:txBody>
      </p:sp>
      <p:sp>
        <p:nvSpPr>
          <p:cNvPr id="3" name="Content Placeholder 2">
            <a:extLst>
              <a:ext uri="{FF2B5EF4-FFF2-40B4-BE49-F238E27FC236}">
                <a16:creationId xmlns:a16="http://schemas.microsoft.com/office/drawing/2014/main" id="{9591CAA7-54B9-458B-BFBA-7A0B0272A2C8}"/>
              </a:ext>
            </a:extLst>
          </p:cNvPr>
          <p:cNvSpPr>
            <a:spLocks noGrp="1"/>
          </p:cNvSpPr>
          <p:nvPr>
            <p:ph idx="1"/>
          </p:nvPr>
        </p:nvSpPr>
        <p:spPr/>
        <p:txBody>
          <a:bodyPr>
            <a:normAutofit/>
          </a:bodyPr>
          <a:lstStyle/>
          <a:p>
            <a:r>
              <a:rPr lang="en-US" sz="2400" dirty="0"/>
              <a:t>White Box Testing is a software testing method in which the underlying structure, layout, and code of the software are examined to ensure that the input-output flow is correct and to improve design, usability, and security. </a:t>
            </a:r>
          </a:p>
          <a:p>
            <a:r>
              <a:rPr lang="en-US" sz="2400" dirty="0"/>
              <a:t>It is also known as clear box testing or Full Knowledge Testing.</a:t>
            </a:r>
          </a:p>
        </p:txBody>
      </p:sp>
    </p:spTree>
    <p:extLst>
      <p:ext uri="{BB962C8B-B14F-4D97-AF65-F5344CB8AC3E}">
        <p14:creationId xmlns:p14="http://schemas.microsoft.com/office/powerpoint/2010/main" val="523446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C2DA6-E729-40FB-977F-8B5F7EA13E35}"/>
              </a:ext>
            </a:extLst>
          </p:cNvPr>
          <p:cNvSpPr>
            <a:spLocks noGrp="1"/>
          </p:cNvSpPr>
          <p:nvPr>
            <p:ph type="title"/>
          </p:nvPr>
        </p:nvSpPr>
        <p:spPr/>
        <p:txBody>
          <a:bodyPr/>
          <a:lstStyle/>
          <a:p>
            <a:r>
              <a:rPr lang="en-US" dirty="0"/>
              <a:t>3. Gray box testing</a:t>
            </a:r>
          </a:p>
        </p:txBody>
      </p:sp>
      <p:sp>
        <p:nvSpPr>
          <p:cNvPr id="3" name="Content Placeholder 2">
            <a:extLst>
              <a:ext uri="{FF2B5EF4-FFF2-40B4-BE49-F238E27FC236}">
                <a16:creationId xmlns:a16="http://schemas.microsoft.com/office/drawing/2014/main" id="{6995D6D0-CB3D-4893-9A0A-B63C42A3DEBB}"/>
              </a:ext>
            </a:extLst>
          </p:cNvPr>
          <p:cNvSpPr>
            <a:spLocks noGrp="1"/>
          </p:cNvSpPr>
          <p:nvPr>
            <p:ph idx="1"/>
          </p:nvPr>
        </p:nvSpPr>
        <p:spPr/>
        <p:txBody>
          <a:bodyPr>
            <a:normAutofit/>
          </a:bodyPr>
          <a:lstStyle/>
          <a:p>
            <a:r>
              <a:rPr lang="en-US" sz="2400" dirty="0"/>
              <a:t>Grey box testing is a software testing approach used to test a software product or application with just a limited understanding of the application's internal structure. </a:t>
            </a:r>
          </a:p>
          <a:p>
            <a:r>
              <a:rPr lang="en-US" sz="2400" dirty="0"/>
              <a:t>The goal of gray box testing is to look for and detect faults caused by poor code structure or application use.</a:t>
            </a:r>
          </a:p>
        </p:txBody>
      </p:sp>
    </p:spTree>
    <p:extLst>
      <p:ext uri="{BB962C8B-B14F-4D97-AF65-F5344CB8AC3E}">
        <p14:creationId xmlns:p14="http://schemas.microsoft.com/office/powerpoint/2010/main" val="2731194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90C6-357C-4431-BE56-FF7DAF7AB387}"/>
              </a:ext>
            </a:extLst>
          </p:cNvPr>
          <p:cNvSpPr>
            <a:spLocks noGrp="1"/>
          </p:cNvSpPr>
          <p:nvPr>
            <p:ph type="title"/>
          </p:nvPr>
        </p:nvSpPr>
        <p:spPr/>
        <p:txBody>
          <a:bodyPr/>
          <a:lstStyle/>
          <a:p>
            <a:r>
              <a:rPr lang="en-US" dirty="0"/>
              <a:t>4. Vulnerability testing</a:t>
            </a:r>
          </a:p>
        </p:txBody>
      </p:sp>
      <p:sp>
        <p:nvSpPr>
          <p:cNvPr id="3" name="Content Placeholder 2">
            <a:extLst>
              <a:ext uri="{FF2B5EF4-FFF2-40B4-BE49-F238E27FC236}">
                <a16:creationId xmlns:a16="http://schemas.microsoft.com/office/drawing/2014/main" id="{1F5231EE-AF99-4F9F-B000-9D96BC9ED76A}"/>
              </a:ext>
            </a:extLst>
          </p:cNvPr>
          <p:cNvSpPr>
            <a:spLocks noGrp="1"/>
          </p:cNvSpPr>
          <p:nvPr>
            <p:ph idx="1"/>
          </p:nvPr>
        </p:nvSpPr>
        <p:spPr/>
        <p:txBody>
          <a:bodyPr>
            <a:normAutofit/>
          </a:bodyPr>
          <a:lstStyle/>
          <a:p>
            <a:r>
              <a:rPr lang="en-US" sz="2200" dirty="0"/>
              <a:t>Vulnerability testing or vulnerability assessment is the practice of assessing security risks in software systems to reduce the likelihood of threats. </a:t>
            </a:r>
          </a:p>
          <a:p>
            <a:r>
              <a:rPr lang="en-US" sz="2200" dirty="0"/>
              <a:t>The goal of vulnerability testing is to reduce the likelihood of hackers gaining unauthorized access to systems.  </a:t>
            </a:r>
          </a:p>
          <a:p>
            <a:r>
              <a:rPr lang="en-US" sz="2200" dirty="0"/>
              <a:t>It includes scanning of networks, systems, and other parts of the ecosystem. Network and wireless assessment, host assessment, database assessment, and applications scans are a few types of vulnerability assessments. </a:t>
            </a:r>
          </a:p>
        </p:txBody>
      </p:sp>
    </p:spTree>
    <p:extLst>
      <p:ext uri="{BB962C8B-B14F-4D97-AF65-F5344CB8AC3E}">
        <p14:creationId xmlns:p14="http://schemas.microsoft.com/office/powerpoint/2010/main" val="3436592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4F16-A567-48E4-978A-752CB1CE1654}"/>
              </a:ext>
            </a:extLst>
          </p:cNvPr>
          <p:cNvSpPr>
            <a:spLocks noGrp="1"/>
          </p:cNvSpPr>
          <p:nvPr>
            <p:ph type="title"/>
          </p:nvPr>
        </p:nvSpPr>
        <p:spPr>
          <a:xfrm>
            <a:off x="677334" y="609600"/>
            <a:ext cx="8596668" cy="1320800"/>
          </a:xfrm>
        </p:spPr>
        <p:txBody>
          <a:bodyPr/>
          <a:lstStyle/>
          <a:p>
            <a:r>
              <a:rPr lang="en-US" dirty="0"/>
              <a:t>5. Penetration testing</a:t>
            </a:r>
          </a:p>
        </p:txBody>
      </p:sp>
      <p:sp>
        <p:nvSpPr>
          <p:cNvPr id="3" name="Content Placeholder 2">
            <a:extLst>
              <a:ext uri="{FF2B5EF4-FFF2-40B4-BE49-F238E27FC236}">
                <a16:creationId xmlns:a16="http://schemas.microsoft.com/office/drawing/2014/main" id="{EA51D72F-BBE1-4FD0-9FA2-5431EE499244}"/>
              </a:ext>
            </a:extLst>
          </p:cNvPr>
          <p:cNvSpPr>
            <a:spLocks noGrp="1"/>
          </p:cNvSpPr>
          <p:nvPr>
            <p:ph idx="1"/>
          </p:nvPr>
        </p:nvSpPr>
        <p:spPr/>
        <p:txBody>
          <a:bodyPr>
            <a:normAutofit/>
          </a:bodyPr>
          <a:lstStyle/>
          <a:p>
            <a:r>
              <a:rPr lang="en-US" sz="2200" dirty="0"/>
              <a:t>A penetration test, often known as a pen test, is an attempt to evaluate the security of software by exploiting its weaknesses in a safe manner. </a:t>
            </a:r>
          </a:p>
          <a:p>
            <a:r>
              <a:rPr lang="en-US" sz="2200" dirty="0"/>
              <a:t>Human-based penetration testing is a manual process that is executed by human beings having special skill sets. </a:t>
            </a:r>
          </a:p>
          <a:p>
            <a:r>
              <a:rPr lang="en-US" sz="2200" dirty="0"/>
              <a:t>While different tools are used in this process, human ingenuity is applied to exploit vulnerabilities and test for any attack. You will get all the necessary details of these testing methods in the OWASP Mobile Security Testing Guide.</a:t>
            </a:r>
          </a:p>
        </p:txBody>
      </p:sp>
    </p:spTree>
    <p:extLst>
      <p:ext uri="{BB962C8B-B14F-4D97-AF65-F5344CB8AC3E}">
        <p14:creationId xmlns:p14="http://schemas.microsoft.com/office/powerpoint/2010/main" val="1660801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5A3D9-12B8-4DE5-9B84-70CF2BB65D9E}"/>
              </a:ext>
            </a:extLst>
          </p:cNvPr>
          <p:cNvSpPr>
            <a:spLocks noGrp="1"/>
          </p:cNvSpPr>
          <p:nvPr>
            <p:ph type="title"/>
          </p:nvPr>
        </p:nvSpPr>
        <p:spPr/>
        <p:txBody>
          <a:bodyPr/>
          <a:lstStyle/>
          <a:p>
            <a:r>
              <a:rPr lang="en-US" dirty="0"/>
              <a:t>Best Practices for Mobile App Security</a:t>
            </a:r>
          </a:p>
        </p:txBody>
      </p:sp>
      <p:sp>
        <p:nvSpPr>
          <p:cNvPr id="3" name="Content Placeholder 2">
            <a:extLst>
              <a:ext uri="{FF2B5EF4-FFF2-40B4-BE49-F238E27FC236}">
                <a16:creationId xmlns:a16="http://schemas.microsoft.com/office/drawing/2014/main" id="{1F99AF87-F7E4-4AEB-853B-AE77CFDFAAC6}"/>
              </a:ext>
            </a:extLst>
          </p:cNvPr>
          <p:cNvSpPr>
            <a:spLocks noGrp="1"/>
          </p:cNvSpPr>
          <p:nvPr>
            <p:ph idx="1"/>
          </p:nvPr>
        </p:nvSpPr>
        <p:spPr/>
        <p:txBody>
          <a:bodyPr>
            <a:normAutofit/>
          </a:bodyPr>
          <a:lstStyle/>
          <a:p>
            <a:r>
              <a:rPr lang="en-US" sz="2400" dirty="0"/>
              <a:t>Information is power. With such sensitive information at stake, mobile app developers must do everything possible to protect their users. </a:t>
            </a:r>
          </a:p>
          <a:p>
            <a:r>
              <a:rPr lang="en-US" sz="2400" dirty="0"/>
              <a:t>Here are some ideas for how developers might include security into their apps:</a:t>
            </a:r>
          </a:p>
        </p:txBody>
      </p:sp>
    </p:spTree>
    <p:extLst>
      <p:ext uri="{BB962C8B-B14F-4D97-AF65-F5344CB8AC3E}">
        <p14:creationId xmlns:p14="http://schemas.microsoft.com/office/powerpoint/2010/main" val="3549158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5F0C-A633-4B2E-BDC8-1F0CA8C50FC8}"/>
              </a:ext>
            </a:extLst>
          </p:cNvPr>
          <p:cNvSpPr>
            <a:spLocks noGrp="1"/>
          </p:cNvSpPr>
          <p:nvPr>
            <p:ph type="title"/>
          </p:nvPr>
        </p:nvSpPr>
        <p:spPr/>
        <p:txBody>
          <a:bodyPr/>
          <a:lstStyle/>
          <a:p>
            <a:r>
              <a:rPr lang="en-US" dirty="0"/>
              <a:t>Best Practices for Mobile App Security</a:t>
            </a:r>
          </a:p>
        </p:txBody>
      </p:sp>
      <p:sp>
        <p:nvSpPr>
          <p:cNvPr id="3" name="Content Placeholder 2">
            <a:extLst>
              <a:ext uri="{FF2B5EF4-FFF2-40B4-BE49-F238E27FC236}">
                <a16:creationId xmlns:a16="http://schemas.microsoft.com/office/drawing/2014/main" id="{704B27FF-FFF6-40E4-A735-6B8BA30045DA}"/>
              </a:ext>
            </a:extLst>
          </p:cNvPr>
          <p:cNvSpPr>
            <a:spLocks noGrp="1"/>
          </p:cNvSpPr>
          <p:nvPr>
            <p:ph idx="1"/>
          </p:nvPr>
        </p:nvSpPr>
        <p:spPr/>
        <p:txBody>
          <a:bodyPr>
            <a:noAutofit/>
          </a:bodyPr>
          <a:lstStyle/>
          <a:p>
            <a:r>
              <a:rPr lang="en-US" sz="2000" dirty="0"/>
              <a:t>Keep your code's security in mind at all times and strengthen it to make it difficult to break. </a:t>
            </a:r>
          </a:p>
          <a:p>
            <a:r>
              <a:rPr lang="en-US" sz="2000" dirty="0"/>
              <a:t>You must encrypt every piece of data transferred via your app. </a:t>
            </a:r>
          </a:p>
          <a:p>
            <a:r>
              <a:rPr lang="en-US" sz="2000" dirty="0"/>
              <a:t>Follow the idea of the least privilege that states that a program should be run with just the minimum required permissions. </a:t>
            </a:r>
          </a:p>
          <a:p>
            <a:r>
              <a:rPr lang="en-US" sz="2000" dirty="0"/>
              <a:t>It is critical to stay up to pace on the latest security algorithms and to adopt modern encryption methods whenever possible. </a:t>
            </a:r>
          </a:p>
          <a:p>
            <a:r>
              <a:rPr lang="en-US" sz="2000" dirty="0"/>
              <a:t>Many mobile applications use a client-server approach. </a:t>
            </a:r>
          </a:p>
          <a:p>
            <a:r>
              <a:rPr lang="en-US" sz="2000" dirty="0"/>
              <a:t>It is critical to have security measures in place to protect backend systems against malicious attacks.</a:t>
            </a:r>
          </a:p>
          <a:p>
            <a:endParaRPr lang="en-US" sz="2000" dirty="0"/>
          </a:p>
        </p:txBody>
      </p:sp>
    </p:spTree>
    <p:extLst>
      <p:ext uri="{BB962C8B-B14F-4D97-AF65-F5344CB8AC3E}">
        <p14:creationId xmlns:p14="http://schemas.microsoft.com/office/powerpoint/2010/main" val="425512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43939-94C7-4992-8C41-6004514B8FAC}"/>
              </a:ext>
            </a:extLst>
          </p:cNvPr>
          <p:cNvSpPr>
            <a:spLocks noGrp="1"/>
          </p:cNvSpPr>
          <p:nvPr>
            <p:ph type="title"/>
          </p:nvPr>
        </p:nvSpPr>
        <p:spPr/>
        <p:txBody>
          <a:bodyPr/>
          <a:lstStyle/>
          <a:p>
            <a:r>
              <a:rPr lang="en-US" dirty="0"/>
              <a:t>1. Mobile platform internals</a:t>
            </a:r>
          </a:p>
        </p:txBody>
      </p:sp>
      <p:sp>
        <p:nvSpPr>
          <p:cNvPr id="3" name="Content Placeholder 2">
            <a:extLst>
              <a:ext uri="{FF2B5EF4-FFF2-40B4-BE49-F238E27FC236}">
                <a16:creationId xmlns:a16="http://schemas.microsoft.com/office/drawing/2014/main" id="{1B3E6017-8905-4E92-81E5-28B2C133F282}"/>
              </a:ext>
            </a:extLst>
          </p:cNvPr>
          <p:cNvSpPr>
            <a:spLocks noGrp="1"/>
          </p:cNvSpPr>
          <p:nvPr>
            <p:ph idx="1"/>
          </p:nvPr>
        </p:nvSpPr>
        <p:spPr/>
        <p:txBody>
          <a:bodyPr>
            <a:normAutofit/>
          </a:bodyPr>
          <a:lstStyle/>
          <a:p>
            <a:r>
              <a:rPr lang="en-US" sz="2400" dirty="0"/>
              <a:t>The OWASP mobile security application testing guide follows different security requirements that are outlined for the development and security testing of the mobile application.</a:t>
            </a:r>
          </a:p>
          <a:p>
            <a:r>
              <a:rPr lang="en-US" sz="2400" dirty="0"/>
              <a:t> The guide includes different procedures such as penetration testing and others to examine the potential security threats found in the app.</a:t>
            </a:r>
          </a:p>
          <a:p>
            <a:endParaRPr lang="en-US" sz="2400" dirty="0"/>
          </a:p>
        </p:txBody>
      </p:sp>
    </p:spTree>
    <p:extLst>
      <p:ext uri="{BB962C8B-B14F-4D97-AF65-F5344CB8AC3E}">
        <p14:creationId xmlns:p14="http://schemas.microsoft.com/office/powerpoint/2010/main" val="945897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88E8-33AA-4F80-8D23-EAE50B26C394}"/>
              </a:ext>
            </a:extLst>
          </p:cNvPr>
          <p:cNvSpPr>
            <a:spLocks noGrp="1"/>
          </p:cNvSpPr>
          <p:nvPr>
            <p:ph type="title"/>
          </p:nvPr>
        </p:nvSpPr>
        <p:spPr/>
        <p:txBody>
          <a:bodyPr/>
          <a:lstStyle/>
          <a:p>
            <a:r>
              <a:rPr lang="en-US" dirty="0"/>
              <a:t>Strategy for Security Testing</a:t>
            </a:r>
          </a:p>
        </p:txBody>
      </p:sp>
      <p:sp>
        <p:nvSpPr>
          <p:cNvPr id="3" name="Content Placeholder 2">
            <a:extLst>
              <a:ext uri="{FF2B5EF4-FFF2-40B4-BE49-F238E27FC236}">
                <a16:creationId xmlns:a16="http://schemas.microsoft.com/office/drawing/2014/main" id="{EC09B466-20E5-4E28-A31C-DA529956ECEE}"/>
              </a:ext>
            </a:extLst>
          </p:cNvPr>
          <p:cNvSpPr>
            <a:spLocks noGrp="1"/>
          </p:cNvSpPr>
          <p:nvPr>
            <p:ph idx="1"/>
          </p:nvPr>
        </p:nvSpPr>
        <p:spPr/>
        <p:txBody>
          <a:bodyPr>
            <a:normAutofit/>
          </a:bodyPr>
          <a:lstStyle/>
          <a:p>
            <a:r>
              <a:rPr lang="en-US" sz="2400" dirty="0"/>
              <a:t>Security testing, like functionality and requirement testing, necessitates an in-depth understanding of the app as well as a well-defined plan for carrying out the actual testing. </a:t>
            </a:r>
          </a:p>
          <a:p>
            <a:r>
              <a:rPr lang="en-US" sz="2400" dirty="0"/>
              <a:t>Given below are a few strategies for security testing, which you will get in detail in the OWASP Mobile Security Testing Guide.</a:t>
            </a:r>
          </a:p>
        </p:txBody>
      </p:sp>
    </p:spTree>
    <p:extLst>
      <p:ext uri="{BB962C8B-B14F-4D97-AF65-F5344CB8AC3E}">
        <p14:creationId xmlns:p14="http://schemas.microsoft.com/office/powerpoint/2010/main" val="316788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A36E-AFFD-40A8-B46F-7FD6FC1C1D6B}"/>
              </a:ext>
            </a:extLst>
          </p:cNvPr>
          <p:cNvSpPr>
            <a:spLocks noGrp="1"/>
          </p:cNvSpPr>
          <p:nvPr>
            <p:ph type="title"/>
          </p:nvPr>
        </p:nvSpPr>
        <p:spPr/>
        <p:txBody>
          <a:bodyPr/>
          <a:lstStyle/>
          <a:p>
            <a:r>
              <a:rPr lang="en-US" dirty="0"/>
              <a:t>1. Nature of the app</a:t>
            </a:r>
          </a:p>
        </p:txBody>
      </p:sp>
      <p:sp>
        <p:nvSpPr>
          <p:cNvPr id="3" name="Content Placeholder 2">
            <a:extLst>
              <a:ext uri="{FF2B5EF4-FFF2-40B4-BE49-F238E27FC236}">
                <a16:creationId xmlns:a16="http://schemas.microsoft.com/office/drawing/2014/main" id="{E01C794A-94E7-4ED7-B7EA-7D1FEA5F25D3}"/>
              </a:ext>
            </a:extLst>
          </p:cNvPr>
          <p:cNvSpPr>
            <a:spLocks noGrp="1"/>
          </p:cNvSpPr>
          <p:nvPr>
            <p:ph idx="1"/>
          </p:nvPr>
        </p:nvSpPr>
        <p:spPr/>
        <p:txBody>
          <a:bodyPr>
            <a:normAutofit/>
          </a:bodyPr>
          <a:lstStyle/>
          <a:p>
            <a:r>
              <a:rPr lang="en-US" sz="2400" dirty="0"/>
              <a:t>You have to decide how much security testing is necessary based on the type and purpose of your app. </a:t>
            </a:r>
          </a:p>
          <a:p>
            <a:r>
              <a:rPr lang="en-US" sz="2400" dirty="0"/>
              <a:t>For instance, if it deals with financial transactions, you have to check payment gateways and add a multi-factor or a two-factor authentication. </a:t>
            </a:r>
          </a:p>
          <a:p>
            <a:r>
              <a:rPr lang="en-US" sz="2400" dirty="0"/>
              <a:t>To add an extra layer of security, fingerprint or password login needs to be authorized.</a:t>
            </a:r>
          </a:p>
        </p:txBody>
      </p:sp>
    </p:spTree>
    <p:extLst>
      <p:ext uri="{BB962C8B-B14F-4D97-AF65-F5344CB8AC3E}">
        <p14:creationId xmlns:p14="http://schemas.microsoft.com/office/powerpoint/2010/main" val="1739964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79B4-34F7-4F58-AF13-139A91F1D67F}"/>
              </a:ext>
            </a:extLst>
          </p:cNvPr>
          <p:cNvSpPr>
            <a:spLocks noGrp="1"/>
          </p:cNvSpPr>
          <p:nvPr>
            <p:ph type="title"/>
          </p:nvPr>
        </p:nvSpPr>
        <p:spPr/>
        <p:txBody>
          <a:bodyPr/>
          <a:lstStyle/>
          <a:p>
            <a:r>
              <a:rPr lang="en-US" dirty="0"/>
              <a:t>2. Time required for testing</a:t>
            </a:r>
          </a:p>
        </p:txBody>
      </p:sp>
      <p:sp>
        <p:nvSpPr>
          <p:cNvPr id="3" name="Content Placeholder 2">
            <a:extLst>
              <a:ext uri="{FF2B5EF4-FFF2-40B4-BE49-F238E27FC236}">
                <a16:creationId xmlns:a16="http://schemas.microsoft.com/office/drawing/2014/main" id="{D33E1B6E-7061-4A1F-ABD6-D91DA10E8774}"/>
              </a:ext>
            </a:extLst>
          </p:cNvPr>
          <p:cNvSpPr>
            <a:spLocks noGrp="1"/>
          </p:cNvSpPr>
          <p:nvPr>
            <p:ph idx="1"/>
          </p:nvPr>
        </p:nvSpPr>
        <p:spPr/>
        <p:txBody>
          <a:bodyPr>
            <a:normAutofit/>
          </a:bodyPr>
          <a:lstStyle/>
          <a:p>
            <a:r>
              <a:rPr lang="en-US" sz="2400" dirty="0"/>
              <a:t>You must evaluate how much time you can commit to security testing based on the total time allotted for testing.</a:t>
            </a:r>
          </a:p>
        </p:txBody>
      </p:sp>
    </p:spTree>
    <p:extLst>
      <p:ext uri="{BB962C8B-B14F-4D97-AF65-F5344CB8AC3E}">
        <p14:creationId xmlns:p14="http://schemas.microsoft.com/office/powerpoint/2010/main" val="2376951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D77A-91EB-4714-9F01-D5E7675E6F13}"/>
              </a:ext>
            </a:extLst>
          </p:cNvPr>
          <p:cNvSpPr>
            <a:spLocks noGrp="1"/>
          </p:cNvSpPr>
          <p:nvPr>
            <p:ph type="title"/>
          </p:nvPr>
        </p:nvSpPr>
        <p:spPr/>
        <p:txBody>
          <a:bodyPr/>
          <a:lstStyle/>
          <a:p>
            <a:r>
              <a:rPr lang="en-US" dirty="0"/>
              <a:t>3. Efforts needed for testing</a:t>
            </a:r>
          </a:p>
        </p:txBody>
      </p:sp>
      <p:sp>
        <p:nvSpPr>
          <p:cNvPr id="3" name="Content Placeholder 2">
            <a:extLst>
              <a:ext uri="{FF2B5EF4-FFF2-40B4-BE49-F238E27FC236}">
                <a16:creationId xmlns:a16="http://schemas.microsoft.com/office/drawing/2014/main" id="{C60AF7AE-E33D-45BA-8A6D-C51A09309145}"/>
              </a:ext>
            </a:extLst>
          </p:cNvPr>
          <p:cNvSpPr>
            <a:spLocks noGrp="1"/>
          </p:cNvSpPr>
          <p:nvPr>
            <p:ph idx="1"/>
          </p:nvPr>
        </p:nvSpPr>
        <p:spPr/>
        <p:txBody>
          <a:bodyPr>
            <a:normAutofit/>
          </a:bodyPr>
          <a:lstStyle/>
          <a:p>
            <a:r>
              <a:rPr lang="en-US" sz="2400" dirty="0"/>
              <a:t>Security testing is more difficult than other sorts of testing because there are few project rules for it. </a:t>
            </a:r>
          </a:p>
          <a:p>
            <a:r>
              <a:rPr lang="en-US" sz="2400" dirty="0"/>
              <a:t>Therefore, you and your team must define and agree with the testing requirements.</a:t>
            </a:r>
          </a:p>
        </p:txBody>
      </p:sp>
    </p:spTree>
    <p:extLst>
      <p:ext uri="{BB962C8B-B14F-4D97-AF65-F5344CB8AC3E}">
        <p14:creationId xmlns:p14="http://schemas.microsoft.com/office/powerpoint/2010/main" val="1534654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7585-C37B-4A45-9A6C-832615B4F0EB}"/>
              </a:ext>
            </a:extLst>
          </p:cNvPr>
          <p:cNvSpPr>
            <a:spLocks noGrp="1"/>
          </p:cNvSpPr>
          <p:nvPr>
            <p:ph type="title"/>
          </p:nvPr>
        </p:nvSpPr>
        <p:spPr/>
        <p:txBody>
          <a:bodyPr/>
          <a:lstStyle/>
          <a:p>
            <a:r>
              <a:rPr lang="en-US" dirty="0"/>
              <a:t>4. Knowledge transfer</a:t>
            </a:r>
          </a:p>
        </p:txBody>
      </p:sp>
      <p:sp>
        <p:nvSpPr>
          <p:cNvPr id="3" name="Content Placeholder 2">
            <a:extLst>
              <a:ext uri="{FF2B5EF4-FFF2-40B4-BE49-F238E27FC236}">
                <a16:creationId xmlns:a16="http://schemas.microsoft.com/office/drawing/2014/main" id="{000E613D-7F6F-4B46-ADE9-53180D339758}"/>
              </a:ext>
            </a:extLst>
          </p:cNvPr>
          <p:cNvSpPr>
            <a:spLocks noGrp="1"/>
          </p:cNvSpPr>
          <p:nvPr>
            <p:ph idx="1"/>
          </p:nvPr>
        </p:nvSpPr>
        <p:spPr/>
        <p:txBody>
          <a:bodyPr>
            <a:normAutofit/>
          </a:bodyPr>
          <a:lstStyle/>
          <a:p>
            <a:r>
              <a:rPr lang="en-US" sz="2400" dirty="0"/>
              <a:t>You might need extra time studying the code or tools to comprehend the app's security and related testing. </a:t>
            </a:r>
          </a:p>
          <a:p>
            <a:r>
              <a:rPr lang="en-US" sz="2400" dirty="0"/>
              <a:t>Devote extra time for this knowledge transfer before making a final testing strategy.</a:t>
            </a:r>
          </a:p>
        </p:txBody>
      </p:sp>
    </p:spTree>
    <p:extLst>
      <p:ext uri="{BB962C8B-B14F-4D97-AF65-F5344CB8AC3E}">
        <p14:creationId xmlns:p14="http://schemas.microsoft.com/office/powerpoint/2010/main" val="64137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D3DC-B193-4476-8F93-BCBF82F4EFB7}"/>
              </a:ext>
            </a:extLst>
          </p:cNvPr>
          <p:cNvSpPr>
            <a:spLocks noGrp="1"/>
          </p:cNvSpPr>
          <p:nvPr>
            <p:ph type="title"/>
          </p:nvPr>
        </p:nvSpPr>
        <p:spPr/>
        <p:txBody>
          <a:bodyPr>
            <a:normAutofit/>
          </a:bodyPr>
          <a:lstStyle/>
          <a:p>
            <a:r>
              <a:rPr lang="en-US" sz="2800" dirty="0"/>
              <a:t>2. Security testing in the mobile app development lifecycle</a:t>
            </a:r>
          </a:p>
        </p:txBody>
      </p:sp>
      <p:sp>
        <p:nvSpPr>
          <p:cNvPr id="3" name="Content Placeholder 2">
            <a:extLst>
              <a:ext uri="{FF2B5EF4-FFF2-40B4-BE49-F238E27FC236}">
                <a16:creationId xmlns:a16="http://schemas.microsoft.com/office/drawing/2014/main" id="{62744D36-C234-4905-9811-89EE435A822A}"/>
              </a:ext>
            </a:extLst>
          </p:cNvPr>
          <p:cNvSpPr>
            <a:spLocks noGrp="1"/>
          </p:cNvSpPr>
          <p:nvPr>
            <p:ph idx="1"/>
          </p:nvPr>
        </p:nvSpPr>
        <p:spPr/>
        <p:txBody>
          <a:bodyPr>
            <a:normAutofit/>
          </a:bodyPr>
          <a:lstStyle/>
          <a:p>
            <a:r>
              <a:rPr lang="en-US" sz="2400" dirty="0"/>
              <a:t>Security testing is an important part of mobile app development.</a:t>
            </a:r>
          </a:p>
          <a:p>
            <a:r>
              <a:rPr lang="en-US" sz="2400" dirty="0"/>
              <a:t> It is done throughout the phase of the development of the app.</a:t>
            </a:r>
          </a:p>
          <a:p>
            <a:r>
              <a:rPr lang="en-US" sz="2400" dirty="0"/>
              <a:t> Black-box testing, White-box testing and Gray-box testing and conducted to explore all the possible information and exploit vulnerabilities. </a:t>
            </a:r>
          </a:p>
        </p:txBody>
      </p:sp>
    </p:spTree>
    <p:extLst>
      <p:ext uri="{BB962C8B-B14F-4D97-AF65-F5344CB8AC3E}">
        <p14:creationId xmlns:p14="http://schemas.microsoft.com/office/powerpoint/2010/main" val="330506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32E4-8554-452D-9C54-08CA9C2A814F}"/>
              </a:ext>
            </a:extLst>
          </p:cNvPr>
          <p:cNvSpPr>
            <a:spLocks noGrp="1"/>
          </p:cNvSpPr>
          <p:nvPr>
            <p:ph type="title"/>
          </p:nvPr>
        </p:nvSpPr>
        <p:spPr/>
        <p:txBody>
          <a:bodyPr>
            <a:normAutofit/>
          </a:bodyPr>
          <a:lstStyle/>
          <a:p>
            <a:r>
              <a:rPr lang="en-US" sz="2800" dirty="0"/>
              <a:t>3. Basic static and dynamic security testing</a:t>
            </a:r>
          </a:p>
        </p:txBody>
      </p:sp>
      <p:sp>
        <p:nvSpPr>
          <p:cNvPr id="3" name="Content Placeholder 2">
            <a:extLst>
              <a:ext uri="{FF2B5EF4-FFF2-40B4-BE49-F238E27FC236}">
                <a16:creationId xmlns:a16="http://schemas.microsoft.com/office/drawing/2014/main" id="{826B1A88-604E-496E-A047-DED4E9254A7D}"/>
              </a:ext>
            </a:extLst>
          </p:cNvPr>
          <p:cNvSpPr>
            <a:spLocks noGrp="1"/>
          </p:cNvSpPr>
          <p:nvPr>
            <p:ph idx="1"/>
          </p:nvPr>
        </p:nvSpPr>
        <p:spPr/>
        <p:txBody>
          <a:bodyPr>
            <a:normAutofit/>
          </a:bodyPr>
          <a:lstStyle/>
          <a:p>
            <a:r>
              <a:rPr lang="en-US" sz="2400" dirty="0"/>
              <a:t>Static application security testing (SAST) is a testing procedure that checks the mobile application from the inside out. </a:t>
            </a:r>
          </a:p>
          <a:p>
            <a:r>
              <a:rPr lang="en-US" sz="2400" dirty="0"/>
              <a:t>Whereas Dynamic application security testing (DAST) checks the mobile application from the outside, examining its current running state and discovering security threats.</a:t>
            </a:r>
          </a:p>
        </p:txBody>
      </p:sp>
    </p:spTree>
    <p:extLst>
      <p:ext uri="{BB962C8B-B14F-4D97-AF65-F5344CB8AC3E}">
        <p14:creationId xmlns:p14="http://schemas.microsoft.com/office/powerpoint/2010/main" val="223775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E285-F892-4718-89D8-980E54BC6850}"/>
              </a:ext>
            </a:extLst>
          </p:cNvPr>
          <p:cNvSpPr>
            <a:spLocks noGrp="1"/>
          </p:cNvSpPr>
          <p:nvPr>
            <p:ph type="title"/>
          </p:nvPr>
        </p:nvSpPr>
        <p:spPr/>
        <p:txBody>
          <a:bodyPr>
            <a:normAutofit/>
          </a:bodyPr>
          <a:lstStyle/>
          <a:p>
            <a:r>
              <a:rPr lang="en-US" dirty="0"/>
              <a:t>4. Mobile app reverse engineering and tampering</a:t>
            </a:r>
          </a:p>
        </p:txBody>
      </p:sp>
      <p:sp>
        <p:nvSpPr>
          <p:cNvPr id="3" name="Content Placeholder 2">
            <a:extLst>
              <a:ext uri="{FF2B5EF4-FFF2-40B4-BE49-F238E27FC236}">
                <a16:creationId xmlns:a16="http://schemas.microsoft.com/office/drawing/2014/main" id="{51BCD3DD-E0AD-4CE1-AB28-A3FD1D1A02B4}"/>
              </a:ext>
            </a:extLst>
          </p:cNvPr>
          <p:cNvSpPr>
            <a:spLocks noGrp="1"/>
          </p:cNvSpPr>
          <p:nvPr>
            <p:ph idx="1"/>
          </p:nvPr>
        </p:nvSpPr>
        <p:spPr/>
        <p:txBody>
          <a:bodyPr>
            <a:normAutofit/>
          </a:bodyPr>
          <a:lstStyle/>
          <a:p>
            <a:r>
              <a:rPr lang="en-US" sz="2400" dirty="0"/>
              <a:t>Reverse engineering a mobile application is the procedure that follows the analysis of the compiled app for extracting information regarding its source code. </a:t>
            </a:r>
          </a:p>
          <a:p>
            <a:r>
              <a:rPr lang="en-US" sz="2400" dirty="0"/>
              <a:t>Tampering follows the procedure of changing a mobile application or its environment to alter its behavioral patterns.</a:t>
            </a:r>
          </a:p>
        </p:txBody>
      </p:sp>
    </p:spTree>
    <p:extLst>
      <p:ext uri="{BB962C8B-B14F-4D97-AF65-F5344CB8AC3E}">
        <p14:creationId xmlns:p14="http://schemas.microsoft.com/office/powerpoint/2010/main" val="2875643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2DF9-C37F-47E6-87D8-53442C14E3CC}"/>
              </a:ext>
            </a:extLst>
          </p:cNvPr>
          <p:cNvSpPr>
            <a:spLocks noGrp="1"/>
          </p:cNvSpPr>
          <p:nvPr>
            <p:ph type="title"/>
          </p:nvPr>
        </p:nvSpPr>
        <p:spPr/>
        <p:txBody>
          <a:bodyPr/>
          <a:lstStyle/>
          <a:p>
            <a:r>
              <a:rPr lang="en-US" dirty="0"/>
              <a:t>5. Assessing software protection</a:t>
            </a:r>
          </a:p>
        </p:txBody>
      </p:sp>
      <p:sp>
        <p:nvSpPr>
          <p:cNvPr id="3" name="Content Placeholder 2">
            <a:extLst>
              <a:ext uri="{FF2B5EF4-FFF2-40B4-BE49-F238E27FC236}">
                <a16:creationId xmlns:a16="http://schemas.microsoft.com/office/drawing/2014/main" id="{76FF1485-5128-44B2-BB90-805CDE16A1F6}"/>
              </a:ext>
            </a:extLst>
          </p:cNvPr>
          <p:cNvSpPr>
            <a:spLocks noGrp="1"/>
          </p:cNvSpPr>
          <p:nvPr>
            <p:ph idx="1"/>
          </p:nvPr>
        </p:nvSpPr>
        <p:spPr/>
        <p:txBody>
          <a:bodyPr>
            <a:normAutofit/>
          </a:bodyPr>
          <a:lstStyle/>
          <a:p>
            <a:r>
              <a:rPr lang="en-US" sz="2400" dirty="0"/>
              <a:t>Software protection assessments are used to avoid malicious activities taking place on the software.</a:t>
            </a:r>
          </a:p>
          <a:p>
            <a:r>
              <a:rPr lang="en-US" sz="2400" dirty="0"/>
              <a:t> This assessment includes routines for evaluating requirements for documentation and risk assessment, leading to data protection</a:t>
            </a:r>
          </a:p>
        </p:txBody>
      </p:sp>
    </p:spTree>
    <p:extLst>
      <p:ext uri="{BB962C8B-B14F-4D97-AF65-F5344CB8AC3E}">
        <p14:creationId xmlns:p14="http://schemas.microsoft.com/office/powerpoint/2010/main" val="345129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1D76-2B25-4EA1-BEE8-7D93EDCC5266}"/>
              </a:ext>
            </a:extLst>
          </p:cNvPr>
          <p:cNvSpPr>
            <a:spLocks noGrp="1"/>
          </p:cNvSpPr>
          <p:nvPr>
            <p:ph type="title"/>
          </p:nvPr>
        </p:nvSpPr>
        <p:spPr/>
        <p:txBody>
          <a:bodyPr>
            <a:normAutofit/>
          </a:bodyPr>
          <a:lstStyle/>
          <a:p>
            <a:r>
              <a:rPr lang="en-US" sz="3200" dirty="0"/>
              <a:t>6. Detailed test cases that map to the requirements in the MASVS</a:t>
            </a:r>
          </a:p>
        </p:txBody>
      </p:sp>
      <p:sp>
        <p:nvSpPr>
          <p:cNvPr id="3" name="Content Placeholder 2">
            <a:extLst>
              <a:ext uri="{FF2B5EF4-FFF2-40B4-BE49-F238E27FC236}">
                <a16:creationId xmlns:a16="http://schemas.microsoft.com/office/drawing/2014/main" id="{B7A5D8C6-6FE3-4EC1-A8A5-D8947B155A3A}"/>
              </a:ext>
            </a:extLst>
          </p:cNvPr>
          <p:cNvSpPr>
            <a:spLocks noGrp="1"/>
          </p:cNvSpPr>
          <p:nvPr>
            <p:ph idx="1"/>
          </p:nvPr>
        </p:nvSpPr>
        <p:spPr/>
        <p:txBody>
          <a:bodyPr>
            <a:normAutofit/>
          </a:bodyPr>
          <a:lstStyle/>
          <a:p>
            <a:r>
              <a:rPr lang="en-US" sz="2800" dirty="0"/>
              <a:t>You cannot compromise with mobile data safety!</a:t>
            </a:r>
          </a:p>
          <a:p>
            <a:r>
              <a:rPr lang="en-US" sz="2800" dirty="0"/>
              <a:t> Get comprehensive test cases in compliance with the Mobile AppSec Verification Standard in the OWASP Mobile Security Testing Guide.</a:t>
            </a:r>
          </a:p>
        </p:txBody>
      </p:sp>
    </p:spTree>
    <p:extLst>
      <p:ext uri="{BB962C8B-B14F-4D97-AF65-F5344CB8AC3E}">
        <p14:creationId xmlns:p14="http://schemas.microsoft.com/office/powerpoint/2010/main" val="1910064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3612D80-FD02-48BA-996D-6683BF8BB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627" y="0"/>
            <a:ext cx="703528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221909"/>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268</TotalTime>
  <Words>1771</Words>
  <Application>Microsoft Office PowerPoint</Application>
  <PresentationFormat>Widescreen</PresentationFormat>
  <Paragraphs>115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Black</vt:lpstr>
      <vt:lpstr>Open Sans</vt:lpstr>
      <vt:lpstr>Trebuchet MS</vt:lpstr>
      <vt:lpstr>Wingdings 3</vt:lpstr>
      <vt:lpstr>Facet</vt:lpstr>
      <vt:lpstr>Mobile Security Testing Guide </vt:lpstr>
      <vt:lpstr>What is Mobile Security Testing Guide (MSTG)?</vt:lpstr>
      <vt:lpstr>1. Mobile platform internals</vt:lpstr>
      <vt:lpstr>2. Security testing in the mobile app development lifecycle</vt:lpstr>
      <vt:lpstr>3. Basic static and dynamic security testing</vt:lpstr>
      <vt:lpstr>4. Mobile app reverse engineering and tampering</vt:lpstr>
      <vt:lpstr>5. Assessing software protection</vt:lpstr>
      <vt:lpstr>6. Detailed test cases that map to the requirements in the MASVS</vt:lpstr>
      <vt:lpstr>PowerPoint Presentation</vt:lpstr>
      <vt:lpstr>Key Areas in Mobile App Security</vt:lpstr>
      <vt:lpstr>1. Local data storage</vt:lpstr>
      <vt:lpstr>2. Authentication and Authorization </vt:lpstr>
      <vt:lpstr>3. Communication with endpoints</vt:lpstr>
      <vt:lpstr>4. Interaction with mobile platform</vt:lpstr>
      <vt:lpstr>5. Code quality and exploit mitigation</vt:lpstr>
      <vt:lpstr>6. Anti-tampering and anti-reversing</vt:lpstr>
      <vt:lpstr>Mobile App Taxonomy</vt:lpstr>
      <vt:lpstr>1. Native application</vt:lpstr>
      <vt:lpstr>2. Web application</vt:lpstr>
      <vt:lpstr>3. Hybrid application</vt:lpstr>
      <vt:lpstr>4. Progressive Web application</vt:lpstr>
      <vt:lpstr>General Mobile App Security Principles</vt:lpstr>
      <vt:lpstr>1. Black-box testing</vt:lpstr>
      <vt:lpstr>2. White-box testing</vt:lpstr>
      <vt:lpstr>3. Gray box testing</vt:lpstr>
      <vt:lpstr>4. Vulnerability testing</vt:lpstr>
      <vt:lpstr>5. Penetration testing</vt:lpstr>
      <vt:lpstr>Best Practices for Mobile App Security</vt:lpstr>
      <vt:lpstr>Best Practices for Mobile App Security</vt:lpstr>
      <vt:lpstr>Strategy for Security Testing</vt:lpstr>
      <vt:lpstr>1. Nature of the app</vt:lpstr>
      <vt:lpstr>2. Time required for testing</vt:lpstr>
      <vt:lpstr>3. Efforts needed for testing</vt:lpstr>
      <vt:lpstr>4. Knowledge transfer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Security Testing Guide </dc:title>
  <dc:creator>Basel Alzyoud</dc:creator>
  <cp:lastModifiedBy>Basel Alzyoud</cp:lastModifiedBy>
  <cp:revision>7</cp:revision>
  <dcterms:created xsi:type="dcterms:W3CDTF">2021-11-08T18:58:45Z</dcterms:created>
  <dcterms:modified xsi:type="dcterms:W3CDTF">2021-11-10T22:01:28Z</dcterms:modified>
</cp:coreProperties>
</file>