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59" r:id="rId6"/>
    <p:sldId id="260" r:id="rId7"/>
    <p:sldId id="261" r:id="rId8"/>
    <p:sldId id="262" r:id="rId9"/>
    <p:sldId id="270" r:id="rId10"/>
    <p:sldId id="271" r:id="rId11"/>
    <p:sldId id="27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el Alzyoud" userId="ae4214538faeb1e7" providerId="LiveId" clId="{C9EEDB44-5804-4AB9-B29A-36481BEBA30C}"/>
    <pc:docChg chg="undo custSel addSld delSld modSld">
      <pc:chgData name="Basel Alzyoud" userId="ae4214538faeb1e7" providerId="LiveId" clId="{C9EEDB44-5804-4AB9-B29A-36481BEBA30C}" dt="2022-04-25T21:44:33.295" v="81" actId="2696"/>
      <pc:docMkLst>
        <pc:docMk/>
      </pc:docMkLst>
      <pc:sldChg chg="add del">
        <pc:chgData name="Basel Alzyoud" userId="ae4214538faeb1e7" providerId="LiveId" clId="{C9EEDB44-5804-4AB9-B29A-36481BEBA30C}" dt="2022-04-25T20:30:30.704" v="8" actId="47"/>
        <pc:sldMkLst>
          <pc:docMk/>
          <pc:sldMk cId="49443877" sldId="266"/>
        </pc:sldMkLst>
      </pc:sldChg>
      <pc:sldChg chg="modSp new del mod">
        <pc:chgData name="Basel Alzyoud" userId="ae4214538faeb1e7" providerId="LiveId" clId="{C9EEDB44-5804-4AB9-B29A-36481BEBA30C}" dt="2022-04-25T21:44:33.295" v="81" actId="2696"/>
        <pc:sldMkLst>
          <pc:docMk/>
          <pc:sldMk cId="2473130158" sldId="269"/>
        </pc:sldMkLst>
        <pc:spChg chg="mod">
          <ac:chgData name="Basel Alzyoud" userId="ae4214538faeb1e7" providerId="LiveId" clId="{C9EEDB44-5804-4AB9-B29A-36481BEBA30C}" dt="2022-04-25T21:44:27.019" v="80" actId="20577"/>
          <ac:spMkLst>
            <pc:docMk/>
            <pc:sldMk cId="2473130158" sldId="269"/>
            <ac:spMk id="2" creationId="{F4FEAC7B-56D1-4948-AC92-51E5AD1E9AB8}"/>
          </ac:spMkLst>
        </pc:spChg>
      </pc:sldChg>
      <pc:sldChg chg="addSp modSp new mod">
        <pc:chgData name="Basel Alzyoud" userId="ae4214538faeb1e7" providerId="LiveId" clId="{C9EEDB44-5804-4AB9-B29A-36481BEBA30C}" dt="2022-04-25T20:31:18.238" v="37" actId="14100"/>
        <pc:sldMkLst>
          <pc:docMk/>
          <pc:sldMk cId="1125115378" sldId="270"/>
        </pc:sldMkLst>
        <pc:spChg chg="mod">
          <ac:chgData name="Basel Alzyoud" userId="ae4214538faeb1e7" providerId="LiveId" clId="{C9EEDB44-5804-4AB9-B29A-36481BEBA30C}" dt="2022-04-25T20:30:55.749" v="31" actId="20577"/>
          <ac:spMkLst>
            <pc:docMk/>
            <pc:sldMk cId="1125115378" sldId="270"/>
            <ac:spMk id="2" creationId="{B5E14E31-D642-45F5-988A-9659770FB48A}"/>
          </ac:spMkLst>
        </pc:spChg>
        <pc:picChg chg="add mod">
          <ac:chgData name="Basel Alzyoud" userId="ae4214538faeb1e7" providerId="LiveId" clId="{C9EEDB44-5804-4AB9-B29A-36481BEBA30C}" dt="2022-04-25T20:31:18.238" v="37" actId="14100"/>
          <ac:picMkLst>
            <pc:docMk/>
            <pc:sldMk cId="1125115378" sldId="270"/>
            <ac:picMk id="4" creationId="{B7A3C5C4-0D0B-49C8-929A-2ADA591D532B}"/>
          </ac:picMkLst>
        </pc:picChg>
      </pc:sldChg>
      <pc:sldChg chg="addSp delSp modSp new mod modClrScheme chgLayout">
        <pc:chgData name="Basel Alzyoud" userId="ae4214538faeb1e7" providerId="LiveId" clId="{C9EEDB44-5804-4AB9-B29A-36481BEBA30C}" dt="2022-04-25T20:45:24.006" v="64" actId="14100"/>
        <pc:sldMkLst>
          <pc:docMk/>
          <pc:sldMk cId="2554531983" sldId="271"/>
        </pc:sldMkLst>
        <pc:spChg chg="del">
          <ac:chgData name="Basel Alzyoud" userId="ae4214538faeb1e7" providerId="LiveId" clId="{C9EEDB44-5804-4AB9-B29A-36481BEBA30C}" dt="2022-04-25T20:45:17.888" v="61" actId="700"/>
          <ac:spMkLst>
            <pc:docMk/>
            <pc:sldMk cId="2554531983" sldId="271"/>
            <ac:spMk id="2" creationId="{2A24A4CA-BD42-4173-8C35-145E4C042285}"/>
          </ac:spMkLst>
        </pc:spChg>
        <pc:spChg chg="add del">
          <ac:chgData name="Basel Alzyoud" userId="ae4214538faeb1e7" providerId="LiveId" clId="{C9EEDB44-5804-4AB9-B29A-36481BEBA30C}" dt="2022-04-25T20:45:17.888" v="61" actId="700"/>
          <ac:spMkLst>
            <pc:docMk/>
            <pc:sldMk cId="2554531983" sldId="271"/>
            <ac:spMk id="3" creationId="{5D7C10F7-1DC0-4B0B-8E3D-159A2FA73954}"/>
          </ac:spMkLst>
        </pc:spChg>
        <pc:picChg chg="add del mod">
          <ac:chgData name="Basel Alzyoud" userId="ae4214538faeb1e7" providerId="LiveId" clId="{C9EEDB44-5804-4AB9-B29A-36481BEBA30C}" dt="2022-04-25T20:44:29.525" v="40"/>
          <ac:picMkLst>
            <pc:docMk/>
            <pc:sldMk cId="2554531983" sldId="271"/>
            <ac:picMk id="5" creationId="{5546E8DD-2AF4-4C68-8563-FC139F7A8445}"/>
          </ac:picMkLst>
        </pc:picChg>
        <pc:picChg chg="add del mod">
          <ac:chgData name="Basel Alzyoud" userId="ae4214538faeb1e7" providerId="LiveId" clId="{C9EEDB44-5804-4AB9-B29A-36481BEBA30C}" dt="2022-04-25T20:44:34.008" v="42"/>
          <ac:picMkLst>
            <pc:docMk/>
            <pc:sldMk cId="2554531983" sldId="271"/>
            <ac:picMk id="7" creationId="{9FB042BE-43D5-4CFD-9F66-2707920E97F9}"/>
          </ac:picMkLst>
        </pc:picChg>
        <pc:picChg chg="add del mod">
          <ac:chgData name="Basel Alzyoud" userId="ae4214538faeb1e7" providerId="LiveId" clId="{C9EEDB44-5804-4AB9-B29A-36481BEBA30C}" dt="2022-04-25T20:45:08.613" v="60"/>
          <ac:picMkLst>
            <pc:docMk/>
            <pc:sldMk cId="2554531983" sldId="271"/>
            <ac:picMk id="8" creationId="{2A1E3076-D693-45BE-8F20-24DB4163DA9C}"/>
          </ac:picMkLst>
        </pc:picChg>
        <pc:picChg chg="add mod">
          <ac:chgData name="Basel Alzyoud" userId="ae4214538faeb1e7" providerId="LiveId" clId="{C9EEDB44-5804-4AB9-B29A-36481BEBA30C}" dt="2022-04-25T20:45:06.005" v="52" actId="571"/>
          <ac:picMkLst>
            <pc:docMk/>
            <pc:sldMk cId="2554531983" sldId="271"/>
            <ac:picMk id="9" creationId="{1DE1601D-D1AF-49D9-81F0-B5C83252E1C8}"/>
          </ac:picMkLst>
        </pc:picChg>
        <pc:picChg chg="add mod">
          <ac:chgData name="Basel Alzyoud" userId="ae4214538faeb1e7" providerId="LiveId" clId="{C9EEDB44-5804-4AB9-B29A-36481BEBA30C}" dt="2022-04-25T20:45:24.006" v="64" actId="14100"/>
          <ac:picMkLst>
            <pc:docMk/>
            <pc:sldMk cId="2554531983" sldId="271"/>
            <ac:picMk id="11" creationId="{D278A8ED-43ED-43DD-AE0B-A307C4AABA04}"/>
          </ac:picMkLst>
        </pc:picChg>
      </pc:sldChg>
      <pc:sldChg chg="addSp modSp new mod">
        <pc:chgData name="Basel Alzyoud" userId="ae4214538faeb1e7" providerId="LiveId" clId="{C9EEDB44-5804-4AB9-B29A-36481BEBA30C}" dt="2022-04-25T21:33:29.763" v="79" actId="20577"/>
        <pc:sldMkLst>
          <pc:docMk/>
          <pc:sldMk cId="3420628884" sldId="272"/>
        </pc:sldMkLst>
        <pc:spChg chg="add mod">
          <ac:chgData name="Basel Alzyoud" userId="ae4214538faeb1e7" providerId="LiveId" clId="{C9EEDB44-5804-4AB9-B29A-36481BEBA30C}" dt="2022-04-25T21:33:07.711" v="71"/>
          <ac:spMkLst>
            <pc:docMk/>
            <pc:sldMk cId="3420628884" sldId="272"/>
            <ac:spMk id="6" creationId="{264E55D0-0E8F-41AD-B595-95AAC5F13677}"/>
          </ac:spMkLst>
        </pc:spChg>
        <pc:spChg chg="add mod">
          <ac:chgData name="Basel Alzyoud" userId="ae4214538faeb1e7" providerId="LiveId" clId="{C9EEDB44-5804-4AB9-B29A-36481BEBA30C}" dt="2022-04-25T21:33:29.763" v="79" actId="20577"/>
          <ac:spMkLst>
            <pc:docMk/>
            <pc:sldMk cId="3420628884" sldId="272"/>
            <ac:spMk id="7" creationId="{E4F02D27-3A4D-4E6F-9340-2614B624F906}"/>
          </ac:spMkLst>
        </pc:spChg>
        <pc:picChg chg="add mod">
          <ac:chgData name="Basel Alzyoud" userId="ae4214538faeb1e7" providerId="LiveId" clId="{C9EEDB44-5804-4AB9-B29A-36481BEBA30C}" dt="2022-04-25T21:32:38.954" v="67" actId="1076"/>
          <ac:picMkLst>
            <pc:docMk/>
            <pc:sldMk cId="3420628884" sldId="272"/>
            <ac:picMk id="3" creationId="{0C0E3859-F065-40DD-A5C7-CBFF4C70A50E}"/>
          </ac:picMkLst>
        </pc:picChg>
        <pc:picChg chg="add mod">
          <ac:chgData name="Basel Alzyoud" userId="ae4214538faeb1e7" providerId="LiveId" clId="{C9EEDB44-5804-4AB9-B29A-36481BEBA30C}" dt="2022-04-25T21:32:51.893" v="69" actId="1076"/>
          <ac:picMkLst>
            <pc:docMk/>
            <pc:sldMk cId="3420628884" sldId="272"/>
            <ac:picMk id="5" creationId="{6DC16A80-B03B-427C-95E6-07420090F228}"/>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07E62C6-3F98-451C-B052-682EC4F4DC89}" type="datetimeFigureOut">
              <a:rPr lang="en-US" smtClean="0"/>
              <a:t>4/25/2022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F7D4711-B808-459E-B24B-9B839FDF5C8F}" type="slidenum">
              <a:rPr lang="en-US" smtClean="0"/>
              <a:t>‹#›</a:t>
            </a:fld>
            <a:endParaRPr lang="en-US"/>
          </a:p>
        </p:txBody>
      </p:sp>
    </p:spTree>
    <p:extLst>
      <p:ext uri="{BB962C8B-B14F-4D97-AF65-F5344CB8AC3E}">
        <p14:creationId xmlns:p14="http://schemas.microsoft.com/office/powerpoint/2010/main" val="796596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7E62C6-3F98-451C-B052-682EC4F4DC89}"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F7D4711-B808-459E-B24B-9B839FDF5C8F}" type="slidenum">
              <a:rPr lang="en-US" smtClean="0"/>
              <a:t>‹#›</a:t>
            </a:fld>
            <a:endParaRPr lang="en-US"/>
          </a:p>
        </p:txBody>
      </p:sp>
    </p:spTree>
    <p:extLst>
      <p:ext uri="{BB962C8B-B14F-4D97-AF65-F5344CB8AC3E}">
        <p14:creationId xmlns:p14="http://schemas.microsoft.com/office/powerpoint/2010/main" val="304166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07E62C6-3F98-451C-B052-682EC4F4DC89}"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F7D4711-B808-459E-B24B-9B839FDF5C8F}" type="slidenum">
              <a:rPr lang="en-US" smtClean="0"/>
              <a:t>‹#›</a:t>
            </a:fld>
            <a:endParaRPr lang="en-US"/>
          </a:p>
        </p:txBody>
      </p:sp>
    </p:spTree>
    <p:extLst>
      <p:ext uri="{BB962C8B-B14F-4D97-AF65-F5344CB8AC3E}">
        <p14:creationId xmlns:p14="http://schemas.microsoft.com/office/powerpoint/2010/main" val="1717837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07E62C6-3F98-451C-B052-682EC4F4DC89}"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F7D4711-B808-459E-B24B-9B839FDF5C8F}" type="slidenum">
              <a:rPr lang="en-US" smtClean="0"/>
              <a:t>‹#›</a:t>
            </a:fld>
            <a:endParaRPr lang="en-US"/>
          </a:p>
        </p:txBody>
      </p:sp>
    </p:spTree>
    <p:extLst>
      <p:ext uri="{BB962C8B-B14F-4D97-AF65-F5344CB8AC3E}">
        <p14:creationId xmlns:p14="http://schemas.microsoft.com/office/powerpoint/2010/main" val="2631845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E62C6-3F98-451C-B052-682EC4F4DC89}"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F7D4711-B808-459E-B24B-9B839FDF5C8F}" type="slidenum">
              <a:rPr lang="en-US" smtClean="0"/>
              <a:t>‹#›</a:t>
            </a:fld>
            <a:endParaRPr lang="en-US"/>
          </a:p>
        </p:txBody>
      </p:sp>
    </p:spTree>
    <p:extLst>
      <p:ext uri="{BB962C8B-B14F-4D97-AF65-F5344CB8AC3E}">
        <p14:creationId xmlns:p14="http://schemas.microsoft.com/office/powerpoint/2010/main" val="1102119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07E62C6-3F98-451C-B052-682EC4F4DC89}" type="datetimeFigureOut">
              <a:rPr lang="en-US" smtClean="0"/>
              <a:t>4/25/2022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7D4711-B808-459E-B24B-9B839FDF5C8F}" type="slidenum">
              <a:rPr lang="en-US" smtClean="0"/>
              <a:t>‹#›</a:t>
            </a:fld>
            <a:endParaRPr lang="en-US"/>
          </a:p>
        </p:txBody>
      </p:sp>
    </p:spTree>
    <p:extLst>
      <p:ext uri="{BB962C8B-B14F-4D97-AF65-F5344CB8AC3E}">
        <p14:creationId xmlns:p14="http://schemas.microsoft.com/office/powerpoint/2010/main" val="1646789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07E62C6-3F98-451C-B052-682EC4F4DC89}" type="datetimeFigureOut">
              <a:rPr lang="en-US" smtClean="0"/>
              <a:t>4/25/2022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F7D4711-B808-459E-B24B-9B839FDF5C8F}" type="slidenum">
              <a:rPr lang="en-US" smtClean="0"/>
              <a:t>‹#›</a:t>
            </a:fld>
            <a:endParaRPr lang="en-US"/>
          </a:p>
        </p:txBody>
      </p:sp>
    </p:spTree>
    <p:extLst>
      <p:ext uri="{BB962C8B-B14F-4D97-AF65-F5344CB8AC3E}">
        <p14:creationId xmlns:p14="http://schemas.microsoft.com/office/powerpoint/2010/main" val="1626481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07E62C6-3F98-451C-B052-682EC4F4DC89}"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D4711-B808-459E-B24B-9B839FDF5C8F}" type="slidenum">
              <a:rPr lang="en-US" smtClean="0"/>
              <a:t>‹#›</a:t>
            </a:fld>
            <a:endParaRPr lang="en-US"/>
          </a:p>
        </p:txBody>
      </p:sp>
    </p:spTree>
    <p:extLst>
      <p:ext uri="{BB962C8B-B14F-4D97-AF65-F5344CB8AC3E}">
        <p14:creationId xmlns:p14="http://schemas.microsoft.com/office/powerpoint/2010/main" val="2578327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07E62C6-3F98-451C-B052-682EC4F4DC89}"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F7D4711-B808-459E-B24B-9B839FDF5C8F}" type="slidenum">
              <a:rPr lang="en-US" smtClean="0"/>
              <a:t>‹#›</a:t>
            </a:fld>
            <a:endParaRPr lang="en-US"/>
          </a:p>
        </p:txBody>
      </p:sp>
    </p:spTree>
    <p:extLst>
      <p:ext uri="{BB962C8B-B14F-4D97-AF65-F5344CB8AC3E}">
        <p14:creationId xmlns:p14="http://schemas.microsoft.com/office/powerpoint/2010/main" val="3669167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E62C6-3F98-451C-B052-682EC4F4DC89}"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D4711-B808-459E-B24B-9B839FDF5C8F}" type="slidenum">
              <a:rPr lang="en-US" smtClean="0"/>
              <a:t>‹#›</a:t>
            </a:fld>
            <a:endParaRPr lang="en-US"/>
          </a:p>
        </p:txBody>
      </p:sp>
    </p:spTree>
    <p:extLst>
      <p:ext uri="{BB962C8B-B14F-4D97-AF65-F5344CB8AC3E}">
        <p14:creationId xmlns:p14="http://schemas.microsoft.com/office/powerpoint/2010/main" val="3835139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E62C6-3F98-451C-B052-682EC4F4DC89}"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F7D4711-B808-459E-B24B-9B839FDF5C8F}" type="slidenum">
              <a:rPr lang="en-US" smtClean="0"/>
              <a:t>‹#›</a:t>
            </a:fld>
            <a:endParaRPr lang="en-US"/>
          </a:p>
        </p:txBody>
      </p:sp>
    </p:spTree>
    <p:extLst>
      <p:ext uri="{BB962C8B-B14F-4D97-AF65-F5344CB8AC3E}">
        <p14:creationId xmlns:p14="http://schemas.microsoft.com/office/powerpoint/2010/main" val="2375315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7E62C6-3F98-451C-B052-682EC4F4DC89}"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D4711-B808-459E-B24B-9B839FDF5C8F}" type="slidenum">
              <a:rPr lang="en-US" smtClean="0"/>
              <a:t>‹#›</a:t>
            </a:fld>
            <a:endParaRPr lang="en-US"/>
          </a:p>
        </p:txBody>
      </p:sp>
    </p:spTree>
    <p:extLst>
      <p:ext uri="{BB962C8B-B14F-4D97-AF65-F5344CB8AC3E}">
        <p14:creationId xmlns:p14="http://schemas.microsoft.com/office/powerpoint/2010/main" val="344252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7E62C6-3F98-451C-B052-682EC4F4DC89}" type="datetimeFigureOut">
              <a:rPr lang="en-US" smtClean="0"/>
              <a:t>4/25/2022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7D4711-B808-459E-B24B-9B839FDF5C8F}" type="slidenum">
              <a:rPr lang="en-US" smtClean="0"/>
              <a:t>‹#›</a:t>
            </a:fld>
            <a:endParaRPr lang="en-US"/>
          </a:p>
        </p:txBody>
      </p:sp>
    </p:spTree>
    <p:extLst>
      <p:ext uri="{BB962C8B-B14F-4D97-AF65-F5344CB8AC3E}">
        <p14:creationId xmlns:p14="http://schemas.microsoft.com/office/powerpoint/2010/main" val="940417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7E62C6-3F98-451C-B052-682EC4F4DC89}" type="datetimeFigureOut">
              <a:rPr lang="en-US" smtClean="0"/>
              <a:t>4/25/2022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7D4711-B808-459E-B24B-9B839FDF5C8F}" type="slidenum">
              <a:rPr lang="en-US" smtClean="0"/>
              <a:t>‹#›</a:t>
            </a:fld>
            <a:endParaRPr lang="en-US"/>
          </a:p>
        </p:txBody>
      </p:sp>
    </p:spTree>
    <p:extLst>
      <p:ext uri="{BB962C8B-B14F-4D97-AF65-F5344CB8AC3E}">
        <p14:creationId xmlns:p14="http://schemas.microsoft.com/office/powerpoint/2010/main" val="223568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E62C6-3F98-451C-B052-682EC4F4DC89}" type="datetimeFigureOut">
              <a:rPr lang="en-US" smtClean="0"/>
              <a:t>4/25/2022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F7D4711-B808-459E-B24B-9B839FDF5C8F}" type="slidenum">
              <a:rPr lang="en-US" smtClean="0"/>
              <a:t>‹#›</a:t>
            </a:fld>
            <a:endParaRPr lang="en-US"/>
          </a:p>
        </p:txBody>
      </p:sp>
    </p:spTree>
    <p:extLst>
      <p:ext uri="{BB962C8B-B14F-4D97-AF65-F5344CB8AC3E}">
        <p14:creationId xmlns:p14="http://schemas.microsoft.com/office/powerpoint/2010/main" val="489907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7E62C6-3F98-451C-B052-682EC4F4DC89}"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F7D4711-B808-459E-B24B-9B839FDF5C8F}" type="slidenum">
              <a:rPr lang="en-US" smtClean="0"/>
              <a:t>‹#›</a:t>
            </a:fld>
            <a:endParaRPr lang="en-US"/>
          </a:p>
        </p:txBody>
      </p:sp>
    </p:spTree>
    <p:extLst>
      <p:ext uri="{BB962C8B-B14F-4D97-AF65-F5344CB8AC3E}">
        <p14:creationId xmlns:p14="http://schemas.microsoft.com/office/powerpoint/2010/main" val="30313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7E62C6-3F98-451C-B052-682EC4F4DC89}"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F7D4711-B808-459E-B24B-9B839FDF5C8F}" type="slidenum">
              <a:rPr lang="en-US" smtClean="0"/>
              <a:t>‹#›</a:t>
            </a:fld>
            <a:endParaRPr lang="en-US"/>
          </a:p>
        </p:txBody>
      </p:sp>
    </p:spTree>
    <p:extLst>
      <p:ext uri="{BB962C8B-B14F-4D97-AF65-F5344CB8AC3E}">
        <p14:creationId xmlns:p14="http://schemas.microsoft.com/office/powerpoint/2010/main" val="3923292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07E62C6-3F98-451C-B052-682EC4F4DC89}" type="datetimeFigureOut">
              <a:rPr lang="en-US" smtClean="0"/>
              <a:t>4/25/2022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F7D4711-B808-459E-B24B-9B839FDF5C8F}" type="slidenum">
              <a:rPr lang="en-US" smtClean="0"/>
              <a:t>‹#›</a:t>
            </a:fld>
            <a:endParaRPr lang="en-US"/>
          </a:p>
        </p:txBody>
      </p:sp>
    </p:spTree>
    <p:extLst>
      <p:ext uri="{BB962C8B-B14F-4D97-AF65-F5344CB8AC3E}">
        <p14:creationId xmlns:p14="http://schemas.microsoft.com/office/powerpoint/2010/main" val="1912107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upport.mozilla.org/en-US/kb/common-myths-about-private-brows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torproject.org/projects/torbrowser/desig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rzuwtpc4wb3xdzrj3yeajsvm3fkq4vbeubm2tdxaqruzzzgs5dwemlad.onion/glossary/onion-services" TargetMode="External"/><Relationship Id="rId3" Type="http://schemas.openxmlformats.org/officeDocument/2006/relationships/hyperlink" Target="http://rzuwtpc4wb3xdzrj3yeajsvm3fkq4vbeubm2tdxaqruzzzgs5dwemlad.onion/glossary/client" TargetMode="External"/><Relationship Id="rId7" Type="http://schemas.openxmlformats.org/officeDocument/2006/relationships/hyperlink" Target="http://rzuwtpc4wb3xdzrj3yeajsvm3fkq4vbeubm2tdxaqruzzzgs5dwemlad.onion/glossary/exit" TargetMode="External"/><Relationship Id="rId2" Type="http://schemas.openxmlformats.org/officeDocument/2006/relationships/hyperlink" Target="http://rzuwtpc4wb3xdzrj3yeajsvm3fkq4vbeubm2tdxaqruzzzgs5dwemlad.onion/glossary/tor-tor-network-core-tor" TargetMode="External"/><Relationship Id="rId1" Type="http://schemas.openxmlformats.org/officeDocument/2006/relationships/slideLayout" Target="../slideLayouts/slideLayout2.xml"/><Relationship Id="rId6" Type="http://schemas.openxmlformats.org/officeDocument/2006/relationships/hyperlink" Target="http://rzuwtpc4wb3xdzrj3yeajsvm3fkq4vbeubm2tdxaqruzzzgs5dwemlad.onion/glossary/middle-relay" TargetMode="External"/><Relationship Id="rId11" Type="http://schemas.openxmlformats.org/officeDocument/2006/relationships/hyperlink" Target="http://rzuwtpc4wb3xdzrj3yeajsvm3fkq4vbeubm2tdxaqruzzzgs5dwemlad.onion/glossary/pluggable-transports" TargetMode="External"/><Relationship Id="rId5" Type="http://schemas.openxmlformats.org/officeDocument/2006/relationships/hyperlink" Target="http://rzuwtpc4wb3xdzrj3yeajsvm3fkq4vbeubm2tdxaqruzzzgs5dwemlad.onion/glossary/guard" TargetMode="External"/><Relationship Id="rId10" Type="http://schemas.openxmlformats.org/officeDocument/2006/relationships/hyperlink" Target="http://rzuwtpc4wb3xdzrj3yeajsvm3fkq4vbeubm2tdxaqruzzzgs5dwemlad.onion/glossary/relay" TargetMode="External"/><Relationship Id="rId4" Type="http://schemas.openxmlformats.org/officeDocument/2006/relationships/hyperlink" Target="http://rzuwtpc4wb3xdzrj3yeajsvm3fkq4vbeubm2tdxaqruzzzgs5dwemlad.onion/glossary/bridge" TargetMode="External"/><Relationship Id="rId9" Type="http://schemas.openxmlformats.org/officeDocument/2006/relationships/hyperlink" Target="http://rzuwtpc4wb3xdzrj3yeajsvm3fkq4vbeubm2tdxaqruzzzgs5dwemlad.onion/glossary/single-onion-service"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rzuwtpc4wb3xdzrj3yeajsvm3fkq4vbeubm2tdxaqruzzzgs5dwemlad.onion/glossary/circuit" TargetMode="External"/><Relationship Id="rId3" Type="http://schemas.openxmlformats.org/officeDocument/2006/relationships/hyperlink" Target="http://rzuwtpc4wb3xdzrj3yeajsvm3fkq4vbeubm2tdxaqruzzzgs5dwemlad.onion/glossary/traffic" TargetMode="External"/><Relationship Id="rId7" Type="http://schemas.openxmlformats.org/officeDocument/2006/relationships/hyperlink" Target="http://rzuwtpc4wb3xdzrj3yeajsvm3fkq4vbeubm2tdxaqruzzzgs5dwemlad.onion/glossary/relay" TargetMode="External"/><Relationship Id="rId2" Type="http://schemas.openxmlformats.org/officeDocument/2006/relationships/hyperlink" Target="http://rzuwtpc4wb3xdzrj3yeajsvm3fkq4vbeubm2tdxaqruzzzgs5dwemlad.onion/glossary/tor-tor-network-core-tor" TargetMode="External"/><Relationship Id="rId1" Type="http://schemas.openxmlformats.org/officeDocument/2006/relationships/slideLayout" Target="../slideLayouts/slideLayout2.xml"/><Relationship Id="rId6" Type="http://schemas.openxmlformats.org/officeDocument/2006/relationships/hyperlink" Target="http://rzuwtpc4wb3xdzrj3yeajsvm3fkq4vbeubm2tdxaqruzzzgs5dwemlad.onion/glossary/internet-service-provider-isp" TargetMode="External"/><Relationship Id="rId5" Type="http://schemas.openxmlformats.org/officeDocument/2006/relationships/hyperlink" Target="http://rzuwtpc4wb3xdzrj3yeajsvm3fkq4vbeubm2tdxaqruzzzgs5dwemlad.onion/glossary/directory-authority" TargetMode="External"/><Relationship Id="rId4" Type="http://schemas.openxmlformats.org/officeDocument/2006/relationships/hyperlink" Target="http://rzuwtpc4wb3xdzrj3yeajsvm3fkq4vbeubm2tdxaqruzzzgs5dwemlad.onion/glossary/client" TargetMode="External"/><Relationship Id="rId9" Type="http://schemas.openxmlformats.org/officeDocument/2006/relationships/hyperlink" Target="http://rzuwtpc4wb3xdzrj3yeajsvm3fkq4vbeubm2tdxaqruzzzgs5dwemlad.onion/glossary/bridg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heguardian.com/world/interactive/2013/nov/01/snowden-nsa-files-surveillance-revelations-decoded#section/1" TargetMode="External"/><Relationship Id="rId2" Type="http://schemas.openxmlformats.org/officeDocument/2006/relationships/hyperlink" Target="https://en.wikipedia.org/wiki/Arab_Spring" TargetMode="External"/><Relationship Id="rId1" Type="http://schemas.openxmlformats.org/officeDocument/2006/relationships/slideLayout" Target="../slideLayouts/slideLayout2.xml"/><Relationship Id="rId4" Type="http://schemas.openxmlformats.org/officeDocument/2006/relationships/hyperlink" Target="https://www.wired.com/story/the-grand-tor/"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web.torproject.org/tor.git/plain/LICENSE" TargetMode="External"/><Relationship Id="rId2" Type="http://schemas.openxmlformats.org/officeDocument/2006/relationships/hyperlink" Target="https://www.fsf.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864F0-5E17-4130-9C3D-D72B994BC9CC}"/>
              </a:ext>
            </a:extLst>
          </p:cNvPr>
          <p:cNvSpPr>
            <a:spLocks noGrp="1"/>
          </p:cNvSpPr>
          <p:nvPr>
            <p:ph type="ctrTitle"/>
          </p:nvPr>
        </p:nvSpPr>
        <p:spPr/>
        <p:txBody>
          <a:bodyPr/>
          <a:lstStyle/>
          <a:p>
            <a:r>
              <a:rPr lang="en-US" dirty="0"/>
              <a:t>TOR </a:t>
            </a:r>
          </a:p>
        </p:txBody>
      </p:sp>
      <p:sp>
        <p:nvSpPr>
          <p:cNvPr id="3" name="Subtitle 2">
            <a:extLst>
              <a:ext uri="{FF2B5EF4-FFF2-40B4-BE49-F238E27FC236}">
                <a16:creationId xmlns:a16="http://schemas.microsoft.com/office/drawing/2014/main" id="{EAA36494-6CD2-4A1D-9FEE-AA777F6ED6D7}"/>
              </a:ext>
            </a:extLst>
          </p:cNvPr>
          <p:cNvSpPr>
            <a:spLocks noGrp="1"/>
          </p:cNvSpPr>
          <p:nvPr>
            <p:ph type="subTitle" idx="1"/>
          </p:nvPr>
        </p:nvSpPr>
        <p:spPr/>
        <p:txBody>
          <a:bodyPr/>
          <a:lstStyle/>
          <a:p>
            <a:endParaRPr lang="en-US"/>
          </a:p>
        </p:txBody>
      </p:sp>
      <p:pic>
        <p:nvPicPr>
          <p:cNvPr id="1026" name="Picture 2" descr="Tor Project | Anonymity Online">
            <a:extLst>
              <a:ext uri="{FF2B5EF4-FFF2-40B4-BE49-F238E27FC236}">
                <a16:creationId xmlns:a16="http://schemas.microsoft.com/office/drawing/2014/main" id="{B5E5D0DC-0C52-4C2D-9001-4CF038437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02FF8F-5B0D-473A-B399-A1173C7BE2A3}"/>
              </a:ext>
            </a:extLst>
          </p:cNvPr>
          <p:cNvSpPr txBox="1"/>
          <p:nvPr/>
        </p:nvSpPr>
        <p:spPr>
          <a:xfrm>
            <a:off x="2547891" y="5104660"/>
            <a:ext cx="7235301" cy="1200329"/>
          </a:xfrm>
          <a:prstGeom prst="rect">
            <a:avLst/>
          </a:prstGeom>
          <a:noFill/>
        </p:spPr>
        <p:txBody>
          <a:bodyPr wrap="square" rtlCol="0">
            <a:spAutoFit/>
          </a:bodyPr>
          <a:lstStyle/>
          <a:p>
            <a:pPr algn="ctr"/>
            <a:r>
              <a:rPr lang="en-US" sz="2400" b="1" i="0" dirty="0">
                <a:solidFill>
                  <a:schemeClr val="bg1"/>
                </a:solidFill>
                <a:effectLst/>
                <a:latin typeface="inherit"/>
              </a:rPr>
              <a:t>Defend yourself against tracking and surveillance. Circumvent censorship.</a:t>
            </a:r>
          </a:p>
          <a:p>
            <a:endParaRPr lang="en-US" sz="2400" b="1" dirty="0">
              <a:solidFill>
                <a:schemeClr val="bg1"/>
              </a:solidFill>
            </a:endParaRPr>
          </a:p>
        </p:txBody>
      </p:sp>
      <p:sp>
        <p:nvSpPr>
          <p:cNvPr id="6" name="TextBox 5">
            <a:extLst>
              <a:ext uri="{FF2B5EF4-FFF2-40B4-BE49-F238E27FC236}">
                <a16:creationId xmlns:a16="http://schemas.microsoft.com/office/drawing/2014/main" id="{E46AAAC2-2D3D-4AC0-B8B8-238B482FF521}"/>
              </a:ext>
            </a:extLst>
          </p:cNvPr>
          <p:cNvSpPr txBox="1"/>
          <p:nvPr/>
        </p:nvSpPr>
        <p:spPr>
          <a:xfrm>
            <a:off x="390617" y="3284738"/>
            <a:ext cx="3258105" cy="1077218"/>
          </a:xfrm>
          <a:prstGeom prst="rect">
            <a:avLst/>
          </a:prstGeom>
          <a:noFill/>
        </p:spPr>
        <p:txBody>
          <a:bodyPr wrap="square" rtlCol="0">
            <a:spAutoFit/>
          </a:bodyPr>
          <a:lstStyle/>
          <a:p>
            <a:r>
              <a:rPr lang="en-US" sz="3200" b="1" i="0" dirty="0">
                <a:solidFill>
                  <a:schemeClr val="bg1"/>
                </a:solidFill>
                <a:effectLst/>
                <a:latin typeface="Source Sans Pro Light" panose="020B0403030403020204" pitchFamily="34" charset="0"/>
              </a:rPr>
              <a:t>Browse Privately.</a:t>
            </a:r>
          </a:p>
          <a:p>
            <a:endParaRPr lang="en-US" sz="3200" b="1" dirty="0">
              <a:solidFill>
                <a:schemeClr val="bg1"/>
              </a:solidFill>
            </a:endParaRPr>
          </a:p>
        </p:txBody>
      </p:sp>
      <p:sp>
        <p:nvSpPr>
          <p:cNvPr id="7" name="TextBox 6">
            <a:extLst>
              <a:ext uri="{FF2B5EF4-FFF2-40B4-BE49-F238E27FC236}">
                <a16:creationId xmlns:a16="http://schemas.microsoft.com/office/drawing/2014/main" id="{204EE453-388D-4D0E-BB08-C830E4B97302}"/>
              </a:ext>
            </a:extLst>
          </p:cNvPr>
          <p:cNvSpPr txBox="1"/>
          <p:nvPr/>
        </p:nvSpPr>
        <p:spPr>
          <a:xfrm>
            <a:off x="8611340" y="3284737"/>
            <a:ext cx="3071674" cy="1569660"/>
          </a:xfrm>
          <a:prstGeom prst="rect">
            <a:avLst/>
          </a:prstGeom>
          <a:noFill/>
        </p:spPr>
        <p:txBody>
          <a:bodyPr wrap="square" rtlCol="0">
            <a:spAutoFit/>
          </a:bodyPr>
          <a:lstStyle/>
          <a:p>
            <a:pPr algn="ctr"/>
            <a:r>
              <a:rPr lang="en-US" sz="3200" b="1" i="0" dirty="0">
                <a:solidFill>
                  <a:schemeClr val="bg1"/>
                </a:solidFill>
                <a:effectLst/>
                <a:latin typeface="Source Sans Pro Light" panose="020B0403030403020204" pitchFamily="34" charset="0"/>
              </a:rPr>
              <a:t>Explore Freely.</a:t>
            </a:r>
          </a:p>
          <a:p>
            <a:br>
              <a:rPr lang="en-US" sz="3200" b="1" i="0" dirty="0">
                <a:solidFill>
                  <a:schemeClr val="bg1"/>
                </a:solidFill>
                <a:effectLst/>
                <a:latin typeface="Source Sans Pro" panose="020B0503030403020204" pitchFamily="34" charset="0"/>
              </a:rPr>
            </a:br>
            <a:endParaRPr lang="en-US" sz="3200" b="1" dirty="0">
              <a:solidFill>
                <a:schemeClr val="bg1"/>
              </a:solidFill>
            </a:endParaRPr>
          </a:p>
        </p:txBody>
      </p:sp>
    </p:spTree>
    <p:extLst>
      <p:ext uri="{BB962C8B-B14F-4D97-AF65-F5344CB8AC3E}">
        <p14:creationId xmlns:p14="http://schemas.microsoft.com/office/powerpoint/2010/main" val="683803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278A8ED-43ED-43DD-AE0B-A307C4AAB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6960" y="0"/>
            <a:ext cx="7233920" cy="6858000"/>
          </a:xfrm>
          <a:prstGeom prst="rect">
            <a:avLst/>
          </a:prstGeom>
        </p:spPr>
      </p:pic>
    </p:spTree>
    <p:extLst>
      <p:ext uri="{BB962C8B-B14F-4D97-AF65-F5344CB8AC3E}">
        <p14:creationId xmlns:p14="http://schemas.microsoft.com/office/powerpoint/2010/main" val="2554531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0E3859-F065-40DD-A5C7-CBFF4C70A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487" y="1171575"/>
            <a:ext cx="11249025" cy="2257425"/>
          </a:xfrm>
          <a:prstGeom prst="rect">
            <a:avLst/>
          </a:prstGeom>
        </p:spPr>
      </p:pic>
      <p:pic>
        <p:nvPicPr>
          <p:cNvPr id="5" name="Picture 4">
            <a:extLst>
              <a:ext uri="{FF2B5EF4-FFF2-40B4-BE49-F238E27FC236}">
                <a16:creationId xmlns:a16="http://schemas.microsoft.com/office/drawing/2014/main" id="{6DC16A80-B03B-427C-95E6-07420090F2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486" y="4230687"/>
            <a:ext cx="11249025" cy="2257425"/>
          </a:xfrm>
          <a:prstGeom prst="rect">
            <a:avLst/>
          </a:prstGeom>
        </p:spPr>
      </p:pic>
      <p:sp>
        <p:nvSpPr>
          <p:cNvPr id="6" name="TextBox 5">
            <a:extLst>
              <a:ext uri="{FF2B5EF4-FFF2-40B4-BE49-F238E27FC236}">
                <a16:creationId xmlns:a16="http://schemas.microsoft.com/office/drawing/2014/main" id="{264E55D0-0E8F-41AD-B595-95AAC5F13677}"/>
              </a:ext>
            </a:extLst>
          </p:cNvPr>
          <p:cNvSpPr txBox="1"/>
          <p:nvPr/>
        </p:nvSpPr>
        <p:spPr>
          <a:xfrm>
            <a:off x="762000" y="3820160"/>
            <a:ext cx="3362960" cy="646331"/>
          </a:xfrm>
          <a:prstGeom prst="rect">
            <a:avLst/>
          </a:prstGeom>
          <a:noFill/>
        </p:spPr>
        <p:txBody>
          <a:bodyPr wrap="square" rtlCol="0">
            <a:spAutoFit/>
          </a:bodyPr>
          <a:lstStyle/>
          <a:p>
            <a:r>
              <a:rPr lang="en-US" b="1" dirty="0"/>
              <a:t>VPN over Tor</a:t>
            </a:r>
          </a:p>
          <a:p>
            <a:endParaRPr lang="en-US" dirty="0"/>
          </a:p>
        </p:txBody>
      </p:sp>
      <p:sp>
        <p:nvSpPr>
          <p:cNvPr id="7" name="TextBox 6">
            <a:extLst>
              <a:ext uri="{FF2B5EF4-FFF2-40B4-BE49-F238E27FC236}">
                <a16:creationId xmlns:a16="http://schemas.microsoft.com/office/drawing/2014/main" id="{E4F02D27-3A4D-4E6F-9340-2614B624F906}"/>
              </a:ext>
            </a:extLst>
          </p:cNvPr>
          <p:cNvSpPr txBox="1"/>
          <p:nvPr/>
        </p:nvSpPr>
        <p:spPr>
          <a:xfrm>
            <a:off x="762000" y="558800"/>
            <a:ext cx="3362960" cy="646331"/>
          </a:xfrm>
          <a:prstGeom prst="rect">
            <a:avLst/>
          </a:prstGeom>
          <a:noFill/>
        </p:spPr>
        <p:txBody>
          <a:bodyPr wrap="square" rtlCol="0">
            <a:spAutoFit/>
          </a:bodyPr>
          <a:lstStyle/>
          <a:p>
            <a:r>
              <a:rPr lang="en-US" b="1" dirty="0"/>
              <a:t>Tor over VPN</a:t>
            </a:r>
          </a:p>
          <a:p>
            <a:endParaRPr lang="en-US" dirty="0"/>
          </a:p>
        </p:txBody>
      </p:sp>
    </p:spTree>
    <p:extLst>
      <p:ext uri="{BB962C8B-B14F-4D97-AF65-F5344CB8AC3E}">
        <p14:creationId xmlns:p14="http://schemas.microsoft.com/office/powerpoint/2010/main" val="3420628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14F6-6BE9-402D-898F-F070355D9D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BBA08A-A64C-4008-ACF8-A40B6F086C2A}"/>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1EB43EAF-FCC6-4FFA-8FE3-E52ECB3EF40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37632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3B28-5507-4B19-967B-589A61A0EAD6}"/>
              </a:ext>
            </a:extLst>
          </p:cNvPr>
          <p:cNvSpPr>
            <a:spLocks noGrp="1"/>
          </p:cNvSpPr>
          <p:nvPr>
            <p:ph type="title"/>
          </p:nvPr>
        </p:nvSpPr>
        <p:spPr/>
        <p:txBody>
          <a:bodyPr/>
          <a:lstStyle/>
          <a:p>
            <a:r>
              <a:rPr lang="en-US" sz="3200" dirty="0"/>
              <a:t>TOR Browser difference between ‘incognito mode’ or ‘private tabs</a:t>
            </a:r>
            <a:r>
              <a:rPr lang="en-US" sz="3200"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54A6A2A2-4375-45AE-85F8-75997BF39EA6}"/>
              </a:ext>
            </a:extLst>
          </p:cNvPr>
          <p:cNvSpPr>
            <a:spLocks noGrp="1"/>
          </p:cNvSpPr>
          <p:nvPr>
            <p:ph idx="1"/>
          </p:nvPr>
        </p:nvSpPr>
        <p:spPr/>
        <p:txBody>
          <a:bodyPr/>
          <a:lstStyle/>
          <a:p>
            <a:pPr algn="l"/>
            <a:r>
              <a:rPr lang="en-US" b="0" i="0" dirty="0">
                <a:solidFill>
                  <a:srgbClr val="212529"/>
                </a:solidFill>
                <a:effectLst/>
                <a:latin typeface="Source Sans Pro" panose="020B0503030403020204" pitchFamily="34" charset="0"/>
              </a:rPr>
              <a:t>While the names may imply otherwise, 'Incognito mode' and 'private tabs' do not make you anonymous on the Internet. They erase all the information on your machine relating to the browsing session after they are closed, but have no measures in place to hide your activity or digital fingerprint online. This means that an observer can collect your traffic just as easily as any regular browser.</a:t>
            </a:r>
          </a:p>
          <a:p>
            <a:pPr algn="l"/>
            <a:r>
              <a:rPr lang="en-US" b="0" i="0" dirty="0">
                <a:solidFill>
                  <a:srgbClr val="212529"/>
                </a:solidFill>
                <a:effectLst/>
                <a:latin typeface="Source Sans Pro" panose="020B0503030403020204" pitchFamily="34" charset="0"/>
              </a:rPr>
              <a:t>Tor Browser offers all the amnesic features of private tabs while also hiding the source IP, browsing habits and details about a device that can be used to fingerprint activity across the web, allowing for a truly private browsing session that's fully obfuscated from end-to-end.</a:t>
            </a:r>
          </a:p>
          <a:p>
            <a:pPr algn="l"/>
            <a:r>
              <a:rPr lang="en-US" b="0" i="0" dirty="0">
                <a:solidFill>
                  <a:srgbClr val="212529"/>
                </a:solidFill>
                <a:effectLst/>
                <a:latin typeface="Source Sans Pro" panose="020B0503030403020204" pitchFamily="34" charset="0"/>
              </a:rPr>
              <a:t>For more information regarding the limitations of Incognito mode and private tabs, see Mozilla's article on </a:t>
            </a:r>
            <a:r>
              <a:rPr lang="en-US" b="0" i="0" u="none" strike="noStrike" dirty="0">
                <a:solidFill>
                  <a:srgbClr val="7D4698"/>
                </a:solidFill>
                <a:effectLst/>
                <a:latin typeface="Source Sans Pro" panose="020B0503030403020204" pitchFamily="34" charset="0"/>
                <a:hlinkClick r:id="rId2"/>
              </a:rPr>
              <a:t>Common Myths about Private Browsing</a:t>
            </a:r>
            <a:r>
              <a:rPr lang="en-US" b="0" i="0" dirty="0">
                <a:solidFill>
                  <a:srgbClr val="212529"/>
                </a:solidFill>
                <a:effectLst/>
                <a:latin typeface="Source Sans Pro" panose="020B0503030403020204" pitchFamily="34" charset="0"/>
              </a:rPr>
              <a:t>.</a:t>
            </a:r>
          </a:p>
          <a:p>
            <a:endParaRPr lang="en-US" dirty="0"/>
          </a:p>
        </p:txBody>
      </p:sp>
      <p:sp>
        <p:nvSpPr>
          <p:cNvPr id="6" name="Rectangle 3">
            <a:extLst>
              <a:ext uri="{FF2B5EF4-FFF2-40B4-BE49-F238E27FC236}">
                <a16:creationId xmlns:a16="http://schemas.microsoft.com/office/drawing/2014/main" id="{56A314AB-9B35-4BB3-BD2D-B43A9C0AA6F2}"/>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defTabSz="914400"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8288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C1D9D-51A6-4647-9C8D-832366E9C6F0}"/>
              </a:ext>
            </a:extLst>
          </p:cNvPr>
          <p:cNvSpPr>
            <a:spLocks noGrp="1"/>
          </p:cNvSpPr>
          <p:nvPr>
            <p:ph type="title"/>
          </p:nvPr>
        </p:nvSpPr>
        <p:spPr/>
        <p:txBody>
          <a:bodyPr/>
          <a:lstStyle/>
          <a:p>
            <a:r>
              <a:rPr lang="en-US" dirty="0"/>
              <a:t>Why is TOR Browser built from Firefox</a:t>
            </a:r>
          </a:p>
        </p:txBody>
      </p:sp>
      <p:sp>
        <p:nvSpPr>
          <p:cNvPr id="3" name="Content Placeholder 2">
            <a:extLst>
              <a:ext uri="{FF2B5EF4-FFF2-40B4-BE49-F238E27FC236}">
                <a16:creationId xmlns:a16="http://schemas.microsoft.com/office/drawing/2014/main" id="{0BF7EF78-CCA1-4B1F-B09F-689AA0D3E334}"/>
              </a:ext>
            </a:extLst>
          </p:cNvPr>
          <p:cNvSpPr>
            <a:spLocks noGrp="1"/>
          </p:cNvSpPr>
          <p:nvPr>
            <p:ph idx="1"/>
          </p:nvPr>
        </p:nvSpPr>
        <p:spPr/>
        <p:txBody>
          <a:bodyPr/>
          <a:lstStyle/>
          <a:p>
            <a:r>
              <a:rPr lang="en-US" b="0" i="0" dirty="0">
                <a:solidFill>
                  <a:srgbClr val="212529"/>
                </a:solidFill>
                <a:effectLst/>
                <a:latin typeface="Source Sans Pro" panose="020B0503030403020204" pitchFamily="34" charset="0"/>
              </a:rPr>
              <a:t>Tor Browser is a modified version of Firefox specifically designed for use with Tor. A lot of work has been put into making the Tor Browser, including the use of extra patches to enhance privacy and security. While it is technically possible to use Tor with other browsers, you may open yourself up to potential attacks or information leakage, so we strongly discourage it. </a:t>
            </a:r>
            <a:r>
              <a:rPr lang="en-US" b="0" i="0" u="none" strike="noStrike" dirty="0">
                <a:solidFill>
                  <a:srgbClr val="7D4698"/>
                </a:solidFill>
                <a:effectLst/>
                <a:latin typeface="Source Sans Pro" panose="020B0503030403020204" pitchFamily="34" charset="0"/>
                <a:hlinkClick r:id="rId2"/>
              </a:rPr>
              <a:t>Learn more about the design of Tor Browser</a:t>
            </a:r>
            <a:r>
              <a:rPr lang="en-US" b="0" i="0" dirty="0">
                <a:solidFill>
                  <a:srgbClr val="212529"/>
                </a:solidFill>
                <a:effectLst/>
                <a:latin typeface="Source Sans Pro" panose="020B0503030403020204" pitchFamily="34" charset="0"/>
              </a:rPr>
              <a:t>.</a:t>
            </a:r>
            <a:endParaRPr lang="en-US" dirty="0"/>
          </a:p>
        </p:txBody>
      </p:sp>
    </p:spTree>
    <p:extLst>
      <p:ext uri="{BB962C8B-B14F-4D97-AF65-F5344CB8AC3E}">
        <p14:creationId xmlns:p14="http://schemas.microsoft.com/office/powerpoint/2010/main" val="2580635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FCE6-CCC6-4000-B1AF-DDE45ABE8586}"/>
              </a:ext>
            </a:extLst>
          </p:cNvPr>
          <p:cNvSpPr>
            <a:spLocks noGrp="1"/>
          </p:cNvSpPr>
          <p:nvPr>
            <p:ph type="title"/>
          </p:nvPr>
        </p:nvSpPr>
        <p:spPr>
          <a:xfrm>
            <a:off x="1154954" y="1071322"/>
            <a:ext cx="8761413" cy="517781"/>
          </a:xfrm>
        </p:spPr>
        <p:txBody>
          <a:bodyPr/>
          <a:lstStyle/>
          <a:p>
            <a:r>
              <a:rPr lang="en-US" dirty="0"/>
              <a:t>TOR connections</a:t>
            </a:r>
          </a:p>
        </p:txBody>
      </p:sp>
      <p:sp>
        <p:nvSpPr>
          <p:cNvPr id="3" name="Content Placeholder 2">
            <a:extLst>
              <a:ext uri="{FF2B5EF4-FFF2-40B4-BE49-F238E27FC236}">
                <a16:creationId xmlns:a16="http://schemas.microsoft.com/office/drawing/2014/main" id="{291B7452-4FB0-4470-BC01-B8B847182B04}"/>
              </a:ext>
            </a:extLst>
          </p:cNvPr>
          <p:cNvSpPr>
            <a:spLocks noGrp="1"/>
          </p:cNvSpPr>
          <p:nvPr>
            <p:ph idx="1"/>
          </p:nvPr>
        </p:nvSpPr>
        <p:spPr>
          <a:xfrm>
            <a:off x="1154954" y="2210540"/>
            <a:ext cx="8825659" cy="4856086"/>
          </a:xfrm>
        </p:spPr>
        <p:txBody>
          <a:bodyPr>
            <a:normAutofit/>
          </a:bodyPr>
          <a:lstStyle/>
          <a:p>
            <a:r>
              <a:rPr lang="en-US" b="1" dirty="0"/>
              <a:t>circuit </a:t>
            </a:r>
          </a:p>
          <a:p>
            <a:pPr marL="0" indent="0">
              <a:buNone/>
            </a:pPr>
            <a:r>
              <a:rPr lang="en-US" dirty="0"/>
              <a:t>A path through the </a:t>
            </a:r>
            <a:r>
              <a:rPr lang="en-US" dirty="0">
                <a:hlinkClick r:id="rId2"/>
              </a:rPr>
              <a:t>Tor network</a:t>
            </a:r>
            <a:r>
              <a:rPr lang="en-US" dirty="0"/>
              <a:t> built by </a:t>
            </a:r>
            <a:r>
              <a:rPr lang="en-US" dirty="0">
                <a:hlinkClick r:id="rId3"/>
              </a:rPr>
              <a:t>clients</a:t>
            </a:r>
            <a:r>
              <a:rPr lang="en-US" dirty="0"/>
              <a:t> consisting of randomly selected nodes. The circuit begins with either a </a:t>
            </a:r>
            <a:r>
              <a:rPr lang="en-US" dirty="0">
                <a:hlinkClick r:id="rId4"/>
              </a:rPr>
              <a:t>bridge</a:t>
            </a:r>
            <a:r>
              <a:rPr lang="en-US" dirty="0"/>
              <a:t> or a </a:t>
            </a:r>
            <a:r>
              <a:rPr lang="en-US" dirty="0">
                <a:hlinkClick r:id="rId5"/>
              </a:rPr>
              <a:t>guard</a:t>
            </a:r>
            <a:r>
              <a:rPr lang="en-US" dirty="0"/>
              <a:t>. Most circuits consist of three nodes - a guard or bridge, a </a:t>
            </a:r>
            <a:r>
              <a:rPr lang="en-US" dirty="0">
                <a:hlinkClick r:id="rId6"/>
              </a:rPr>
              <a:t>middle relay</a:t>
            </a:r>
            <a:r>
              <a:rPr lang="en-US" dirty="0"/>
              <a:t>, and an </a:t>
            </a:r>
            <a:r>
              <a:rPr lang="en-US" dirty="0">
                <a:hlinkClick r:id="rId7"/>
              </a:rPr>
              <a:t>exit</a:t>
            </a:r>
            <a:r>
              <a:rPr lang="en-US" dirty="0"/>
              <a:t>. Most </a:t>
            </a:r>
            <a:r>
              <a:rPr lang="en-US" dirty="0">
                <a:hlinkClick r:id="rId8"/>
              </a:rPr>
              <a:t>onion services</a:t>
            </a:r>
            <a:r>
              <a:rPr lang="en-US" dirty="0"/>
              <a:t> use six hops in a circuit (with the exception of </a:t>
            </a:r>
            <a:r>
              <a:rPr lang="en-US" dirty="0">
                <a:hlinkClick r:id="rId9"/>
              </a:rPr>
              <a:t>single onion services</a:t>
            </a:r>
            <a:r>
              <a:rPr lang="en-US" dirty="0"/>
              <a:t>), and never an exit node. You can view your current Tor circuit by clicking on the [</a:t>
            </a:r>
            <a:r>
              <a:rPr lang="en-US" dirty="0" err="1"/>
              <a:t>i</a:t>
            </a:r>
            <a:r>
              <a:rPr lang="en-US" dirty="0"/>
              <a:t>] on the URL bar.</a:t>
            </a:r>
          </a:p>
          <a:p>
            <a:r>
              <a:rPr lang="en-US" b="1" dirty="0"/>
              <a:t>bridge </a:t>
            </a:r>
          </a:p>
          <a:p>
            <a:pPr marL="0" indent="0">
              <a:buNone/>
            </a:pPr>
            <a:r>
              <a:rPr lang="en-US" dirty="0"/>
              <a:t>Like ordinary Tor </a:t>
            </a:r>
            <a:r>
              <a:rPr lang="en-US" dirty="0">
                <a:hlinkClick r:id="rId10"/>
              </a:rPr>
              <a:t>relays</a:t>
            </a:r>
            <a:r>
              <a:rPr lang="en-US" dirty="0"/>
              <a:t>, bridges are run by volunteers; unlike ordinary relays, however, they are not listed publicly, so an adversary cannot identify them easily. </a:t>
            </a:r>
            <a:r>
              <a:rPr lang="en-US" dirty="0">
                <a:hlinkClick r:id="rId11"/>
              </a:rPr>
              <a:t>Pluggable transports</a:t>
            </a:r>
            <a:r>
              <a:rPr lang="en-US" dirty="0"/>
              <a:t> are a type of bridge that helps disguise the fact that you are using Tor.</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9443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DE85-E062-4FAB-B5CF-B84001DF6B1E}"/>
              </a:ext>
            </a:extLst>
          </p:cNvPr>
          <p:cNvSpPr>
            <a:spLocks noGrp="1"/>
          </p:cNvSpPr>
          <p:nvPr>
            <p:ph type="title"/>
          </p:nvPr>
        </p:nvSpPr>
        <p:spPr/>
        <p:txBody>
          <a:bodyPr/>
          <a:lstStyle/>
          <a:p>
            <a:r>
              <a:rPr lang="en-US" dirty="0"/>
              <a:t>TOR connections</a:t>
            </a:r>
          </a:p>
        </p:txBody>
      </p:sp>
      <p:sp>
        <p:nvSpPr>
          <p:cNvPr id="3" name="Content Placeholder 2">
            <a:extLst>
              <a:ext uri="{FF2B5EF4-FFF2-40B4-BE49-F238E27FC236}">
                <a16:creationId xmlns:a16="http://schemas.microsoft.com/office/drawing/2014/main" id="{592C4D3D-05C4-4C0F-BC7D-F5D7436C87CE}"/>
              </a:ext>
            </a:extLst>
          </p:cNvPr>
          <p:cNvSpPr>
            <a:spLocks noGrp="1"/>
          </p:cNvSpPr>
          <p:nvPr>
            <p:ph idx="1"/>
          </p:nvPr>
        </p:nvSpPr>
        <p:spPr/>
        <p:txBody>
          <a:bodyPr>
            <a:normAutofit lnSpcReduction="10000"/>
          </a:bodyPr>
          <a:lstStyle/>
          <a:p>
            <a:r>
              <a:rPr lang="en-US" b="1" dirty="0"/>
              <a:t>relay </a:t>
            </a:r>
          </a:p>
          <a:p>
            <a:pPr marL="0" indent="0">
              <a:buNone/>
            </a:pPr>
            <a:r>
              <a:rPr lang="en-US" dirty="0"/>
              <a:t>A publicly-listed node in the </a:t>
            </a:r>
            <a:r>
              <a:rPr lang="en-US" dirty="0">
                <a:hlinkClick r:id="rId2"/>
              </a:rPr>
              <a:t>Tor network</a:t>
            </a:r>
            <a:r>
              <a:rPr lang="en-US" dirty="0"/>
              <a:t> that forwards </a:t>
            </a:r>
            <a:r>
              <a:rPr lang="en-US" dirty="0">
                <a:hlinkClick r:id="rId3"/>
              </a:rPr>
              <a:t>traffic</a:t>
            </a:r>
            <a:r>
              <a:rPr lang="en-US" dirty="0"/>
              <a:t> on behalf of </a:t>
            </a:r>
            <a:r>
              <a:rPr lang="en-US" dirty="0">
                <a:hlinkClick r:id="rId4"/>
              </a:rPr>
              <a:t>clients</a:t>
            </a:r>
            <a:r>
              <a:rPr lang="en-US" dirty="0"/>
              <a:t>, and that registers itself with the </a:t>
            </a:r>
            <a:r>
              <a:rPr lang="en-US" dirty="0">
                <a:hlinkClick r:id="rId5"/>
              </a:rPr>
              <a:t>directory authorities</a:t>
            </a:r>
            <a:r>
              <a:rPr lang="en-US" dirty="0"/>
              <a:t>.</a:t>
            </a:r>
          </a:p>
          <a:p>
            <a:r>
              <a:rPr lang="en-US" b="1" dirty="0"/>
              <a:t>pluggable transports </a:t>
            </a:r>
          </a:p>
          <a:p>
            <a:pPr marL="0" indent="0">
              <a:buNone/>
            </a:pPr>
            <a:r>
              <a:rPr lang="en-US" dirty="0"/>
              <a:t>Tools that </a:t>
            </a:r>
            <a:r>
              <a:rPr lang="en-US" dirty="0">
                <a:hlinkClick r:id="rId2"/>
              </a:rPr>
              <a:t>Tor</a:t>
            </a:r>
            <a:r>
              <a:rPr lang="en-US" dirty="0"/>
              <a:t> can use to disguise the </a:t>
            </a:r>
            <a:r>
              <a:rPr lang="en-US" dirty="0">
                <a:hlinkClick r:id="rId3"/>
              </a:rPr>
              <a:t>traffic</a:t>
            </a:r>
            <a:r>
              <a:rPr lang="en-US" dirty="0"/>
              <a:t> it sends out. This can be useful in situations where an </a:t>
            </a:r>
            <a:r>
              <a:rPr lang="en-US" dirty="0">
                <a:hlinkClick r:id="rId6"/>
              </a:rPr>
              <a:t>Internet Service Provider (ISP)</a:t>
            </a:r>
            <a:r>
              <a:rPr lang="en-US" dirty="0"/>
              <a:t> or other authority is actively blocking connections to the </a:t>
            </a:r>
            <a:r>
              <a:rPr lang="en-US" dirty="0">
                <a:hlinkClick r:id="rId2"/>
              </a:rPr>
              <a:t>Tor network</a:t>
            </a:r>
            <a:r>
              <a:rPr lang="en-US" dirty="0"/>
              <a:t>.</a:t>
            </a:r>
          </a:p>
          <a:p>
            <a:r>
              <a:rPr lang="en-US" b="1" dirty="0"/>
              <a:t>guard </a:t>
            </a:r>
          </a:p>
          <a:p>
            <a:pPr marL="0" indent="0">
              <a:buNone/>
            </a:pPr>
            <a:r>
              <a:rPr lang="en-US" dirty="0"/>
              <a:t>The first </a:t>
            </a:r>
            <a:r>
              <a:rPr lang="en-US" dirty="0">
                <a:hlinkClick r:id="rId7"/>
              </a:rPr>
              <a:t>relay</a:t>
            </a:r>
            <a:r>
              <a:rPr lang="en-US" dirty="0"/>
              <a:t> in the </a:t>
            </a:r>
            <a:r>
              <a:rPr lang="en-US" dirty="0">
                <a:hlinkClick r:id="rId8"/>
              </a:rPr>
              <a:t>Tor circuit</a:t>
            </a:r>
            <a:r>
              <a:rPr lang="en-US" dirty="0"/>
              <a:t>, unless using a </a:t>
            </a:r>
            <a:r>
              <a:rPr lang="en-US" dirty="0">
                <a:hlinkClick r:id="rId9"/>
              </a:rPr>
              <a:t>bridge</a:t>
            </a:r>
            <a:r>
              <a:rPr lang="en-US" dirty="0"/>
              <a:t>. When using a bridge, the bridge takes the place of the guard.</a:t>
            </a:r>
          </a:p>
          <a:p>
            <a:endParaRPr lang="en-US" dirty="0"/>
          </a:p>
        </p:txBody>
      </p:sp>
    </p:spTree>
    <p:extLst>
      <p:ext uri="{BB962C8B-B14F-4D97-AF65-F5344CB8AC3E}">
        <p14:creationId xmlns:p14="http://schemas.microsoft.com/office/powerpoint/2010/main" val="426886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6D4C9-DCFD-4E12-9BF0-8BAAF33D6B6B}"/>
              </a:ext>
            </a:extLst>
          </p:cNvPr>
          <p:cNvSpPr>
            <a:spLocks noGrp="1"/>
          </p:cNvSpPr>
          <p:nvPr>
            <p:ph type="title"/>
          </p:nvPr>
        </p:nvSpPr>
        <p:spPr/>
        <p:txBody>
          <a:bodyPr/>
          <a:lstStyle/>
          <a:p>
            <a:r>
              <a:rPr lang="en-US" dirty="0"/>
              <a:t>TOR Features:</a:t>
            </a:r>
          </a:p>
        </p:txBody>
      </p:sp>
      <p:sp>
        <p:nvSpPr>
          <p:cNvPr id="3" name="Content Placeholder 2">
            <a:extLst>
              <a:ext uri="{FF2B5EF4-FFF2-40B4-BE49-F238E27FC236}">
                <a16:creationId xmlns:a16="http://schemas.microsoft.com/office/drawing/2014/main" id="{4795C111-5252-43DC-B3F9-49476DBA874B}"/>
              </a:ext>
            </a:extLst>
          </p:cNvPr>
          <p:cNvSpPr>
            <a:spLocks noGrp="1"/>
          </p:cNvSpPr>
          <p:nvPr>
            <p:ph idx="1"/>
          </p:nvPr>
        </p:nvSpPr>
        <p:spPr/>
        <p:txBody>
          <a:bodyPr>
            <a:noAutofit/>
          </a:bodyPr>
          <a:lstStyle/>
          <a:p>
            <a:pPr algn="l"/>
            <a:r>
              <a:rPr lang="en-US" sz="2000" b="0" i="0" dirty="0">
                <a:solidFill>
                  <a:srgbClr val="7D4698"/>
                </a:solidFill>
                <a:effectLst/>
                <a:latin typeface="Source Sans Pro" panose="020B0503030403020204" pitchFamily="34" charset="0"/>
              </a:rPr>
              <a:t>BLOCK TRACKERS:</a:t>
            </a:r>
          </a:p>
          <a:p>
            <a:pPr marL="0" indent="0" algn="l">
              <a:buNone/>
            </a:pPr>
            <a:r>
              <a:rPr lang="en-US" sz="2000" b="0" i="0" dirty="0">
                <a:solidFill>
                  <a:srgbClr val="212529"/>
                </a:solidFill>
                <a:effectLst/>
                <a:latin typeface="Source Sans Pro" panose="020B0503030403020204" pitchFamily="34" charset="0"/>
              </a:rPr>
              <a:t>Tor Browser isolates each website you visit so third-party trackers and ads can't follow you. Any cookies automatically clear when you're done browsing. So will your browsing history.</a:t>
            </a:r>
          </a:p>
          <a:p>
            <a:r>
              <a:rPr lang="en-US" sz="2000" b="0" i="0" dirty="0">
                <a:solidFill>
                  <a:srgbClr val="7D4698"/>
                </a:solidFill>
                <a:effectLst/>
                <a:latin typeface="Source Sans Pro" panose="020B0503030403020204" pitchFamily="34" charset="0"/>
              </a:rPr>
              <a:t>DEFEND AGAINST SURVEILLANCE</a:t>
            </a:r>
          </a:p>
          <a:p>
            <a:pPr marL="0" indent="0">
              <a:buNone/>
            </a:pPr>
            <a:r>
              <a:rPr lang="en-US" sz="2000" b="0" i="0" dirty="0">
                <a:solidFill>
                  <a:srgbClr val="212529"/>
                </a:solidFill>
                <a:effectLst/>
                <a:latin typeface="Source Sans Pro" panose="020B0503030403020204" pitchFamily="34" charset="0"/>
              </a:rPr>
              <a:t>Tor Browser prevents someone watching your connection from knowing what websites you visit. All anyone monitoring your browsing habits can see is that you're using Tor.</a:t>
            </a:r>
            <a:endParaRPr lang="en-US" sz="2000" b="0" i="0" dirty="0">
              <a:solidFill>
                <a:srgbClr val="7D4698"/>
              </a:solidFill>
              <a:effectLst/>
              <a:latin typeface="Source Sans Pro" panose="020B0503030403020204" pitchFamily="34" charset="0"/>
            </a:endParaRPr>
          </a:p>
        </p:txBody>
      </p:sp>
    </p:spTree>
    <p:extLst>
      <p:ext uri="{BB962C8B-B14F-4D97-AF65-F5344CB8AC3E}">
        <p14:creationId xmlns:p14="http://schemas.microsoft.com/office/powerpoint/2010/main" val="89286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7F91B-4A49-483C-B884-E99066DA24E8}"/>
              </a:ext>
            </a:extLst>
          </p:cNvPr>
          <p:cNvSpPr>
            <a:spLocks noGrp="1"/>
          </p:cNvSpPr>
          <p:nvPr>
            <p:ph type="title"/>
          </p:nvPr>
        </p:nvSpPr>
        <p:spPr/>
        <p:txBody>
          <a:bodyPr/>
          <a:lstStyle/>
          <a:p>
            <a:r>
              <a:rPr lang="en-US" dirty="0"/>
              <a:t>TOR Features:</a:t>
            </a:r>
          </a:p>
        </p:txBody>
      </p:sp>
      <p:sp>
        <p:nvSpPr>
          <p:cNvPr id="3" name="Content Placeholder 2">
            <a:extLst>
              <a:ext uri="{FF2B5EF4-FFF2-40B4-BE49-F238E27FC236}">
                <a16:creationId xmlns:a16="http://schemas.microsoft.com/office/drawing/2014/main" id="{95AC277F-264C-4CF3-96C3-9C2CFE828A6C}"/>
              </a:ext>
            </a:extLst>
          </p:cNvPr>
          <p:cNvSpPr>
            <a:spLocks noGrp="1"/>
          </p:cNvSpPr>
          <p:nvPr>
            <p:ph idx="1"/>
          </p:nvPr>
        </p:nvSpPr>
        <p:spPr/>
        <p:txBody>
          <a:bodyPr>
            <a:noAutofit/>
          </a:bodyPr>
          <a:lstStyle/>
          <a:p>
            <a:r>
              <a:rPr lang="en-US" sz="2000" b="0" i="0" dirty="0">
                <a:solidFill>
                  <a:srgbClr val="7D4698"/>
                </a:solidFill>
                <a:effectLst/>
                <a:latin typeface="Source Sans Pro" panose="020B0503030403020204" pitchFamily="34" charset="0"/>
              </a:rPr>
              <a:t>RESIST FINGERPRINTING</a:t>
            </a:r>
          </a:p>
          <a:p>
            <a:pPr marL="0" indent="0">
              <a:buNone/>
            </a:pPr>
            <a:r>
              <a:rPr lang="en-US" sz="2000" b="0" i="0" dirty="0">
                <a:solidFill>
                  <a:srgbClr val="212529"/>
                </a:solidFill>
                <a:effectLst/>
                <a:latin typeface="Source Sans Pro" panose="020B0503030403020204" pitchFamily="34" charset="0"/>
              </a:rPr>
              <a:t>Tor Browser aims to make all users look the same, making it difficult for you to be fingerprinted based on your browser and device information.</a:t>
            </a:r>
            <a:endParaRPr lang="en-US" sz="2000" b="0" i="0" dirty="0">
              <a:solidFill>
                <a:srgbClr val="7D4698"/>
              </a:solidFill>
              <a:effectLst/>
              <a:latin typeface="Source Sans Pro" panose="020B0503030403020204" pitchFamily="34" charset="0"/>
            </a:endParaRPr>
          </a:p>
          <a:p>
            <a:r>
              <a:rPr lang="en-US" sz="2000" b="0" i="0" dirty="0">
                <a:solidFill>
                  <a:srgbClr val="7D4698"/>
                </a:solidFill>
                <a:effectLst/>
                <a:latin typeface="Source Sans Pro" panose="020B0503030403020204" pitchFamily="34" charset="0"/>
              </a:rPr>
              <a:t>MULTI-LAYERED ENCRYPTION</a:t>
            </a:r>
          </a:p>
          <a:p>
            <a:pPr marL="0" indent="0">
              <a:buNone/>
            </a:pPr>
            <a:r>
              <a:rPr lang="en-US" sz="2000" b="0" i="0" dirty="0">
                <a:solidFill>
                  <a:srgbClr val="212529"/>
                </a:solidFill>
                <a:effectLst/>
                <a:latin typeface="Source Sans Pro" panose="020B0503030403020204" pitchFamily="34" charset="0"/>
              </a:rPr>
              <a:t>Your traffic is relayed and encrypted three times as it passes over the Tor network. The network is comprised of thousands of volunteer-run servers known as Tor relays.</a:t>
            </a:r>
          </a:p>
          <a:p>
            <a:pPr algn="l"/>
            <a:r>
              <a:rPr lang="en-US" sz="2000" b="0" i="0" dirty="0">
                <a:solidFill>
                  <a:srgbClr val="7D4698"/>
                </a:solidFill>
                <a:effectLst/>
                <a:latin typeface="Source Sans Pro" panose="020B0503030403020204" pitchFamily="34" charset="0"/>
              </a:rPr>
              <a:t>BROWSE FREELY</a:t>
            </a:r>
            <a:endParaRPr lang="en-US" sz="2000" dirty="0">
              <a:solidFill>
                <a:srgbClr val="212529"/>
              </a:solidFill>
              <a:latin typeface="Source Sans Pro" panose="020B0503030403020204" pitchFamily="34" charset="0"/>
            </a:endParaRPr>
          </a:p>
          <a:p>
            <a:pPr marL="0" indent="0">
              <a:buNone/>
            </a:pPr>
            <a:r>
              <a:rPr lang="en-US" sz="2000" b="0" i="0" dirty="0">
                <a:solidFill>
                  <a:srgbClr val="212529"/>
                </a:solidFill>
                <a:effectLst/>
                <a:latin typeface="Source Sans Pro" panose="020B0503030403020204" pitchFamily="34" charset="0"/>
              </a:rPr>
              <a:t>With Tor Browser, you are free to access sites your home network may have blocked.</a:t>
            </a:r>
          </a:p>
          <a:p>
            <a:pPr marL="0" indent="0">
              <a:buNone/>
            </a:pPr>
            <a:endParaRPr lang="en-US" sz="2000" dirty="0">
              <a:solidFill>
                <a:srgbClr val="7D4698"/>
              </a:solidFill>
              <a:latin typeface="Source Sans Pro" panose="020B0503030403020204" pitchFamily="34" charset="0"/>
            </a:endParaRPr>
          </a:p>
        </p:txBody>
      </p:sp>
    </p:spTree>
    <p:extLst>
      <p:ext uri="{BB962C8B-B14F-4D97-AF65-F5344CB8AC3E}">
        <p14:creationId xmlns:p14="http://schemas.microsoft.com/office/powerpoint/2010/main" val="2527943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59FFD-A20D-4505-B5FC-240241E2CBD4}"/>
              </a:ext>
            </a:extLst>
          </p:cNvPr>
          <p:cNvSpPr>
            <a:spLocks noGrp="1"/>
          </p:cNvSpPr>
          <p:nvPr>
            <p:ph type="title"/>
          </p:nvPr>
        </p:nvSpPr>
        <p:spPr/>
        <p:txBody>
          <a:bodyPr/>
          <a:lstStyle/>
          <a:p>
            <a:r>
              <a:rPr lang="en-US" dirty="0"/>
              <a:t>TOR Features:</a:t>
            </a:r>
          </a:p>
        </p:txBody>
      </p:sp>
      <p:sp>
        <p:nvSpPr>
          <p:cNvPr id="3" name="Content Placeholder 2">
            <a:extLst>
              <a:ext uri="{FF2B5EF4-FFF2-40B4-BE49-F238E27FC236}">
                <a16:creationId xmlns:a16="http://schemas.microsoft.com/office/drawing/2014/main" id="{173F3E72-CC0A-478C-8072-C4200F5FFF56}"/>
              </a:ext>
            </a:extLst>
          </p:cNvPr>
          <p:cNvSpPr>
            <a:spLocks noGrp="1"/>
          </p:cNvSpPr>
          <p:nvPr>
            <p:ph idx="1"/>
          </p:nvPr>
        </p:nvSpPr>
        <p:spPr>
          <a:xfrm>
            <a:off x="1154954" y="2317072"/>
            <a:ext cx="8825659" cy="4540928"/>
          </a:xfrm>
        </p:spPr>
        <p:txBody>
          <a:bodyPr>
            <a:normAutofit fontScale="92500"/>
          </a:bodyPr>
          <a:lstStyle/>
          <a:p>
            <a:pPr algn="l"/>
            <a:r>
              <a:rPr lang="en-US" b="0" i="0" dirty="0">
                <a:solidFill>
                  <a:srgbClr val="7D4698"/>
                </a:solidFill>
                <a:effectLst/>
                <a:latin typeface="Source Sans Pro" panose="020B0503030403020204" pitchFamily="34" charset="0"/>
              </a:rPr>
              <a:t>Get connected</a:t>
            </a:r>
          </a:p>
          <a:p>
            <a:pPr marL="0" indent="0" algn="just">
              <a:buNone/>
            </a:pPr>
            <a:r>
              <a:rPr lang="en-US" b="0" i="0" dirty="0">
                <a:solidFill>
                  <a:srgbClr val="212529"/>
                </a:solidFill>
                <a:effectLst/>
                <a:latin typeface="Source Sans Pro" panose="020B0503030403020204" pitchFamily="34" charset="0"/>
              </a:rPr>
              <a:t>If you are in a country where Tor is blocked, you can configure Tor to connect to a bridge during the setup process.</a:t>
            </a:r>
          </a:p>
          <a:p>
            <a:pPr marL="0" indent="0" algn="just">
              <a:buNone/>
            </a:pPr>
            <a:r>
              <a:rPr lang="en-US" b="0" i="0" dirty="0">
                <a:solidFill>
                  <a:srgbClr val="212529"/>
                </a:solidFill>
                <a:effectLst/>
                <a:latin typeface="Source Sans Pro" panose="020B0503030403020204" pitchFamily="34" charset="0"/>
              </a:rPr>
              <a:t>Select "Tor Network Settings" and "Use a bridge".</a:t>
            </a:r>
          </a:p>
          <a:p>
            <a:pPr marL="0" indent="0" algn="just">
              <a:buNone/>
            </a:pPr>
            <a:r>
              <a:rPr lang="en-US" b="0" i="0" dirty="0">
                <a:solidFill>
                  <a:srgbClr val="212529"/>
                </a:solidFill>
                <a:effectLst/>
                <a:latin typeface="Source Sans Pro" panose="020B0503030403020204" pitchFamily="34" charset="0"/>
              </a:rPr>
              <a:t>If Tor is not censored, one of the most common reasons Tor won't connect is an incorrect system clock. Please make sure it's set correctly.</a:t>
            </a:r>
          </a:p>
          <a:p>
            <a:pPr algn="l"/>
            <a:r>
              <a:rPr lang="en-US" b="0" i="0" dirty="0">
                <a:solidFill>
                  <a:srgbClr val="7D4698"/>
                </a:solidFill>
                <a:effectLst/>
                <a:latin typeface="Source Sans Pro" panose="020B0503030403020204" pitchFamily="34" charset="0"/>
              </a:rPr>
              <a:t>Stay safe</a:t>
            </a:r>
          </a:p>
          <a:p>
            <a:pPr marL="0" indent="0" algn="just">
              <a:buNone/>
            </a:pPr>
            <a:r>
              <a:rPr lang="en-US" b="0" i="0" dirty="0">
                <a:solidFill>
                  <a:srgbClr val="212529"/>
                </a:solidFill>
                <a:effectLst/>
                <a:latin typeface="Source Sans Pro" panose="020B0503030403020204" pitchFamily="34" charset="0"/>
              </a:rPr>
              <a:t>Please do not torrent over Tor.</a:t>
            </a:r>
          </a:p>
          <a:p>
            <a:pPr marL="0" indent="0" algn="just">
              <a:buNone/>
            </a:pPr>
            <a:r>
              <a:rPr lang="en-US" b="0" i="0" dirty="0">
                <a:solidFill>
                  <a:srgbClr val="212529"/>
                </a:solidFill>
                <a:effectLst/>
                <a:latin typeface="Source Sans Pro" panose="020B0503030403020204" pitchFamily="34" charset="0"/>
              </a:rPr>
              <a:t>Tor Browser will block browser plugins such as Flash, RealPlayer, QuickTime, and others: they can be manipulated into revealing your IP address.</a:t>
            </a:r>
          </a:p>
          <a:p>
            <a:pPr marL="0" indent="0" algn="just">
              <a:buNone/>
            </a:pPr>
            <a:r>
              <a:rPr lang="en-US" b="1" i="0" dirty="0">
                <a:solidFill>
                  <a:srgbClr val="212529"/>
                </a:solidFill>
                <a:effectLst/>
                <a:latin typeface="Source Sans Pro" panose="020B0503030403020204" pitchFamily="34" charset="0"/>
              </a:rPr>
              <a:t>We do not recommend installing additional add-ons or plugins into Tor Browser</a:t>
            </a:r>
            <a:endParaRPr lang="en-US" b="0" i="0" dirty="0">
              <a:solidFill>
                <a:srgbClr val="212529"/>
              </a:solidFill>
              <a:effectLst/>
              <a:latin typeface="Source Sans Pro" panose="020B0503030403020204" pitchFamily="34" charset="0"/>
            </a:endParaRPr>
          </a:p>
          <a:p>
            <a:pPr marL="0" indent="0" algn="just">
              <a:buNone/>
            </a:pPr>
            <a:r>
              <a:rPr lang="en-US" b="0" i="0" dirty="0">
                <a:solidFill>
                  <a:srgbClr val="212529"/>
                </a:solidFill>
                <a:effectLst/>
                <a:latin typeface="Source Sans Pro" panose="020B0503030403020204" pitchFamily="34" charset="0"/>
              </a:rPr>
              <a:t>Plugins or addons may bypass Tor or compromise your privacy. Tor Browser already comes with HTTPS Everywhere, </a:t>
            </a:r>
            <a:r>
              <a:rPr lang="en-US" b="0" i="0" dirty="0" err="1">
                <a:solidFill>
                  <a:srgbClr val="212529"/>
                </a:solidFill>
                <a:effectLst/>
                <a:latin typeface="Source Sans Pro" panose="020B0503030403020204" pitchFamily="34" charset="0"/>
              </a:rPr>
              <a:t>NoScript</a:t>
            </a:r>
            <a:r>
              <a:rPr lang="en-US" b="0" i="0" dirty="0">
                <a:solidFill>
                  <a:srgbClr val="212529"/>
                </a:solidFill>
                <a:effectLst/>
                <a:latin typeface="Source Sans Pro" panose="020B0503030403020204" pitchFamily="34" charset="0"/>
              </a:rPr>
              <a:t>, and other patches to protect your privacy and security.</a:t>
            </a:r>
          </a:p>
          <a:p>
            <a:pPr algn="just"/>
            <a:endParaRPr lang="en-US" b="0" i="0" dirty="0">
              <a:solidFill>
                <a:srgbClr val="212529"/>
              </a:solidFill>
              <a:effectLst/>
              <a:latin typeface="Source Sans Pro" panose="020B0503030403020204" pitchFamily="34" charset="0"/>
            </a:endParaRPr>
          </a:p>
          <a:p>
            <a:endParaRPr lang="en-US" dirty="0"/>
          </a:p>
        </p:txBody>
      </p:sp>
    </p:spTree>
    <p:extLst>
      <p:ext uri="{BB962C8B-B14F-4D97-AF65-F5344CB8AC3E}">
        <p14:creationId xmlns:p14="http://schemas.microsoft.com/office/powerpoint/2010/main" val="1557801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3042A-17CE-4D6D-B867-181122B5D422}"/>
              </a:ext>
            </a:extLst>
          </p:cNvPr>
          <p:cNvSpPr>
            <a:spLocks noGrp="1"/>
          </p:cNvSpPr>
          <p:nvPr>
            <p:ph type="title"/>
          </p:nvPr>
        </p:nvSpPr>
        <p:spPr/>
        <p:txBody>
          <a:bodyPr/>
          <a:lstStyle/>
          <a:p>
            <a:r>
              <a:rPr lang="en-US" dirty="0"/>
              <a:t>TOR History:</a:t>
            </a:r>
          </a:p>
        </p:txBody>
      </p:sp>
      <p:sp>
        <p:nvSpPr>
          <p:cNvPr id="3" name="Content Placeholder 2">
            <a:extLst>
              <a:ext uri="{FF2B5EF4-FFF2-40B4-BE49-F238E27FC236}">
                <a16:creationId xmlns:a16="http://schemas.microsoft.com/office/drawing/2014/main" id="{C468CC41-1324-440C-96C3-D50451D330FA}"/>
              </a:ext>
            </a:extLst>
          </p:cNvPr>
          <p:cNvSpPr>
            <a:spLocks noGrp="1"/>
          </p:cNvSpPr>
          <p:nvPr>
            <p:ph idx="1"/>
          </p:nvPr>
        </p:nvSpPr>
        <p:spPr/>
        <p:txBody>
          <a:bodyPr>
            <a:normAutofit fontScale="92500" lnSpcReduction="20000"/>
          </a:bodyPr>
          <a:lstStyle/>
          <a:p>
            <a:r>
              <a:rPr lang="en-US" i="0" dirty="0">
                <a:solidFill>
                  <a:srgbClr val="212529"/>
                </a:solidFill>
                <a:effectLst/>
              </a:rPr>
              <a:t>The Tor Project, Inc, became a 501(c)(3) nonprofit in 2006, but the idea of "onion routing" began in the mid 1990s.</a:t>
            </a:r>
          </a:p>
          <a:p>
            <a:r>
              <a:rPr lang="en-US" i="0" dirty="0">
                <a:solidFill>
                  <a:srgbClr val="212529"/>
                </a:solidFill>
                <a:effectLst/>
              </a:rPr>
              <a:t>Just like Tor users, the developers, researchers, and founders who've made Tor possible are a diverse group of people. But all of the people who have been involved in Tor are united by a common belief: internet users should have private access to an uncensored web.</a:t>
            </a:r>
            <a:endParaRPr lang="en-US" dirty="0">
              <a:solidFill>
                <a:srgbClr val="212529"/>
              </a:solidFill>
            </a:endParaRPr>
          </a:p>
          <a:p>
            <a:endParaRPr lang="en-US" dirty="0"/>
          </a:p>
          <a:p>
            <a:r>
              <a:rPr lang="en-US" i="0" dirty="0">
                <a:solidFill>
                  <a:srgbClr val="212529"/>
                </a:solidFill>
                <a:effectLst/>
              </a:rPr>
              <a:t>In the 1990s, the lack of security on the internet and its ability to be used for tracking and surveillance was becoming clear, and in 1995, David </a:t>
            </a:r>
            <a:r>
              <a:rPr lang="en-US" i="0" dirty="0" err="1">
                <a:solidFill>
                  <a:srgbClr val="212529"/>
                </a:solidFill>
                <a:effectLst/>
              </a:rPr>
              <a:t>Goldschlag</a:t>
            </a:r>
            <a:r>
              <a:rPr lang="en-US" i="0" dirty="0">
                <a:solidFill>
                  <a:srgbClr val="212529"/>
                </a:solidFill>
                <a:effectLst/>
              </a:rPr>
              <a:t>, Mike Reed, and Paul </a:t>
            </a:r>
            <a:r>
              <a:rPr lang="en-US" i="0" dirty="0" err="1">
                <a:solidFill>
                  <a:srgbClr val="212529"/>
                </a:solidFill>
                <a:effectLst/>
              </a:rPr>
              <a:t>Syverson</a:t>
            </a:r>
            <a:r>
              <a:rPr lang="en-US" i="0" dirty="0">
                <a:solidFill>
                  <a:srgbClr val="212529"/>
                </a:solidFill>
                <a:effectLst/>
              </a:rPr>
              <a:t> at the U.S. Naval Research Lab (NRL) asked themselves if there was a way to create internet connections that don't reveal who is talking to whom, even to someone monitoring the network. Their answer was to create and deploy the first research designs and prototypes of onion routing.</a:t>
            </a:r>
            <a:endParaRPr lang="en-US" dirty="0"/>
          </a:p>
        </p:txBody>
      </p:sp>
    </p:spTree>
    <p:extLst>
      <p:ext uri="{BB962C8B-B14F-4D97-AF65-F5344CB8AC3E}">
        <p14:creationId xmlns:p14="http://schemas.microsoft.com/office/powerpoint/2010/main" val="97463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979B-98A0-410F-BDD3-CD4C5DF530A6}"/>
              </a:ext>
            </a:extLst>
          </p:cNvPr>
          <p:cNvSpPr>
            <a:spLocks noGrp="1"/>
          </p:cNvSpPr>
          <p:nvPr>
            <p:ph type="title"/>
          </p:nvPr>
        </p:nvSpPr>
        <p:spPr/>
        <p:txBody>
          <a:bodyPr/>
          <a:lstStyle/>
          <a:p>
            <a:r>
              <a:rPr lang="en-US" dirty="0"/>
              <a:t>TOR History:</a:t>
            </a:r>
          </a:p>
        </p:txBody>
      </p:sp>
      <p:sp>
        <p:nvSpPr>
          <p:cNvPr id="3" name="Content Placeholder 2">
            <a:extLst>
              <a:ext uri="{FF2B5EF4-FFF2-40B4-BE49-F238E27FC236}">
                <a16:creationId xmlns:a16="http://schemas.microsoft.com/office/drawing/2014/main" id="{1962BB17-2E04-4772-9058-0C37CF7798DF}"/>
              </a:ext>
            </a:extLst>
          </p:cNvPr>
          <p:cNvSpPr>
            <a:spLocks noGrp="1"/>
          </p:cNvSpPr>
          <p:nvPr>
            <p:ph idx="1"/>
          </p:nvPr>
        </p:nvSpPr>
        <p:spPr/>
        <p:txBody>
          <a:bodyPr>
            <a:normAutofit fontScale="92500" lnSpcReduction="10000"/>
          </a:bodyPr>
          <a:lstStyle/>
          <a:p>
            <a:r>
              <a:rPr lang="en-US" b="0" i="0" dirty="0">
                <a:solidFill>
                  <a:srgbClr val="212529"/>
                </a:solidFill>
                <a:effectLst/>
                <a:latin typeface="Source Serif Pro" panose="02040603050405020204" pitchFamily="18" charset="0"/>
              </a:rPr>
              <a:t>The goal of onion routing was to have a way to use the internet with as much privacy as possible, and the idea was to route traffic through multiple servers and encrypt it each step of the way. This is still a simple explanation for how Tor works today.</a:t>
            </a:r>
            <a:endParaRPr lang="en-US" b="0" i="0" dirty="0">
              <a:solidFill>
                <a:srgbClr val="212529"/>
              </a:solidFill>
              <a:effectLst/>
            </a:endParaRPr>
          </a:p>
          <a:p>
            <a:r>
              <a:rPr lang="en-US" b="0" i="0" dirty="0">
                <a:solidFill>
                  <a:srgbClr val="212529"/>
                </a:solidFill>
                <a:effectLst/>
                <a:latin typeface="Source Serif Pro" panose="02040603050405020204" pitchFamily="18" charset="0"/>
              </a:rPr>
              <a:t>From its inception in the 1990s, onion routing was conceived to rely on a decentralized network. The network needed to be operated by entities with diverse interests and trust assumptions, and the software needed to be free and open to maximize transparency and decentralization. That's why in October 2002 when the Tor network was initially deployed, its code was released under a free and open software license. By the end of 2003, the network had about a dozen volunteer nodes, mostly in the U.S., plus one in Germany.</a:t>
            </a:r>
          </a:p>
          <a:p>
            <a:r>
              <a:rPr lang="en-US" b="0" i="0" dirty="0">
                <a:solidFill>
                  <a:srgbClr val="212529"/>
                </a:solidFill>
                <a:effectLst/>
                <a:latin typeface="Source Serif Pro" panose="02040603050405020204" pitchFamily="18" charset="0"/>
              </a:rPr>
              <a:t>In 2007, the organization began developing bridges to the Tor network to address censorship, such as the need to get around government firewalls, in order for its users to access the open web.</a:t>
            </a:r>
            <a:endParaRPr lang="en-US" dirty="0"/>
          </a:p>
        </p:txBody>
      </p:sp>
    </p:spTree>
    <p:extLst>
      <p:ext uri="{BB962C8B-B14F-4D97-AF65-F5344CB8AC3E}">
        <p14:creationId xmlns:p14="http://schemas.microsoft.com/office/powerpoint/2010/main" val="474641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6D65-15DB-421F-9094-4B71382906FD}"/>
              </a:ext>
            </a:extLst>
          </p:cNvPr>
          <p:cNvSpPr>
            <a:spLocks noGrp="1"/>
          </p:cNvSpPr>
          <p:nvPr>
            <p:ph type="title"/>
          </p:nvPr>
        </p:nvSpPr>
        <p:spPr/>
        <p:txBody>
          <a:bodyPr/>
          <a:lstStyle/>
          <a:p>
            <a:r>
              <a:rPr lang="en-US" dirty="0"/>
              <a:t>TOR History:</a:t>
            </a:r>
          </a:p>
        </p:txBody>
      </p:sp>
      <p:sp>
        <p:nvSpPr>
          <p:cNvPr id="3" name="Content Placeholder 2">
            <a:extLst>
              <a:ext uri="{FF2B5EF4-FFF2-40B4-BE49-F238E27FC236}">
                <a16:creationId xmlns:a16="http://schemas.microsoft.com/office/drawing/2014/main" id="{D91C36C7-6F9A-44C5-9D49-1C2B95FEAE7F}"/>
              </a:ext>
            </a:extLst>
          </p:cNvPr>
          <p:cNvSpPr>
            <a:spLocks noGrp="1"/>
          </p:cNvSpPr>
          <p:nvPr>
            <p:ph idx="1"/>
          </p:nvPr>
        </p:nvSpPr>
        <p:spPr/>
        <p:txBody>
          <a:bodyPr/>
          <a:lstStyle/>
          <a:p>
            <a:r>
              <a:rPr lang="en-US" b="0" i="0" dirty="0">
                <a:solidFill>
                  <a:srgbClr val="212529"/>
                </a:solidFill>
                <a:effectLst/>
                <a:latin typeface="Source Serif Pro" panose="02040603050405020204" pitchFamily="18" charset="0"/>
              </a:rPr>
              <a:t>With Tor Browser having made Tor more accessible to everyday internet users and activists, Tor was an instrumental tool during the </a:t>
            </a:r>
            <a:r>
              <a:rPr lang="en-US" b="0" i="0" u="none" strike="noStrike" dirty="0">
                <a:solidFill>
                  <a:srgbClr val="7D4698"/>
                </a:solidFill>
                <a:effectLst/>
                <a:latin typeface="Source Serif Pro" panose="02040603050405020204" pitchFamily="18" charset="0"/>
                <a:hlinkClick r:id="rId2"/>
              </a:rPr>
              <a:t>Arab Spring</a:t>
            </a:r>
            <a:r>
              <a:rPr lang="en-US" b="0" i="0" dirty="0">
                <a:solidFill>
                  <a:srgbClr val="212529"/>
                </a:solidFill>
                <a:effectLst/>
                <a:latin typeface="Source Serif Pro" panose="02040603050405020204" pitchFamily="18" charset="0"/>
              </a:rPr>
              <a:t> beginning in late 2010. It not only protected people's identity online but also allowed them to access critical resources, social media, and websites which were blocked.</a:t>
            </a:r>
          </a:p>
          <a:p>
            <a:r>
              <a:rPr lang="en-US" b="0" i="0" dirty="0">
                <a:solidFill>
                  <a:srgbClr val="212529"/>
                </a:solidFill>
                <a:effectLst/>
                <a:latin typeface="Source Serif Pro" panose="02040603050405020204" pitchFamily="18" charset="0"/>
              </a:rPr>
              <a:t>The need for tools safeguarding against mass surveillance became a mainstream concern thanks to the </a:t>
            </a:r>
            <a:r>
              <a:rPr lang="en-US" b="0" i="0" u="none" strike="noStrike" dirty="0">
                <a:solidFill>
                  <a:srgbClr val="7D4698"/>
                </a:solidFill>
                <a:effectLst/>
                <a:latin typeface="Source Serif Pro" panose="02040603050405020204" pitchFamily="18" charset="0"/>
                <a:hlinkClick r:id="rId3"/>
              </a:rPr>
              <a:t>Snowden revelations in 2013</a:t>
            </a:r>
            <a:r>
              <a:rPr lang="en-US" b="0" i="0" dirty="0">
                <a:solidFill>
                  <a:srgbClr val="212529"/>
                </a:solidFill>
                <a:effectLst/>
                <a:latin typeface="Source Serif Pro" panose="02040603050405020204" pitchFamily="18" charset="0"/>
              </a:rPr>
              <a:t>. Not only was Tor instrumental to Snowden's whistleblowing, but content of the documents also upheld assurances that, at that time, </a:t>
            </a:r>
            <a:r>
              <a:rPr lang="en-US" b="0" i="0" u="none" strike="noStrike" dirty="0">
                <a:solidFill>
                  <a:srgbClr val="7D4698"/>
                </a:solidFill>
                <a:effectLst/>
                <a:latin typeface="Source Serif Pro" panose="02040603050405020204" pitchFamily="18" charset="0"/>
                <a:hlinkClick r:id="rId4"/>
              </a:rPr>
              <a:t>Tor could not be cracked</a:t>
            </a:r>
            <a:r>
              <a:rPr lang="en-US" b="0" i="0" dirty="0">
                <a:solidFill>
                  <a:srgbClr val="212529"/>
                </a:solidFill>
                <a:effectLst/>
                <a:latin typeface="Source Serif Pro" panose="02040603050405020204" pitchFamily="18" charset="0"/>
              </a:rPr>
              <a:t>.</a:t>
            </a:r>
            <a:endParaRPr lang="en-US" dirty="0">
              <a:solidFill>
                <a:srgbClr val="212529"/>
              </a:solidFill>
              <a:latin typeface="Source Serif Pro" panose="02040603050405020204" pitchFamily="18" charset="0"/>
            </a:endParaRPr>
          </a:p>
          <a:p>
            <a:endParaRPr lang="en-US" dirty="0"/>
          </a:p>
        </p:txBody>
      </p:sp>
    </p:spTree>
    <p:extLst>
      <p:ext uri="{BB962C8B-B14F-4D97-AF65-F5344CB8AC3E}">
        <p14:creationId xmlns:p14="http://schemas.microsoft.com/office/powerpoint/2010/main" val="212929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BCF21-EDAD-4201-ABB4-D445FF634D10}"/>
              </a:ext>
            </a:extLst>
          </p:cNvPr>
          <p:cNvSpPr>
            <a:spLocks noGrp="1"/>
          </p:cNvSpPr>
          <p:nvPr>
            <p:ph type="title"/>
          </p:nvPr>
        </p:nvSpPr>
        <p:spPr/>
        <p:txBody>
          <a:bodyPr/>
          <a:lstStyle/>
          <a:p>
            <a:r>
              <a:rPr lang="en-US" dirty="0"/>
              <a:t>TOR Distribution</a:t>
            </a:r>
          </a:p>
        </p:txBody>
      </p:sp>
      <p:sp>
        <p:nvSpPr>
          <p:cNvPr id="3" name="Content Placeholder 2">
            <a:extLst>
              <a:ext uri="{FF2B5EF4-FFF2-40B4-BE49-F238E27FC236}">
                <a16:creationId xmlns:a16="http://schemas.microsoft.com/office/drawing/2014/main" id="{C083EF0C-7132-4C2E-9F0A-5360ADAEA5C7}"/>
              </a:ext>
            </a:extLst>
          </p:cNvPr>
          <p:cNvSpPr>
            <a:spLocks noGrp="1"/>
          </p:cNvSpPr>
          <p:nvPr>
            <p:ph idx="1"/>
          </p:nvPr>
        </p:nvSpPr>
        <p:spPr/>
        <p:txBody>
          <a:bodyPr/>
          <a:lstStyle/>
          <a:p>
            <a:pPr algn="l"/>
            <a:r>
              <a:rPr lang="en-US" b="0" i="0" dirty="0">
                <a:solidFill>
                  <a:srgbClr val="212529"/>
                </a:solidFill>
                <a:effectLst/>
                <a:latin typeface="Source Sans Pro" panose="020B0503030403020204" pitchFamily="34" charset="0"/>
              </a:rPr>
              <a:t>The Tor software is </a:t>
            </a:r>
            <a:r>
              <a:rPr lang="en-US" b="0" i="0" u="none" strike="noStrike" dirty="0">
                <a:solidFill>
                  <a:srgbClr val="7D4698"/>
                </a:solidFill>
                <a:effectLst/>
                <a:latin typeface="Source Sans Pro" panose="020B0503030403020204" pitchFamily="34" charset="0"/>
                <a:hlinkClick r:id="rId2"/>
              </a:rPr>
              <a:t>free software</a:t>
            </a:r>
            <a:r>
              <a:rPr lang="en-US" b="0" i="0" dirty="0">
                <a:solidFill>
                  <a:srgbClr val="212529"/>
                </a:solidFill>
                <a:effectLst/>
                <a:latin typeface="Source Sans Pro" panose="020B0503030403020204" pitchFamily="34" charset="0"/>
              </a:rPr>
              <a:t>. This means we give you the rights to redistribute the Tor software, either modified or unmodified, either for a fee or gratis. You don't have to ask us for specific permission.</a:t>
            </a:r>
          </a:p>
          <a:p>
            <a:pPr algn="l"/>
            <a:r>
              <a:rPr lang="en-US" b="0" i="0" dirty="0">
                <a:solidFill>
                  <a:srgbClr val="212529"/>
                </a:solidFill>
                <a:effectLst/>
                <a:latin typeface="Source Sans Pro" panose="020B0503030403020204" pitchFamily="34" charset="0"/>
              </a:rPr>
              <a:t>However, if you want to redistribute the Tor software you must follow our </a:t>
            </a:r>
            <a:r>
              <a:rPr lang="en-US" b="0" i="0" u="none" strike="noStrike" dirty="0">
                <a:solidFill>
                  <a:srgbClr val="7D4698"/>
                </a:solidFill>
                <a:effectLst/>
                <a:latin typeface="Source Sans Pro" panose="020B0503030403020204" pitchFamily="34" charset="0"/>
                <a:hlinkClick r:id="rId3"/>
              </a:rPr>
              <a:t>LICENSE</a:t>
            </a:r>
            <a:r>
              <a:rPr lang="en-US" b="0" i="0" dirty="0">
                <a:solidFill>
                  <a:srgbClr val="212529"/>
                </a:solidFill>
                <a:effectLst/>
                <a:latin typeface="Source Sans Pro" panose="020B0503030403020204" pitchFamily="34" charset="0"/>
              </a:rPr>
              <a:t>. Essentially this means that you need to include our LICENSE file along with whatever part of the Tor software you're distributing.</a:t>
            </a:r>
          </a:p>
          <a:p>
            <a:endParaRPr lang="en-US" dirty="0"/>
          </a:p>
        </p:txBody>
      </p:sp>
    </p:spTree>
    <p:extLst>
      <p:ext uri="{BB962C8B-B14F-4D97-AF65-F5344CB8AC3E}">
        <p14:creationId xmlns:p14="http://schemas.microsoft.com/office/powerpoint/2010/main" val="161137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14E31-D642-45F5-988A-9659770FB48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5CF1DD9-8D2A-4779-9BB8-4A9A8CB961B9}"/>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B7A3C5C4-0D0B-49C8-929A-2ADA591D532B}"/>
              </a:ext>
            </a:extLst>
          </p:cNvPr>
          <p:cNvPicPr>
            <a:picLocks noChangeAspect="1"/>
          </p:cNvPicPr>
          <p:nvPr/>
        </p:nvPicPr>
        <p:blipFill>
          <a:blip r:embed="rId2"/>
          <a:stretch>
            <a:fillRect/>
          </a:stretch>
        </p:blipFill>
        <p:spPr>
          <a:xfrm>
            <a:off x="1" y="1"/>
            <a:ext cx="12192000" cy="6210300"/>
          </a:xfrm>
          <a:prstGeom prst="rect">
            <a:avLst/>
          </a:prstGeom>
        </p:spPr>
      </p:pic>
    </p:spTree>
    <p:extLst>
      <p:ext uri="{BB962C8B-B14F-4D97-AF65-F5344CB8AC3E}">
        <p14:creationId xmlns:p14="http://schemas.microsoft.com/office/powerpoint/2010/main" val="1125115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235</TotalTime>
  <Words>1366</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Century Gothic</vt:lpstr>
      <vt:lpstr>inherit</vt:lpstr>
      <vt:lpstr>Source Sans Pro</vt:lpstr>
      <vt:lpstr>Source Sans Pro Light</vt:lpstr>
      <vt:lpstr>Source Serif Pro</vt:lpstr>
      <vt:lpstr>Wingdings 3</vt:lpstr>
      <vt:lpstr>Ion Boardroom</vt:lpstr>
      <vt:lpstr>TOR </vt:lpstr>
      <vt:lpstr>TOR Features:</vt:lpstr>
      <vt:lpstr>TOR Features:</vt:lpstr>
      <vt:lpstr>TOR Features:</vt:lpstr>
      <vt:lpstr>TOR History:</vt:lpstr>
      <vt:lpstr>TOR History:</vt:lpstr>
      <vt:lpstr>TOR History:</vt:lpstr>
      <vt:lpstr>TOR Distribution</vt:lpstr>
      <vt:lpstr>PowerPoint Presentation</vt:lpstr>
      <vt:lpstr>PowerPoint Presentation</vt:lpstr>
      <vt:lpstr>PowerPoint Presentation</vt:lpstr>
      <vt:lpstr>PowerPoint Presentation</vt:lpstr>
      <vt:lpstr>TOR Browser difference between ‘incognito mode’ or ‘private tabs?</vt:lpstr>
      <vt:lpstr>Why is TOR Browser built from Firefox</vt:lpstr>
      <vt:lpstr>TOR connections</vt:lpstr>
      <vt:lpstr>TOR connections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 </dc:title>
  <dc:creator>Basel Alzyoud</dc:creator>
  <cp:lastModifiedBy>Basel Alzyoud</cp:lastModifiedBy>
  <cp:revision>5</cp:revision>
  <dcterms:created xsi:type="dcterms:W3CDTF">2022-04-23T21:15:25Z</dcterms:created>
  <dcterms:modified xsi:type="dcterms:W3CDTF">2022-04-25T22:05:37Z</dcterms:modified>
</cp:coreProperties>
</file>