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5"/>
  </p:notesMasterIdLst>
  <p:sldIdLst>
    <p:sldId id="256" r:id="rId2"/>
    <p:sldId id="259" r:id="rId3"/>
    <p:sldId id="260" r:id="rId4"/>
    <p:sldId id="297" r:id="rId5"/>
    <p:sldId id="298" r:id="rId6"/>
    <p:sldId id="299" r:id="rId7"/>
    <p:sldId id="261" r:id="rId8"/>
    <p:sldId id="300" r:id="rId9"/>
    <p:sldId id="301" r:id="rId10"/>
    <p:sldId id="302" r:id="rId11"/>
    <p:sldId id="262" r:id="rId12"/>
    <p:sldId id="277" r:id="rId13"/>
    <p:sldId id="278" r:id="rId14"/>
  </p:sldIdLst>
  <p:sldSz cx="9144000" cy="5143500" type="screen16x9"/>
  <p:notesSz cx="6858000" cy="9144000"/>
  <p:embeddedFontLst>
    <p:embeddedFont>
      <p:font typeface="Barlow" panose="00000500000000000000" pitchFamily="2" charset="0"/>
      <p:regular r:id="rId16"/>
      <p:bold r:id="rId17"/>
      <p:italic r:id="rId18"/>
      <p:boldItalic r:id="rId19"/>
    </p:embeddedFont>
    <p:embeddedFont>
      <p:font typeface="Barlow Light" panose="00000400000000000000" pitchFamily="2" charset="0"/>
      <p:regular r:id="rId20"/>
      <p:bold r:id="rId21"/>
      <p:italic r:id="rId22"/>
      <p:boldItalic r:id="rId23"/>
    </p:embeddedFont>
    <p:embeddedFont>
      <p:font typeface="Calibri" panose="020F0502020204030204" pitchFamily="34" charset="0"/>
      <p:regular r:id="rId24"/>
      <p:bold r:id="rId25"/>
      <p:italic r:id="rId26"/>
      <p:boldItalic r:id="rId27"/>
    </p:embeddedFont>
    <p:embeddedFont>
      <p:font typeface="Cambria" panose="02040503050406030204" pitchFamily="18" charset="0"/>
      <p:regular r:id="rId28"/>
      <p:bold r:id="rId29"/>
      <p:italic r:id="rId30"/>
      <p:boldItalic r:id="rId31"/>
    </p:embeddedFont>
    <p:embeddedFont>
      <p:font typeface="Raleway" pitchFamily="2" charset="0"/>
      <p:regular r:id="rId32"/>
      <p:bold r:id="rId33"/>
      <p:italic r:id="rId34"/>
      <p:boldItalic r:id="rId35"/>
    </p:embeddedFont>
    <p:embeddedFont>
      <p:font typeface="Raleway Thin"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E2214B-EEA6-4F0E-851E-DA328E0D34B4}">
  <a:tblStyle styleId="{11E2214B-EEA6-4F0E-851E-DA328E0D34B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44D3EF-30E0-43DB-A017-93B0B98886E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font" Target="fonts/font24.fntdata"/><Relationship Id="rId21" Type="http://schemas.openxmlformats.org/officeDocument/2006/relationships/font" Target="fonts/font6.fntdata"/><Relationship Id="rId34" Type="http://schemas.openxmlformats.org/officeDocument/2006/relationships/font" Target="fonts/font19.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font" Target="fonts/font2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2"/>
        <p:cNvGrpSpPr/>
        <p:nvPr/>
      </p:nvGrpSpPr>
      <p:grpSpPr>
        <a:xfrm>
          <a:off x="0" y="0"/>
          <a:ext cx="0" cy="0"/>
          <a:chOff x="0" y="0"/>
          <a:chExt cx="0" cy="0"/>
        </a:xfrm>
      </p:grpSpPr>
      <p:sp>
        <p:nvSpPr>
          <p:cNvPr id="2033" name="Google Shape;2033;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4" name="Google Shape;2034;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1"/>
            </a:gs>
            <a:gs pos="50000">
              <a:schemeClr val="accent1"/>
            </a:gs>
            <a:gs pos="100000">
              <a:schemeClr val="accent2"/>
            </a:gs>
          </a:gsLst>
          <a:lin ang="16200038" scaled="0"/>
        </a:gradFill>
        <a:effectLst/>
      </p:bgPr>
    </p:bg>
    <p:spTree>
      <p:nvGrpSpPr>
        <p:cNvPr id="1"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rot="5400000">
            <a:off x="-303375" y="927405"/>
            <a:ext cx="1416300" cy="8097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039050" y="1028325"/>
            <a:ext cx="4742700" cy="3579900"/>
          </a:xfrm>
          <a:prstGeom prst="rect">
            <a:avLst/>
          </a:prstGeom>
        </p:spPr>
        <p:txBody>
          <a:bodyPr spcFirstLastPara="1" wrap="square" lIns="0" tIns="0" rIns="0" bIns="0" anchor="t" anchorCtr="0">
            <a:noAutofit/>
          </a:bodyPr>
          <a:lstStyle>
            <a:lvl1pPr marL="457200" lvl="0" indent="-431800" rtl="0">
              <a:spcBef>
                <a:spcPts val="600"/>
              </a:spcBef>
              <a:spcAft>
                <a:spcPts val="0"/>
              </a:spcAft>
              <a:buClr>
                <a:schemeClr val="lt1"/>
              </a:buClr>
              <a:buSzPts val="3200"/>
              <a:buChar char="▸"/>
              <a:defRPr sz="3200">
                <a:solidFill>
                  <a:schemeClr val="lt1"/>
                </a:solidFill>
              </a:defRPr>
            </a:lvl1pPr>
            <a:lvl2pPr marL="914400" lvl="1" indent="-431800" rtl="0">
              <a:spcBef>
                <a:spcPts val="600"/>
              </a:spcBef>
              <a:spcAft>
                <a:spcPts val="0"/>
              </a:spcAft>
              <a:buClr>
                <a:schemeClr val="lt1"/>
              </a:buClr>
              <a:buSzPts val="3200"/>
              <a:buChar char="▹"/>
              <a:defRPr sz="3200">
                <a:solidFill>
                  <a:schemeClr val="lt1"/>
                </a:solidFill>
              </a:defRPr>
            </a:lvl2pPr>
            <a:lvl3pPr marL="1371600" lvl="2" indent="-431800" rtl="0">
              <a:spcBef>
                <a:spcPts val="600"/>
              </a:spcBef>
              <a:spcAft>
                <a:spcPts val="0"/>
              </a:spcAft>
              <a:buClr>
                <a:schemeClr val="lt1"/>
              </a:buClr>
              <a:buSzPts val="3200"/>
              <a:buChar char="▹"/>
              <a:defRPr sz="3200">
                <a:solidFill>
                  <a:schemeClr val="lt1"/>
                </a:solidFill>
              </a:defRPr>
            </a:lvl3pPr>
            <a:lvl4pPr marL="1828800" lvl="3" indent="-431800" rtl="0">
              <a:spcBef>
                <a:spcPts val="600"/>
              </a:spcBef>
              <a:spcAft>
                <a:spcPts val="0"/>
              </a:spcAft>
              <a:buClr>
                <a:schemeClr val="lt1"/>
              </a:buClr>
              <a:buSzPts val="3200"/>
              <a:buChar char="▹"/>
              <a:defRPr sz="3200">
                <a:solidFill>
                  <a:schemeClr val="lt1"/>
                </a:solidFill>
              </a:defRPr>
            </a:lvl4pPr>
            <a:lvl5pPr marL="2286000" lvl="4" indent="-431800" rtl="0">
              <a:spcBef>
                <a:spcPts val="600"/>
              </a:spcBef>
              <a:spcAft>
                <a:spcPts val="0"/>
              </a:spcAft>
              <a:buClr>
                <a:schemeClr val="lt1"/>
              </a:buClr>
              <a:buSzPts val="3200"/>
              <a:buChar char="▹"/>
              <a:defRPr sz="3200">
                <a:solidFill>
                  <a:schemeClr val="lt1"/>
                </a:solidFill>
              </a:defRPr>
            </a:lvl5pPr>
            <a:lvl6pPr marL="2743200" lvl="5" indent="-431800" rtl="0">
              <a:spcBef>
                <a:spcPts val="600"/>
              </a:spcBef>
              <a:spcAft>
                <a:spcPts val="0"/>
              </a:spcAft>
              <a:buClr>
                <a:schemeClr val="lt1"/>
              </a:buClr>
              <a:buSzPts val="3200"/>
              <a:buChar char="▹"/>
              <a:defRPr sz="3200">
                <a:solidFill>
                  <a:schemeClr val="lt1"/>
                </a:solidFill>
              </a:defRPr>
            </a:lvl6pPr>
            <a:lvl7pPr marL="3200400" lvl="6" indent="-431800" rtl="0">
              <a:spcBef>
                <a:spcPts val="600"/>
              </a:spcBef>
              <a:spcAft>
                <a:spcPts val="0"/>
              </a:spcAft>
              <a:buClr>
                <a:schemeClr val="lt1"/>
              </a:buClr>
              <a:buSzPts val="3200"/>
              <a:buChar char="▹"/>
              <a:defRPr sz="3200">
                <a:solidFill>
                  <a:schemeClr val="lt1"/>
                </a:solidFill>
              </a:defRPr>
            </a:lvl7pPr>
            <a:lvl8pPr marL="3657600" lvl="7" indent="-431800" rtl="0">
              <a:spcBef>
                <a:spcPts val="600"/>
              </a:spcBef>
              <a:spcAft>
                <a:spcPts val="0"/>
              </a:spcAft>
              <a:buClr>
                <a:schemeClr val="lt1"/>
              </a:buClr>
              <a:buSzPts val="3200"/>
              <a:buChar char="▹"/>
              <a:defRPr sz="3200">
                <a:solidFill>
                  <a:schemeClr val="lt1"/>
                </a:solidFill>
              </a:defRPr>
            </a:lvl8pPr>
            <a:lvl9pPr marL="4114800" lvl="8" indent="-431800">
              <a:spcBef>
                <a:spcPts val="600"/>
              </a:spcBef>
              <a:spcAft>
                <a:spcPts val="0"/>
              </a:spcAft>
              <a:buClr>
                <a:schemeClr val="lt1"/>
              </a:buClr>
              <a:buSzPts val="3200"/>
              <a:buChar char="▹"/>
              <a:defRPr sz="3200">
                <a:solidFill>
                  <a:schemeClr val="lt1"/>
                </a:solidFill>
              </a:defRPr>
            </a:lvl9pPr>
          </a:lstStyle>
          <a:p>
            <a:endParaRPr/>
          </a:p>
        </p:txBody>
      </p:sp>
      <p:sp>
        <p:nvSpPr>
          <p:cNvPr id="20" name="Google Shape;20;p4"/>
          <p:cNvSpPr txBox="1"/>
          <p:nvPr/>
        </p:nvSpPr>
        <p:spPr>
          <a:xfrm>
            <a:off x="19050" y="933775"/>
            <a:ext cx="5310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8600" b="1">
                <a:solidFill>
                  <a:schemeClr val="accent2"/>
                </a:solidFill>
                <a:latin typeface="Raleway"/>
                <a:ea typeface="Raleway"/>
                <a:cs typeface="Raleway"/>
                <a:sym typeface="Raleway"/>
              </a:rPr>
              <a:t>“</a:t>
            </a:r>
            <a:endParaRPr sz="8600" b="1">
              <a:solidFill>
                <a:schemeClr val="accent2"/>
              </a:solidFill>
              <a:latin typeface="Raleway"/>
              <a:ea typeface="Raleway"/>
              <a:cs typeface="Raleway"/>
              <a:sym typeface="Raleway"/>
            </a:endParaRPr>
          </a:p>
        </p:txBody>
      </p:sp>
      <p:sp>
        <p:nvSpPr>
          <p:cNvPr id="21" name="Google Shape;21;p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dark">
  <p:cSld name="BLANK_1">
    <p:bg>
      <p:bgPr>
        <a:gradFill>
          <a:gsLst>
            <a:gs pos="0">
              <a:schemeClr val="accent1"/>
            </a:gs>
            <a:gs pos="50000">
              <a:schemeClr val="accent1"/>
            </a:gs>
            <a:gs pos="100000">
              <a:schemeClr val="accent2"/>
            </a:gs>
          </a:gsLst>
          <a:lin ang="16200038" scaled="0"/>
        </a:gradFill>
        <a:effectLst/>
      </p:bgPr>
    </p:bg>
    <p:spTree>
      <p:nvGrpSpPr>
        <p:cNvPr id="1" name="Shape 56"/>
        <p:cNvGrpSpPr/>
        <p:nvPr/>
      </p:nvGrpSpPr>
      <p:grpSpPr>
        <a:xfrm>
          <a:off x="0" y="0"/>
          <a:ext cx="0" cy="0"/>
          <a:chOff x="0" y="0"/>
          <a:chExt cx="0" cy="0"/>
        </a:xfrm>
      </p:grpSpPr>
      <p:sp>
        <p:nvSpPr>
          <p:cNvPr id="57" name="Google Shape;57;p11"/>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6" r:id="rId5"/>
    <p:sldLayoutId id="2147483657"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ARX</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17E65-7A50-4314-8FE3-D19A59670D3A}"/>
              </a:ext>
            </a:extLst>
          </p:cNvPr>
          <p:cNvSpPr>
            <a:spLocks noGrp="1"/>
          </p:cNvSpPr>
          <p:nvPr>
            <p:ph type="title"/>
          </p:nvPr>
        </p:nvSpPr>
        <p:spPr/>
        <p:txBody>
          <a:bodyPr/>
          <a:lstStyle/>
          <a:p>
            <a:r>
              <a:rPr lang="en-US" sz="2400" b="0" i="0" dirty="0">
                <a:solidFill>
                  <a:srgbClr val="555555"/>
                </a:solidFill>
                <a:effectLst/>
                <a:latin typeface="Arial" panose="020B0604020202020204" pitchFamily="34" charset="0"/>
              </a:rPr>
              <a:t>Supported data quality models and objective functions include:</a:t>
            </a:r>
            <a:endParaRPr lang="en-US" sz="2400" dirty="0"/>
          </a:p>
        </p:txBody>
      </p:sp>
      <p:sp>
        <p:nvSpPr>
          <p:cNvPr id="3" name="Text Placeholder 2">
            <a:extLst>
              <a:ext uri="{FF2B5EF4-FFF2-40B4-BE49-F238E27FC236}">
                <a16:creationId xmlns:a16="http://schemas.microsoft.com/office/drawing/2014/main" id="{850C1D89-ECE9-47B6-9634-2801E09AAB09}"/>
              </a:ext>
            </a:extLst>
          </p:cNvPr>
          <p:cNvSpPr>
            <a:spLocks noGrp="1"/>
          </p:cNvSpPr>
          <p:nvPr>
            <p:ph type="body" idx="1"/>
          </p:nvPr>
        </p:nvSpPr>
        <p:spPr>
          <a:xfrm>
            <a:off x="457200" y="1254642"/>
            <a:ext cx="5640900" cy="3382008"/>
          </a:xfrm>
        </p:spPr>
        <p:txBody>
          <a:bodyPr/>
          <a:lstStyle/>
          <a:p>
            <a:pPr marL="571500" indent="-457200">
              <a:buFont typeface="+mj-lt"/>
              <a:buAutoNum type="arabicPeriod"/>
            </a:pPr>
            <a:r>
              <a:rPr lang="en-US" sz="1800" b="0" i="0" dirty="0">
                <a:solidFill>
                  <a:srgbClr val="555555"/>
                </a:solidFill>
                <a:effectLst/>
                <a:latin typeface="Arial" panose="020B0604020202020204" pitchFamily="34" charset="0"/>
              </a:rPr>
              <a:t>Cell-oriented models.</a:t>
            </a:r>
          </a:p>
          <a:p>
            <a:pPr marL="571500" indent="-457200">
              <a:buFont typeface="+mj-lt"/>
              <a:buAutoNum type="arabicPeriod"/>
            </a:pPr>
            <a:endParaRPr lang="en-US" sz="1800" b="0" i="0" dirty="0">
              <a:solidFill>
                <a:srgbClr val="555555"/>
              </a:solidFill>
              <a:effectLst/>
              <a:latin typeface="Arial" panose="020B0604020202020204" pitchFamily="34" charset="0"/>
            </a:endParaRPr>
          </a:p>
          <a:p>
            <a:pPr marL="571500" indent="-457200">
              <a:buFont typeface="+mj-lt"/>
              <a:buAutoNum type="arabicPeriod"/>
            </a:pPr>
            <a:r>
              <a:rPr lang="en-US" b="0" i="0" dirty="0">
                <a:solidFill>
                  <a:srgbClr val="555555"/>
                </a:solidFill>
                <a:effectLst/>
                <a:latin typeface="Arial" panose="020B0604020202020204" pitchFamily="34" charset="0"/>
              </a:rPr>
              <a:t>Attribute-oriented models .</a:t>
            </a:r>
          </a:p>
          <a:p>
            <a:pPr marL="571500" indent="-457200">
              <a:buFont typeface="+mj-lt"/>
              <a:buAutoNum type="arabicPeriod"/>
            </a:pPr>
            <a:endParaRPr lang="en-US" b="0" i="0" dirty="0">
              <a:solidFill>
                <a:srgbClr val="555555"/>
              </a:solidFill>
              <a:effectLst/>
              <a:latin typeface="Arial" panose="020B0604020202020204" pitchFamily="34" charset="0"/>
            </a:endParaRPr>
          </a:p>
          <a:p>
            <a:pPr marL="571500" indent="-457200">
              <a:buFont typeface="+mj-lt"/>
              <a:buAutoNum type="arabicPeriod"/>
            </a:pPr>
            <a:r>
              <a:rPr lang="en-US" b="0" i="0" dirty="0">
                <a:solidFill>
                  <a:srgbClr val="555555"/>
                </a:solidFill>
                <a:effectLst/>
                <a:latin typeface="Arial" panose="020B0604020202020204" pitchFamily="34" charset="0"/>
              </a:rPr>
              <a:t>Record-oriented general-purpose models.</a:t>
            </a:r>
          </a:p>
          <a:p>
            <a:pPr marL="571500" indent="-457200">
              <a:buFont typeface="+mj-lt"/>
              <a:buAutoNum type="arabicPeriod"/>
            </a:pPr>
            <a:endParaRPr lang="en-US" b="0" i="0" dirty="0">
              <a:solidFill>
                <a:srgbClr val="555555"/>
              </a:solidFill>
              <a:effectLst/>
              <a:latin typeface="Arial" panose="020B0604020202020204" pitchFamily="34" charset="0"/>
            </a:endParaRPr>
          </a:p>
          <a:p>
            <a:pPr marL="571500" indent="-457200">
              <a:buFont typeface="+mj-lt"/>
              <a:buAutoNum type="arabicPeriod"/>
            </a:pPr>
            <a:r>
              <a:rPr lang="en-US" b="0" i="0" dirty="0">
                <a:solidFill>
                  <a:srgbClr val="555555"/>
                </a:solidFill>
                <a:effectLst/>
                <a:latin typeface="Arial" panose="020B0604020202020204" pitchFamily="34" charset="0"/>
              </a:rPr>
              <a:t>Workload-aware models</a:t>
            </a:r>
          </a:p>
          <a:p>
            <a:pPr marL="571500" indent="-457200">
              <a:buFont typeface="+mj-lt"/>
              <a:buAutoNum type="arabicPeriod"/>
            </a:pPr>
            <a:endParaRPr lang="en-US" dirty="0"/>
          </a:p>
        </p:txBody>
      </p:sp>
      <p:sp>
        <p:nvSpPr>
          <p:cNvPr id="4" name="Slide Number Placeholder 3">
            <a:extLst>
              <a:ext uri="{FF2B5EF4-FFF2-40B4-BE49-F238E27FC236}">
                <a16:creationId xmlns:a16="http://schemas.microsoft.com/office/drawing/2014/main" id="{295957D3-6B3C-45F2-9FD9-835ABFF490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3108158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2" name="Google Shape;742;p18"/>
          <p:cNvSpPr txBox="1">
            <a:spLocks noGrp="1"/>
          </p:cNvSpPr>
          <p:nvPr>
            <p:ph type="subTitle" idx="4294967295"/>
          </p:nvPr>
        </p:nvSpPr>
        <p:spPr>
          <a:xfrm>
            <a:off x="685800" y="425302"/>
            <a:ext cx="7586330" cy="1041991"/>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dirty="0"/>
              <a:t>The graphical frontend of ARX provides an intuitive interface and provides various visualizations, wizards and a context-sensitive help.</a:t>
            </a:r>
            <a:endParaRPr dirty="0"/>
          </a:p>
        </p:txBody>
      </p:sp>
      <p:sp>
        <p:nvSpPr>
          <p:cNvPr id="743" name="Google Shape;743;p1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11</a:t>
            </a:fld>
            <a:endParaRPr/>
          </a:p>
        </p:txBody>
      </p:sp>
      <p:pic>
        <p:nvPicPr>
          <p:cNvPr id="3" name="Picture 2" descr="Graphical user interface, application, table&#10;&#10;Description automatically generated">
            <a:extLst>
              <a:ext uri="{FF2B5EF4-FFF2-40B4-BE49-F238E27FC236}">
                <a16:creationId xmlns:a16="http://schemas.microsoft.com/office/drawing/2014/main" id="{0FF08320-1959-45F9-B629-22BE17CCB98C}"/>
              </a:ext>
            </a:extLst>
          </p:cNvPr>
          <p:cNvPicPr>
            <a:picLocks noChangeAspect="1"/>
          </p:cNvPicPr>
          <p:nvPr/>
        </p:nvPicPr>
        <p:blipFill>
          <a:blip r:embed="rId3"/>
          <a:stretch>
            <a:fillRect/>
          </a:stretch>
        </p:blipFill>
        <p:spPr>
          <a:xfrm>
            <a:off x="760228" y="1307805"/>
            <a:ext cx="7586330" cy="341039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5"/>
        <p:cNvGrpSpPr/>
        <p:nvPr/>
      </p:nvGrpSpPr>
      <p:grpSpPr>
        <a:xfrm>
          <a:off x="0" y="0"/>
          <a:ext cx="0" cy="0"/>
          <a:chOff x="0" y="0"/>
          <a:chExt cx="0" cy="0"/>
        </a:xfrm>
      </p:grpSpPr>
      <p:sp>
        <p:nvSpPr>
          <p:cNvPr id="2037" name="Google Shape;2037;p3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solidFill>
                  <a:schemeClr val="accent2"/>
                </a:solidFill>
              </a:rPr>
              <a:t>12</a:t>
            </a:fld>
            <a:endParaRPr>
              <a:solidFill>
                <a:schemeClr val="accent2"/>
              </a:solidFill>
            </a:endParaRPr>
          </a:p>
        </p:txBody>
      </p:sp>
      <p:grpSp>
        <p:nvGrpSpPr>
          <p:cNvPr id="2038" name="Google Shape;2038;p33"/>
          <p:cNvGrpSpPr/>
          <p:nvPr/>
        </p:nvGrpSpPr>
        <p:grpSpPr>
          <a:xfrm>
            <a:off x="3810669" y="1245298"/>
            <a:ext cx="4542205" cy="2661224"/>
            <a:chOff x="1177450" y="241631"/>
            <a:chExt cx="6173152" cy="3616776"/>
          </a:xfrm>
        </p:grpSpPr>
        <p:sp>
          <p:nvSpPr>
            <p:cNvPr id="2039" name="Google Shape;2039;p33"/>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lt1"/>
                </a:gs>
                <a:gs pos="50000">
                  <a:schemeClr val="lt1"/>
                </a:gs>
                <a:gs pos="100000">
                  <a:schemeClr val="lt2"/>
                </a:gs>
              </a:gsLst>
              <a:lin ang="1619866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0" name="Google Shape;2040;p33"/>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rgbClr val="D5D6E0"/>
            </a:solidFill>
            <a:ln>
              <a:noFill/>
            </a:ln>
            <a:effectLst>
              <a:outerShdw blurRad="100013" dist="28575" dir="5400000" algn="bl" rotWithShape="0">
                <a:srgbClr val="38226D">
                  <a:alpha val="3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1" name="Google Shape;2041;p33"/>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2" name="Google Shape;2042;p33"/>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43" name="Google Shape;2043;p33"/>
          <p:cNvSpPr txBox="1">
            <a:spLocks noGrp="1"/>
          </p:cNvSpPr>
          <p:nvPr>
            <p:ph type="body" idx="4294967295"/>
          </p:nvPr>
        </p:nvSpPr>
        <p:spPr>
          <a:xfrm>
            <a:off x="295496" y="-90948"/>
            <a:ext cx="2997000" cy="378735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US" dirty="0">
                <a:solidFill>
                  <a:schemeClr val="lt1"/>
                </a:solidFill>
              </a:rPr>
              <a:t>The official website of ARX</a:t>
            </a:r>
            <a:endParaRPr dirty="0">
              <a:solidFill>
                <a:schemeClr val="lt1"/>
              </a:solidFill>
            </a:endParaRPr>
          </a:p>
        </p:txBody>
      </p:sp>
      <p:grpSp>
        <p:nvGrpSpPr>
          <p:cNvPr id="2044" name="Google Shape;2044;p33"/>
          <p:cNvGrpSpPr/>
          <p:nvPr/>
        </p:nvGrpSpPr>
        <p:grpSpPr>
          <a:xfrm>
            <a:off x="7531342" y="2825005"/>
            <a:ext cx="1214233" cy="1885000"/>
            <a:chOff x="6492887" y="4126007"/>
            <a:chExt cx="271993" cy="422295"/>
          </a:xfrm>
        </p:grpSpPr>
        <p:sp>
          <p:nvSpPr>
            <p:cNvPr id="2045" name="Google Shape;2045;p33"/>
            <p:cNvSpPr/>
            <p:nvPr/>
          </p:nvSpPr>
          <p:spPr>
            <a:xfrm rot="10800000">
              <a:off x="6492887" y="4392220"/>
              <a:ext cx="271993" cy="156082"/>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6" name="Google Shape;2046;p33"/>
            <p:cNvSpPr/>
            <p:nvPr/>
          </p:nvSpPr>
          <p:spPr>
            <a:xfrm flipH="1">
              <a:off x="6563431" y="4299082"/>
              <a:ext cx="180447" cy="104443"/>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7" name="Google Shape;2047;p33"/>
            <p:cNvSpPr/>
            <p:nvPr/>
          </p:nvSpPr>
          <p:spPr>
            <a:xfrm flipH="1">
              <a:off x="6653655" y="4351284"/>
              <a:ext cx="90223" cy="156685"/>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8" name="Google Shape;2048;p33"/>
            <p:cNvSpPr/>
            <p:nvPr/>
          </p:nvSpPr>
          <p:spPr>
            <a:xfrm flipH="1">
              <a:off x="6563431" y="4351284"/>
              <a:ext cx="90223" cy="156685"/>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9" name="Google Shape;2049;p33"/>
            <p:cNvSpPr/>
            <p:nvPr/>
          </p:nvSpPr>
          <p:spPr>
            <a:xfrm>
              <a:off x="6631565" y="4127172"/>
              <a:ext cx="91680" cy="134039"/>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0" name="Google Shape;2050;p33"/>
            <p:cNvSpPr/>
            <p:nvPr/>
          </p:nvSpPr>
          <p:spPr>
            <a:xfrm>
              <a:off x="6638516" y="4126007"/>
              <a:ext cx="43914" cy="5411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1" name="Google Shape;2051;p33"/>
            <p:cNvSpPr/>
            <p:nvPr/>
          </p:nvSpPr>
          <p:spPr>
            <a:xfrm>
              <a:off x="6647100" y="4184749"/>
              <a:ext cx="54168" cy="6062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2" name="Google Shape;2052;p33"/>
            <p:cNvSpPr/>
            <p:nvPr/>
          </p:nvSpPr>
          <p:spPr>
            <a:xfrm>
              <a:off x="6554604" y="4208935"/>
              <a:ext cx="102224" cy="145520"/>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3" name="Google Shape;2053;p33"/>
            <p:cNvSpPr/>
            <p:nvPr/>
          </p:nvSpPr>
          <p:spPr>
            <a:xfrm>
              <a:off x="6631332" y="4204595"/>
              <a:ext cx="78964" cy="10415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4" name="Google Shape;2054;p33"/>
            <p:cNvSpPr/>
            <p:nvPr/>
          </p:nvSpPr>
          <p:spPr>
            <a:xfrm>
              <a:off x="6645396" y="4130153"/>
              <a:ext cx="58090" cy="71561"/>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5" name="Google Shape;2055;p33"/>
            <p:cNvSpPr/>
            <p:nvPr/>
          </p:nvSpPr>
          <p:spPr>
            <a:xfrm>
              <a:off x="6647754" y="4129873"/>
              <a:ext cx="58319" cy="5488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6" name="Google Shape;2056;p33"/>
            <p:cNvSpPr/>
            <p:nvPr/>
          </p:nvSpPr>
          <p:spPr>
            <a:xfrm>
              <a:off x="6577749" y="4490229"/>
              <a:ext cx="45861" cy="34982"/>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7" name="Google Shape;2057;p33"/>
            <p:cNvSpPr/>
            <p:nvPr/>
          </p:nvSpPr>
          <p:spPr>
            <a:xfrm>
              <a:off x="6577951" y="4501389"/>
              <a:ext cx="45653" cy="2383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8" name="Google Shape;2058;p33"/>
            <p:cNvSpPr/>
            <p:nvPr/>
          </p:nvSpPr>
          <p:spPr>
            <a:xfrm>
              <a:off x="6554804" y="4475155"/>
              <a:ext cx="41980" cy="32521"/>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9" name="Google Shape;2059;p33"/>
            <p:cNvSpPr/>
            <p:nvPr/>
          </p:nvSpPr>
          <p:spPr>
            <a:xfrm>
              <a:off x="6554997" y="4485886"/>
              <a:ext cx="41814" cy="21828"/>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0" name="Google Shape;2060;p33"/>
            <p:cNvSpPr/>
            <p:nvPr/>
          </p:nvSpPr>
          <p:spPr>
            <a:xfrm>
              <a:off x="6570371" y="4307401"/>
              <a:ext cx="99964" cy="172414"/>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1" name="Google Shape;2061;p33"/>
            <p:cNvSpPr/>
            <p:nvPr/>
          </p:nvSpPr>
          <p:spPr>
            <a:xfrm>
              <a:off x="6597627" y="4307742"/>
              <a:ext cx="99521" cy="186686"/>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2" name="Google Shape;2062;p33"/>
            <p:cNvSpPr/>
            <p:nvPr/>
          </p:nvSpPr>
          <p:spPr>
            <a:xfrm>
              <a:off x="6560564" y="4295988"/>
              <a:ext cx="148825" cy="136991"/>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3" name="Google Shape;2063;p33"/>
            <p:cNvSpPr/>
            <p:nvPr/>
          </p:nvSpPr>
          <p:spPr>
            <a:xfrm>
              <a:off x="6680201" y="4215053"/>
              <a:ext cx="51721" cy="181324"/>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4" name="Google Shape;2064;p33"/>
            <p:cNvSpPr/>
            <p:nvPr/>
          </p:nvSpPr>
          <p:spPr>
            <a:xfrm>
              <a:off x="6690335" y="4212768"/>
              <a:ext cx="31273" cy="3977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5" name="Google Shape;2065;p33"/>
            <p:cNvSpPr/>
            <p:nvPr/>
          </p:nvSpPr>
          <p:spPr>
            <a:xfrm>
              <a:off x="6629015" y="4204538"/>
              <a:ext cx="26751" cy="28086"/>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66" name="Google Shape;2066;p33"/>
            <p:cNvGrpSpPr/>
            <p:nvPr/>
          </p:nvGrpSpPr>
          <p:grpSpPr>
            <a:xfrm>
              <a:off x="6551528" y="4270928"/>
              <a:ext cx="147953" cy="112133"/>
              <a:chOff x="6621095" y="1452181"/>
              <a:chExt cx="330894" cy="250785"/>
            </a:xfrm>
          </p:grpSpPr>
          <p:sp>
            <p:nvSpPr>
              <p:cNvPr id="2067" name="Google Shape;2067;p33"/>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8" name="Google Shape;2068;p33"/>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9" name="Google Shape;2069;p33"/>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0" name="Google Shape;2070;p33"/>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1" name="Google Shape;2071;p33"/>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3" name="Picture 2">
            <a:extLst>
              <a:ext uri="{FF2B5EF4-FFF2-40B4-BE49-F238E27FC236}">
                <a16:creationId xmlns:a16="http://schemas.microsoft.com/office/drawing/2014/main" id="{3814EC32-A167-4A12-BC10-4DDC9859E8A7}"/>
              </a:ext>
            </a:extLst>
          </p:cNvPr>
          <p:cNvPicPr>
            <a:picLocks noChangeAspect="1"/>
          </p:cNvPicPr>
          <p:nvPr/>
        </p:nvPicPr>
        <p:blipFill>
          <a:blip r:embed="rId3"/>
          <a:stretch>
            <a:fillRect/>
          </a:stretch>
        </p:blipFill>
        <p:spPr>
          <a:xfrm>
            <a:off x="4325730" y="1378565"/>
            <a:ext cx="3518629" cy="226209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6" name="Google Shape;2076;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13</a:t>
            </a:fld>
            <a:endParaRPr/>
          </a:p>
        </p:txBody>
      </p:sp>
      <p:grpSp>
        <p:nvGrpSpPr>
          <p:cNvPr id="2077" name="Google Shape;2077;p34"/>
          <p:cNvGrpSpPr/>
          <p:nvPr/>
        </p:nvGrpSpPr>
        <p:grpSpPr>
          <a:xfrm>
            <a:off x="5410301" y="719490"/>
            <a:ext cx="3356124" cy="3829046"/>
            <a:chOff x="2602525" y="317054"/>
            <a:chExt cx="4174283" cy="4762495"/>
          </a:xfrm>
        </p:grpSpPr>
        <p:sp>
          <p:nvSpPr>
            <p:cNvPr id="2078" name="Google Shape;2078;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34"/>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0" name="Google Shape;2080;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1" name="Google Shape;2081;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3" name="Google Shape;2083;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4" name="Google Shape;2084;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5" name="Google Shape;2085;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6" name="Google Shape;2086;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7" name="Google Shape;2087;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9" name="Google Shape;2089;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0" name="Google Shape;2090;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2" name="Google Shape;2092;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3" name="Google Shape;2093;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8" name="Google Shape;2098;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9" name="Google Shape;2099;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1" name="Google Shape;2101;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2" name="Google Shape;2102;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5" name="Google Shape;2105;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8" name="Google Shape;2108;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0" name="Google Shape;2110;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1" name="Google Shape;2111;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3" name="Google Shape;2113;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4" name="Google Shape;2114;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6" name="Google Shape;2116;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7" name="Google Shape;2117;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8" name="Google Shape;2118;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9" name="Google Shape;2119;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0" name="Google Shape;2120;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3" name="Google Shape;2123;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4" name="Google Shape;2124;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5" name="Google Shape;2125;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6" name="Google Shape;2126;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8" name="Google Shape;2128;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9" name="Google Shape;2129;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1" name="Google Shape;2131;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2" name="Google Shape;2132;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4" name="Google Shape;2134;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35" name="Google Shape;2135;p34"/>
            <p:cNvGrpSpPr/>
            <p:nvPr/>
          </p:nvGrpSpPr>
          <p:grpSpPr>
            <a:xfrm>
              <a:off x="2941619" y="3895613"/>
              <a:ext cx="483621" cy="510995"/>
              <a:chOff x="4345944" y="4626313"/>
              <a:chExt cx="483621" cy="510995"/>
            </a:xfrm>
          </p:grpSpPr>
          <p:grpSp>
            <p:nvGrpSpPr>
              <p:cNvPr id="2136" name="Google Shape;2136;p34"/>
              <p:cNvGrpSpPr/>
              <p:nvPr/>
            </p:nvGrpSpPr>
            <p:grpSpPr>
              <a:xfrm>
                <a:off x="4345944" y="4852987"/>
                <a:ext cx="474200" cy="284321"/>
                <a:chOff x="4345944" y="4852987"/>
                <a:chExt cx="474200" cy="284321"/>
              </a:xfrm>
            </p:grpSpPr>
            <p:sp>
              <p:nvSpPr>
                <p:cNvPr id="2137" name="Google Shape;2137;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40" name="Google Shape;2140;p34"/>
                <p:cNvGrpSpPr/>
                <p:nvPr/>
              </p:nvGrpSpPr>
              <p:grpSpPr>
                <a:xfrm>
                  <a:off x="4457040" y="4985575"/>
                  <a:ext cx="133724" cy="77247"/>
                  <a:chOff x="4457040" y="4985575"/>
                  <a:chExt cx="133724" cy="77247"/>
                </a:xfrm>
              </p:grpSpPr>
              <p:sp>
                <p:nvSpPr>
                  <p:cNvPr id="2141" name="Google Shape;2141;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2" name="Google Shape;2142;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43" name="Google Shape;2143;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5" name="Google Shape;2145;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6" name="Google Shape;2146;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8" name="Google Shape;2148;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9" name="Google Shape;2149;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1" name="Google Shape;2151;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2" name="Google Shape;2152;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4" name="Google Shape;2154;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5" name="Google Shape;2155;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7" name="Google Shape;2157;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8" name="Google Shape;2158;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0" name="Google Shape;2160;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1" name="Google Shape;2161;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3" name="Google Shape;2163;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4" name="Google Shape;2164;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6" name="Google Shape;2166;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7" name="Google Shape;2167;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9" name="Google Shape;2169;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0" name="Google Shape;2170;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2" name="Google Shape;2172;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5" name="Google Shape;2175;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6" name="Google Shape;2176;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8" name="Google Shape;2178;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1" name="Google Shape;2181;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2" name="Google Shape;2182;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0" name="Google Shape;2190;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1" name="Google Shape;2191;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2" name="Google Shape;2192;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7" name="Google Shape;2197;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0" name="Google Shape;2200;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6" name="Google Shape;2206;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07" name="Google Shape;2207;p34"/>
              <p:cNvGrpSpPr/>
              <p:nvPr/>
            </p:nvGrpSpPr>
            <p:grpSpPr>
              <a:xfrm>
                <a:off x="4543079" y="4626313"/>
                <a:ext cx="286486" cy="386884"/>
                <a:chOff x="4543079" y="4626313"/>
                <a:chExt cx="286486" cy="386884"/>
              </a:xfrm>
            </p:grpSpPr>
            <p:grpSp>
              <p:nvGrpSpPr>
                <p:cNvPr id="2208" name="Google Shape;2208;p34"/>
                <p:cNvGrpSpPr/>
                <p:nvPr/>
              </p:nvGrpSpPr>
              <p:grpSpPr>
                <a:xfrm>
                  <a:off x="4543079" y="4626313"/>
                  <a:ext cx="286486" cy="386884"/>
                  <a:chOff x="4543079" y="4626313"/>
                  <a:chExt cx="286486" cy="386884"/>
                </a:xfrm>
              </p:grpSpPr>
              <p:sp>
                <p:nvSpPr>
                  <p:cNvPr id="2209" name="Google Shape;2209;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0" name="Google Shape;2210;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1" name="Google Shape;2211;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2" name="Google Shape;2212;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3" name="Google Shape;2213;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14" name="Google Shape;2214;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5" name="Google Shape;2215;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6" name="Google Shape;2216;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217" name="Google Shape;2217;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8" name="Google Shape;2218;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9" name="Google Shape;2219;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0" name="Google Shape;2220;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1" name="Google Shape;2221;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2" name="Google Shape;2222;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23" name="Google Shape;2223;p34"/>
          <p:cNvSpPr txBox="1">
            <a:spLocks noGrp="1"/>
          </p:cNvSpPr>
          <p:nvPr>
            <p:ph type="ctrTitle" idx="4294967295"/>
          </p:nvPr>
        </p:nvSpPr>
        <p:spPr>
          <a:xfrm>
            <a:off x="685800" y="1202438"/>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a:t>THANKS!</a:t>
            </a:r>
            <a:endParaRPr sz="7200"/>
          </a:p>
        </p:txBody>
      </p:sp>
      <p:sp>
        <p:nvSpPr>
          <p:cNvPr id="2224" name="Google Shape;2224;p34"/>
          <p:cNvSpPr txBox="1">
            <a:spLocks noGrp="1"/>
          </p:cNvSpPr>
          <p:nvPr>
            <p:ph type="subTitle" idx="4294967295"/>
          </p:nvPr>
        </p:nvSpPr>
        <p:spPr>
          <a:xfrm>
            <a:off x="685800" y="3218017"/>
            <a:ext cx="4343700" cy="723041"/>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lang="en" sz="3600" b="1" dirty="0">
              <a:solidFill>
                <a:schemeClr val="accent1"/>
              </a:solidFill>
              <a:latin typeface="Barlow"/>
              <a:ea typeface="Barlow"/>
              <a:cs typeface="Barlow"/>
              <a:sym typeface="Barlow"/>
            </a:endParaRPr>
          </a:p>
          <a:p>
            <a:pPr marL="571500" indent="-571500"/>
            <a:r>
              <a:rPr lang="en-US" sz="2400" b="1" dirty="0">
                <a:solidFill>
                  <a:schemeClr val="accent1"/>
                </a:solidFill>
                <a:latin typeface="Cambria" panose="02040503050406030204" pitchFamily="18" charset="0"/>
                <a:ea typeface="Cambria" panose="02040503050406030204" pitchFamily="18" charset="0"/>
                <a:cs typeface="Barlow"/>
                <a:sym typeface="Barlow"/>
              </a:rPr>
              <a:t>J</a:t>
            </a:r>
            <a:r>
              <a:rPr lang="en" sz="2400" b="1" dirty="0">
                <a:solidFill>
                  <a:schemeClr val="accent1"/>
                </a:solidFill>
                <a:latin typeface="Cambria" panose="02040503050406030204" pitchFamily="18" charset="0"/>
                <a:ea typeface="Cambria" panose="02040503050406030204" pitchFamily="18" charset="0"/>
                <a:cs typeface="Barlow"/>
                <a:sym typeface="Barlow"/>
              </a:rPr>
              <a:t>ehad mashal</a:t>
            </a:r>
          </a:p>
          <a:p>
            <a:pPr marL="571500" indent="-571500"/>
            <a:r>
              <a:rPr lang="en-US" sz="2400" b="1" dirty="0">
                <a:solidFill>
                  <a:schemeClr val="accent1"/>
                </a:solidFill>
                <a:latin typeface="Cambria" panose="02040503050406030204" pitchFamily="18" charset="0"/>
                <a:ea typeface="Cambria" panose="02040503050406030204" pitchFamily="18" charset="0"/>
                <a:cs typeface="Barlow"/>
                <a:sym typeface="Barlow"/>
              </a:rPr>
              <a:t>B</a:t>
            </a:r>
            <a:r>
              <a:rPr lang="en" sz="2400" b="1" dirty="0">
                <a:solidFill>
                  <a:schemeClr val="accent1"/>
                </a:solidFill>
                <a:latin typeface="Cambria" panose="02040503050406030204" pitchFamily="18" charset="0"/>
                <a:ea typeface="Cambria" panose="02040503050406030204" pitchFamily="18" charset="0"/>
                <a:cs typeface="Barlow"/>
                <a:sym typeface="Barlow"/>
              </a:rPr>
              <a:t>asel alzyoud</a:t>
            </a:r>
            <a:endParaRPr sz="2400" b="1" dirty="0">
              <a:solidFill>
                <a:schemeClr val="accent1"/>
              </a:solidFill>
              <a:latin typeface="Cambria" panose="02040503050406030204" pitchFamily="18" charset="0"/>
              <a:ea typeface="Cambria" panose="02040503050406030204" pitchFamily="18" charset="0"/>
              <a:cs typeface="Barlow"/>
              <a:sym typeface="Barlo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6" name="Google Shape;406;p15"/>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Let’s start with the first set of slides</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1</a:t>
            </a:r>
            <a:endParaRPr sz="3600" b="1">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3" name="Picture 2" descr="A picture containing text, clipart&#10;&#10;Description automatically generated">
            <a:extLst>
              <a:ext uri="{FF2B5EF4-FFF2-40B4-BE49-F238E27FC236}">
                <a16:creationId xmlns:a16="http://schemas.microsoft.com/office/drawing/2014/main" id="{97E8B9C8-100B-4D55-B890-2C2BA1928978}"/>
              </a:ext>
            </a:extLst>
          </p:cNvPr>
          <p:cNvPicPr>
            <a:picLocks noChangeAspect="1"/>
          </p:cNvPicPr>
          <p:nvPr/>
        </p:nvPicPr>
        <p:blipFill>
          <a:blip r:embed="rId3"/>
          <a:stretch>
            <a:fillRect/>
          </a:stretch>
        </p:blipFill>
        <p:spPr>
          <a:xfrm>
            <a:off x="1373760" y="2096482"/>
            <a:ext cx="988981" cy="89071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16"/>
          <p:cNvSpPr txBox="1">
            <a:spLocks noGrp="1"/>
          </p:cNvSpPr>
          <p:nvPr>
            <p:ph type="body" idx="1"/>
          </p:nvPr>
        </p:nvSpPr>
        <p:spPr>
          <a:xfrm>
            <a:off x="1039050" y="1028325"/>
            <a:ext cx="4742700" cy="3579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sz="2000" b="0" i="0" dirty="0">
                <a:solidFill>
                  <a:srgbClr val="555555"/>
                </a:solidFill>
                <a:effectLst/>
                <a:latin typeface="Arial" panose="020B0604020202020204" pitchFamily="34" charset="0"/>
              </a:rPr>
              <a:t>ARX is an open source tool for transforming structured (i.e. tabular) personal data using selected methods from the broad areas of data anonymization and statistical disclosure control.</a:t>
            </a:r>
            <a:endParaRPr sz="2000" dirty="0"/>
          </a:p>
        </p:txBody>
      </p:sp>
      <p:sp>
        <p:nvSpPr>
          <p:cNvPr id="519" name="Google Shape;519;p1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a:p>
        </p:txBody>
      </p:sp>
      <p:pic>
        <p:nvPicPr>
          <p:cNvPr id="2" name="Picture 1">
            <a:extLst>
              <a:ext uri="{FF2B5EF4-FFF2-40B4-BE49-F238E27FC236}">
                <a16:creationId xmlns:a16="http://schemas.microsoft.com/office/drawing/2014/main" id="{3688D7A8-1331-429B-B869-565B75A4225A}"/>
              </a:ext>
            </a:extLst>
          </p:cNvPr>
          <p:cNvPicPr>
            <a:picLocks noChangeAspect="1"/>
          </p:cNvPicPr>
          <p:nvPr/>
        </p:nvPicPr>
        <p:blipFill>
          <a:blip r:embed="rId3"/>
          <a:stretch>
            <a:fillRect/>
          </a:stretch>
        </p:blipFill>
        <p:spPr>
          <a:xfrm>
            <a:off x="6467742" y="935745"/>
            <a:ext cx="2181283" cy="26155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FD34CF-D6CF-4D59-B00F-0A775607BC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6" name="Text Placeholder 5">
            <a:extLst>
              <a:ext uri="{FF2B5EF4-FFF2-40B4-BE49-F238E27FC236}">
                <a16:creationId xmlns:a16="http://schemas.microsoft.com/office/drawing/2014/main" id="{495B782F-0EBA-4A28-B8F3-224C96A4BE0D}"/>
              </a:ext>
            </a:extLst>
          </p:cNvPr>
          <p:cNvSpPr txBox="1">
            <a:spLocks noGrp="1"/>
          </p:cNvSpPr>
          <p:nvPr>
            <p:ph type="body" idx="1"/>
          </p:nvPr>
        </p:nvSpPr>
        <p:spPr>
          <a:xfrm>
            <a:off x="1039813" y="1028700"/>
            <a:ext cx="4741862" cy="3123932"/>
          </a:xfrm>
          <a:prstGeom prst="rect">
            <a:avLst/>
          </a:prstGeom>
          <a:noFill/>
        </p:spPr>
        <p:txBody>
          <a:bodyPr wrap="square">
            <a:spAutoFit/>
          </a:bodyPr>
          <a:lstStyle/>
          <a:p>
            <a:r>
              <a:rPr lang="en-US" sz="2000" dirty="0"/>
              <a:t> It supports transforming datasets in ways that make sure that they adhere to user-specified privacy models and risk thresholds that mitigate attacks that may lead to privacy breaches. ARX can be used to remove direct identifiers (e.g. names) from datasets and to enforce further constraints on indirect identifiers.</a:t>
            </a:r>
          </a:p>
        </p:txBody>
      </p:sp>
    </p:spTree>
    <p:extLst>
      <p:ext uri="{BB962C8B-B14F-4D97-AF65-F5344CB8AC3E}">
        <p14:creationId xmlns:p14="http://schemas.microsoft.com/office/powerpoint/2010/main" val="1815499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EC6752-E17E-4349-8C5C-EA588E93C66D}"/>
              </a:ext>
            </a:extLst>
          </p:cNvPr>
          <p:cNvSpPr>
            <a:spLocks noGrp="1"/>
          </p:cNvSpPr>
          <p:nvPr>
            <p:ph type="body" idx="1"/>
          </p:nvPr>
        </p:nvSpPr>
        <p:spPr/>
        <p:txBody>
          <a:bodyPr/>
          <a:lstStyle/>
          <a:p>
            <a:r>
              <a:rPr lang="en-US" sz="1800" dirty="0"/>
              <a:t> Indirect identifiers (or quasi-identifiers, or keys) are attributes that do not directly identify an individual but may together with other indirect identifiers form an identifier that can be used for linkage attacks. It is typically assumed that information about indirect identifiers is available to the attacker (in some form of background knowledge) and that they cannot simply be removed from the dataset (e.g. because they are required later for analyses).</a:t>
            </a:r>
          </a:p>
        </p:txBody>
      </p:sp>
      <p:sp>
        <p:nvSpPr>
          <p:cNvPr id="3" name="Slide Number Placeholder 2">
            <a:extLst>
              <a:ext uri="{FF2B5EF4-FFF2-40B4-BE49-F238E27FC236}">
                <a16:creationId xmlns:a16="http://schemas.microsoft.com/office/drawing/2014/main" id="{89D0B7B1-E4BB-4250-8D70-FC64161C6E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1542462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D953E0-51EE-473F-9E08-E88390882E88}"/>
              </a:ext>
            </a:extLst>
          </p:cNvPr>
          <p:cNvSpPr>
            <a:spLocks noGrp="1"/>
          </p:cNvSpPr>
          <p:nvPr>
            <p:ph type="body" idx="1"/>
          </p:nvPr>
        </p:nvSpPr>
        <p:spPr/>
        <p:txBody>
          <a:bodyPr/>
          <a:lstStyle/>
          <a:p>
            <a:r>
              <a:rPr lang="en-US" sz="2400" dirty="0"/>
              <a:t>ARX also supports methods for protecting sensitive attributes from disclosure and semantic privacy models, which require fewer assumptions to be made about the goals and the background knowledge of attackers.</a:t>
            </a:r>
          </a:p>
        </p:txBody>
      </p:sp>
      <p:sp>
        <p:nvSpPr>
          <p:cNvPr id="3" name="Slide Number Placeholder 2">
            <a:extLst>
              <a:ext uri="{FF2B5EF4-FFF2-40B4-BE49-F238E27FC236}">
                <a16:creationId xmlns:a16="http://schemas.microsoft.com/office/drawing/2014/main" id="{6EC097DD-37EE-46A1-9BF7-DE8FACA7A0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030565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000" b="0" i="0" dirty="0">
                <a:solidFill>
                  <a:srgbClr val="555555"/>
                </a:solidFill>
                <a:effectLst/>
                <a:latin typeface="Arial" panose="020B0604020202020204" pitchFamily="34" charset="0"/>
              </a:rPr>
              <a:t>ARX supports (almost) arbitrary combinations the following privacy models:</a:t>
            </a:r>
            <a:endParaRPr sz="2000" dirty="0"/>
          </a:p>
        </p:txBody>
      </p:sp>
      <p:sp>
        <p:nvSpPr>
          <p:cNvPr id="595" name="Google Shape;595;p17"/>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p>
            <a:r>
              <a:rPr lang="en-US" b="0" i="0" dirty="0">
                <a:solidFill>
                  <a:srgbClr val="555555"/>
                </a:solidFill>
                <a:effectLst/>
                <a:latin typeface="Arial" panose="020B0604020202020204" pitchFamily="34" charset="0"/>
              </a:rPr>
              <a:t>Syntactic privacy models.</a:t>
            </a:r>
          </a:p>
          <a:p>
            <a:endParaRPr dirty="0"/>
          </a:p>
          <a:p>
            <a:pPr marL="457200" lvl="0" indent="-342900" algn="l" rtl="0">
              <a:spcBef>
                <a:spcPts val="0"/>
              </a:spcBef>
              <a:spcAft>
                <a:spcPts val="0"/>
              </a:spcAft>
              <a:buSzPts val="1800"/>
              <a:buChar char="▸"/>
            </a:pPr>
            <a:r>
              <a:rPr lang="en-US" b="0" i="0" dirty="0">
                <a:solidFill>
                  <a:srgbClr val="555555"/>
                </a:solidFill>
                <a:effectLst/>
                <a:latin typeface="Arial" panose="020B0604020202020204" pitchFamily="34" charset="0"/>
              </a:rPr>
              <a:t>Statistical privacy model.</a:t>
            </a:r>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b="0" i="0" dirty="0">
                <a:solidFill>
                  <a:srgbClr val="555555"/>
                </a:solidFill>
                <a:effectLst/>
                <a:latin typeface="Arial" panose="020B0604020202020204" pitchFamily="34" charset="0"/>
              </a:rPr>
              <a:t>Semantic privacy models.</a:t>
            </a:r>
            <a:endParaRPr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597" name="Google Shape;597;p17"/>
          <p:cNvGrpSpPr/>
          <p:nvPr/>
        </p:nvGrpSpPr>
        <p:grpSpPr>
          <a:xfrm>
            <a:off x="5796744" y="1573487"/>
            <a:ext cx="2928488" cy="313948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AC7F8-0AB8-45FF-8933-194433B657DC}"/>
              </a:ext>
            </a:extLst>
          </p:cNvPr>
          <p:cNvSpPr>
            <a:spLocks noGrp="1"/>
          </p:cNvSpPr>
          <p:nvPr>
            <p:ph type="title"/>
          </p:nvPr>
        </p:nvSpPr>
        <p:spPr/>
        <p:txBody>
          <a:bodyPr/>
          <a:lstStyle/>
          <a:p>
            <a:r>
              <a:rPr lang="en-US" sz="3600" dirty="0"/>
              <a:t>Example of privacy model</a:t>
            </a:r>
          </a:p>
        </p:txBody>
      </p:sp>
      <p:sp>
        <p:nvSpPr>
          <p:cNvPr id="3" name="Text Placeholder 2">
            <a:extLst>
              <a:ext uri="{FF2B5EF4-FFF2-40B4-BE49-F238E27FC236}">
                <a16:creationId xmlns:a16="http://schemas.microsoft.com/office/drawing/2014/main" id="{9892FE20-193B-4080-B722-73276AB8E37C}"/>
              </a:ext>
            </a:extLst>
          </p:cNvPr>
          <p:cNvSpPr>
            <a:spLocks noGrp="1"/>
          </p:cNvSpPr>
          <p:nvPr>
            <p:ph type="body" idx="1"/>
          </p:nvPr>
        </p:nvSpPr>
        <p:spPr>
          <a:xfrm>
            <a:off x="457200" y="1222744"/>
            <a:ext cx="5640900" cy="3920756"/>
          </a:xfrm>
        </p:spPr>
        <p:txBody>
          <a:bodyPr/>
          <a:lstStyle/>
          <a:p>
            <a:r>
              <a:rPr lang="en-US" b="0" i="0" dirty="0">
                <a:solidFill>
                  <a:srgbClr val="555555"/>
                </a:solidFill>
                <a:effectLst/>
                <a:latin typeface="Arial" panose="020B0604020202020204" pitchFamily="34" charset="0"/>
              </a:rPr>
              <a:t>Syntactic privacy models :</a:t>
            </a:r>
          </a:p>
          <a:p>
            <a:pPr marL="571500" indent="-457200">
              <a:buFont typeface="+mj-lt"/>
              <a:buAutoNum type="arabicPeriod"/>
            </a:pPr>
            <a:r>
              <a:rPr lang="en-US" b="0" i="0" dirty="0">
                <a:solidFill>
                  <a:srgbClr val="555555"/>
                </a:solidFill>
                <a:effectLst/>
                <a:latin typeface="Arial" panose="020B0604020202020204" pitchFamily="34" charset="0"/>
              </a:rPr>
              <a:t> k-anonymity</a:t>
            </a:r>
            <a:r>
              <a:rPr lang="en-US" dirty="0">
                <a:solidFill>
                  <a:srgbClr val="555555"/>
                </a:solidFill>
                <a:latin typeface="Arial" panose="020B0604020202020204" pitchFamily="34" charset="0"/>
              </a:rPr>
              <a:t> </a:t>
            </a:r>
            <a:r>
              <a:rPr lang="en-US" dirty="0">
                <a:solidFill>
                  <a:schemeClr val="accent1">
                    <a:lumMod val="60000"/>
                    <a:lumOff val="40000"/>
                  </a:schemeClr>
                </a:solidFill>
                <a:latin typeface="Arial" panose="020B0604020202020204" pitchFamily="34" charset="0"/>
              </a:rPr>
              <a:t> 2.</a:t>
            </a:r>
            <a:r>
              <a:rPr lang="en-US" b="0" i="0" dirty="0">
                <a:solidFill>
                  <a:srgbClr val="555555"/>
                </a:solidFill>
                <a:effectLst/>
                <a:latin typeface="Arial" panose="020B0604020202020204" pitchFamily="34" charset="0"/>
              </a:rPr>
              <a:t>  l-diversity  </a:t>
            </a:r>
            <a:r>
              <a:rPr lang="en-US" b="0" i="0" dirty="0">
                <a:solidFill>
                  <a:schemeClr val="accent2">
                    <a:lumMod val="60000"/>
                    <a:lumOff val="40000"/>
                  </a:schemeClr>
                </a:solidFill>
                <a:effectLst/>
                <a:latin typeface="Arial" panose="020B0604020202020204" pitchFamily="34" charset="0"/>
              </a:rPr>
              <a:t>3.</a:t>
            </a:r>
            <a:r>
              <a:rPr lang="en-US" b="0" i="0" dirty="0">
                <a:solidFill>
                  <a:srgbClr val="555555"/>
                </a:solidFill>
                <a:effectLst/>
                <a:latin typeface="Arial" panose="020B0604020202020204" pitchFamily="34" charset="0"/>
              </a:rPr>
              <a:t> t-closeness</a:t>
            </a:r>
          </a:p>
          <a:p>
            <a:pPr marL="114300" indent="0">
              <a:buNone/>
            </a:pPr>
            <a:r>
              <a:rPr lang="en-US" dirty="0">
                <a:solidFill>
                  <a:schemeClr val="accent2">
                    <a:lumMod val="60000"/>
                    <a:lumOff val="40000"/>
                  </a:schemeClr>
                </a:solidFill>
                <a:latin typeface="Arial" panose="020B0604020202020204" pitchFamily="34" charset="0"/>
              </a:rPr>
              <a:t> 4. </a:t>
            </a:r>
            <a:r>
              <a:rPr lang="el-GR" b="0" i="0" dirty="0">
                <a:solidFill>
                  <a:srgbClr val="555555"/>
                </a:solidFill>
                <a:effectLst/>
                <a:latin typeface="Arial" panose="020B0604020202020204" pitchFamily="34" charset="0"/>
              </a:rPr>
              <a:t> β-</a:t>
            </a:r>
            <a:r>
              <a:rPr lang="en-US" b="0" i="0" dirty="0">
                <a:solidFill>
                  <a:srgbClr val="555555"/>
                </a:solidFill>
                <a:effectLst/>
                <a:latin typeface="Arial" panose="020B0604020202020204" pitchFamily="34" charset="0"/>
              </a:rPr>
              <a:t>likeness and </a:t>
            </a:r>
            <a:r>
              <a:rPr lang="el-GR" b="0" i="0" dirty="0">
                <a:solidFill>
                  <a:srgbClr val="555555"/>
                </a:solidFill>
                <a:effectLst/>
                <a:latin typeface="Arial" panose="020B0604020202020204" pitchFamily="34" charset="0"/>
              </a:rPr>
              <a:t>δ-</a:t>
            </a:r>
            <a:r>
              <a:rPr lang="en-US" b="0" i="0" dirty="0">
                <a:solidFill>
                  <a:srgbClr val="555555"/>
                </a:solidFill>
                <a:effectLst/>
                <a:latin typeface="Arial" panose="020B0604020202020204" pitchFamily="34" charset="0"/>
              </a:rPr>
              <a:t>presence</a:t>
            </a:r>
          </a:p>
          <a:p>
            <a:endParaRPr lang="en-US" b="0" i="0" dirty="0">
              <a:solidFill>
                <a:srgbClr val="555555"/>
              </a:solidFill>
              <a:effectLst/>
              <a:latin typeface="Arial" panose="020B0604020202020204" pitchFamily="34" charset="0"/>
            </a:endParaRPr>
          </a:p>
          <a:p>
            <a:r>
              <a:rPr lang="en-US" dirty="0">
                <a:solidFill>
                  <a:srgbClr val="555555"/>
                </a:solidFill>
                <a:latin typeface="Arial" panose="020B0604020202020204" pitchFamily="34" charset="0"/>
              </a:rPr>
              <a:t> </a:t>
            </a:r>
            <a:r>
              <a:rPr lang="en-US" b="0" i="0" dirty="0">
                <a:solidFill>
                  <a:srgbClr val="555555"/>
                </a:solidFill>
                <a:effectLst/>
                <a:latin typeface="Arial" panose="020B0604020202020204" pitchFamily="34" charset="0"/>
              </a:rPr>
              <a:t>Statistical privacy model:</a:t>
            </a:r>
          </a:p>
          <a:p>
            <a:pPr marL="571500" indent="-457200">
              <a:buFont typeface="+mj-lt"/>
              <a:buAutoNum type="arabicPeriod"/>
            </a:pPr>
            <a:r>
              <a:rPr lang="en-US" b="0" i="0" dirty="0">
                <a:solidFill>
                  <a:srgbClr val="555555"/>
                </a:solidFill>
                <a:effectLst/>
                <a:latin typeface="Arial" panose="020B0604020202020204" pitchFamily="34" charset="0"/>
              </a:rPr>
              <a:t>k-map</a:t>
            </a:r>
            <a:r>
              <a:rPr lang="en-US" dirty="0">
                <a:solidFill>
                  <a:srgbClr val="555555"/>
                </a:solidFill>
                <a:latin typeface="Arial" panose="020B0604020202020204" pitchFamily="34" charset="0"/>
              </a:rPr>
              <a:t> </a:t>
            </a:r>
            <a:r>
              <a:rPr lang="en-US" dirty="0">
                <a:solidFill>
                  <a:schemeClr val="accent2">
                    <a:lumMod val="60000"/>
                    <a:lumOff val="40000"/>
                  </a:schemeClr>
                </a:solidFill>
                <a:latin typeface="Arial" panose="020B0604020202020204" pitchFamily="34" charset="0"/>
              </a:rPr>
              <a:t> </a:t>
            </a:r>
          </a:p>
          <a:p>
            <a:endParaRPr lang="en-US" b="0" i="0" dirty="0">
              <a:solidFill>
                <a:srgbClr val="555555"/>
              </a:solidFill>
              <a:effectLst/>
              <a:latin typeface="Arial" panose="020B0604020202020204" pitchFamily="34" charset="0"/>
            </a:endParaRPr>
          </a:p>
          <a:p>
            <a:r>
              <a:rPr lang="en-US" b="0" i="0" dirty="0">
                <a:solidFill>
                  <a:srgbClr val="555555"/>
                </a:solidFill>
                <a:effectLst/>
                <a:latin typeface="Arial" panose="020B0604020202020204" pitchFamily="34" charset="0"/>
              </a:rPr>
              <a:t>Semantic privacy models:</a:t>
            </a:r>
          </a:p>
          <a:p>
            <a:pPr marL="571500" indent="-457200">
              <a:buFont typeface="+mj-lt"/>
              <a:buAutoNum type="arabicPeriod"/>
            </a:pPr>
            <a:r>
              <a:rPr lang="el-GR" b="0" i="0" dirty="0">
                <a:solidFill>
                  <a:srgbClr val="555555"/>
                </a:solidFill>
                <a:effectLst/>
                <a:latin typeface="Arial" panose="020B0604020202020204" pitchFamily="34" charset="0"/>
              </a:rPr>
              <a:t>(ε, δ)-</a:t>
            </a:r>
            <a:r>
              <a:rPr lang="en-US" b="0" i="0" dirty="0">
                <a:solidFill>
                  <a:srgbClr val="555555"/>
                </a:solidFill>
                <a:effectLst/>
                <a:latin typeface="Arial" panose="020B0604020202020204" pitchFamily="34" charset="0"/>
              </a:rPr>
              <a:t>differential privacy </a:t>
            </a:r>
          </a:p>
          <a:p>
            <a:endParaRPr lang="en-US" dirty="0">
              <a:solidFill>
                <a:srgbClr val="555555"/>
              </a:solidFill>
              <a:latin typeface="Arial" panose="020B0604020202020204" pitchFamily="34" charset="0"/>
            </a:endParaRPr>
          </a:p>
          <a:p>
            <a:endParaRPr lang="en-US" b="0" i="0" dirty="0">
              <a:solidFill>
                <a:schemeClr val="accent2">
                  <a:lumMod val="60000"/>
                  <a:lumOff val="40000"/>
                </a:schemeClr>
              </a:solidFill>
              <a:effectLst/>
              <a:latin typeface="Arial" panose="020B0604020202020204" pitchFamily="34" charset="0"/>
            </a:endParaRPr>
          </a:p>
          <a:p>
            <a:pPr>
              <a:buFont typeface="Wingdings" panose="05000000000000000000" pitchFamily="2" charset="2"/>
              <a:buChar char="Ø"/>
            </a:pPr>
            <a:endParaRPr lang="en-US" dirty="0">
              <a:solidFill>
                <a:schemeClr val="accent2">
                  <a:lumMod val="60000"/>
                  <a:lumOff val="40000"/>
                </a:schemeClr>
              </a:solidFill>
            </a:endParaRPr>
          </a:p>
        </p:txBody>
      </p:sp>
      <p:sp>
        <p:nvSpPr>
          <p:cNvPr id="4" name="Slide Number Placeholder 3">
            <a:extLst>
              <a:ext uri="{FF2B5EF4-FFF2-40B4-BE49-F238E27FC236}">
                <a16:creationId xmlns:a16="http://schemas.microsoft.com/office/drawing/2014/main" id="{8B2BD04A-FA39-4BE3-9117-6E45C880BC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1042525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E5C1-7446-4B1A-9B70-38C4B912F979}"/>
              </a:ext>
            </a:extLst>
          </p:cNvPr>
          <p:cNvSpPr>
            <a:spLocks noGrp="1"/>
          </p:cNvSpPr>
          <p:nvPr>
            <p:ph type="title"/>
          </p:nvPr>
        </p:nvSpPr>
        <p:spPr/>
        <p:txBody>
          <a:bodyPr/>
          <a:lstStyle/>
          <a:p>
            <a:r>
              <a:rPr lang="en-US" sz="2000" b="0" i="0" dirty="0">
                <a:solidFill>
                  <a:srgbClr val="555555"/>
                </a:solidFill>
                <a:effectLst/>
                <a:latin typeface="Arial" panose="020B0604020202020204" pitchFamily="34" charset="0"/>
              </a:rPr>
              <a:t>ARX supports (almost) arbitrary combinations of the following data transformation models:</a:t>
            </a:r>
            <a:endParaRPr lang="en-US" sz="2000" dirty="0"/>
          </a:p>
        </p:txBody>
      </p:sp>
      <p:sp>
        <p:nvSpPr>
          <p:cNvPr id="3" name="Text Placeholder 2">
            <a:extLst>
              <a:ext uri="{FF2B5EF4-FFF2-40B4-BE49-F238E27FC236}">
                <a16:creationId xmlns:a16="http://schemas.microsoft.com/office/drawing/2014/main" id="{FECE3492-AFCE-48B3-8486-784F16C61450}"/>
              </a:ext>
            </a:extLst>
          </p:cNvPr>
          <p:cNvSpPr>
            <a:spLocks noGrp="1"/>
          </p:cNvSpPr>
          <p:nvPr>
            <p:ph type="body" idx="1"/>
          </p:nvPr>
        </p:nvSpPr>
        <p:spPr>
          <a:xfrm>
            <a:off x="457200" y="1169581"/>
            <a:ext cx="5640900" cy="3467069"/>
          </a:xfrm>
        </p:spPr>
        <p:txBody>
          <a:bodyPr/>
          <a:lstStyle/>
          <a:p>
            <a:pPr marL="571500" indent="-457200">
              <a:buFont typeface="+mj-lt"/>
              <a:buAutoNum type="arabicPeriod"/>
            </a:pPr>
            <a:r>
              <a:rPr lang="en-US" b="0" i="0" dirty="0">
                <a:solidFill>
                  <a:srgbClr val="555555"/>
                </a:solidFill>
                <a:effectLst/>
                <a:latin typeface="Arial" panose="020B0604020202020204" pitchFamily="34" charset="0"/>
              </a:rPr>
              <a:t>Global and local transformation schemes</a:t>
            </a:r>
          </a:p>
          <a:p>
            <a:pPr marL="571500" indent="-457200">
              <a:buFont typeface="+mj-lt"/>
              <a:buAutoNum type="arabicPeriod"/>
            </a:pPr>
            <a:r>
              <a:rPr lang="en-US" b="0" i="0" dirty="0">
                <a:solidFill>
                  <a:srgbClr val="555555"/>
                </a:solidFill>
                <a:effectLst/>
                <a:latin typeface="Arial" panose="020B0604020202020204" pitchFamily="34" charset="0"/>
              </a:rPr>
              <a:t>Random sampling</a:t>
            </a:r>
            <a:endParaRPr lang="en-US" dirty="0">
              <a:solidFill>
                <a:srgbClr val="555555"/>
              </a:solidFill>
              <a:latin typeface="Arial" panose="020B0604020202020204" pitchFamily="34" charset="0"/>
            </a:endParaRPr>
          </a:p>
          <a:p>
            <a:pPr marL="571500" indent="-457200">
              <a:buFont typeface="+mj-lt"/>
              <a:buAutoNum type="arabicPeriod"/>
            </a:pPr>
            <a:r>
              <a:rPr lang="en-US" b="0" i="0" dirty="0">
                <a:solidFill>
                  <a:srgbClr val="555555"/>
                </a:solidFill>
                <a:effectLst/>
                <a:latin typeface="Arial" panose="020B0604020202020204" pitchFamily="34" charset="0"/>
              </a:rPr>
              <a:t>Generalization</a:t>
            </a:r>
          </a:p>
          <a:p>
            <a:pPr marL="571500" indent="-457200">
              <a:buFont typeface="+mj-lt"/>
              <a:buAutoNum type="arabicPeriod"/>
            </a:pPr>
            <a:r>
              <a:rPr lang="en-US" b="0" i="0" dirty="0">
                <a:solidFill>
                  <a:srgbClr val="555555"/>
                </a:solidFill>
                <a:effectLst/>
                <a:latin typeface="Arial" panose="020B0604020202020204" pitchFamily="34" charset="0"/>
              </a:rPr>
              <a:t>Record, attribute and cell suppression</a:t>
            </a:r>
            <a:endParaRPr lang="en-US" dirty="0">
              <a:solidFill>
                <a:srgbClr val="555555"/>
              </a:solidFill>
              <a:latin typeface="Arial" panose="020B0604020202020204" pitchFamily="34" charset="0"/>
            </a:endParaRPr>
          </a:p>
          <a:p>
            <a:pPr marL="571500" indent="-457200">
              <a:buFont typeface="+mj-lt"/>
              <a:buAutoNum type="arabicPeriod"/>
            </a:pPr>
            <a:r>
              <a:rPr lang="en-US" b="0" i="0" dirty="0">
                <a:solidFill>
                  <a:srgbClr val="555555"/>
                </a:solidFill>
                <a:effectLst/>
                <a:latin typeface="Arial" panose="020B0604020202020204" pitchFamily="34" charset="0"/>
              </a:rPr>
              <a:t>Microaggregation</a:t>
            </a:r>
          </a:p>
          <a:p>
            <a:pPr marL="571500" indent="-457200">
              <a:buFont typeface="+mj-lt"/>
              <a:buAutoNum type="arabicPeriod"/>
            </a:pPr>
            <a:r>
              <a:rPr lang="en-US" b="0" i="0" dirty="0">
                <a:solidFill>
                  <a:srgbClr val="555555"/>
                </a:solidFill>
                <a:effectLst/>
                <a:latin typeface="Arial" panose="020B0604020202020204" pitchFamily="34" charset="0"/>
              </a:rPr>
              <a:t>Top- and bottom-coding</a:t>
            </a:r>
            <a:endParaRPr lang="en-US" dirty="0">
              <a:solidFill>
                <a:srgbClr val="555555"/>
              </a:solidFill>
              <a:latin typeface="Arial" panose="020B0604020202020204" pitchFamily="34" charset="0"/>
            </a:endParaRPr>
          </a:p>
          <a:p>
            <a:pPr marL="571500" indent="-457200">
              <a:buFont typeface="+mj-lt"/>
              <a:buAutoNum type="arabicPeriod"/>
            </a:pPr>
            <a:r>
              <a:rPr lang="en-US" b="0" i="0" dirty="0">
                <a:solidFill>
                  <a:srgbClr val="555555"/>
                </a:solidFill>
                <a:effectLst/>
                <a:latin typeface="Arial" panose="020B0604020202020204" pitchFamily="34" charset="0"/>
              </a:rPr>
              <a:t>Categorization</a:t>
            </a:r>
            <a:endParaRPr lang="en-US" dirty="0"/>
          </a:p>
        </p:txBody>
      </p:sp>
      <p:sp>
        <p:nvSpPr>
          <p:cNvPr id="4" name="Slide Number Placeholder 3">
            <a:extLst>
              <a:ext uri="{FF2B5EF4-FFF2-40B4-BE49-F238E27FC236}">
                <a16:creationId xmlns:a16="http://schemas.microsoft.com/office/drawing/2014/main" id="{6D5D3F76-5F58-4C87-8AB1-87ED60AE57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64268722"/>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376</Words>
  <Application>Microsoft Office PowerPoint</Application>
  <PresentationFormat>On-screen Show (16:9)</PresentationFormat>
  <Paragraphs>57</Paragraphs>
  <Slides>13</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Barlow Light</vt:lpstr>
      <vt:lpstr>Barlow</vt:lpstr>
      <vt:lpstr>Raleway</vt:lpstr>
      <vt:lpstr>Cambria</vt:lpstr>
      <vt:lpstr>Raleway Thin</vt:lpstr>
      <vt:lpstr>Calibri</vt:lpstr>
      <vt:lpstr>Wingdings</vt:lpstr>
      <vt:lpstr>Gaoler template</vt:lpstr>
      <vt:lpstr>ARX</vt:lpstr>
      <vt:lpstr>PowerPoint Presentation</vt:lpstr>
      <vt:lpstr>PowerPoint Presentation</vt:lpstr>
      <vt:lpstr>PowerPoint Presentation</vt:lpstr>
      <vt:lpstr>PowerPoint Presentation</vt:lpstr>
      <vt:lpstr>PowerPoint Presentation</vt:lpstr>
      <vt:lpstr>ARX supports (almost) arbitrary combinations the following privacy models:</vt:lpstr>
      <vt:lpstr>Example of privacy model</vt:lpstr>
      <vt:lpstr>ARX supports (almost) arbitrary combinations of the following data transformation models:</vt:lpstr>
      <vt:lpstr>Supported data quality models and objective functions include:</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ARX</dc:title>
  <dc:creator>jehad mashal</dc:creator>
  <cp:lastModifiedBy>جهاد مشعل</cp:lastModifiedBy>
  <cp:revision>1</cp:revision>
  <dcterms:modified xsi:type="dcterms:W3CDTF">2022-03-28T14:48:03Z</dcterms:modified>
</cp:coreProperties>
</file>