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333" r:id="rId4"/>
    <p:sldId id="401" r:id="rId5"/>
    <p:sldId id="385" r:id="rId6"/>
    <p:sldId id="319" r:id="rId7"/>
    <p:sldId id="355" r:id="rId8"/>
    <p:sldId id="356" r:id="rId9"/>
    <p:sldId id="324" r:id="rId10"/>
    <p:sldId id="392" r:id="rId11"/>
    <p:sldId id="391" r:id="rId12"/>
    <p:sldId id="393" r:id="rId13"/>
    <p:sldId id="371" r:id="rId14"/>
    <p:sldId id="396" r:id="rId15"/>
    <p:sldId id="338" r:id="rId16"/>
    <p:sldId id="400" r:id="rId17"/>
    <p:sldId id="343" r:id="rId18"/>
    <p:sldId id="399" r:id="rId19"/>
    <p:sldId id="387" r:id="rId20"/>
    <p:sldId id="382" r:id="rId21"/>
    <p:sldId id="383" r:id="rId22"/>
    <p:sldId id="357" r:id="rId23"/>
    <p:sldId id="3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60"/>
  </p:normalViewPr>
  <p:slideViewPr>
    <p:cSldViewPr showGuides="1">
      <p:cViewPr>
        <p:scale>
          <a:sx n="91" d="100"/>
          <a:sy n="91" d="100"/>
        </p:scale>
        <p:origin x="-1210" y="82"/>
      </p:cViewPr>
      <p:guideLst>
        <p:guide orient="horz" pos="288"/>
        <p:guide orient="horz" pos="3801"/>
        <p:guide orient="horz" pos="950"/>
        <p:guide pos="5328"/>
        <p:guide pos="2937"/>
        <p:guide pos="432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B34D7-BCB5-4F91-BFBC-8A8F6EF06158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DEA243-73CC-47A2-9D32-A70467AFC157}">
      <dgm:prSet phldrT="[Text]" custT="1"/>
      <dgm:spPr>
        <a:noFill/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Quality Control</a:t>
          </a:r>
          <a:endParaRPr lang="en-US" sz="1400" b="1" dirty="0">
            <a:solidFill>
              <a:schemeClr val="tx1"/>
            </a:solidFill>
          </a:endParaRPr>
        </a:p>
      </dgm:t>
    </dgm:pt>
    <dgm:pt modelId="{65837D2B-2902-43AD-8933-DF049AC3CBA8}" type="parTrans" cxnId="{21D5156B-1F9A-4CEB-A807-EC06AFCA4340}">
      <dgm:prSet/>
      <dgm:spPr/>
      <dgm:t>
        <a:bodyPr/>
        <a:lstStyle/>
        <a:p>
          <a:endParaRPr lang="en-US"/>
        </a:p>
      </dgm:t>
    </dgm:pt>
    <dgm:pt modelId="{E1919A61-51F1-4DF7-8B61-17AE2BE977F1}" type="sibTrans" cxnId="{21D5156B-1F9A-4CEB-A807-EC06AFCA4340}">
      <dgm:prSet/>
      <dgm:spPr/>
      <dgm:t>
        <a:bodyPr/>
        <a:lstStyle/>
        <a:p>
          <a:endParaRPr lang="en-US"/>
        </a:p>
      </dgm:t>
    </dgm:pt>
    <dgm:pt modelId="{3BF4A2CA-62C6-4AD4-97D7-099AF0422140}">
      <dgm:prSet phldrT="[Text]" custT="1"/>
      <dgm:spPr>
        <a:noFill/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</a:rPr>
            <a:t> </a:t>
          </a:r>
          <a:r>
            <a:rPr lang="en-US" sz="1100" dirty="0" err="1" smtClean="0">
              <a:solidFill>
                <a:schemeClr val="tx1"/>
              </a:solidFill>
            </a:rPr>
            <a:t>Scater</a:t>
          </a:r>
          <a:r>
            <a:rPr lang="en-US" sz="1100" dirty="0" smtClean="0">
              <a:solidFill>
                <a:schemeClr val="tx1"/>
              </a:solidFill>
            </a:rPr>
            <a:t> is used for calculation and visualization of QC metrics. Manual filtering of cells based on total counts, total detected genes and percentage of mitochondrial genes is retained from previous workflow</a:t>
          </a:r>
          <a:endParaRPr lang="en-US" sz="1100" dirty="0">
            <a:solidFill>
              <a:schemeClr val="tx1"/>
            </a:solidFill>
          </a:endParaRPr>
        </a:p>
      </dgm:t>
    </dgm:pt>
    <dgm:pt modelId="{C83D09E0-7D1E-4190-8FCE-D877083A3C50}" type="parTrans" cxnId="{E389E972-89EB-4CD9-8BAD-58FF35107075}">
      <dgm:prSet/>
      <dgm:spPr/>
      <dgm:t>
        <a:bodyPr/>
        <a:lstStyle/>
        <a:p>
          <a:endParaRPr lang="en-US"/>
        </a:p>
      </dgm:t>
    </dgm:pt>
    <dgm:pt modelId="{FB28D7AA-1651-4923-97F1-75FF6651CE89}" type="sibTrans" cxnId="{E389E972-89EB-4CD9-8BAD-58FF35107075}">
      <dgm:prSet/>
      <dgm:spPr/>
      <dgm:t>
        <a:bodyPr/>
        <a:lstStyle/>
        <a:p>
          <a:endParaRPr lang="en-US"/>
        </a:p>
      </dgm:t>
    </dgm:pt>
    <dgm:pt modelId="{83613885-1E94-4716-B44D-4E01D2DFEDAA}">
      <dgm:prSet phldrT="[Text]" custT="1"/>
      <dgm:spPr>
        <a:noFill/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Marker identification</a:t>
          </a:r>
          <a:endParaRPr lang="en-US" sz="1400" dirty="0"/>
        </a:p>
      </dgm:t>
    </dgm:pt>
    <dgm:pt modelId="{FD8BD8D2-127D-46C3-8C20-99123087CC35}" type="parTrans" cxnId="{600CD086-E3E7-4A9B-BC0E-A3858C53E17D}">
      <dgm:prSet/>
      <dgm:spPr/>
      <dgm:t>
        <a:bodyPr/>
        <a:lstStyle/>
        <a:p>
          <a:endParaRPr lang="en-US"/>
        </a:p>
      </dgm:t>
    </dgm:pt>
    <dgm:pt modelId="{77DEF1E9-AA35-4CEA-94F7-3177315B9833}" type="sibTrans" cxnId="{600CD086-E3E7-4A9B-BC0E-A3858C53E17D}">
      <dgm:prSet/>
      <dgm:spPr/>
      <dgm:t>
        <a:bodyPr/>
        <a:lstStyle/>
        <a:p>
          <a:endParaRPr lang="en-US"/>
        </a:p>
      </dgm:t>
    </dgm:pt>
    <dgm:pt modelId="{C69791C7-052E-4F4B-8D86-E1A209ACCF51}">
      <dgm:prSet phldrT="[Text]" custT="1"/>
      <dgm:spPr>
        <a:noFill/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Identification and characterization of rare cell types</a:t>
          </a:r>
          <a:endParaRPr lang="en-US" sz="1400" b="1" dirty="0">
            <a:solidFill>
              <a:schemeClr val="tx1"/>
            </a:solidFill>
          </a:endParaRPr>
        </a:p>
      </dgm:t>
    </dgm:pt>
    <dgm:pt modelId="{65385E65-1D72-4AC5-8177-4F2AFF171F36}" type="parTrans" cxnId="{EFDFC248-5EB7-4FC7-83A7-79FB65486F67}">
      <dgm:prSet/>
      <dgm:spPr/>
      <dgm:t>
        <a:bodyPr/>
        <a:lstStyle/>
        <a:p>
          <a:endParaRPr lang="en-US"/>
        </a:p>
      </dgm:t>
    </dgm:pt>
    <dgm:pt modelId="{11B56BBB-4369-4DAE-AD2B-7D97B2E95545}" type="sibTrans" cxnId="{EFDFC248-5EB7-4FC7-83A7-79FB65486F67}">
      <dgm:prSet/>
      <dgm:spPr/>
      <dgm:t>
        <a:bodyPr/>
        <a:lstStyle/>
        <a:p>
          <a:endParaRPr lang="en-US"/>
        </a:p>
      </dgm:t>
    </dgm:pt>
    <dgm:pt modelId="{D6205C88-D6C3-4932-9FB8-E7D6E5F35651}">
      <dgm:prSet custT="1"/>
      <dgm:spPr>
        <a:noFill/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Clustering</a:t>
          </a:r>
          <a:endParaRPr lang="en-US" sz="1400" dirty="0"/>
        </a:p>
      </dgm:t>
    </dgm:pt>
    <dgm:pt modelId="{FF44BA29-B2FA-4BB2-BB42-2E09D261D7C1}" type="parTrans" cxnId="{16BC72E7-90E7-415B-91FA-AA21F019A88B}">
      <dgm:prSet/>
      <dgm:spPr/>
      <dgm:t>
        <a:bodyPr/>
        <a:lstStyle/>
        <a:p>
          <a:endParaRPr lang="en-US"/>
        </a:p>
      </dgm:t>
    </dgm:pt>
    <dgm:pt modelId="{3C176B8F-399B-493B-809F-BF9A6538DDCD}" type="sibTrans" cxnId="{16BC72E7-90E7-415B-91FA-AA21F019A88B}">
      <dgm:prSet/>
      <dgm:spPr/>
      <dgm:t>
        <a:bodyPr/>
        <a:lstStyle/>
        <a:p>
          <a:endParaRPr lang="en-US"/>
        </a:p>
      </dgm:t>
    </dgm:pt>
    <dgm:pt modelId="{C89FAD85-A6B6-4047-822B-3AF964B2DEE0}">
      <dgm:prSet custT="1"/>
      <dgm:spPr>
        <a:noFill/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Feature selection (informative genes)</a:t>
          </a:r>
          <a:endParaRPr lang="en-US" sz="1400" dirty="0">
            <a:solidFill>
              <a:schemeClr val="tx1"/>
            </a:solidFill>
          </a:endParaRPr>
        </a:p>
      </dgm:t>
    </dgm:pt>
    <dgm:pt modelId="{3E60788A-5689-483D-BA07-93875E6B8E28}" type="sibTrans" cxnId="{38E82DDD-620C-4B4F-8283-A64B0D528D04}">
      <dgm:prSet/>
      <dgm:spPr/>
      <dgm:t>
        <a:bodyPr/>
        <a:lstStyle/>
        <a:p>
          <a:endParaRPr lang="en-US"/>
        </a:p>
      </dgm:t>
    </dgm:pt>
    <dgm:pt modelId="{9E3C1FF7-DA17-4445-9510-EA243ADEDC1B}" type="parTrans" cxnId="{38E82DDD-620C-4B4F-8283-A64B0D528D04}">
      <dgm:prSet/>
      <dgm:spPr/>
      <dgm:t>
        <a:bodyPr/>
        <a:lstStyle/>
        <a:p>
          <a:endParaRPr lang="en-US"/>
        </a:p>
      </dgm:t>
    </dgm:pt>
    <dgm:pt modelId="{E540A33A-6EE0-44FC-B839-346C78BF81CD}">
      <dgm:prSet custT="1"/>
      <dgm:spPr>
        <a:noFill/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Data normalization and transformation</a:t>
          </a:r>
          <a:endParaRPr lang="en-US" sz="1400" b="1" dirty="0">
            <a:solidFill>
              <a:schemeClr val="tx1"/>
            </a:solidFill>
          </a:endParaRPr>
        </a:p>
      </dgm:t>
    </dgm:pt>
    <dgm:pt modelId="{E74A7C68-70DE-4680-9FDC-FA03919FA379}" type="sibTrans" cxnId="{1DE91BF8-C312-4793-BC86-DDFD440D92DF}">
      <dgm:prSet/>
      <dgm:spPr/>
      <dgm:t>
        <a:bodyPr/>
        <a:lstStyle/>
        <a:p>
          <a:endParaRPr lang="en-US"/>
        </a:p>
      </dgm:t>
    </dgm:pt>
    <dgm:pt modelId="{775270C7-C95D-4D9B-8FF0-724DE7A81C6D}" type="parTrans" cxnId="{1DE91BF8-C312-4793-BC86-DDFD440D92DF}">
      <dgm:prSet/>
      <dgm:spPr/>
      <dgm:t>
        <a:bodyPr/>
        <a:lstStyle/>
        <a:p>
          <a:endParaRPr lang="en-US"/>
        </a:p>
      </dgm:t>
    </dgm:pt>
    <dgm:pt modelId="{633A33C0-BDA2-42B7-84FF-6810FFA5E6F4}">
      <dgm:prSet/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Scran</a:t>
          </a:r>
          <a:r>
            <a:rPr lang="en-US" sz="1200" dirty="0" smtClean="0">
              <a:solidFill>
                <a:schemeClr val="tx1"/>
              </a:solidFill>
            </a:rPr>
            <a:t> for normalization of </a:t>
          </a:r>
          <a:r>
            <a:rPr lang="en-US" sz="1200" dirty="0" err="1" smtClean="0">
              <a:solidFill>
                <a:schemeClr val="tx1"/>
              </a:solidFill>
            </a:rPr>
            <a:t>sc-RNASeq</a:t>
          </a:r>
          <a:r>
            <a:rPr lang="en-US" sz="1200" dirty="0" smtClean="0">
              <a:solidFill>
                <a:schemeClr val="tx1"/>
              </a:solidFill>
            </a:rPr>
            <a:t> data</a:t>
          </a:r>
          <a:endParaRPr lang="en-US" sz="1200" dirty="0">
            <a:solidFill>
              <a:schemeClr val="tx1"/>
            </a:solidFill>
          </a:endParaRPr>
        </a:p>
      </dgm:t>
    </dgm:pt>
    <dgm:pt modelId="{8CF8AFCF-CEC9-4C6D-A044-26ED8FC6C336}" type="parTrans" cxnId="{74BECD0D-7A94-4290-B9C7-E453484D99FC}">
      <dgm:prSet/>
      <dgm:spPr/>
      <dgm:t>
        <a:bodyPr/>
        <a:lstStyle/>
        <a:p>
          <a:endParaRPr lang="en-US"/>
        </a:p>
      </dgm:t>
    </dgm:pt>
    <dgm:pt modelId="{8C1250F8-6D16-4177-A6FD-0202B5013E25}" type="sibTrans" cxnId="{74BECD0D-7A94-4290-B9C7-E453484D99FC}">
      <dgm:prSet/>
      <dgm:spPr/>
      <dgm:t>
        <a:bodyPr/>
        <a:lstStyle/>
        <a:p>
          <a:endParaRPr lang="en-US"/>
        </a:p>
      </dgm:t>
    </dgm:pt>
    <dgm:pt modelId="{7CF39D0F-78AC-4000-92F1-CF41A37E2381}">
      <dgm:prSet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Normalized counts are log2 transformed</a:t>
          </a:r>
          <a:endParaRPr lang="en-US" sz="1200" dirty="0">
            <a:solidFill>
              <a:schemeClr val="tx1"/>
            </a:solidFill>
          </a:endParaRPr>
        </a:p>
      </dgm:t>
    </dgm:pt>
    <dgm:pt modelId="{830EA960-45DF-4B56-BC0F-64F84FC29CD0}" type="parTrans" cxnId="{D415907E-E472-46C6-AC32-B6966E982FB2}">
      <dgm:prSet/>
      <dgm:spPr/>
      <dgm:t>
        <a:bodyPr/>
        <a:lstStyle/>
        <a:p>
          <a:endParaRPr lang="en-US"/>
        </a:p>
      </dgm:t>
    </dgm:pt>
    <dgm:pt modelId="{4818BD0E-0AF2-48A4-87B5-DC59E0FEA75B}" type="sibTrans" cxnId="{D415907E-E472-46C6-AC32-B6966E982FB2}">
      <dgm:prSet/>
      <dgm:spPr/>
      <dgm:t>
        <a:bodyPr/>
        <a:lstStyle/>
        <a:p>
          <a:endParaRPr lang="en-US"/>
        </a:p>
      </dgm:t>
    </dgm:pt>
    <dgm:pt modelId="{98D7D156-4242-4C07-970F-B36FBECF6580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Unsupervised: Variance (HVG, previous versions), dispersion / dropouts (DANB, new)</a:t>
          </a:r>
          <a:endParaRPr lang="en-US" sz="1200" dirty="0">
            <a:solidFill>
              <a:schemeClr val="tx1"/>
            </a:solidFill>
          </a:endParaRPr>
        </a:p>
      </dgm:t>
    </dgm:pt>
    <dgm:pt modelId="{AEF83B15-9F84-458E-BB5A-6E0A217F3E8B}" type="parTrans" cxnId="{DF367521-2EDF-4210-B91A-1D8B6EF9059F}">
      <dgm:prSet/>
      <dgm:spPr/>
      <dgm:t>
        <a:bodyPr/>
        <a:lstStyle/>
        <a:p>
          <a:endParaRPr lang="en-US"/>
        </a:p>
      </dgm:t>
    </dgm:pt>
    <dgm:pt modelId="{BADEC321-48AC-4B76-B502-1D160B49198B}" type="sibTrans" cxnId="{DF367521-2EDF-4210-B91A-1D8B6EF9059F}">
      <dgm:prSet/>
      <dgm:spPr/>
      <dgm:t>
        <a:bodyPr/>
        <a:lstStyle/>
        <a:p>
          <a:endParaRPr lang="en-US"/>
        </a:p>
      </dgm:t>
    </dgm:pt>
    <dgm:pt modelId="{F44B73B4-6A33-4CED-B014-857EABD9315F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Supervised: GO term annotation</a:t>
          </a:r>
          <a:endParaRPr lang="en-US" sz="1200" dirty="0">
            <a:solidFill>
              <a:schemeClr val="tx1"/>
            </a:solidFill>
          </a:endParaRPr>
        </a:p>
      </dgm:t>
    </dgm:pt>
    <dgm:pt modelId="{F0A3E931-B54A-4AF6-A703-A68CE68A72AE}" type="sibTrans" cxnId="{0E06B813-757C-43BD-B9D4-ECD394887D18}">
      <dgm:prSet/>
      <dgm:spPr/>
      <dgm:t>
        <a:bodyPr/>
        <a:lstStyle/>
        <a:p>
          <a:endParaRPr lang="en-US"/>
        </a:p>
      </dgm:t>
    </dgm:pt>
    <dgm:pt modelId="{DFD61A7F-24DA-4192-94D5-21F1D666F4C2}" type="parTrans" cxnId="{0E06B813-757C-43BD-B9D4-ECD394887D18}">
      <dgm:prSet/>
      <dgm:spPr/>
      <dgm:t>
        <a:bodyPr/>
        <a:lstStyle/>
        <a:p>
          <a:endParaRPr lang="en-US"/>
        </a:p>
      </dgm:t>
    </dgm:pt>
    <dgm:pt modelId="{2018531E-CBB5-4546-932A-D0EDA0124047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Additional methods: SC3, Seurat, </a:t>
          </a:r>
          <a:r>
            <a:rPr lang="en-US" sz="1200" dirty="0" err="1" smtClean="0">
              <a:solidFill>
                <a:schemeClr val="tx1"/>
              </a:solidFill>
            </a:rPr>
            <a:t>dbscan</a:t>
          </a:r>
          <a:r>
            <a:rPr lang="en-US" sz="1200" dirty="0" smtClean="0">
              <a:solidFill>
                <a:schemeClr val="tx1"/>
              </a:solidFill>
            </a:rPr>
            <a:t>, </a:t>
          </a:r>
          <a:r>
            <a:rPr lang="en-US" sz="1200" dirty="0" err="1" smtClean="0">
              <a:solidFill>
                <a:schemeClr val="tx1"/>
              </a:solidFill>
            </a:rPr>
            <a:t>mclust</a:t>
          </a:r>
          <a:r>
            <a:rPr lang="en-US" sz="1200" dirty="0" smtClean="0">
              <a:solidFill>
                <a:schemeClr val="tx1"/>
              </a:solidFill>
            </a:rPr>
            <a:t>, </a:t>
          </a:r>
          <a:r>
            <a:rPr lang="en-US" sz="1200" dirty="0" err="1" smtClean="0">
              <a:solidFill>
                <a:schemeClr val="tx1"/>
              </a:solidFill>
            </a:rPr>
            <a:t>pcaReduce</a:t>
          </a:r>
          <a:endParaRPr lang="en-US" sz="1200" dirty="0">
            <a:solidFill>
              <a:schemeClr val="tx1"/>
            </a:solidFill>
          </a:endParaRPr>
        </a:p>
      </dgm:t>
    </dgm:pt>
    <dgm:pt modelId="{6D586435-8A65-43EA-B324-48B6C1868E7E}" type="sibTrans" cxnId="{2632F91F-0EE1-4AE4-B28A-95CB0FC5C879}">
      <dgm:prSet/>
      <dgm:spPr/>
      <dgm:t>
        <a:bodyPr/>
        <a:lstStyle/>
        <a:p>
          <a:endParaRPr lang="en-US"/>
        </a:p>
      </dgm:t>
    </dgm:pt>
    <dgm:pt modelId="{497E0376-D75F-4ACF-A10D-0AD3CDAB842D}" type="parTrans" cxnId="{2632F91F-0EE1-4AE4-B28A-95CB0FC5C879}">
      <dgm:prSet/>
      <dgm:spPr/>
      <dgm:t>
        <a:bodyPr/>
        <a:lstStyle/>
        <a:p>
          <a:endParaRPr lang="en-US"/>
        </a:p>
      </dgm:t>
    </dgm:pt>
    <dgm:pt modelId="{105EDC7B-9D90-42BB-A792-AD7F2EE8C699}">
      <dgm:prSet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Comparison of DE methods: </a:t>
          </a:r>
          <a:r>
            <a:rPr lang="en-US" sz="1200" dirty="0" err="1" smtClean="0">
              <a:solidFill>
                <a:schemeClr val="tx1"/>
              </a:solidFill>
            </a:rPr>
            <a:t>Soneson</a:t>
          </a:r>
          <a:r>
            <a:rPr lang="en-US" sz="1200" dirty="0" smtClean="0">
              <a:solidFill>
                <a:schemeClr val="tx1"/>
              </a:solidFill>
            </a:rPr>
            <a:t> and Robinson, 2017</a:t>
          </a:r>
          <a:endParaRPr lang="en-US" sz="1200" dirty="0">
            <a:solidFill>
              <a:schemeClr val="tx1"/>
            </a:solidFill>
          </a:endParaRPr>
        </a:p>
      </dgm:t>
    </dgm:pt>
    <dgm:pt modelId="{7EB8E031-BEAB-4A5E-8F1E-103656110396}" type="parTrans" cxnId="{84F0514B-D33F-4F22-AFEC-7C7F1DCB6E62}">
      <dgm:prSet/>
      <dgm:spPr/>
      <dgm:t>
        <a:bodyPr/>
        <a:lstStyle/>
        <a:p>
          <a:endParaRPr lang="en-US"/>
        </a:p>
      </dgm:t>
    </dgm:pt>
    <dgm:pt modelId="{0B089A2C-FA31-4171-AAC9-8C951B9D3656}" type="sibTrans" cxnId="{84F0514B-D33F-4F22-AFEC-7C7F1DCB6E62}">
      <dgm:prSet/>
      <dgm:spPr/>
      <dgm:t>
        <a:bodyPr/>
        <a:lstStyle/>
        <a:p>
          <a:endParaRPr lang="en-US"/>
        </a:p>
      </dgm:t>
    </dgm:pt>
    <dgm:pt modelId="{06018126-FE82-4992-825A-55838457494C}">
      <dgm:prSet/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Limma</a:t>
          </a:r>
          <a:r>
            <a:rPr lang="en-US" sz="1200" dirty="0" smtClean="0">
              <a:solidFill>
                <a:schemeClr val="tx1"/>
              </a:solidFill>
            </a:rPr>
            <a:t>-trend and MAST as flexible, fast and robust methods</a:t>
          </a:r>
          <a:endParaRPr lang="en-US" sz="1200" dirty="0">
            <a:solidFill>
              <a:schemeClr val="tx1"/>
            </a:solidFill>
          </a:endParaRPr>
        </a:p>
      </dgm:t>
    </dgm:pt>
    <dgm:pt modelId="{24F64C3B-FB6F-446D-B96F-8436C2F76684}" type="parTrans" cxnId="{2A6615ED-413B-4369-A698-01D3DD2C6ED2}">
      <dgm:prSet/>
      <dgm:spPr/>
      <dgm:t>
        <a:bodyPr/>
        <a:lstStyle/>
        <a:p>
          <a:endParaRPr lang="en-US"/>
        </a:p>
      </dgm:t>
    </dgm:pt>
    <dgm:pt modelId="{E944B4AF-CEDB-49FD-8034-01886768DD0E}" type="sibTrans" cxnId="{2A6615ED-413B-4369-A698-01D3DD2C6ED2}">
      <dgm:prSet/>
      <dgm:spPr/>
      <dgm:t>
        <a:bodyPr/>
        <a:lstStyle/>
        <a:p>
          <a:endParaRPr lang="en-US"/>
        </a:p>
      </dgm:t>
    </dgm:pt>
    <dgm:pt modelId="{22346673-900D-4101-B1FC-D7DA191CCB37}">
      <dgm:prSet custT="1"/>
      <dgm:spPr/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 </a:t>
          </a:r>
          <a:r>
            <a:rPr lang="en-US" sz="1200" dirty="0" smtClean="0">
              <a:solidFill>
                <a:schemeClr val="tx1"/>
              </a:solidFill>
            </a:rPr>
            <a:t>Algorithm by Marilisa </a:t>
          </a:r>
          <a:r>
            <a:rPr lang="en-US" sz="1200" dirty="0" err="1" smtClean="0">
              <a:solidFill>
                <a:schemeClr val="tx1"/>
              </a:solidFill>
            </a:rPr>
            <a:t>Neri</a:t>
          </a:r>
          <a:r>
            <a:rPr lang="en-US" sz="1200" dirty="0" smtClean="0">
              <a:solidFill>
                <a:schemeClr val="tx1"/>
              </a:solidFill>
            </a:rPr>
            <a:t> (adapted from previous versions of workflow)</a:t>
          </a:r>
          <a:r>
            <a:rPr lang="en-US" sz="800" dirty="0" smtClean="0">
              <a:solidFill>
                <a:schemeClr val="tx1"/>
              </a:solidFill>
            </a:rPr>
            <a:t/>
          </a:r>
          <a:br>
            <a:rPr lang="en-US" sz="800" dirty="0" smtClean="0">
              <a:solidFill>
                <a:schemeClr val="tx1"/>
              </a:solidFill>
            </a:rPr>
          </a:br>
          <a:endParaRPr lang="en-US" sz="800" dirty="0">
            <a:solidFill>
              <a:schemeClr val="tx1"/>
            </a:solidFill>
          </a:endParaRPr>
        </a:p>
      </dgm:t>
    </dgm:pt>
    <dgm:pt modelId="{F62C71D8-2B97-46CD-9253-051CF342E134}" type="parTrans" cxnId="{794FB3B2-A1BF-467A-A42C-760ABCF286C6}">
      <dgm:prSet/>
      <dgm:spPr/>
      <dgm:t>
        <a:bodyPr/>
        <a:lstStyle/>
        <a:p>
          <a:endParaRPr lang="en-US"/>
        </a:p>
      </dgm:t>
    </dgm:pt>
    <dgm:pt modelId="{600604F4-D9FB-45D0-9C7F-A87034050B19}" type="sibTrans" cxnId="{794FB3B2-A1BF-467A-A42C-760ABCF286C6}">
      <dgm:prSet/>
      <dgm:spPr/>
      <dgm:t>
        <a:bodyPr/>
        <a:lstStyle/>
        <a:p>
          <a:endParaRPr lang="en-US"/>
        </a:p>
      </dgm:t>
    </dgm:pt>
    <dgm:pt modelId="{21345B45-61D2-4BD9-A942-23BD5175C5F2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MCL and </a:t>
          </a:r>
          <a:r>
            <a:rPr lang="en-US" sz="1200" dirty="0" err="1" smtClean="0">
              <a:solidFill>
                <a:schemeClr val="tx1"/>
              </a:solidFill>
            </a:rPr>
            <a:t>hclust</a:t>
          </a:r>
          <a:r>
            <a:rPr lang="en-US" sz="1200" dirty="0" smtClean="0">
              <a:solidFill>
                <a:schemeClr val="tx1"/>
              </a:solidFill>
            </a:rPr>
            <a:t> (previous workflow) can benefit from dimensionality reduction before calculating distance matrices</a:t>
          </a:r>
          <a:endParaRPr lang="en-US" sz="1200" dirty="0">
            <a:solidFill>
              <a:schemeClr val="tx1"/>
            </a:solidFill>
          </a:endParaRPr>
        </a:p>
      </dgm:t>
    </dgm:pt>
    <dgm:pt modelId="{C62DD1D2-7222-4D2C-9478-3A2B9CEFC404}" type="parTrans" cxnId="{9C3BC12E-AA32-49CC-89A2-898C7CA287A8}">
      <dgm:prSet/>
      <dgm:spPr/>
      <dgm:t>
        <a:bodyPr/>
        <a:lstStyle/>
        <a:p>
          <a:endParaRPr lang="en-US"/>
        </a:p>
      </dgm:t>
    </dgm:pt>
    <dgm:pt modelId="{071AC7CB-5213-49CB-8775-43EB5DAD0F23}" type="sibTrans" cxnId="{9C3BC12E-AA32-49CC-89A2-898C7CA287A8}">
      <dgm:prSet/>
      <dgm:spPr/>
      <dgm:t>
        <a:bodyPr/>
        <a:lstStyle/>
        <a:p>
          <a:endParaRPr lang="en-US"/>
        </a:p>
      </dgm:t>
    </dgm:pt>
    <dgm:pt modelId="{3668ACBE-F7D5-4E01-9B99-69FC7D3154DD}">
      <dgm:prSet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SC3 includes a method for easy identification and visualization of a small set of markers</a:t>
          </a:r>
          <a:endParaRPr lang="en-US" sz="1200" dirty="0">
            <a:solidFill>
              <a:schemeClr val="tx1"/>
            </a:solidFill>
          </a:endParaRPr>
        </a:p>
      </dgm:t>
    </dgm:pt>
    <dgm:pt modelId="{42801900-575C-455C-BABE-50339DAFB8C3}" type="parTrans" cxnId="{9FE482DD-212D-4D86-A6F5-EB69255BC687}">
      <dgm:prSet/>
      <dgm:spPr/>
      <dgm:t>
        <a:bodyPr/>
        <a:lstStyle/>
        <a:p>
          <a:endParaRPr lang="en-US"/>
        </a:p>
      </dgm:t>
    </dgm:pt>
    <dgm:pt modelId="{79ADC3A8-4733-46B9-99AB-4FBDFC47D793}" type="sibTrans" cxnId="{9FE482DD-212D-4D86-A6F5-EB69255BC687}">
      <dgm:prSet/>
      <dgm:spPr/>
      <dgm:t>
        <a:bodyPr/>
        <a:lstStyle/>
        <a:p>
          <a:endParaRPr lang="en-US"/>
        </a:p>
      </dgm:t>
    </dgm:pt>
    <dgm:pt modelId="{AAAB15B6-EA0F-4A18-9510-B4C26AE97AE3}" type="pres">
      <dgm:prSet presAssocID="{0FDB34D7-BCB5-4F91-BFBC-8A8F6EF0615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EE5451-C908-4659-AA9F-E208606FA404}" type="pres">
      <dgm:prSet presAssocID="{D2DEA243-73CC-47A2-9D32-A70467AFC157}" presName="comp" presStyleCnt="0"/>
      <dgm:spPr/>
    </dgm:pt>
    <dgm:pt modelId="{F19AEA68-BAFE-4636-9DB7-CD611925E9E0}" type="pres">
      <dgm:prSet presAssocID="{D2DEA243-73CC-47A2-9D32-A70467AFC157}" presName="box" presStyleLbl="node1" presStyleIdx="0" presStyleCnt="6" custLinFactNeighborX="388" custLinFactNeighborY="2524"/>
      <dgm:spPr/>
      <dgm:t>
        <a:bodyPr/>
        <a:lstStyle/>
        <a:p>
          <a:endParaRPr lang="en-US"/>
        </a:p>
      </dgm:t>
    </dgm:pt>
    <dgm:pt modelId="{2E384E5F-E594-418A-9BC5-5485C3C71DF7}" type="pres">
      <dgm:prSet presAssocID="{D2DEA243-73CC-47A2-9D32-A70467AFC157}" presName="img" presStyleLbl="fgImgPlace1" presStyleIdx="0" presStyleCnt="6" custScaleX="54268" custLinFactNeighborX="-2300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BD5A6C5-7294-4662-A1B7-C3F2335C523D}" type="pres">
      <dgm:prSet presAssocID="{D2DEA243-73CC-47A2-9D32-A70467AFC157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60F1D-5243-4FEA-9A89-7F90CC902E03}" type="pres">
      <dgm:prSet presAssocID="{E1919A61-51F1-4DF7-8B61-17AE2BE977F1}" presName="spacer" presStyleCnt="0"/>
      <dgm:spPr/>
    </dgm:pt>
    <dgm:pt modelId="{66676DB1-7FAF-41BC-AC0B-A6C28A523DB3}" type="pres">
      <dgm:prSet presAssocID="{E540A33A-6EE0-44FC-B839-346C78BF81CD}" presName="comp" presStyleCnt="0"/>
      <dgm:spPr/>
    </dgm:pt>
    <dgm:pt modelId="{0A4EE165-9A00-4941-B951-A24ABE34D66B}" type="pres">
      <dgm:prSet presAssocID="{E540A33A-6EE0-44FC-B839-346C78BF81CD}" presName="box" presStyleLbl="node1" presStyleIdx="1" presStyleCnt="6"/>
      <dgm:spPr/>
      <dgm:t>
        <a:bodyPr/>
        <a:lstStyle/>
        <a:p>
          <a:endParaRPr lang="en-US"/>
        </a:p>
      </dgm:t>
    </dgm:pt>
    <dgm:pt modelId="{BB22D948-EA44-4C40-A6C7-BB89C4D93D83}" type="pres">
      <dgm:prSet presAssocID="{E540A33A-6EE0-44FC-B839-346C78BF81CD}" presName="img" presStyleLbl="fgImgPlace1" presStyleIdx="1" presStyleCnt="6" custScaleX="54268" custLinFactNeighborX="-2300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5B3CE8-7DF7-4EDA-B277-32924934EC61}" type="pres">
      <dgm:prSet presAssocID="{E540A33A-6EE0-44FC-B839-346C78BF81CD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53254-BCB7-46F2-9FA9-AD1ACEE9FA96}" type="pres">
      <dgm:prSet presAssocID="{E74A7C68-70DE-4680-9FDC-FA03919FA379}" presName="spacer" presStyleCnt="0"/>
      <dgm:spPr/>
    </dgm:pt>
    <dgm:pt modelId="{38DBEABE-9DD3-44A5-A448-A07E5FAD7B1A}" type="pres">
      <dgm:prSet presAssocID="{C89FAD85-A6B6-4047-822B-3AF964B2DEE0}" presName="comp" presStyleCnt="0"/>
      <dgm:spPr/>
    </dgm:pt>
    <dgm:pt modelId="{ADA50A6E-A8F8-412B-BE4D-73F1BBA7F6D7}" type="pres">
      <dgm:prSet presAssocID="{C89FAD85-A6B6-4047-822B-3AF964B2DEE0}" presName="box" presStyleLbl="node1" presStyleIdx="2" presStyleCnt="6" custLinFactNeighborY="-3280"/>
      <dgm:spPr/>
      <dgm:t>
        <a:bodyPr/>
        <a:lstStyle/>
        <a:p>
          <a:endParaRPr lang="en-US"/>
        </a:p>
      </dgm:t>
    </dgm:pt>
    <dgm:pt modelId="{8CA27943-938A-49F4-8AC7-A31226943CC3}" type="pres">
      <dgm:prSet presAssocID="{C89FAD85-A6B6-4047-822B-3AF964B2DEE0}" presName="img" presStyleLbl="fgImgPlace1" presStyleIdx="2" presStyleCnt="6" custScaleX="54268" custLinFactNeighborX="-2300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DE43316-9756-4565-999F-0D057F224D2C}" type="pres">
      <dgm:prSet presAssocID="{C89FAD85-A6B6-4047-822B-3AF964B2DEE0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DB2DE-9D59-4267-BF4E-166A049C52DB}" type="pres">
      <dgm:prSet presAssocID="{3E60788A-5689-483D-BA07-93875E6B8E28}" presName="spacer" presStyleCnt="0"/>
      <dgm:spPr/>
    </dgm:pt>
    <dgm:pt modelId="{B692CD62-2DDE-4719-B7AC-7185A918596D}" type="pres">
      <dgm:prSet presAssocID="{D6205C88-D6C3-4932-9FB8-E7D6E5F35651}" presName="comp" presStyleCnt="0"/>
      <dgm:spPr/>
    </dgm:pt>
    <dgm:pt modelId="{315C268A-5285-498E-92E9-DBE8779873E5}" type="pres">
      <dgm:prSet presAssocID="{D6205C88-D6C3-4932-9FB8-E7D6E5F35651}" presName="box" presStyleLbl="node1" presStyleIdx="3" presStyleCnt="6" custScaleY="110549"/>
      <dgm:spPr/>
      <dgm:t>
        <a:bodyPr/>
        <a:lstStyle/>
        <a:p>
          <a:endParaRPr lang="en-US"/>
        </a:p>
      </dgm:t>
    </dgm:pt>
    <dgm:pt modelId="{0BD47A33-5CF0-4320-A0B5-99B10A50B4EE}" type="pres">
      <dgm:prSet presAssocID="{D6205C88-D6C3-4932-9FB8-E7D6E5F35651}" presName="img" presStyleLbl="fgImgPlace1" presStyleIdx="3" presStyleCnt="6" custScaleX="54268" custLinFactNeighborX="-2300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31AF48A-5429-48CD-A8FC-7865CAFD2EA9}" type="pres">
      <dgm:prSet presAssocID="{D6205C88-D6C3-4932-9FB8-E7D6E5F35651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601DF-FFF6-45C7-8B71-73E2015CA51D}" type="pres">
      <dgm:prSet presAssocID="{3C176B8F-399B-493B-809F-BF9A6538DDCD}" presName="spacer" presStyleCnt="0"/>
      <dgm:spPr/>
    </dgm:pt>
    <dgm:pt modelId="{DA7C6FA0-774B-4419-AFA0-6615B91067E3}" type="pres">
      <dgm:prSet presAssocID="{83613885-1E94-4716-B44D-4E01D2DFEDAA}" presName="comp" presStyleCnt="0"/>
      <dgm:spPr/>
    </dgm:pt>
    <dgm:pt modelId="{312D865D-5653-4B52-A1C6-97B2924A920F}" type="pres">
      <dgm:prSet presAssocID="{83613885-1E94-4716-B44D-4E01D2DFEDAA}" presName="box" presStyleLbl="node1" presStyleIdx="4" presStyleCnt="6" custScaleY="135133"/>
      <dgm:spPr/>
      <dgm:t>
        <a:bodyPr/>
        <a:lstStyle/>
        <a:p>
          <a:endParaRPr lang="en-US"/>
        </a:p>
      </dgm:t>
    </dgm:pt>
    <dgm:pt modelId="{18DD4C82-E072-4B4F-8C8C-930C21023EC8}" type="pres">
      <dgm:prSet presAssocID="{83613885-1E94-4716-B44D-4E01D2DFEDAA}" presName="img" presStyleLbl="fgImgPlace1" presStyleIdx="4" presStyleCnt="6" custScaleX="54268" custLinFactNeighborX="-2300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2DA9E32-1366-43FF-9CB7-ACA7F2037C4F}" type="pres">
      <dgm:prSet presAssocID="{83613885-1E94-4716-B44D-4E01D2DFEDAA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31DA9-BFCE-46DD-BD1D-3A1F6DDDCF80}" type="pres">
      <dgm:prSet presAssocID="{77DEF1E9-AA35-4CEA-94F7-3177315B9833}" presName="spacer" presStyleCnt="0"/>
      <dgm:spPr/>
    </dgm:pt>
    <dgm:pt modelId="{CF3B8E38-7CBB-428B-B113-07F410F6F2D4}" type="pres">
      <dgm:prSet presAssocID="{C69791C7-052E-4F4B-8D86-E1A209ACCF51}" presName="comp" presStyleCnt="0"/>
      <dgm:spPr/>
    </dgm:pt>
    <dgm:pt modelId="{2B06973C-3A66-48F7-924B-2FDD432E80EF}" type="pres">
      <dgm:prSet presAssocID="{C69791C7-052E-4F4B-8D86-E1A209ACCF51}" presName="box" presStyleLbl="node1" presStyleIdx="5" presStyleCnt="6" custScaleY="65642"/>
      <dgm:spPr/>
      <dgm:t>
        <a:bodyPr/>
        <a:lstStyle/>
        <a:p>
          <a:endParaRPr lang="en-US"/>
        </a:p>
      </dgm:t>
    </dgm:pt>
    <dgm:pt modelId="{CC714CF0-40A5-489A-958A-59AE81C13838}" type="pres">
      <dgm:prSet presAssocID="{C69791C7-052E-4F4B-8D86-E1A209ACCF51}" presName="img" presStyleLbl="fgImgPlace1" presStyleIdx="5" presStyleCnt="6" custScaleX="54440" custScaleY="84439" custLinFactNeighborX="-23005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A4C9304-8F24-4478-9775-ADCFB1FC3DDC}" type="pres">
      <dgm:prSet presAssocID="{C69791C7-052E-4F4B-8D86-E1A209ACCF51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0CD086-E3E7-4A9B-BC0E-A3858C53E17D}" srcId="{0FDB34D7-BCB5-4F91-BFBC-8A8F6EF06158}" destId="{83613885-1E94-4716-B44D-4E01D2DFEDAA}" srcOrd="4" destOrd="0" parTransId="{FD8BD8D2-127D-46C3-8C20-99123087CC35}" sibTransId="{77DEF1E9-AA35-4CEA-94F7-3177315B9833}"/>
    <dgm:cxn modelId="{E86BA844-746C-43DF-B2DE-D638E38FCD0B}" type="presOf" srcId="{3BF4A2CA-62C6-4AD4-97D7-099AF0422140}" destId="{F19AEA68-BAFE-4636-9DB7-CD611925E9E0}" srcOrd="0" destOrd="1" presId="urn:microsoft.com/office/officeart/2005/8/layout/vList4"/>
    <dgm:cxn modelId="{77A7E1B4-713C-48BF-9944-AD9177EA2889}" type="presOf" srcId="{105EDC7B-9D90-42BB-A792-AD7F2EE8C699}" destId="{62DA9E32-1366-43FF-9CB7-ACA7F2037C4F}" srcOrd="1" destOrd="1" presId="urn:microsoft.com/office/officeart/2005/8/layout/vList4"/>
    <dgm:cxn modelId="{2460D353-7CE8-4E52-BFAF-F036D76DD9DB}" type="presOf" srcId="{21345B45-61D2-4BD9-A942-23BD5175C5F2}" destId="{315C268A-5285-498E-92E9-DBE8779873E5}" srcOrd="0" destOrd="1" presId="urn:microsoft.com/office/officeart/2005/8/layout/vList4"/>
    <dgm:cxn modelId="{58C8DEC2-1AA7-4FAC-A728-800BA1F37F50}" type="presOf" srcId="{3668ACBE-F7D5-4E01-9B99-69FC7D3154DD}" destId="{62DA9E32-1366-43FF-9CB7-ACA7F2037C4F}" srcOrd="1" destOrd="3" presId="urn:microsoft.com/office/officeart/2005/8/layout/vList4"/>
    <dgm:cxn modelId="{B107F35E-A3A0-476A-8EB9-4DF669FBB303}" type="presOf" srcId="{C89FAD85-A6B6-4047-822B-3AF964B2DEE0}" destId="{ADA50A6E-A8F8-412B-BE4D-73F1BBA7F6D7}" srcOrd="0" destOrd="0" presId="urn:microsoft.com/office/officeart/2005/8/layout/vList4"/>
    <dgm:cxn modelId="{219C2E3F-8A89-4CAB-BF8C-9B75EB8AB30D}" type="presOf" srcId="{C69791C7-052E-4F4B-8D86-E1A209ACCF51}" destId="{2B06973C-3A66-48F7-924B-2FDD432E80EF}" srcOrd="0" destOrd="0" presId="urn:microsoft.com/office/officeart/2005/8/layout/vList4"/>
    <dgm:cxn modelId="{38E82DDD-620C-4B4F-8283-A64B0D528D04}" srcId="{0FDB34D7-BCB5-4F91-BFBC-8A8F6EF06158}" destId="{C89FAD85-A6B6-4047-822B-3AF964B2DEE0}" srcOrd="2" destOrd="0" parTransId="{9E3C1FF7-DA17-4445-9510-EA243ADEDC1B}" sibTransId="{3E60788A-5689-483D-BA07-93875E6B8E28}"/>
    <dgm:cxn modelId="{2632F91F-0EE1-4AE4-B28A-95CB0FC5C879}" srcId="{D6205C88-D6C3-4932-9FB8-E7D6E5F35651}" destId="{2018531E-CBB5-4546-932A-D0EDA0124047}" srcOrd="1" destOrd="0" parTransId="{497E0376-D75F-4ACF-A10D-0AD3CDAB842D}" sibTransId="{6D586435-8A65-43EA-B324-48B6C1868E7E}"/>
    <dgm:cxn modelId="{16BC72E7-90E7-415B-91FA-AA21F019A88B}" srcId="{0FDB34D7-BCB5-4F91-BFBC-8A8F6EF06158}" destId="{D6205C88-D6C3-4932-9FB8-E7D6E5F35651}" srcOrd="3" destOrd="0" parTransId="{FF44BA29-B2FA-4BB2-BB42-2E09D261D7C1}" sibTransId="{3C176B8F-399B-493B-809F-BF9A6538DDCD}"/>
    <dgm:cxn modelId="{1DE91BF8-C312-4793-BC86-DDFD440D92DF}" srcId="{0FDB34D7-BCB5-4F91-BFBC-8A8F6EF06158}" destId="{E540A33A-6EE0-44FC-B839-346C78BF81CD}" srcOrd="1" destOrd="0" parTransId="{775270C7-C95D-4D9B-8FF0-724DE7A81C6D}" sibTransId="{E74A7C68-70DE-4680-9FDC-FA03919FA379}"/>
    <dgm:cxn modelId="{3AB18797-B7A1-4E42-8DDD-969E4FF91C01}" type="presOf" srcId="{D2DEA243-73CC-47A2-9D32-A70467AFC157}" destId="{F19AEA68-BAFE-4636-9DB7-CD611925E9E0}" srcOrd="0" destOrd="0" presId="urn:microsoft.com/office/officeart/2005/8/layout/vList4"/>
    <dgm:cxn modelId="{E9525C1C-7381-490F-908C-C2568BDC19DE}" type="presOf" srcId="{F44B73B4-6A33-4CED-B014-857EABD9315F}" destId="{ADA50A6E-A8F8-412B-BE4D-73F1BBA7F6D7}" srcOrd="0" destOrd="1" presId="urn:microsoft.com/office/officeart/2005/8/layout/vList4"/>
    <dgm:cxn modelId="{195CFC92-3532-4078-8E2C-31ECDAD8E862}" type="presOf" srcId="{C69791C7-052E-4F4B-8D86-E1A209ACCF51}" destId="{DA4C9304-8F24-4478-9775-ADCFB1FC3DDC}" srcOrd="1" destOrd="0" presId="urn:microsoft.com/office/officeart/2005/8/layout/vList4"/>
    <dgm:cxn modelId="{7A84ECE4-6FBE-47DA-BB27-86037B99047D}" type="presOf" srcId="{2018531E-CBB5-4546-932A-D0EDA0124047}" destId="{631AF48A-5429-48CD-A8FC-7865CAFD2EA9}" srcOrd="1" destOrd="2" presId="urn:microsoft.com/office/officeart/2005/8/layout/vList4"/>
    <dgm:cxn modelId="{EFDFC248-5EB7-4FC7-83A7-79FB65486F67}" srcId="{0FDB34D7-BCB5-4F91-BFBC-8A8F6EF06158}" destId="{C69791C7-052E-4F4B-8D86-E1A209ACCF51}" srcOrd="5" destOrd="0" parTransId="{65385E65-1D72-4AC5-8177-4F2AFF171F36}" sibTransId="{11B56BBB-4369-4DAE-AD2B-7D97B2E95545}"/>
    <dgm:cxn modelId="{D6F83B5D-7618-41DF-B4A9-979B0465C2F5}" type="presOf" srcId="{21345B45-61D2-4BD9-A942-23BD5175C5F2}" destId="{631AF48A-5429-48CD-A8FC-7865CAFD2EA9}" srcOrd="1" destOrd="1" presId="urn:microsoft.com/office/officeart/2005/8/layout/vList4"/>
    <dgm:cxn modelId="{2A6615ED-413B-4369-A698-01D3DD2C6ED2}" srcId="{83613885-1E94-4716-B44D-4E01D2DFEDAA}" destId="{06018126-FE82-4992-825A-55838457494C}" srcOrd="1" destOrd="0" parTransId="{24F64C3B-FB6F-446D-B96F-8436C2F76684}" sibTransId="{E944B4AF-CEDB-49FD-8034-01886768DD0E}"/>
    <dgm:cxn modelId="{AA694AEA-E3E0-4F59-993A-DD459F5B87D2}" type="presOf" srcId="{83613885-1E94-4716-B44D-4E01D2DFEDAA}" destId="{312D865D-5653-4B52-A1C6-97B2924A920F}" srcOrd="0" destOrd="0" presId="urn:microsoft.com/office/officeart/2005/8/layout/vList4"/>
    <dgm:cxn modelId="{D415907E-E472-46C6-AC32-B6966E982FB2}" srcId="{E540A33A-6EE0-44FC-B839-346C78BF81CD}" destId="{7CF39D0F-78AC-4000-92F1-CF41A37E2381}" srcOrd="1" destOrd="0" parTransId="{830EA960-45DF-4B56-BC0F-64F84FC29CD0}" sibTransId="{4818BD0E-0AF2-48A4-87B5-DC59E0FEA75B}"/>
    <dgm:cxn modelId="{4254A554-1A58-47F1-8CF3-AB682D121BCD}" type="presOf" srcId="{22346673-900D-4101-B1FC-D7DA191CCB37}" destId="{2B06973C-3A66-48F7-924B-2FDD432E80EF}" srcOrd="0" destOrd="1" presId="urn:microsoft.com/office/officeart/2005/8/layout/vList4"/>
    <dgm:cxn modelId="{DB86868B-D3BF-46A9-A504-0363B968B7D3}" type="presOf" srcId="{105EDC7B-9D90-42BB-A792-AD7F2EE8C699}" destId="{312D865D-5653-4B52-A1C6-97B2924A920F}" srcOrd="0" destOrd="1" presId="urn:microsoft.com/office/officeart/2005/8/layout/vList4"/>
    <dgm:cxn modelId="{84F0514B-D33F-4F22-AFEC-7C7F1DCB6E62}" srcId="{83613885-1E94-4716-B44D-4E01D2DFEDAA}" destId="{105EDC7B-9D90-42BB-A792-AD7F2EE8C699}" srcOrd="0" destOrd="0" parTransId="{7EB8E031-BEAB-4A5E-8F1E-103656110396}" sibTransId="{0B089A2C-FA31-4171-AAC9-8C951B9D3656}"/>
    <dgm:cxn modelId="{417ADA71-5689-489C-AB06-745FEEAC1711}" type="presOf" srcId="{06018126-FE82-4992-825A-55838457494C}" destId="{62DA9E32-1366-43FF-9CB7-ACA7F2037C4F}" srcOrd="1" destOrd="2" presId="urn:microsoft.com/office/officeart/2005/8/layout/vList4"/>
    <dgm:cxn modelId="{9FE482DD-212D-4D86-A6F5-EB69255BC687}" srcId="{83613885-1E94-4716-B44D-4E01D2DFEDAA}" destId="{3668ACBE-F7D5-4E01-9B99-69FC7D3154DD}" srcOrd="2" destOrd="0" parTransId="{42801900-575C-455C-BABE-50339DAFB8C3}" sibTransId="{79ADC3A8-4733-46B9-99AB-4FBDFC47D793}"/>
    <dgm:cxn modelId="{4474B956-99C5-4A8A-A777-C8482ACFE9C8}" type="presOf" srcId="{3668ACBE-F7D5-4E01-9B99-69FC7D3154DD}" destId="{312D865D-5653-4B52-A1C6-97B2924A920F}" srcOrd="0" destOrd="3" presId="urn:microsoft.com/office/officeart/2005/8/layout/vList4"/>
    <dgm:cxn modelId="{6F216EA0-73C4-41A6-B50A-D739C3ECA79F}" type="presOf" srcId="{98D7D156-4242-4C07-970F-B36FBECF6580}" destId="{ADA50A6E-A8F8-412B-BE4D-73F1BBA7F6D7}" srcOrd="0" destOrd="2" presId="urn:microsoft.com/office/officeart/2005/8/layout/vList4"/>
    <dgm:cxn modelId="{CDA5D775-2186-4DA3-9E71-17D76F8638B5}" type="presOf" srcId="{633A33C0-BDA2-42B7-84FF-6810FFA5E6F4}" destId="{0A4EE165-9A00-4941-B951-A24ABE34D66B}" srcOrd="0" destOrd="1" presId="urn:microsoft.com/office/officeart/2005/8/layout/vList4"/>
    <dgm:cxn modelId="{842FB60C-52C3-4E79-826B-78D16DA2B066}" type="presOf" srcId="{C89FAD85-A6B6-4047-822B-3AF964B2DEE0}" destId="{DDE43316-9756-4565-999F-0D057F224D2C}" srcOrd="1" destOrd="0" presId="urn:microsoft.com/office/officeart/2005/8/layout/vList4"/>
    <dgm:cxn modelId="{74BECD0D-7A94-4290-B9C7-E453484D99FC}" srcId="{E540A33A-6EE0-44FC-B839-346C78BF81CD}" destId="{633A33C0-BDA2-42B7-84FF-6810FFA5E6F4}" srcOrd="0" destOrd="0" parTransId="{8CF8AFCF-CEC9-4C6D-A044-26ED8FC6C336}" sibTransId="{8C1250F8-6D16-4177-A6FD-0202B5013E25}"/>
    <dgm:cxn modelId="{DF367521-2EDF-4210-B91A-1D8B6EF9059F}" srcId="{C89FAD85-A6B6-4047-822B-3AF964B2DEE0}" destId="{98D7D156-4242-4C07-970F-B36FBECF6580}" srcOrd="1" destOrd="0" parTransId="{AEF83B15-9F84-458E-BB5A-6E0A217F3E8B}" sibTransId="{BADEC321-48AC-4B76-B502-1D160B49198B}"/>
    <dgm:cxn modelId="{904C5632-1D0B-46AC-ABB2-80BD4D4329FA}" type="presOf" srcId="{D6205C88-D6C3-4932-9FB8-E7D6E5F35651}" destId="{315C268A-5285-498E-92E9-DBE8779873E5}" srcOrd="0" destOrd="0" presId="urn:microsoft.com/office/officeart/2005/8/layout/vList4"/>
    <dgm:cxn modelId="{AFFA0C8C-03FD-4F01-9C29-88C855763272}" type="presOf" srcId="{0FDB34D7-BCB5-4F91-BFBC-8A8F6EF06158}" destId="{AAAB15B6-EA0F-4A18-9510-B4C26AE97AE3}" srcOrd="0" destOrd="0" presId="urn:microsoft.com/office/officeart/2005/8/layout/vList4"/>
    <dgm:cxn modelId="{6BDF8091-49D8-4BFA-98F6-7CE620B8D874}" type="presOf" srcId="{06018126-FE82-4992-825A-55838457494C}" destId="{312D865D-5653-4B52-A1C6-97B2924A920F}" srcOrd="0" destOrd="2" presId="urn:microsoft.com/office/officeart/2005/8/layout/vList4"/>
    <dgm:cxn modelId="{3BD87ABD-8167-4D9A-8624-A6DA4CED756E}" type="presOf" srcId="{F44B73B4-6A33-4CED-B014-857EABD9315F}" destId="{DDE43316-9756-4565-999F-0D057F224D2C}" srcOrd="1" destOrd="1" presId="urn:microsoft.com/office/officeart/2005/8/layout/vList4"/>
    <dgm:cxn modelId="{63519C99-5ACF-41A1-886B-505AE9E61882}" type="presOf" srcId="{22346673-900D-4101-B1FC-D7DA191CCB37}" destId="{DA4C9304-8F24-4478-9775-ADCFB1FC3DDC}" srcOrd="1" destOrd="1" presId="urn:microsoft.com/office/officeart/2005/8/layout/vList4"/>
    <dgm:cxn modelId="{6CD1D83A-0EEF-4487-B554-A3681D456A62}" type="presOf" srcId="{633A33C0-BDA2-42B7-84FF-6810FFA5E6F4}" destId="{675B3CE8-7DF7-4EDA-B277-32924934EC61}" srcOrd="1" destOrd="1" presId="urn:microsoft.com/office/officeart/2005/8/layout/vList4"/>
    <dgm:cxn modelId="{794FB3B2-A1BF-467A-A42C-760ABCF286C6}" srcId="{C69791C7-052E-4F4B-8D86-E1A209ACCF51}" destId="{22346673-900D-4101-B1FC-D7DA191CCB37}" srcOrd="0" destOrd="0" parTransId="{F62C71D8-2B97-46CD-9253-051CF342E134}" sibTransId="{600604F4-D9FB-45D0-9C7F-A87034050B19}"/>
    <dgm:cxn modelId="{D818BCF6-048E-44D5-BEF0-E9DE3D482BAF}" type="presOf" srcId="{98D7D156-4242-4C07-970F-B36FBECF6580}" destId="{DDE43316-9756-4565-999F-0D057F224D2C}" srcOrd="1" destOrd="2" presId="urn:microsoft.com/office/officeart/2005/8/layout/vList4"/>
    <dgm:cxn modelId="{3A6B25A2-4378-4CA4-AAE0-616056AC83DE}" type="presOf" srcId="{7CF39D0F-78AC-4000-92F1-CF41A37E2381}" destId="{0A4EE165-9A00-4941-B951-A24ABE34D66B}" srcOrd="0" destOrd="2" presId="urn:microsoft.com/office/officeart/2005/8/layout/vList4"/>
    <dgm:cxn modelId="{07E0A6F5-2BC2-40AE-B507-E70CE2687582}" type="presOf" srcId="{3BF4A2CA-62C6-4AD4-97D7-099AF0422140}" destId="{BBD5A6C5-7294-4662-A1B7-C3F2335C523D}" srcOrd="1" destOrd="1" presId="urn:microsoft.com/office/officeart/2005/8/layout/vList4"/>
    <dgm:cxn modelId="{51E83F9D-D80C-406B-A086-B1B064671B78}" type="presOf" srcId="{E540A33A-6EE0-44FC-B839-346C78BF81CD}" destId="{0A4EE165-9A00-4941-B951-A24ABE34D66B}" srcOrd="0" destOrd="0" presId="urn:microsoft.com/office/officeart/2005/8/layout/vList4"/>
    <dgm:cxn modelId="{9C3BC12E-AA32-49CC-89A2-898C7CA287A8}" srcId="{D6205C88-D6C3-4932-9FB8-E7D6E5F35651}" destId="{21345B45-61D2-4BD9-A942-23BD5175C5F2}" srcOrd="0" destOrd="0" parTransId="{C62DD1D2-7222-4D2C-9478-3A2B9CEFC404}" sibTransId="{071AC7CB-5213-49CB-8775-43EB5DAD0F23}"/>
    <dgm:cxn modelId="{B76F5E18-7BEB-4D30-B22A-E5B26061F7DE}" type="presOf" srcId="{E540A33A-6EE0-44FC-B839-346C78BF81CD}" destId="{675B3CE8-7DF7-4EDA-B277-32924934EC61}" srcOrd="1" destOrd="0" presId="urn:microsoft.com/office/officeart/2005/8/layout/vList4"/>
    <dgm:cxn modelId="{94564801-F71B-42D1-91B7-92B152D97335}" type="presOf" srcId="{D2DEA243-73CC-47A2-9D32-A70467AFC157}" destId="{BBD5A6C5-7294-4662-A1B7-C3F2335C523D}" srcOrd="1" destOrd="0" presId="urn:microsoft.com/office/officeart/2005/8/layout/vList4"/>
    <dgm:cxn modelId="{0E06B813-757C-43BD-B9D4-ECD394887D18}" srcId="{C89FAD85-A6B6-4047-822B-3AF964B2DEE0}" destId="{F44B73B4-6A33-4CED-B014-857EABD9315F}" srcOrd="0" destOrd="0" parTransId="{DFD61A7F-24DA-4192-94D5-21F1D666F4C2}" sibTransId="{F0A3E931-B54A-4AF6-A703-A68CE68A72AE}"/>
    <dgm:cxn modelId="{21D5156B-1F9A-4CEB-A807-EC06AFCA4340}" srcId="{0FDB34D7-BCB5-4F91-BFBC-8A8F6EF06158}" destId="{D2DEA243-73CC-47A2-9D32-A70467AFC157}" srcOrd="0" destOrd="0" parTransId="{65837D2B-2902-43AD-8933-DF049AC3CBA8}" sibTransId="{E1919A61-51F1-4DF7-8B61-17AE2BE977F1}"/>
    <dgm:cxn modelId="{30311FA1-F27C-4B86-9051-F7EA707F4A8B}" type="presOf" srcId="{7CF39D0F-78AC-4000-92F1-CF41A37E2381}" destId="{675B3CE8-7DF7-4EDA-B277-32924934EC61}" srcOrd="1" destOrd="2" presId="urn:microsoft.com/office/officeart/2005/8/layout/vList4"/>
    <dgm:cxn modelId="{BA7CB0F2-AA87-4DF1-803F-496032F59C54}" type="presOf" srcId="{2018531E-CBB5-4546-932A-D0EDA0124047}" destId="{315C268A-5285-498E-92E9-DBE8779873E5}" srcOrd="0" destOrd="2" presId="urn:microsoft.com/office/officeart/2005/8/layout/vList4"/>
    <dgm:cxn modelId="{E389E972-89EB-4CD9-8BAD-58FF35107075}" srcId="{D2DEA243-73CC-47A2-9D32-A70467AFC157}" destId="{3BF4A2CA-62C6-4AD4-97D7-099AF0422140}" srcOrd="0" destOrd="0" parTransId="{C83D09E0-7D1E-4190-8FCE-D877083A3C50}" sibTransId="{FB28D7AA-1651-4923-97F1-75FF6651CE89}"/>
    <dgm:cxn modelId="{42F1CE65-B773-4C24-9C7D-9DB7E00C9922}" type="presOf" srcId="{D6205C88-D6C3-4932-9FB8-E7D6E5F35651}" destId="{631AF48A-5429-48CD-A8FC-7865CAFD2EA9}" srcOrd="1" destOrd="0" presId="urn:microsoft.com/office/officeart/2005/8/layout/vList4"/>
    <dgm:cxn modelId="{40019EE7-20B7-413E-ADF6-62C1320F0585}" type="presOf" srcId="{83613885-1E94-4716-B44D-4E01D2DFEDAA}" destId="{62DA9E32-1366-43FF-9CB7-ACA7F2037C4F}" srcOrd="1" destOrd="0" presId="urn:microsoft.com/office/officeart/2005/8/layout/vList4"/>
    <dgm:cxn modelId="{B940A9CD-0555-4D2B-B15B-5EC2F230A19A}" type="presParOf" srcId="{AAAB15B6-EA0F-4A18-9510-B4C26AE97AE3}" destId="{82EE5451-C908-4659-AA9F-E208606FA404}" srcOrd="0" destOrd="0" presId="urn:microsoft.com/office/officeart/2005/8/layout/vList4"/>
    <dgm:cxn modelId="{D4F2BFF1-11A1-494F-9ECD-138CBAA0C4D3}" type="presParOf" srcId="{82EE5451-C908-4659-AA9F-E208606FA404}" destId="{F19AEA68-BAFE-4636-9DB7-CD611925E9E0}" srcOrd="0" destOrd="0" presId="urn:microsoft.com/office/officeart/2005/8/layout/vList4"/>
    <dgm:cxn modelId="{1CD9C427-A412-483F-919B-CF9D1F4BE30C}" type="presParOf" srcId="{82EE5451-C908-4659-AA9F-E208606FA404}" destId="{2E384E5F-E594-418A-9BC5-5485C3C71DF7}" srcOrd="1" destOrd="0" presId="urn:microsoft.com/office/officeart/2005/8/layout/vList4"/>
    <dgm:cxn modelId="{D6D78E57-5678-458E-89C0-33ECE580A919}" type="presParOf" srcId="{82EE5451-C908-4659-AA9F-E208606FA404}" destId="{BBD5A6C5-7294-4662-A1B7-C3F2335C523D}" srcOrd="2" destOrd="0" presId="urn:microsoft.com/office/officeart/2005/8/layout/vList4"/>
    <dgm:cxn modelId="{937E6EAB-768C-4A0F-B63E-29539421B10E}" type="presParOf" srcId="{AAAB15B6-EA0F-4A18-9510-B4C26AE97AE3}" destId="{2D660F1D-5243-4FEA-9A89-7F90CC902E03}" srcOrd="1" destOrd="0" presId="urn:microsoft.com/office/officeart/2005/8/layout/vList4"/>
    <dgm:cxn modelId="{B6021CF8-5A39-4F5A-A9EA-98FC2908E2FC}" type="presParOf" srcId="{AAAB15B6-EA0F-4A18-9510-B4C26AE97AE3}" destId="{66676DB1-7FAF-41BC-AC0B-A6C28A523DB3}" srcOrd="2" destOrd="0" presId="urn:microsoft.com/office/officeart/2005/8/layout/vList4"/>
    <dgm:cxn modelId="{AA567CDA-C7D0-4EED-9ED1-621BB9601089}" type="presParOf" srcId="{66676DB1-7FAF-41BC-AC0B-A6C28A523DB3}" destId="{0A4EE165-9A00-4941-B951-A24ABE34D66B}" srcOrd="0" destOrd="0" presId="urn:microsoft.com/office/officeart/2005/8/layout/vList4"/>
    <dgm:cxn modelId="{1C2298BB-62C2-438F-933C-5245D6AE4A65}" type="presParOf" srcId="{66676DB1-7FAF-41BC-AC0B-A6C28A523DB3}" destId="{BB22D948-EA44-4C40-A6C7-BB89C4D93D83}" srcOrd="1" destOrd="0" presId="urn:microsoft.com/office/officeart/2005/8/layout/vList4"/>
    <dgm:cxn modelId="{5FBCD4EE-86DC-4B01-AB95-879941A3EA30}" type="presParOf" srcId="{66676DB1-7FAF-41BC-AC0B-A6C28A523DB3}" destId="{675B3CE8-7DF7-4EDA-B277-32924934EC61}" srcOrd="2" destOrd="0" presId="urn:microsoft.com/office/officeart/2005/8/layout/vList4"/>
    <dgm:cxn modelId="{A46E27BF-5029-4BF5-9D47-9322C4F61082}" type="presParOf" srcId="{AAAB15B6-EA0F-4A18-9510-B4C26AE97AE3}" destId="{14753254-BCB7-46F2-9FA9-AD1ACEE9FA96}" srcOrd="3" destOrd="0" presId="urn:microsoft.com/office/officeart/2005/8/layout/vList4"/>
    <dgm:cxn modelId="{360E2E39-1A68-421F-B66C-EA9965AF3AD5}" type="presParOf" srcId="{AAAB15B6-EA0F-4A18-9510-B4C26AE97AE3}" destId="{38DBEABE-9DD3-44A5-A448-A07E5FAD7B1A}" srcOrd="4" destOrd="0" presId="urn:microsoft.com/office/officeart/2005/8/layout/vList4"/>
    <dgm:cxn modelId="{308E1158-11FD-4351-8943-72955FAE8342}" type="presParOf" srcId="{38DBEABE-9DD3-44A5-A448-A07E5FAD7B1A}" destId="{ADA50A6E-A8F8-412B-BE4D-73F1BBA7F6D7}" srcOrd="0" destOrd="0" presId="urn:microsoft.com/office/officeart/2005/8/layout/vList4"/>
    <dgm:cxn modelId="{561CA733-E908-475B-8982-9C952F87DF63}" type="presParOf" srcId="{38DBEABE-9DD3-44A5-A448-A07E5FAD7B1A}" destId="{8CA27943-938A-49F4-8AC7-A31226943CC3}" srcOrd="1" destOrd="0" presId="urn:microsoft.com/office/officeart/2005/8/layout/vList4"/>
    <dgm:cxn modelId="{6E611C50-9F6D-45BD-8CBB-65C24E77207D}" type="presParOf" srcId="{38DBEABE-9DD3-44A5-A448-A07E5FAD7B1A}" destId="{DDE43316-9756-4565-999F-0D057F224D2C}" srcOrd="2" destOrd="0" presId="urn:microsoft.com/office/officeart/2005/8/layout/vList4"/>
    <dgm:cxn modelId="{0A76F0FC-4F2C-49D7-9E60-9362E6036F40}" type="presParOf" srcId="{AAAB15B6-EA0F-4A18-9510-B4C26AE97AE3}" destId="{148DB2DE-9D59-4267-BF4E-166A049C52DB}" srcOrd="5" destOrd="0" presId="urn:microsoft.com/office/officeart/2005/8/layout/vList4"/>
    <dgm:cxn modelId="{0855AECA-E2AD-4F4D-81DB-027EDCCA089E}" type="presParOf" srcId="{AAAB15B6-EA0F-4A18-9510-B4C26AE97AE3}" destId="{B692CD62-2DDE-4719-B7AC-7185A918596D}" srcOrd="6" destOrd="0" presId="urn:microsoft.com/office/officeart/2005/8/layout/vList4"/>
    <dgm:cxn modelId="{42E6634A-0020-46EA-ACD1-1B0F84764A2B}" type="presParOf" srcId="{B692CD62-2DDE-4719-B7AC-7185A918596D}" destId="{315C268A-5285-498E-92E9-DBE8779873E5}" srcOrd="0" destOrd="0" presId="urn:microsoft.com/office/officeart/2005/8/layout/vList4"/>
    <dgm:cxn modelId="{FD97E1D7-BE4D-4583-B3D5-CD22AA2DE656}" type="presParOf" srcId="{B692CD62-2DDE-4719-B7AC-7185A918596D}" destId="{0BD47A33-5CF0-4320-A0B5-99B10A50B4EE}" srcOrd="1" destOrd="0" presId="urn:microsoft.com/office/officeart/2005/8/layout/vList4"/>
    <dgm:cxn modelId="{BDC27664-9741-4A06-BEBF-8B43119E041D}" type="presParOf" srcId="{B692CD62-2DDE-4719-B7AC-7185A918596D}" destId="{631AF48A-5429-48CD-A8FC-7865CAFD2EA9}" srcOrd="2" destOrd="0" presId="urn:microsoft.com/office/officeart/2005/8/layout/vList4"/>
    <dgm:cxn modelId="{9C0179CD-1041-4767-9475-B47D429596ED}" type="presParOf" srcId="{AAAB15B6-EA0F-4A18-9510-B4C26AE97AE3}" destId="{DA0601DF-FFF6-45C7-8B71-73E2015CA51D}" srcOrd="7" destOrd="0" presId="urn:microsoft.com/office/officeart/2005/8/layout/vList4"/>
    <dgm:cxn modelId="{0F920DE2-2D94-4350-ADE3-964F60956D1C}" type="presParOf" srcId="{AAAB15B6-EA0F-4A18-9510-B4C26AE97AE3}" destId="{DA7C6FA0-774B-4419-AFA0-6615B91067E3}" srcOrd="8" destOrd="0" presId="urn:microsoft.com/office/officeart/2005/8/layout/vList4"/>
    <dgm:cxn modelId="{926D3D9A-0155-4361-8555-DF504901A054}" type="presParOf" srcId="{DA7C6FA0-774B-4419-AFA0-6615B91067E3}" destId="{312D865D-5653-4B52-A1C6-97B2924A920F}" srcOrd="0" destOrd="0" presId="urn:microsoft.com/office/officeart/2005/8/layout/vList4"/>
    <dgm:cxn modelId="{3D2053C3-1A1C-4FED-B3C2-BD9644A5E088}" type="presParOf" srcId="{DA7C6FA0-774B-4419-AFA0-6615B91067E3}" destId="{18DD4C82-E072-4B4F-8C8C-930C21023EC8}" srcOrd="1" destOrd="0" presId="urn:microsoft.com/office/officeart/2005/8/layout/vList4"/>
    <dgm:cxn modelId="{221A651D-FDBD-4E4C-8381-3C81748F3F9B}" type="presParOf" srcId="{DA7C6FA0-774B-4419-AFA0-6615B91067E3}" destId="{62DA9E32-1366-43FF-9CB7-ACA7F2037C4F}" srcOrd="2" destOrd="0" presId="urn:microsoft.com/office/officeart/2005/8/layout/vList4"/>
    <dgm:cxn modelId="{2D877FCC-FD3B-4EFD-9C89-349CD7EBADA6}" type="presParOf" srcId="{AAAB15B6-EA0F-4A18-9510-B4C26AE97AE3}" destId="{EA431DA9-BFCE-46DD-BD1D-3A1F6DDDCF80}" srcOrd="9" destOrd="0" presId="urn:microsoft.com/office/officeart/2005/8/layout/vList4"/>
    <dgm:cxn modelId="{0DF51C13-5F86-496A-A9FC-69C7EB06E1BA}" type="presParOf" srcId="{AAAB15B6-EA0F-4A18-9510-B4C26AE97AE3}" destId="{CF3B8E38-7CBB-428B-B113-07F410F6F2D4}" srcOrd="10" destOrd="0" presId="urn:microsoft.com/office/officeart/2005/8/layout/vList4"/>
    <dgm:cxn modelId="{B3FB58F0-6E28-4F4A-B4D0-8AD1BE93CA7A}" type="presParOf" srcId="{CF3B8E38-7CBB-428B-B113-07F410F6F2D4}" destId="{2B06973C-3A66-48F7-924B-2FDD432E80EF}" srcOrd="0" destOrd="0" presId="urn:microsoft.com/office/officeart/2005/8/layout/vList4"/>
    <dgm:cxn modelId="{B755B23A-C6DB-487F-B3A0-415D25952B16}" type="presParOf" srcId="{CF3B8E38-7CBB-428B-B113-07F410F6F2D4}" destId="{CC714CF0-40A5-489A-958A-59AE81C13838}" srcOrd="1" destOrd="0" presId="urn:microsoft.com/office/officeart/2005/8/layout/vList4"/>
    <dgm:cxn modelId="{83337674-FFEF-4956-8F72-34F976633DF0}" type="presParOf" srcId="{CF3B8E38-7CBB-428B-B113-07F410F6F2D4}" destId="{DA4C9304-8F24-4478-9775-ADCFB1FC3DD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EA68-BAFE-4636-9DB7-CD611925E9E0}">
      <dsp:nvSpPr>
        <dsp:cNvPr id="0" name=""/>
        <dsp:cNvSpPr/>
      </dsp:nvSpPr>
      <dsp:spPr>
        <a:xfrm>
          <a:off x="0" y="19164"/>
          <a:ext cx="7920880" cy="759283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Quality Control</a:t>
          </a:r>
          <a:endParaRPr lang="en-US" sz="14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dirty="0" err="1" smtClean="0">
              <a:solidFill>
                <a:schemeClr val="tx1"/>
              </a:solidFill>
            </a:rPr>
            <a:t>Scater</a:t>
          </a:r>
          <a:r>
            <a:rPr lang="en-US" sz="1100" kern="1200" dirty="0" smtClean="0">
              <a:solidFill>
                <a:schemeClr val="tx1"/>
              </a:solidFill>
            </a:rPr>
            <a:t> is used for calculation and visualization of QC metrics. Manual filtering of cells based on total counts, total detected genes and percentage of mitochondrial genes is retained from previous workflow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660104" y="19164"/>
        <a:ext cx="6260775" cy="759283"/>
      </dsp:txXfrm>
    </dsp:sp>
    <dsp:sp modelId="{2E384E5F-E594-418A-9BC5-5485C3C71DF7}">
      <dsp:nvSpPr>
        <dsp:cNvPr id="0" name=""/>
        <dsp:cNvSpPr/>
      </dsp:nvSpPr>
      <dsp:spPr>
        <a:xfrm>
          <a:off x="73726" y="75928"/>
          <a:ext cx="859700" cy="60742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EE165-9A00-4941-B951-A24ABE34D66B}">
      <dsp:nvSpPr>
        <dsp:cNvPr id="0" name=""/>
        <dsp:cNvSpPr/>
      </dsp:nvSpPr>
      <dsp:spPr>
        <a:xfrm>
          <a:off x="0" y="835211"/>
          <a:ext cx="7920880" cy="759283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Data normalization and transformation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chemeClr val="tx1"/>
              </a:solidFill>
            </a:rPr>
            <a:t>Scran</a:t>
          </a:r>
          <a:r>
            <a:rPr lang="en-US" sz="1200" kern="1200" dirty="0" smtClean="0">
              <a:solidFill>
                <a:schemeClr val="tx1"/>
              </a:solidFill>
            </a:rPr>
            <a:t> for normalization of </a:t>
          </a:r>
          <a:r>
            <a:rPr lang="en-US" sz="1200" kern="1200" dirty="0" err="1" smtClean="0">
              <a:solidFill>
                <a:schemeClr val="tx1"/>
              </a:solidFill>
            </a:rPr>
            <a:t>sc-RNASeq</a:t>
          </a:r>
          <a:r>
            <a:rPr lang="en-US" sz="1200" kern="1200" dirty="0" smtClean="0">
              <a:solidFill>
                <a:schemeClr val="tx1"/>
              </a:solidFill>
            </a:rPr>
            <a:t> data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Normalized counts are log2 transformed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60104" y="835211"/>
        <a:ext cx="6260775" cy="759283"/>
      </dsp:txXfrm>
    </dsp:sp>
    <dsp:sp modelId="{BB22D948-EA44-4C40-A6C7-BB89C4D93D83}">
      <dsp:nvSpPr>
        <dsp:cNvPr id="0" name=""/>
        <dsp:cNvSpPr/>
      </dsp:nvSpPr>
      <dsp:spPr>
        <a:xfrm>
          <a:off x="73726" y="911140"/>
          <a:ext cx="859700" cy="60742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50A6E-A8F8-412B-BE4D-73F1BBA7F6D7}">
      <dsp:nvSpPr>
        <dsp:cNvPr id="0" name=""/>
        <dsp:cNvSpPr/>
      </dsp:nvSpPr>
      <dsp:spPr>
        <a:xfrm>
          <a:off x="0" y="1645519"/>
          <a:ext cx="7920880" cy="759283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Feature selection (informative genes)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Supervised: GO term annotation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Unsupervised: Variance (HVG, previous versions), dispersion / dropouts (DANB, new)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60104" y="1645519"/>
        <a:ext cx="6260775" cy="759283"/>
      </dsp:txXfrm>
    </dsp:sp>
    <dsp:sp modelId="{8CA27943-938A-49F4-8AC7-A31226943CC3}">
      <dsp:nvSpPr>
        <dsp:cNvPr id="0" name=""/>
        <dsp:cNvSpPr/>
      </dsp:nvSpPr>
      <dsp:spPr>
        <a:xfrm>
          <a:off x="73726" y="1746352"/>
          <a:ext cx="859700" cy="60742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C268A-5285-498E-92E9-DBE8779873E5}">
      <dsp:nvSpPr>
        <dsp:cNvPr id="0" name=""/>
        <dsp:cNvSpPr/>
      </dsp:nvSpPr>
      <dsp:spPr>
        <a:xfrm>
          <a:off x="0" y="2505635"/>
          <a:ext cx="7920880" cy="839380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Clustering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MCL and </a:t>
          </a:r>
          <a:r>
            <a:rPr lang="en-US" sz="1200" kern="1200" dirty="0" err="1" smtClean="0">
              <a:solidFill>
                <a:schemeClr val="tx1"/>
              </a:solidFill>
            </a:rPr>
            <a:t>hclust</a:t>
          </a:r>
          <a:r>
            <a:rPr lang="en-US" sz="1200" kern="1200" dirty="0" smtClean="0">
              <a:solidFill>
                <a:schemeClr val="tx1"/>
              </a:solidFill>
            </a:rPr>
            <a:t> (previous workflow) can benefit from dimensionality reduction before calculating distance matrices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Additional methods: SC3, Seurat, </a:t>
          </a:r>
          <a:r>
            <a:rPr lang="en-US" sz="1200" kern="1200" dirty="0" err="1" smtClean="0">
              <a:solidFill>
                <a:schemeClr val="tx1"/>
              </a:solidFill>
            </a:rPr>
            <a:t>dbscan</a:t>
          </a:r>
          <a:r>
            <a:rPr lang="en-US" sz="1200" kern="1200" dirty="0" smtClean="0">
              <a:solidFill>
                <a:schemeClr val="tx1"/>
              </a:solidFill>
            </a:rPr>
            <a:t>, </a:t>
          </a:r>
          <a:r>
            <a:rPr lang="en-US" sz="1200" kern="1200" dirty="0" err="1" smtClean="0">
              <a:solidFill>
                <a:schemeClr val="tx1"/>
              </a:solidFill>
            </a:rPr>
            <a:t>mclust</a:t>
          </a:r>
          <a:r>
            <a:rPr lang="en-US" sz="1200" kern="1200" dirty="0" smtClean="0">
              <a:solidFill>
                <a:schemeClr val="tx1"/>
              </a:solidFill>
            </a:rPr>
            <a:t>, </a:t>
          </a:r>
          <a:r>
            <a:rPr lang="en-US" sz="1200" kern="1200" dirty="0" err="1" smtClean="0">
              <a:solidFill>
                <a:schemeClr val="tx1"/>
              </a:solidFill>
            </a:rPr>
            <a:t>pcaReduce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60104" y="2505635"/>
        <a:ext cx="6260775" cy="839380"/>
      </dsp:txXfrm>
    </dsp:sp>
    <dsp:sp modelId="{0BD47A33-5CF0-4320-A0B5-99B10A50B4EE}">
      <dsp:nvSpPr>
        <dsp:cNvPr id="0" name=""/>
        <dsp:cNvSpPr/>
      </dsp:nvSpPr>
      <dsp:spPr>
        <a:xfrm>
          <a:off x="73726" y="2621612"/>
          <a:ext cx="859700" cy="60742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D865D-5653-4B52-A1C6-97B2924A920F}">
      <dsp:nvSpPr>
        <dsp:cNvPr id="0" name=""/>
        <dsp:cNvSpPr/>
      </dsp:nvSpPr>
      <dsp:spPr>
        <a:xfrm>
          <a:off x="0" y="3420944"/>
          <a:ext cx="7920880" cy="1026042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Marker identification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Comparison of DE methods: </a:t>
          </a:r>
          <a:r>
            <a:rPr lang="en-US" sz="1200" kern="1200" dirty="0" err="1" smtClean="0">
              <a:solidFill>
                <a:schemeClr val="tx1"/>
              </a:solidFill>
            </a:rPr>
            <a:t>Soneson</a:t>
          </a:r>
          <a:r>
            <a:rPr lang="en-US" sz="1200" kern="1200" dirty="0" smtClean="0">
              <a:solidFill>
                <a:schemeClr val="tx1"/>
              </a:solidFill>
            </a:rPr>
            <a:t> and Robinson, 2017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chemeClr val="tx1"/>
              </a:solidFill>
            </a:rPr>
            <a:t>Limma</a:t>
          </a:r>
          <a:r>
            <a:rPr lang="en-US" sz="1200" kern="1200" dirty="0" smtClean="0">
              <a:solidFill>
                <a:schemeClr val="tx1"/>
              </a:solidFill>
            </a:rPr>
            <a:t>-trend and MAST as flexible, fast and robust methods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SC3 includes a method for easy identification and visualization of a small set of markers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60104" y="3420944"/>
        <a:ext cx="6260775" cy="1026042"/>
      </dsp:txXfrm>
    </dsp:sp>
    <dsp:sp modelId="{18DD4C82-E072-4B4F-8C8C-930C21023EC8}">
      <dsp:nvSpPr>
        <dsp:cNvPr id="0" name=""/>
        <dsp:cNvSpPr/>
      </dsp:nvSpPr>
      <dsp:spPr>
        <a:xfrm>
          <a:off x="73726" y="3630252"/>
          <a:ext cx="859700" cy="60742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6973C-3A66-48F7-924B-2FDD432E80EF}">
      <dsp:nvSpPr>
        <dsp:cNvPr id="0" name=""/>
        <dsp:cNvSpPr/>
      </dsp:nvSpPr>
      <dsp:spPr>
        <a:xfrm>
          <a:off x="0" y="4530163"/>
          <a:ext cx="7920880" cy="498408"/>
        </a:xfrm>
        <a:prstGeom prst="roundRect">
          <a:avLst>
            <a:gd name="adj" fmla="val 10000"/>
          </a:avLst>
        </a:prstGeom>
        <a:noFill/>
        <a:ln w="12700" cap="sq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Identification and characterization of rare cell types</a:t>
          </a:r>
          <a:endParaRPr lang="en-US" sz="1400" b="1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solidFill>
                <a:schemeClr val="tx1"/>
              </a:solidFill>
            </a:rPr>
            <a:t> </a:t>
          </a:r>
          <a:r>
            <a:rPr lang="en-US" sz="1200" kern="1200" dirty="0" smtClean="0">
              <a:solidFill>
                <a:schemeClr val="tx1"/>
              </a:solidFill>
            </a:rPr>
            <a:t>Algorithm by Marilisa </a:t>
          </a:r>
          <a:r>
            <a:rPr lang="en-US" sz="1200" kern="1200" dirty="0" err="1" smtClean="0">
              <a:solidFill>
                <a:schemeClr val="tx1"/>
              </a:solidFill>
            </a:rPr>
            <a:t>Neri</a:t>
          </a:r>
          <a:r>
            <a:rPr lang="en-US" sz="1200" kern="1200" dirty="0" smtClean="0">
              <a:solidFill>
                <a:schemeClr val="tx1"/>
              </a:solidFill>
            </a:rPr>
            <a:t> (adapted from previous versions of workflow)</a:t>
          </a:r>
          <a:r>
            <a:rPr lang="en-US" sz="800" kern="1200" dirty="0" smtClean="0">
              <a:solidFill>
                <a:schemeClr val="tx1"/>
              </a:solidFill>
            </a:rPr>
            <a:t/>
          </a:r>
          <a:br>
            <a:rPr lang="en-US" sz="800" kern="1200" dirty="0" smtClean="0">
              <a:solidFill>
                <a:schemeClr val="tx1"/>
              </a:solidFill>
            </a:rPr>
          </a:br>
          <a:endParaRPr lang="en-US" sz="800" kern="1200" dirty="0">
            <a:solidFill>
              <a:schemeClr val="tx1"/>
            </a:solidFill>
          </a:endParaRPr>
        </a:p>
      </dsp:txBody>
      <dsp:txXfrm>
        <a:off x="1660104" y="4530163"/>
        <a:ext cx="6260775" cy="498408"/>
      </dsp:txXfrm>
    </dsp:sp>
    <dsp:sp modelId="{CC714CF0-40A5-489A-958A-59AE81C13838}">
      <dsp:nvSpPr>
        <dsp:cNvPr id="0" name=""/>
        <dsp:cNvSpPr/>
      </dsp:nvSpPr>
      <dsp:spPr>
        <a:xfrm>
          <a:off x="72363" y="4522915"/>
          <a:ext cx="862425" cy="51290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2/1/2018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" y="457200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3998913" algn="r"/>
                <a:tab pos="8229600" algn="r"/>
              </a:tabLst>
              <a:defRPr sz="1200"/>
            </a:lvl1pPr>
          </a:lstStyle>
          <a:p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965959" y="4389120"/>
            <a:ext cx="6492241" cy="960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965959" y="2331720"/>
            <a:ext cx="6492241" cy="228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+mj-lt"/>
              <a:buAutoNum type="arabicPeriod"/>
              <a:defRPr/>
            </a:lvl1pPr>
            <a:lvl2pPr marL="684213" indent="-231775">
              <a:defRPr/>
            </a:lvl2pPr>
            <a:lvl3pPr marL="914400" indent="-230188">
              <a:defRPr/>
            </a:lvl3pPr>
            <a:lvl4pPr marL="1146175" indent="-231775">
              <a:defRPr/>
            </a:lvl4pPr>
            <a:lvl5pPr marL="1368425" indent="-2222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6344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777240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2057400"/>
            <a:ext cx="777240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8580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6344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3756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8932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8580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333756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598932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685800" y="6350635"/>
            <a:ext cx="5943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>
                <a:solidFill>
                  <a:schemeClr val="accent1"/>
                </a:solidFill>
              </a:rPr>
              <a:t> 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dirty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Business Use Only</a:t>
            </a:r>
            <a:endParaRPr lang="en-US" dirty="0"/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683568" y="6368752"/>
            <a:ext cx="5943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chemeClr val="accent1"/>
                </a:solidFill>
              </a:rPr>
              <a:t>CBTi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160133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/>
              <a:t>Benchmarking and refining a general workflow for </a:t>
            </a:r>
            <a:r>
              <a:rPr lang="en-US" sz="2000" dirty="0" smtClean="0"/>
              <a:t>the </a:t>
            </a:r>
            <a:r>
              <a:rPr lang="en-US" sz="2000" dirty="0"/>
              <a:t>analysis of </a:t>
            </a:r>
            <a:r>
              <a:rPr lang="en-US" sz="2000" dirty="0" err="1"/>
              <a:t>scRNASeq</a:t>
            </a:r>
            <a:r>
              <a:rPr lang="en-US" sz="2000" dirty="0"/>
              <a:t> </a:t>
            </a:r>
            <a:r>
              <a:rPr lang="en-US" sz="2000" dirty="0" smtClean="0"/>
              <a:t>data: Key challenges and conclusions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Rebekka Wegmann</a:t>
            </a:r>
          </a:p>
          <a:p>
            <a:endParaRPr lang="en-US" dirty="0" smtClean="0"/>
          </a:p>
          <a:p>
            <a:r>
              <a:rPr lang="en-US" sz="1400" dirty="0" smtClean="0"/>
              <a:t>Marilisa </a:t>
            </a:r>
            <a:r>
              <a:rPr lang="en-US" sz="1400" dirty="0" err="1"/>
              <a:t>N</a:t>
            </a:r>
            <a:r>
              <a:rPr lang="en-US" sz="1400" dirty="0" err="1" smtClean="0"/>
              <a:t>eri</a:t>
            </a:r>
            <a:r>
              <a:rPr lang="en-US" sz="1400" dirty="0" smtClean="0"/>
              <a:t>, Caroline </a:t>
            </a:r>
            <a:r>
              <a:rPr lang="en-US" sz="1400" dirty="0" err="1" smtClean="0"/>
              <a:t>Gubser</a:t>
            </a:r>
            <a:r>
              <a:rPr lang="en-US" sz="1400" dirty="0"/>
              <a:t> </a:t>
            </a:r>
            <a:r>
              <a:rPr lang="en-US" sz="1400" dirty="0" smtClean="0"/>
              <a:t>Keller, Sven Schuierer, Guglielmo Roma </a:t>
            </a:r>
          </a:p>
          <a:p>
            <a:endParaRPr lang="en-US" dirty="0" smtClean="0"/>
          </a:p>
          <a:p>
            <a:r>
              <a:rPr lang="en-US" dirty="0" smtClean="0"/>
              <a:t>M&amp;B: Single-cell </a:t>
            </a:r>
            <a:r>
              <a:rPr lang="en-US" dirty="0" err="1" smtClean="0"/>
              <a:t>RNASeq</a:t>
            </a:r>
            <a:r>
              <a:rPr lang="en-US" dirty="0" smtClean="0"/>
              <a:t>, 25. January 2018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CBT- </a:t>
            </a:r>
            <a:r>
              <a:rPr lang="en-US" dirty="0" err="1" smtClean="0"/>
              <a:t>CBTi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9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br>
              <a:rPr lang="en-US" dirty="0" smtClean="0"/>
            </a:br>
            <a:r>
              <a:rPr lang="en-US" sz="2400" dirty="0" smtClean="0"/>
              <a:t>Benchmarking available methods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10</a:t>
            </a:fld>
            <a:endParaRPr lang="uk-U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07072"/>
              </p:ext>
            </p:extLst>
          </p:nvPr>
        </p:nvGraphicFramePr>
        <p:xfrm>
          <a:off x="539549" y="1412776"/>
          <a:ext cx="8136907" cy="5188618"/>
        </p:xfrm>
        <a:graphic>
          <a:graphicData uri="http://schemas.openxmlformats.org/drawingml/2006/table">
            <a:tbl>
              <a:tblPr firstRow="1" bandRow="1">
                <a:tableStyleId>{1C5780E6-A8F4-46B0-B82D-9E7F56C639EF}</a:tableStyleId>
              </a:tblPr>
              <a:tblGrid>
                <a:gridCol w="1005908"/>
                <a:gridCol w="938308"/>
                <a:gridCol w="1656184"/>
                <a:gridCol w="2088232"/>
                <a:gridCol w="1512171"/>
                <a:gridCol w="936104"/>
              </a:tblGrid>
              <a:tr h="4458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Method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Unsupervised  # clusters?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Input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Underlying model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Required</a:t>
                      </a:r>
                      <a:r>
                        <a:rPr lang="en-US" sz="1000" baseline="0" dirty="0" smtClean="0"/>
                        <a:t> cluster shape and 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Run time (12k cells)</a:t>
                      </a:r>
                      <a:endParaRPr lang="en-US" sz="1000" dirty="0"/>
                    </a:p>
                  </a:txBody>
                  <a:tcPr/>
                </a:tc>
              </a:tr>
              <a:tr h="39259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SC3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Normalized</a:t>
                      </a:r>
                      <a:r>
                        <a:rPr lang="en-US" sz="1000" baseline="0" dirty="0" smtClean="0"/>
                        <a:t> data, distances and transformations are calculated internally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K-means clustering on various distances &amp; transformations</a:t>
                      </a:r>
                      <a:r>
                        <a:rPr lang="en-US" sz="1000" baseline="0" dirty="0" smtClean="0"/>
                        <a:t>, hierarchical clustering of consensus matrix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Spherical, equal sizes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35 min</a:t>
                      </a:r>
                      <a:endParaRPr lang="en-US" sz="1000" dirty="0"/>
                    </a:p>
                  </a:txBody>
                  <a:tcPr/>
                </a:tc>
              </a:tr>
              <a:tr h="392590"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Hclust</a:t>
                      </a:r>
                      <a:r>
                        <a:rPr lang="en-US" sz="1000" b="1" dirty="0" smtClean="0"/>
                        <a:t> + dynamic</a:t>
                      </a:r>
                      <a:r>
                        <a:rPr lang="en-US" sz="1000" b="1" baseline="0" dirty="0" smtClean="0"/>
                        <a:t> tree cut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Distance matrix,</a:t>
                      </a:r>
                      <a:r>
                        <a:rPr lang="en-US" sz="1000" baseline="0" dirty="0" smtClean="0"/>
                        <a:t> usually </a:t>
                      </a:r>
                      <a:r>
                        <a:rPr lang="en-US" sz="1000" baseline="0" dirty="0" err="1" smtClean="0"/>
                        <a:t>pearson</a:t>
                      </a:r>
                      <a:r>
                        <a:rPr lang="en-US" sz="1000" baseline="0" dirty="0" smtClean="0"/>
                        <a:t> or </a:t>
                      </a:r>
                      <a:r>
                        <a:rPr lang="en-US" sz="1000" baseline="0" dirty="0" err="1" smtClean="0"/>
                        <a:t>euclidean</a:t>
                      </a:r>
                      <a:r>
                        <a:rPr lang="en-US" sz="1000" baseline="0" dirty="0" smtClean="0"/>
                        <a:t> distance in PCA space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Agglomerative clustering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 min</a:t>
                      </a:r>
                      <a:endParaRPr lang="en-US" sz="1000" dirty="0"/>
                    </a:p>
                  </a:txBody>
                  <a:tcPr/>
                </a:tc>
              </a:tr>
              <a:tr h="392590"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pcaReduce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Normalized</a:t>
                      </a:r>
                      <a:r>
                        <a:rPr lang="en-US" sz="1000" baseline="0" dirty="0" smtClean="0"/>
                        <a:t> data, PCA is performed internally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K-means + hierarchical clustering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Spherical, equal sizes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r>
                        <a:rPr lang="en-US" sz="1000" baseline="0" dirty="0" smtClean="0"/>
                        <a:t> min</a:t>
                      </a:r>
                      <a:endParaRPr lang="en-US" sz="1000" dirty="0"/>
                    </a:p>
                  </a:txBody>
                  <a:tcPr/>
                </a:tc>
              </a:tr>
              <a:tr h="39259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Seurat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Principal component scores, are internally</a:t>
                      </a:r>
                      <a:r>
                        <a:rPr lang="en-US" sz="1000" baseline="0" dirty="0" smtClean="0"/>
                        <a:t> converted to a graph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Graph</a:t>
                      </a:r>
                      <a:r>
                        <a:rPr lang="en-US" sz="1000" baseline="0" dirty="0" smtClean="0"/>
                        <a:t> based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 min</a:t>
                      </a:r>
                      <a:endParaRPr lang="en-US" sz="1000" dirty="0"/>
                    </a:p>
                  </a:txBody>
                  <a:tcPr/>
                </a:tc>
              </a:tr>
              <a:tr h="392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MCL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Distance matrix,</a:t>
                      </a:r>
                      <a:r>
                        <a:rPr lang="en-US" sz="1000" baseline="0" dirty="0" smtClean="0"/>
                        <a:t> usually </a:t>
                      </a:r>
                      <a:r>
                        <a:rPr lang="en-US" sz="1000" baseline="0" dirty="0" err="1" smtClean="0"/>
                        <a:t>pearson</a:t>
                      </a:r>
                      <a:r>
                        <a:rPr lang="en-US" sz="1000" baseline="0" dirty="0" smtClean="0"/>
                        <a:t> or </a:t>
                      </a:r>
                      <a:r>
                        <a:rPr lang="en-US" sz="1000" baseline="0" dirty="0" err="1" smtClean="0"/>
                        <a:t>euclidean</a:t>
                      </a:r>
                      <a:r>
                        <a:rPr lang="en-US" sz="1000" baseline="0" dirty="0" smtClean="0"/>
                        <a:t> distance in PCA space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Graph based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Build graph: &gt;1h</a:t>
                      </a:r>
                    </a:p>
                    <a:p>
                      <a:r>
                        <a:rPr lang="en-US" sz="1000" dirty="0" smtClean="0"/>
                        <a:t>Run MCL: 7 min</a:t>
                      </a:r>
                      <a:endParaRPr lang="en-US" sz="1000" dirty="0"/>
                    </a:p>
                  </a:txBody>
                  <a:tcPr/>
                </a:tc>
              </a:tr>
              <a:tr h="392590"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mclust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 (via cross-validation or BIC)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Principal component scores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Gaussian</a:t>
                      </a:r>
                      <a:r>
                        <a:rPr lang="en-US" sz="1000" baseline="0" dirty="0" smtClean="0"/>
                        <a:t> mixture model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Ellipsoid, size can vary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 min</a:t>
                      </a:r>
                      <a:endParaRPr lang="en-US" sz="1000" dirty="0"/>
                    </a:p>
                  </a:txBody>
                  <a:tcPr/>
                </a:tc>
              </a:tr>
              <a:tr h="890938"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DBScan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Distance matrix,</a:t>
                      </a:r>
                      <a:r>
                        <a:rPr lang="en-US" sz="1000" baseline="0" dirty="0" smtClean="0"/>
                        <a:t> usually </a:t>
                      </a:r>
                      <a:r>
                        <a:rPr lang="en-US" sz="1000" baseline="0" dirty="0" err="1" smtClean="0"/>
                        <a:t>pearson</a:t>
                      </a:r>
                      <a:r>
                        <a:rPr lang="en-US" sz="1000" baseline="0" dirty="0" smtClean="0"/>
                        <a:t> or </a:t>
                      </a:r>
                      <a:r>
                        <a:rPr lang="en-US" sz="1000" baseline="0" dirty="0" err="1" smtClean="0"/>
                        <a:t>euclidean</a:t>
                      </a:r>
                      <a:r>
                        <a:rPr lang="en-US" sz="1000" baseline="0" dirty="0" smtClean="0"/>
                        <a:t> distance in PCA space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Clusters are defined as regions of high density separated by regions of low density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None, but clusters</a:t>
                      </a:r>
                      <a:r>
                        <a:rPr lang="en-US" sz="1000" baseline="0" dirty="0" smtClean="0"/>
                        <a:t> have to be compact and clearly disconnected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min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32346"/>
            <a:ext cx="1026114" cy="7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52628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3 mixtures with different proportions of 8 cell lines created in silico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possible, the number of clusters is forced to be 8</a:t>
            </a:r>
          </a:p>
          <a:p>
            <a:r>
              <a:rPr lang="en-US" sz="2000" dirty="0" smtClean="0"/>
              <a:t>Goodness of clustering assessed by adjusted rand index (ARI)</a:t>
            </a:r>
          </a:p>
          <a:p>
            <a:r>
              <a:rPr lang="en-US" sz="2000" dirty="0" smtClean="0"/>
              <a:t>Stochastic methods are run 25 times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54" y="2134597"/>
            <a:ext cx="2958926" cy="19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84168" y="4222829"/>
            <a:ext cx="228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Mix 3</a:t>
            </a:r>
            <a:r>
              <a:rPr lang="en-US" sz="1200" dirty="0" smtClean="0"/>
              <a:t>: Unequal proportions with very abundant and</a:t>
            </a:r>
          </a:p>
          <a:p>
            <a:r>
              <a:rPr lang="en-US" sz="1200" dirty="0" smtClean="0"/>
              <a:t>very rare cell types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38348"/>
            <a:ext cx="2968937" cy="197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Clustering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Benchmarking available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1" y="2175463"/>
            <a:ext cx="2903135" cy="194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722" y="4280028"/>
            <a:ext cx="167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Mix 1</a:t>
            </a:r>
            <a:r>
              <a:rPr lang="en-US" sz="1200" dirty="0" smtClean="0"/>
              <a:t>: All proportions </a:t>
            </a:r>
          </a:p>
          <a:p>
            <a:r>
              <a:rPr lang="en-US" sz="1200" dirty="0" smtClean="0"/>
              <a:t>are roughly equal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03909" y="422282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Mix 2</a:t>
            </a:r>
            <a:r>
              <a:rPr lang="en-US" sz="1200" dirty="0" smtClean="0"/>
              <a:t>: Unequal proportions,</a:t>
            </a:r>
          </a:p>
          <a:p>
            <a:r>
              <a:rPr lang="en-US" sz="1200" dirty="0" smtClean="0"/>
              <a:t>No very rare cell types</a:t>
            </a:r>
            <a:endParaRPr lang="en-US" sz="1200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32346"/>
            <a:ext cx="1026114" cy="7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  <a:br>
              <a:rPr lang="en-US" dirty="0"/>
            </a:br>
            <a:r>
              <a:rPr lang="en-US" sz="2400" dirty="0"/>
              <a:t>Benchmarking available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38" y="1628800"/>
            <a:ext cx="3625602" cy="254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28800"/>
            <a:ext cx="3587502" cy="253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51924"/>
            <a:ext cx="3515494" cy="250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040" y="1530000"/>
            <a:ext cx="30898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Mix1: Equal cluster sizes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1512000"/>
            <a:ext cx="30898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Mix2: Unequal cluster sizes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4149080"/>
            <a:ext cx="30898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Mix3: Extremely unequal cluster sizes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4287579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the full dataset, any method produces a perfect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 cluster sizes change, especially methods that expect a </a:t>
            </a:r>
            <a:r>
              <a:rPr lang="en-US" sz="1400" dirty="0" err="1" smtClean="0"/>
              <a:t>certein</a:t>
            </a:r>
            <a:r>
              <a:rPr lang="en-US" sz="1400" dirty="0" smtClean="0"/>
              <a:t> cluster shape or size start failing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Note: </a:t>
            </a:r>
            <a:r>
              <a:rPr lang="en-US" sz="1400" dirty="0" err="1" smtClean="0"/>
              <a:t>DBScan</a:t>
            </a:r>
            <a:r>
              <a:rPr lang="en-US" sz="1400" dirty="0" smtClean="0"/>
              <a:t> classifies very small populations as outliers, while all other methods merge them with the closest bigger cluster</a:t>
            </a:r>
            <a:endParaRPr lang="en-US" sz="1400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32346"/>
            <a:ext cx="1026114" cy="7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</a:t>
            </a:r>
            <a:br>
              <a:rPr lang="en-US" dirty="0" smtClean="0"/>
            </a:br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clear clusters are present in the data, any algorithm will find them, provided the underlying assumptions are fulfilled and a meaningful input was chosen.</a:t>
            </a:r>
          </a:p>
          <a:p>
            <a:r>
              <a:rPr lang="en-US" dirty="0" smtClean="0"/>
              <a:t>There is most likely no global best option for clustering.</a:t>
            </a:r>
          </a:p>
          <a:p>
            <a:r>
              <a:rPr lang="en-US" dirty="0" smtClean="0"/>
              <a:t>All methods struggle with very imbalanced cluster sizes.</a:t>
            </a:r>
          </a:p>
          <a:p>
            <a:pPr lvl="1"/>
            <a:r>
              <a:rPr lang="en-US" dirty="0" smtClean="0"/>
              <a:t>Incompatible with assumptions (e.g. for k-means)</a:t>
            </a:r>
          </a:p>
          <a:p>
            <a:pPr lvl="1"/>
            <a:r>
              <a:rPr lang="en-US" dirty="0" smtClean="0"/>
              <a:t>Misclassification of a small group of cells does not greatly affect overall likelihood of model (e.g. for EM algorithm in </a:t>
            </a:r>
            <a:r>
              <a:rPr lang="en-US" dirty="0" err="1" smtClean="0"/>
              <a:t>mclust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Feature selection and/or additional dimensionality reduction might result in loss of the weak signal from a very small subpopulation of cells </a:t>
            </a:r>
          </a:p>
          <a:p>
            <a:r>
              <a:rPr lang="en-US" dirty="0" smtClean="0"/>
              <a:t>Proposed workaround: 2-step approach</a:t>
            </a:r>
          </a:p>
          <a:p>
            <a:pPr lvl="1"/>
            <a:r>
              <a:rPr lang="en-US" dirty="0" smtClean="0"/>
              <a:t>Initial clustering to capture large groups / global structure</a:t>
            </a:r>
          </a:p>
          <a:p>
            <a:pPr lvl="1"/>
            <a:r>
              <a:rPr lang="en-US" dirty="0" smtClean="0"/>
              <a:t>Re-run analysis on a subset of cells</a:t>
            </a:r>
          </a:p>
          <a:p>
            <a:pPr lvl="1"/>
            <a:r>
              <a:rPr lang="en-US" dirty="0" smtClean="0"/>
              <a:t>Identify rare cell types with characteristic gene expression signatures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32346"/>
            <a:ext cx="1026114" cy="7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077072"/>
            <a:ext cx="351665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Rare cell types</a:t>
            </a:r>
            <a:br>
              <a:rPr lang="en-US" dirty="0" smtClean="0"/>
            </a:br>
            <a:r>
              <a:rPr lang="en-US" sz="2400" dirty="0"/>
              <a:t>Application to cell line </a:t>
            </a:r>
            <a:r>
              <a:rPr lang="en-US" sz="2400" dirty="0" smtClean="0"/>
              <a:t>data: Cluster 3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76672"/>
            <a:ext cx="1091533" cy="74550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84784"/>
            <a:ext cx="3514329" cy="25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369887" y="5877272"/>
            <a:ext cx="977977" cy="7200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966" y="566124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4"/>
                </a:solidFill>
              </a:rPr>
              <a:t>Subcluster</a:t>
            </a:r>
            <a:r>
              <a:rPr lang="en-US" sz="1200" dirty="0" smtClean="0">
                <a:solidFill>
                  <a:schemeClr val="accent4"/>
                </a:solidFill>
              </a:rPr>
              <a:t> 1:</a:t>
            </a:r>
          </a:p>
          <a:p>
            <a:r>
              <a:rPr lang="en-US" sz="1200" dirty="0" smtClean="0">
                <a:solidFill>
                  <a:schemeClr val="accent4"/>
                </a:solidFill>
              </a:rPr>
              <a:t> 5 </a:t>
            </a:r>
            <a:r>
              <a:rPr lang="en-US" sz="1200" dirty="0" err="1" smtClean="0">
                <a:solidFill>
                  <a:schemeClr val="accent4"/>
                </a:solidFill>
              </a:rPr>
              <a:t>Jurkat</a:t>
            </a:r>
            <a:r>
              <a:rPr lang="en-US" sz="1200" dirty="0" smtClean="0">
                <a:solidFill>
                  <a:schemeClr val="accent4"/>
                </a:solidFill>
              </a:rPr>
              <a:t> cells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3" name="AutoShape 2" descr="https://mithril.nibr.novartis.net/rstudio/s/a9d14cfc78a31dba496d7/graphics/plot.png?width=663&amp;height=448&amp;randomizer=-4423180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4465691" cy="265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70514" y="4797152"/>
            <a:ext cx="352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 identify the 5 </a:t>
            </a:r>
            <a:r>
              <a:rPr lang="en-US" sz="1400" dirty="0" err="1" smtClean="0"/>
              <a:t>Jurkat</a:t>
            </a:r>
            <a:r>
              <a:rPr lang="en-US" sz="1400" dirty="0" smtClean="0"/>
              <a:t> cells correctly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Consistent with </a:t>
            </a:r>
            <a:r>
              <a:rPr lang="en-US" sz="1400" dirty="0" err="1" smtClean="0"/>
              <a:t>Jurkat</a:t>
            </a:r>
            <a:r>
              <a:rPr lang="en-US" sz="1400" dirty="0" smtClean="0"/>
              <a:t> being derived from T-cell lymphoma, we find CD3 subunits among the marker genes.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 rot="19588451">
            <a:off x="2026028" y="3055295"/>
            <a:ext cx="1585473" cy="23389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Goal: Establish a general workflow for </a:t>
            </a:r>
            <a:r>
              <a:rPr lang="en-US" dirty="0" err="1" smtClean="0"/>
              <a:t>scRNASeq</a:t>
            </a:r>
            <a:r>
              <a:rPr lang="en-US" dirty="0" smtClean="0"/>
              <a:t> data analysis in R using several available packages</a:t>
            </a:r>
          </a:p>
          <a:p>
            <a:pPr lvl="1"/>
            <a:r>
              <a:rPr lang="en-US" dirty="0" smtClean="0"/>
              <a:t>We use </a:t>
            </a:r>
            <a:r>
              <a:rPr lang="en-US" dirty="0" err="1" smtClean="0"/>
              <a:t>scRNASeq</a:t>
            </a:r>
            <a:r>
              <a:rPr lang="en-US" dirty="0" smtClean="0"/>
              <a:t> data of known cell types (cell lines, well studied cells like PBMCs) to benchmark the different methods</a:t>
            </a:r>
          </a:p>
          <a:p>
            <a:pPr lvl="1"/>
            <a:r>
              <a:rPr lang="en-US" dirty="0" smtClean="0"/>
              <a:t>All code and a detailed description / guided analysis of a test dataset </a:t>
            </a:r>
            <a:r>
              <a:rPr lang="en-US" dirty="0"/>
              <a:t>are available </a:t>
            </a:r>
            <a:r>
              <a:rPr lang="en-US" dirty="0" smtClean="0"/>
              <a:t>within </a:t>
            </a:r>
            <a:r>
              <a:rPr lang="en-US" dirty="0" smtClean="0"/>
              <a:t>NIBR (publication </a:t>
            </a:r>
            <a:r>
              <a:rPr lang="en-US" smtClean="0"/>
              <a:t>is planned)</a:t>
            </a:r>
            <a:endParaRPr lang="en-US" dirty="0" smtClean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Test on other datasets </a:t>
            </a:r>
            <a:endParaRPr lang="en-US" dirty="0"/>
          </a:p>
          <a:p>
            <a:pPr lvl="2"/>
            <a:r>
              <a:rPr lang="en-US" dirty="0"/>
              <a:t>W</a:t>
            </a:r>
            <a:r>
              <a:rPr lang="en-US" dirty="0" smtClean="0"/>
              <a:t>hat happens if the cell type proportions are different?</a:t>
            </a:r>
          </a:p>
          <a:p>
            <a:pPr lvl="2"/>
            <a:r>
              <a:rPr lang="en-US" dirty="0" smtClean="0"/>
              <a:t> What needs to be changed for extremely </a:t>
            </a:r>
            <a:r>
              <a:rPr lang="en-US" dirty="0"/>
              <a:t>large </a:t>
            </a:r>
            <a:r>
              <a:rPr lang="en-US" dirty="0" smtClean="0"/>
              <a:t>datasets (</a:t>
            </a:r>
            <a:r>
              <a:rPr lang="en-US" dirty="0"/>
              <a:t>up </a:t>
            </a:r>
            <a:r>
              <a:rPr lang="en-US" dirty="0" smtClean="0"/>
              <a:t>to 100’000 cells)?</a:t>
            </a:r>
          </a:p>
          <a:p>
            <a:pPr lvl="1"/>
            <a:r>
              <a:rPr lang="en-US" dirty="0" smtClean="0"/>
              <a:t>Include methods for trajectory analysis</a:t>
            </a:r>
          </a:p>
          <a:p>
            <a:pPr lvl="1"/>
            <a:r>
              <a:rPr lang="en-US" dirty="0" smtClean="0"/>
              <a:t>Update to new </a:t>
            </a:r>
            <a:r>
              <a:rPr lang="en-US" dirty="0" err="1" smtClean="0"/>
              <a:t>bioconductor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191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3886200" cy="452628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CBTi</a:t>
            </a:r>
            <a:endParaRPr lang="en-US" dirty="0" smtClean="0"/>
          </a:p>
          <a:p>
            <a:pPr lvl="1"/>
            <a:r>
              <a:rPr lang="en-US" dirty="0" smtClean="0"/>
              <a:t>Florian </a:t>
            </a:r>
            <a:r>
              <a:rPr lang="en-US" dirty="0" err="1" smtClean="0"/>
              <a:t>Nigsch</a:t>
            </a:r>
            <a:endParaRPr lang="en-US" dirty="0" smtClean="0"/>
          </a:p>
          <a:p>
            <a:pPr lvl="1"/>
            <a:r>
              <a:rPr lang="en-US" dirty="0" smtClean="0"/>
              <a:t>Christian </a:t>
            </a:r>
            <a:r>
              <a:rPr lang="en-US" dirty="0" err="1" smtClean="0"/>
              <a:t>Hauer</a:t>
            </a:r>
            <a:endParaRPr lang="en-US" dirty="0" smtClean="0"/>
          </a:p>
          <a:p>
            <a:pPr lvl="1"/>
            <a:r>
              <a:rPr lang="en-US" dirty="0" smtClean="0"/>
              <a:t>Shola Richards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Giovanni d’ </a:t>
            </a:r>
            <a:r>
              <a:rPr lang="en-US" dirty="0" err="1" smtClean="0"/>
              <a:t>Ario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CBT</a:t>
            </a:r>
          </a:p>
          <a:p>
            <a:pPr lvl="1"/>
            <a:r>
              <a:rPr lang="en-US" dirty="0" smtClean="0"/>
              <a:t>Rachel </a:t>
            </a:r>
            <a:r>
              <a:rPr lang="en-US" dirty="0" err="1" smtClean="0"/>
              <a:t>Cuttat</a:t>
            </a:r>
            <a:endParaRPr lang="en-US" dirty="0" smtClean="0"/>
          </a:p>
          <a:p>
            <a:pPr lvl="1"/>
            <a:r>
              <a:rPr lang="en-US" dirty="0" smtClean="0"/>
              <a:t>Annick Waldt</a:t>
            </a:r>
          </a:p>
          <a:p>
            <a:pPr lvl="1"/>
            <a:r>
              <a:rPr lang="en-US" dirty="0" smtClean="0"/>
              <a:t>Walter </a:t>
            </a:r>
            <a:r>
              <a:rPr lang="en-US" dirty="0"/>
              <a:t>C</a:t>
            </a:r>
            <a:r>
              <a:rPr lang="en-US" dirty="0" smtClean="0"/>
              <a:t>arbone</a:t>
            </a:r>
          </a:p>
          <a:p>
            <a:pPr lvl="1"/>
            <a:r>
              <a:rPr lang="en-US" dirty="0" smtClean="0"/>
              <a:t>John Reece-</a:t>
            </a:r>
            <a:r>
              <a:rPr lang="en-US" dirty="0" err="1" smtClean="0"/>
              <a:t>Hoyes</a:t>
            </a:r>
            <a:endParaRPr lang="en-US" dirty="0" smtClean="0"/>
          </a:p>
          <a:p>
            <a:pPr lvl="1"/>
            <a:r>
              <a:rPr lang="en-US" dirty="0" err="1" smtClean="0"/>
              <a:t>Kushal</a:t>
            </a:r>
            <a:r>
              <a:rPr lang="en-US" dirty="0" smtClean="0"/>
              <a:t> Joshi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208" y="1484784"/>
            <a:ext cx="38862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Tx/>
              <a:buSzPct val="120000"/>
              <a:buFont typeface="Arial" pitchFamily="34" charset="0"/>
              <a:buChar char="•"/>
              <a:tabLst>
                <a:tab pos="3998913" algn="r"/>
                <a:tab pos="8229600" algn="r"/>
              </a:tabLs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Tx/>
              <a:buSzPct val="10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Tx/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Tx/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Tx/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FMI</a:t>
            </a:r>
          </a:p>
          <a:p>
            <a:pPr lvl="1"/>
            <a:r>
              <a:rPr lang="en-US" dirty="0" smtClean="0"/>
              <a:t>Michael Stadler</a:t>
            </a:r>
          </a:p>
          <a:p>
            <a:pPr lvl="1"/>
            <a:r>
              <a:rPr lang="en-US" dirty="0" smtClean="0"/>
              <a:t>Pan Papasaikas</a:t>
            </a:r>
          </a:p>
        </p:txBody>
      </p:sp>
    </p:spTree>
    <p:extLst>
      <p:ext uri="{BB962C8B-B14F-4D97-AF65-F5344CB8AC3E}">
        <p14:creationId xmlns:p14="http://schemas.microsoft.com/office/powerpoint/2010/main" val="1352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28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br>
              <a:rPr lang="en-US" dirty="0" smtClean="0"/>
            </a:br>
            <a:r>
              <a:rPr lang="en-US" sz="2400" dirty="0" smtClean="0"/>
              <a:t>Summary of QC metrics per batch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18</a:t>
            </a:fld>
            <a:endParaRPr lang="uk-U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49467"/>
              </p:ext>
            </p:extLst>
          </p:nvPr>
        </p:nvGraphicFramePr>
        <p:xfrm>
          <a:off x="683568" y="1428714"/>
          <a:ext cx="7848870" cy="4837137"/>
        </p:xfrm>
        <a:graphic>
          <a:graphicData uri="http://schemas.openxmlformats.org/drawingml/2006/table">
            <a:tbl>
              <a:tblPr firstRow="1" bandRow="1">
                <a:tableStyleId>{1C5780E6-A8F4-46B0-B82D-9E7F56C639EF}</a:tableStyleId>
              </a:tblPr>
              <a:tblGrid>
                <a:gridCol w="1569774"/>
                <a:gridCol w="1742594"/>
                <a:gridCol w="1396954"/>
                <a:gridCol w="1569774"/>
                <a:gridCol w="1569774"/>
              </a:tblGrid>
              <a:tr h="48811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Batch 1: K562, </a:t>
                      </a:r>
                      <a:r>
                        <a:rPr lang="en-US" sz="1100" dirty="0" err="1" smtClean="0"/>
                        <a:t>Jurkat</a:t>
                      </a:r>
                      <a:r>
                        <a:rPr lang="en-US" sz="1100" dirty="0" smtClean="0"/>
                        <a:t>, Ramos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(DA234)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Batch 2: IMR90,</a:t>
                      </a:r>
                      <a:r>
                        <a:rPr lang="en-US" sz="1100" baseline="0" dirty="0" smtClean="0"/>
                        <a:t> HCT116</a:t>
                      </a:r>
                      <a:r>
                        <a:rPr lang="en-US" sz="1100" dirty="0" smtClean="0"/>
                        <a:t> (DA272)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Batch 3: A549,</a:t>
                      </a:r>
                      <a:r>
                        <a:rPr lang="en-US" sz="1100" baseline="0" dirty="0" smtClean="0"/>
                        <a:t> Ramos</a:t>
                      </a:r>
                      <a:r>
                        <a:rPr lang="en-US" sz="1100" dirty="0" smtClean="0"/>
                        <a:t> (DA272)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Batch 4: HEK293,</a:t>
                      </a:r>
                      <a:r>
                        <a:rPr lang="en-US" sz="1100" baseline="0" dirty="0" smtClean="0"/>
                        <a:t> H1437</a:t>
                      </a:r>
                      <a:r>
                        <a:rPr lang="en-US" sz="1100" dirty="0" smtClean="0"/>
                        <a:t> (DA272)</a:t>
                      </a: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Reads / cell [mean]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36’236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37’756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38’602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33’589</a:t>
                      </a:r>
                      <a:endParaRPr lang="en-US" sz="1100" dirty="0"/>
                    </a:p>
                  </a:txBody>
                  <a:tcPr/>
                </a:tc>
              </a:tr>
              <a:tr h="63691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UMI / cell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r>
                        <a:rPr lang="en-US" sz="1100" baseline="0" dirty="0" smtClean="0"/>
                        <a:t>[min, 1</a:t>
                      </a:r>
                      <a:r>
                        <a:rPr lang="en-US" sz="1100" baseline="30000" dirty="0" smtClean="0"/>
                        <a:t>st</a:t>
                      </a:r>
                      <a:r>
                        <a:rPr lang="en-US" sz="1100" baseline="0" dirty="0" smtClean="0"/>
                        <a:t>,</a:t>
                      </a:r>
                      <a:r>
                        <a:rPr lang="en-US" sz="1100" b="1" baseline="0" dirty="0" smtClean="0"/>
                        <a:t>2</a:t>
                      </a:r>
                      <a:r>
                        <a:rPr lang="en-US" sz="1100" b="1" baseline="30000" dirty="0" smtClean="0"/>
                        <a:t>nd</a:t>
                      </a:r>
                      <a:r>
                        <a:rPr lang="en-US" sz="1100" baseline="0" dirty="0" smtClean="0"/>
                        <a:t> and 3</a:t>
                      </a:r>
                      <a:r>
                        <a:rPr lang="en-US" sz="1100" baseline="30000" dirty="0" smtClean="0"/>
                        <a:t>rd</a:t>
                      </a:r>
                      <a:r>
                        <a:rPr lang="en-US" sz="1100" baseline="0" dirty="0" smtClean="0"/>
                        <a:t> quartile, max]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1009, 8896, </a:t>
                      </a:r>
                      <a:r>
                        <a:rPr lang="en-US" sz="1100" b="1" dirty="0" smtClean="0"/>
                        <a:t>16600</a:t>
                      </a:r>
                      <a:r>
                        <a:rPr lang="en-US" sz="1100" dirty="0" smtClean="0"/>
                        <a:t>, 23824, 78355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4569,14224,</a:t>
                      </a:r>
                      <a:r>
                        <a:rPr lang="en-US" sz="1100" b="1" dirty="0" smtClean="0"/>
                        <a:t>17869</a:t>
                      </a:r>
                      <a:r>
                        <a:rPr lang="en-US" sz="1100" dirty="0" smtClean="0"/>
                        <a:t> 23196,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64864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4377, 9774, </a:t>
                      </a:r>
                      <a:r>
                        <a:rPr lang="en-US" sz="1100" b="1" dirty="0" smtClean="0"/>
                        <a:t>13543</a:t>
                      </a:r>
                      <a:r>
                        <a:rPr lang="en-US" sz="1100" dirty="0" smtClean="0"/>
                        <a:t>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22310, 56086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4774, 9844, </a:t>
                      </a:r>
                      <a:r>
                        <a:rPr lang="en-US" sz="1100" b="1" dirty="0" smtClean="0"/>
                        <a:t>12960</a:t>
                      </a:r>
                      <a:r>
                        <a:rPr lang="en-US" sz="1100" dirty="0" smtClean="0"/>
                        <a:t>, 19469 88332</a:t>
                      </a:r>
                      <a:endParaRPr lang="en-US" sz="1100" dirty="0"/>
                    </a:p>
                  </a:txBody>
                  <a:tcPr/>
                </a:tc>
              </a:tr>
              <a:tr h="6369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Genes / cell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[min, 1</a:t>
                      </a:r>
                      <a:r>
                        <a:rPr lang="en-US" sz="1100" baseline="30000" dirty="0" smtClean="0"/>
                        <a:t>st</a:t>
                      </a:r>
                      <a:r>
                        <a:rPr lang="en-US" sz="1100" baseline="0" dirty="0" smtClean="0"/>
                        <a:t>,</a:t>
                      </a:r>
                      <a:r>
                        <a:rPr lang="en-US" sz="1100" b="1" baseline="0" dirty="0" smtClean="0"/>
                        <a:t>2</a:t>
                      </a:r>
                      <a:r>
                        <a:rPr lang="en-US" sz="1100" b="1" baseline="30000" dirty="0" smtClean="0"/>
                        <a:t>nd</a:t>
                      </a:r>
                      <a:r>
                        <a:rPr lang="en-US" sz="1100" baseline="0" dirty="0" smtClean="0"/>
                        <a:t> and 3</a:t>
                      </a:r>
                      <a:r>
                        <a:rPr lang="en-US" sz="1100" baseline="30000" dirty="0" smtClean="0"/>
                        <a:t>rd</a:t>
                      </a:r>
                      <a:r>
                        <a:rPr lang="en-US" sz="1100" baseline="0" dirty="0" smtClean="0"/>
                        <a:t> quartile, max]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168 ,2550, </a:t>
                      </a:r>
                      <a:r>
                        <a:rPr lang="en-US" sz="1100" b="1" dirty="0" smtClean="0"/>
                        <a:t>3652</a:t>
                      </a:r>
                      <a:r>
                        <a:rPr lang="en-US" sz="1100" dirty="0" smtClean="0"/>
                        <a:t>,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4357 6852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900, 3166, </a:t>
                      </a:r>
                      <a:r>
                        <a:rPr lang="en-US" sz="1100" b="1" dirty="0" smtClean="0"/>
                        <a:t>3646</a:t>
                      </a:r>
                      <a:r>
                        <a:rPr lang="en-US" sz="1100" dirty="0" smtClean="0"/>
                        <a:t> 4200, 7344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1303, 2556, </a:t>
                      </a:r>
                      <a:r>
                        <a:rPr lang="en-US" sz="1100" b="1" dirty="0" smtClean="0"/>
                        <a:t>3142</a:t>
                      </a:r>
                      <a:r>
                        <a:rPr lang="en-US" sz="1100" dirty="0" smtClean="0"/>
                        <a:t>, 4004 6608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1010, 2838, </a:t>
                      </a:r>
                      <a:r>
                        <a:rPr lang="en-US" sz="1100" b="1" dirty="0" smtClean="0"/>
                        <a:t>3278</a:t>
                      </a:r>
                      <a:r>
                        <a:rPr lang="en-US" sz="1100" dirty="0" smtClean="0"/>
                        <a:t>, 3870, 9211 </a:t>
                      </a:r>
                      <a:endParaRPr lang="en-US" sz="1100" dirty="0"/>
                    </a:p>
                  </a:txBody>
                  <a:tcPr/>
                </a:tc>
              </a:tr>
              <a:tr h="630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Filter thresholds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Min_UMI</a:t>
                      </a:r>
                      <a:r>
                        <a:rPr lang="en-US" sz="1100" dirty="0" smtClean="0"/>
                        <a:t>: 2^12</a:t>
                      </a:r>
                    </a:p>
                    <a:p>
                      <a:r>
                        <a:rPr lang="en-US" sz="1100" dirty="0" err="1" smtClean="0"/>
                        <a:t>Min_genes</a:t>
                      </a:r>
                      <a:r>
                        <a:rPr lang="en-US" sz="1100" dirty="0" smtClean="0"/>
                        <a:t>: 2^10.5</a:t>
                      </a:r>
                    </a:p>
                    <a:p>
                      <a:r>
                        <a:rPr lang="en-US" sz="1100" dirty="0" err="1" smtClean="0"/>
                        <a:t>Max_pct_mt</a:t>
                      </a:r>
                      <a:r>
                        <a:rPr lang="en-US" sz="1100" dirty="0" smtClean="0"/>
                        <a:t>: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Min_UMI</a:t>
                      </a:r>
                      <a:r>
                        <a:rPr lang="en-US" sz="1100" dirty="0" smtClean="0"/>
                        <a:t>: 2^13</a:t>
                      </a:r>
                    </a:p>
                    <a:p>
                      <a:r>
                        <a:rPr lang="en-US" sz="1100" dirty="0" err="1" smtClean="0"/>
                        <a:t>Min_genes</a:t>
                      </a:r>
                      <a:r>
                        <a:rPr lang="en-US" sz="1100" dirty="0" smtClean="0"/>
                        <a:t>: 2^11</a:t>
                      </a:r>
                    </a:p>
                    <a:p>
                      <a:r>
                        <a:rPr lang="en-US" sz="1100" dirty="0" err="1" smtClean="0"/>
                        <a:t>Max_pct_mt</a:t>
                      </a:r>
                      <a:r>
                        <a:rPr lang="en-US" sz="1100" dirty="0" smtClean="0"/>
                        <a:t>: 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Min_UMI</a:t>
                      </a:r>
                      <a:r>
                        <a:rPr lang="en-US" sz="1100" dirty="0" smtClean="0"/>
                        <a:t>: 2^12</a:t>
                      </a:r>
                    </a:p>
                    <a:p>
                      <a:r>
                        <a:rPr lang="en-US" sz="1100" dirty="0" err="1" smtClean="0"/>
                        <a:t>Min_genes</a:t>
                      </a:r>
                      <a:r>
                        <a:rPr lang="en-US" sz="1100" dirty="0" smtClean="0"/>
                        <a:t>: 2^10.5</a:t>
                      </a:r>
                    </a:p>
                    <a:p>
                      <a:r>
                        <a:rPr lang="en-US" sz="1100" dirty="0" err="1" smtClean="0"/>
                        <a:t>Max_pct_mt</a:t>
                      </a:r>
                      <a:r>
                        <a:rPr lang="en-US" sz="1100" dirty="0" smtClean="0"/>
                        <a:t>: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Min_UMI</a:t>
                      </a:r>
                      <a:r>
                        <a:rPr lang="en-US" sz="1100" dirty="0" smtClean="0"/>
                        <a:t>: 2^12</a:t>
                      </a:r>
                    </a:p>
                    <a:p>
                      <a:r>
                        <a:rPr lang="en-US" sz="1100" dirty="0" err="1" smtClean="0"/>
                        <a:t>Min_genes</a:t>
                      </a:r>
                      <a:r>
                        <a:rPr lang="en-US" sz="1100" dirty="0" smtClean="0"/>
                        <a:t>: 2^10.5</a:t>
                      </a:r>
                    </a:p>
                    <a:p>
                      <a:r>
                        <a:rPr lang="en-US" sz="1100" dirty="0" err="1" smtClean="0"/>
                        <a:t>Max_pct_mt</a:t>
                      </a:r>
                      <a:r>
                        <a:rPr lang="en-US" sz="1100" dirty="0" smtClean="0"/>
                        <a:t>: 10</a:t>
                      </a: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 cells removed</a:t>
                      </a:r>
                      <a:r>
                        <a:rPr lang="en-US" sz="1100" baseline="0" dirty="0" smtClean="0"/>
                        <a:t> by RNA content filter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 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 1</a:t>
                      </a:r>
                      <a:endParaRPr lang="en-US" sz="1100" dirty="0"/>
                    </a:p>
                  </a:txBody>
                  <a:tcPr/>
                </a:tc>
              </a:tr>
              <a:tr h="63691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 cells removed</a:t>
                      </a:r>
                      <a:r>
                        <a:rPr lang="en-US" sz="1100" baseline="0" dirty="0" smtClean="0"/>
                        <a:t> by </a:t>
                      </a:r>
                      <a:r>
                        <a:rPr lang="en-US" sz="1100" baseline="0" dirty="0" err="1" smtClean="0"/>
                        <a:t>mt</a:t>
                      </a:r>
                      <a:r>
                        <a:rPr lang="en-US" sz="1100" baseline="0" dirty="0" smtClean="0"/>
                        <a:t> genes filter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 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 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 1</a:t>
                      </a:r>
                      <a:endParaRPr lang="en-US" sz="1100" dirty="0"/>
                    </a:p>
                  </a:txBody>
                  <a:tcPr/>
                </a:tc>
              </a:tr>
              <a:tr h="4717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Total % cells removed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 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 1</a:t>
                      </a:r>
                      <a:endParaRPr lang="en-US" sz="1100" dirty="0"/>
                    </a:p>
                  </a:txBody>
                  <a:tcPr/>
                </a:tc>
              </a:tr>
              <a:tr h="4717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Number of genes x cells passing QC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8727 x 2701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9452 x 2823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9290 x 3118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9858 x 3274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Normalizations</a:t>
            </a:r>
            <a:br>
              <a:rPr lang="en-US" dirty="0" smtClean="0"/>
            </a:br>
            <a:r>
              <a:rPr lang="en-US" sz="2400" dirty="0" smtClean="0"/>
              <a:t>Comparing size factors on simulated data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19</a:t>
            </a:fld>
            <a:endParaRPr lang="uk-U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6330850" cy="44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0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</a:t>
            </a:r>
            <a:br>
              <a:rPr lang="en-US" dirty="0" smtClean="0"/>
            </a:br>
            <a:r>
              <a:rPr lang="en-US" sz="2400" dirty="0" smtClean="0"/>
              <a:t>Refinement &amp; benchmarking of analysis workflow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  <p:grpSp>
        <p:nvGrpSpPr>
          <p:cNvPr id="6" name="Group 5"/>
          <p:cNvGrpSpPr/>
          <p:nvPr/>
        </p:nvGrpSpPr>
        <p:grpSpPr>
          <a:xfrm>
            <a:off x="611560" y="1628791"/>
            <a:ext cx="7899854" cy="4464505"/>
            <a:chOff x="-64280" y="1184869"/>
            <a:chExt cx="9187006" cy="506467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66" y="1692853"/>
              <a:ext cx="1533412" cy="138307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9889" y="1277202"/>
              <a:ext cx="2462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/>
                <a:t>Genes and cells quality control</a:t>
              </a:r>
              <a:endParaRPr lang="en-US" sz="1200" b="1" i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122" y="1785034"/>
              <a:ext cx="2113712" cy="119871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20595" y="1323369"/>
              <a:ext cx="3102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/>
                <a:t>S</a:t>
              </a:r>
              <a:r>
                <a:rPr lang="en-US" sz="1200" b="1" i="1" dirty="0" smtClean="0"/>
                <a:t>election of the most informative genes</a:t>
              </a:r>
            </a:p>
            <a:p>
              <a:pPr algn="ctr"/>
              <a:r>
                <a:rPr lang="en-US" sz="1200" b="1" i="1" dirty="0"/>
                <a:t>t</a:t>
              </a:r>
              <a:r>
                <a:rPr lang="en-US" sz="1200" b="1" i="1" dirty="0" smtClean="0"/>
                <a:t>o reduce the </a:t>
              </a:r>
              <a:r>
                <a:rPr lang="en-US" sz="1200" b="1" i="1" dirty="0"/>
                <a:t>high dimensionality</a:t>
              </a:r>
              <a:endParaRPr lang="en-US" sz="1200" b="1" i="1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52508" y="4105055"/>
              <a:ext cx="989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/>
                <a:t>Clustering </a:t>
              </a:r>
              <a:endParaRPr lang="en-US" sz="1200" b="1" i="1" dirty="0"/>
            </a:p>
          </p:txBody>
        </p:sp>
        <p:sp>
          <p:nvSpPr>
            <p:cNvPr id="13" name="Down Arrow 12"/>
            <p:cNvSpPr/>
            <p:nvPr/>
          </p:nvSpPr>
          <p:spPr>
            <a:xfrm rot="5400000">
              <a:off x="6128751" y="4996996"/>
              <a:ext cx="524031" cy="8820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21500" y="4105054"/>
              <a:ext cx="2526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/>
                <a:t>Identification of subpopulations</a:t>
              </a:r>
            </a:p>
            <a:p>
              <a:pPr algn="ctr"/>
              <a:r>
                <a:rPr lang="en-US" sz="1200" b="1" i="1" dirty="0" smtClean="0"/>
                <a:t> of cells and markers </a:t>
              </a:r>
              <a:endParaRPr lang="en-US" sz="1200" b="1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64280" y="4105055"/>
              <a:ext cx="2773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/>
                <a:t>Identification and characterization</a:t>
              </a:r>
            </a:p>
            <a:p>
              <a:pPr algn="ctr"/>
              <a:r>
                <a:rPr lang="en-US" sz="1200" b="1" i="1" dirty="0" smtClean="0"/>
                <a:t> of rare cell types  </a:t>
              </a:r>
              <a:endParaRPr lang="en-US" sz="1200" b="1" i="1" dirty="0"/>
            </a:p>
          </p:txBody>
        </p:sp>
        <p:sp>
          <p:nvSpPr>
            <p:cNvPr id="16" name="Down Arrow 15"/>
            <p:cNvSpPr/>
            <p:nvPr/>
          </p:nvSpPr>
          <p:spPr>
            <a:xfrm rot="5400000">
              <a:off x="2752258" y="4964239"/>
              <a:ext cx="524031" cy="8820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665961" y="3112307"/>
              <a:ext cx="524031" cy="8820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 rot="16200000">
              <a:off x="5653313" y="1986747"/>
              <a:ext cx="524031" cy="8820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16200000">
              <a:off x="2311219" y="1986747"/>
              <a:ext cx="524031" cy="8820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444" y="4734175"/>
              <a:ext cx="1928034" cy="138432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318" y="4725937"/>
              <a:ext cx="2246784" cy="145246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81" y="4736947"/>
              <a:ext cx="2270307" cy="151259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280605" y="1184869"/>
              <a:ext cx="1938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/>
                <a:t>Data Normalization and </a:t>
              </a:r>
            </a:p>
            <a:p>
              <a:pPr algn="ctr"/>
              <a:r>
                <a:rPr lang="en-US" sz="1200" b="1" i="1" dirty="0" smtClean="0"/>
                <a:t>transformation</a:t>
              </a:r>
              <a:endParaRPr lang="en-US" sz="1200" b="1" i="1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523" y="1699722"/>
              <a:ext cx="2338516" cy="1464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4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Annotating cell lines</a:t>
            </a:r>
            <a:br>
              <a:rPr lang="en-US" dirty="0" smtClean="0"/>
            </a:br>
            <a:r>
              <a:rPr lang="en-US" sz="2400" dirty="0" smtClean="0"/>
              <a:t>Example: Batch 3 (A549 + </a:t>
            </a:r>
            <a:r>
              <a:rPr lang="en-US" sz="2400" dirty="0"/>
              <a:t>R</a:t>
            </a:r>
            <a:r>
              <a:rPr lang="en-US" sz="2400" dirty="0" smtClean="0"/>
              <a:t>amos mix)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20</a:t>
            </a:fld>
            <a:endParaRPr lang="uk-U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7200800" cy="482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04" y="3847269"/>
            <a:ext cx="3715264" cy="23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619672" y="5589240"/>
            <a:ext cx="216024" cy="21602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19672" y="3140968"/>
            <a:ext cx="216024" cy="21602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3311406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</a:rPr>
              <a:t>Cell doublets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5759678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</a:rPr>
              <a:t>Cell doublets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3573016"/>
            <a:ext cx="18722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Total features vary between cell types! Total detected features has both biological origin and can be a confounding factor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948264" y="1604700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Here, </a:t>
            </a:r>
            <a:r>
              <a:rPr lang="en-US" sz="1100" dirty="0" err="1" smtClean="0"/>
              <a:t>tSNE</a:t>
            </a:r>
            <a:r>
              <a:rPr lang="en-US" sz="1100" dirty="0" smtClean="0"/>
              <a:t> projection shows ordering of cells along cell cycle </a:t>
            </a:r>
            <a:endParaRPr lang="en-US" sz="1100" dirty="0"/>
          </a:p>
        </p:txBody>
      </p:sp>
      <p:sp>
        <p:nvSpPr>
          <p:cNvPr id="13" name="Freeform 12"/>
          <p:cNvSpPr/>
          <p:nvPr/>
        </p:nvSpPr>
        <p:spPr>
          <a:xfrm>
            <a:off x="5833686" y="2504688"/>
            <a:ext cx="754538" cy="708288"/>
          </a:xfrm>
          <a:custGeom>
            <a:avLst/>
            <a:gdLst>
              <a:gd name="connsiteX0" fmla="*/ 737693 w 754538"/>
              <a:gd name="connsiteY0" fmla="*/ 473396 h 708288"/>
              <a:gd name="connsiteX1" fmla="*/ 670581 w 754538"/>
              <a:gd name="connsiteY1" fmla="*/ 112669 h 708288"/>
              <a:gd name="connsiteX2" fmla="*/ 83352 w 754538"/>
              <a:gd name="connsiteY2" fmla="*/ 28779 h 708288"/>
              <a:gd name="connsiteX3" fmla="*/ 33018 w 754538"/>
              <a:gd name="connsiteY3" fmla="*/ 557286 h 708288"/>
              <a:gd name="connsiteX4" fmla="*/ 360188 w 754538"/>
              <a:gd name="connsiteY4" fmla="*/ 708288 h 7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538" h="708288">
                <a:moveTo>
                  <a:pt x="737693" y="473396"/>
                </a:moveTo>
                <a:cubicBezTo>
                  <a:pt x="758665" y="330084"/>
                  <a:pt x="779638" y="186772"/>
                  <a:pt x="670581" y="112669"/>
                </a:cubicBezTo>
                <a:cubicBezTo>
                  <a:pt x="561524" y="38566"/>
                  <a:pt x="189612" y="-45324"/>
                  <a:pt x="83352" y="28779"/>
                </a:cubicBezTo>
                <a:cubicBezTo>
                  <a:pt x="-22908" y="102882"/>
                  <a:pt x="-13121" y="444035"/>
                  <a:pt x="33018" y="557286"/>
                </a:cubicBezTo>
                <a:cubicBezTo>
                  <a:pt x="79157" y="670537"/>
                  <a:pt x="304261" y="681723"/>
                  <a:pt x="360188" y="708288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88224" y="2879358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</a:rPr>
              <a:t>Cell cycle progression</a:t>
            </a:r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Annotating cell lines</a:t>
            </a:r>
            <a:br>
              <a:rPr lang="en-US" dirty="0" smtClean="0"/>
            </a:br>
            <a:r>
              <a:rPr lang="en-US" sz="2400" dirty="0" smtClean="0"/>
              <a:t>Sources of variance (IMR90 + HCT116 mix)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21</a:t>
            </a:fld>
            <a:endParaRPr lang="uk-UA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3"/>
          <a:stretch/>
        </p:blipFill>
        <p:spPr bwMode="auto">
          <a:xfrm>
            <a:off x="566033" y="1844824"/>
            <a:ext cx="1787492" cy="192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28600"/>
            <a:ext cx="2381267" cy="1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30837"/>
            <a:ext cx="1080120" cy="78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557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Distribution of the percentage of variance explained by different variables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6914" y="1576537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feature selection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1576537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With feature selection</a:t>
            </a:r>
            <a:endParaRPr lang="en-US" sz="1200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09231"/>
            <a:ext cx="3671527" cy="248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71" y="4005064"/>
            <a:ext cx="344788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2564904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After feature selection, “cell line” explains ~ 50% of total variance</a:t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1000" dirty="0" smtClean="0"/>
              <a:t>Analysis of PCA loadings confirms this notion: PC1 [40% variance] is loaded by cell-line specific genes. PC2 is dominated by cell-cycle related genes.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3887470"/>
            <a:ext cx="2451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Highest loadings on PC1 and PC2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303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</a:t>
            </a:r>
            <a:br>
              <a:rPr lang="en-US" dirty="0" smtClean="0"/>
            </a:br>
            <a:r>
              <a:rPr lang="en-US" sz="2400" dirty="0" smtClean="0"/>
              <a:t>DANB: Detailed procedure (Andrews et. </a:t>
            </a:r>
            <a:r>
              <a:rPr lang="en-US" sz="2400" dirty="0"/>
              <a:t>a</a:t>
            </a:r>
            <a:r>
              <a:rPr lang="en-US" sz="2400" dirty="0" smtClean="0"/>
              <a:t>l, 2017)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 smtClean="0"/>
                  <a:t>The mean expression per cell and gene,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 smtClean="0"/>
                  <a:t>, is estimated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16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 smtClean="0"/>
                  <a:t>= total counts for gene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= total counts for cell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and T = total overall counts</a:t>
                </a:r>
              </a:p>
              <a:p>
                <a:r>
                  <a:rPr lang="en-US" sz="1600" dirty="0" smtClean="0"/>
                  <a:t>Then, gene specific dispersions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 are fit to the observed variance by minimizing the difference between the observed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var</m:t>
                    </m:r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𝑐𝑜𝑢𝑛𝑡𝑠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 smtClean="0"/>
                  <a:t>) and the predicted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𝑝𝑟𝑒𝑑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(1+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/>
                  <a:t>)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An “average dispersion”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𝑎𝑣𝑒</m:t>
                        </m:r>
                      </m:sub>
                    </m:sSub>
                  </m:oMath>
                </a14:m>
                <a:r>
                  <a:rPr lang="en-US" sz="1600" dirty="0" smtClean="0"/>
                  <a:t> is obtained by fitting a linear model to the log-transformed means and dispersions: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𝑎𝑣𝑒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a</m:t>
                    </m:r>
                    <m:r>
                      <a:rPr lang="en-US" sz="1600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b</m:t>
                    </m:r>
                    <m:r>
                      <a:rPr lang="en-US" sz="1600" b="0" i="0" smtClean="0">
                        <a:latin typeface="Cambria Math"/>
                      </a:rPr>
                      <m:t> ∗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log</m:t>
                    </m:r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𝑐𝑒𝑙𝑙𝑠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In </a:t>
                </a:r>
                <a:r>
                  <a:rPr lang="en-US" sz="1600" dirty="0" err="1" smtClean="0"/>
                  <a:t>NBDisp</a:t>
                </a:r>
                <a:r>
                  <a:rPr lang="en-US" sz="1600" dirty="0" smtClean="0"/>
                  <a:t>, residuals are calculated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res</m:t>
                        </m:r>
                        <m:r>
                          <a:rPr lang="en-US" sz="1600" b="0" i="0" smtClean="0">
                            <a:latin typeface="Cambria Math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6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log</m:t>
                    </m:r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𝑎𝑣𝑒</m:t>
                        </m:r>
                      </m:sub>
                    </m:sSub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)). </a:t>
                </a:r>
                <a:r>
                  <a:rPr lang="en-US" sz="1600" dirty="0" err="1" smtClean="0"/>
                  <a:t>Overdispersed</a:t>
                </a:r>
                <a:r>
                  <a:rPr lang="en-US" sz="1600" dirty="0" smtClean="0"/>
                  <a:t> genes correspond to the lowest 10% of the residuals.</a:t>
                </a:r>
              </a:p>
              <a:p>
                <a:r>
                  <a:rPr lang="en-US" sz="1600" dirty="0" smtClean="0"/>
                  <a:t>In </a:t>
                </a:r>
                <a:r>
                  <a:rPr lang="en-US" sz="1600" dirty="0" err="1" smtClean="0"/>
                  <a:t>NBDrop</a:t>
                </a:r>
                <a:r>
                  <a:rPr lang="en-US" sz="1600" dirty="0" smtClean="0"/>
                  <a:t>, the observed dropout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obs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𝑐𝑒𝑙𝑙𝑠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 is the number of zero counts for gene j, is compared to the theoretical dropout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pred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𝑎𝑣𝑒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𝑎𝑣𝑒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𝑐𝑒𝑙𝑙𝑠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04" t="-809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22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093296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M3Drop paper: </a:t>
            </a:r>
          </a:p>
          <a:p>
            <a:r>
              <a:rPr lang="en-US" sz="900" dirty="0" smtClean="0"/>
              <a:t>Andrews and </a:t>
            </a:r>
            <a:r>
              <a:rPr lang="en-US" sz="900" dirty="0" err="1" smtClean="0"/>
              <a:t>Hemberg</a:t>
            </a:r>
            <a:r>
              <a:rPr lang="en-US" sz="900" dirty="0"/>
              <a:t>, preprint: https://www.biorxiv.org/content/biorxiv/early/2017/05/25/065094.full.pdf</a:t>
            </a:r>
          </a:p>
        </p:txBody>
      </p:sp>
    </p:spTree>
    <p:extLst>
      <p:ext uri="{BB962C8B-B14F-4D97-AF65-F5344CB8AC3E}">
        <p14:creationId xmlns:p14="http://schemas.microsoft.com/office/powerpoint/2010/main" val="10234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23</a:t>
            </a:fld>
            <a:endParaRPr lang="uk-UA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63387146"/>
              </p:ext>
            </p:extLst>
          </p:nvPr>
        </p:nvGraphicFramePr>
        <p:xfrm>
          <a:off x="611560" y="1196752"/>
          <a:ext cx="792088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br>
              <a:rPr lang="en-US" dirty="0" smtClean="0"/>
            </a:br>
            <a:r>
              <a:rPr lang="en-US" sz="2400" dirty="0" smtClean="0"/>
              <a:t>Human cell line mixture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scRNASeq</a:t>
            </a:r>
            <a:r>
              <a:rPr lang="en-US" dirty="0" smtClean="0"/>
              <a:t> data from a total of 8 human cell lines, sequenced in 4 batches of ~3000 cells each: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Batch 1: K562 (55%), </a:t>
            </a:r>
            <a:r>
              <a:rPr lang="en-US" dirty="0" err="1" smtClean="0"/>
              <a:t>Jurkat</a:t>
            </a:r>
            <a:r>
              <a:rPr lang="en-US" dirty="0" smtClean="0"/>
              <a:t> (40%), Ramos (5%)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Batch 2: IMR90 (50%), HCT116 (50%)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Batch 3: A549 (50%), </a:t>
            </a:r>
            <a:r>
              <a:rPr lang="en-US" dirty="0"/>
              <a:t>R</a:t>
            </a:r>
            <a:r>
              <a:rPr lang="en-US" dirty="0" smtClean="0"/>
              <a:t>amos (50%)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Batch 4: HEK293 (50%), H1437 (50%)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Platform</a:t>
            </a:r>
            <a:r>
              <a:rPr lang="en-US" dirty="0"/>
              <a:t>: 10X </a:t>
            </a:r>
            <a:r>
              <a:rPr lang="en-US" dirty="0" smtClean="0"/>
              <a:t>chromium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Bulk-</a:t>
            </a:r>
            <a:r>
              <a:rPr lang="en-US" dirty="0" err="1" smtClean="0"/>
              <a:t>RNASeq</a:t>
            </a:r>
            <a:r>
              <a:rPr lang="en-US" dirty="0" smtClean="0"/>
              <a:t> data of each cell line is available and is used to annotate cell types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Cell types are assigned based on correlation with bulk data. A cell is not assigned to any type if max(</a:t>
            </a:r>
            <a:r>
              <a:rPr lang="en-US" dirty="0" err="1" smtClean="0"/>
              <a:t>corr</a:t>
            </a:r>
            <a:r>
              <a:rPr lang="en-US" dirty="0" smtClean="0"/>
              <a:t>) &lt; 0.2 or if the second highest correlation is within 5% of the highest.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were generated by the group of Guglielmo Roma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65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control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01" y="345718"/>
            <a:ext cx="992631" cy="91781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7772400" cy="45262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Cell QC (for each batch separately):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Removed cells with low RNA content (min 1450 detected genes and 4096 total UMI counts) or high mitochondrial gene content (higher than 10%)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Automatic outlier detection based on a combination of QC metrics (</a:t>
            </a:r>
            <a:r>
              <a:rPr lang="en-US" sz="1400" dirty="0" err="1" smtClean="0"/>
              <a:t>scater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Gene QC: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Removed all genes not expressed at a count of 3 in at least 1 cell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Remaining dataset: 12718 genes x 11678 cells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75819"/>
            <a:ext cx="2808312" cy="18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96952"/>
            <a:ext cx="2706651" cy="193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0056"/>
            <a:ext cx="2088232" cy="14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2822739"/>
            <a:ext cx="302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#genes / cell       #UMI / cell       #UMI vs #genes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90657" y="2829598"/>
            <a:ext cx="302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Mitochondrial gene content / cell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82945" y="2822739"/>
            <a:ext cx="302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Automatic outlier detection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945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Quality control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Identifying sources of variance (</a:t>
            </a:r>
            <a:r>
              <a:rPr lang="en-US" sz="2200" dirty="0" err="1" smtClean="0"/>
              <a:t>scater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01" y="345718"/>
            <a:ext cx="992631" cy="91781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00808"/>
            <a:ext cx="5935761" cy="434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868144" y="429309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9774" y="4551511"/>
            <a:ext cx="317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Possible predictors of gene expression (can be continuous or discrete)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11960" y="1916832"/>
            <a:ext cx="792088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2895" y="1775622"/>
            <a:ext cx="3170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Percentage of variance explained by the predictor “</a:t>
            </a:r>
            <a:r>
              <a:rPr lang="en-US" sz="1200" dirty="0" err="1" smtClean="0"/>
              <a:t>cell_line</a:t>
            </a:r>
            <a:r>
              <a:rPr lang="en-US" sz="1200" dirty="0" smtClean="0"/>
              <a:t>” across all genes, shown as a probability density</a:t>
            </a:r>
          </a:p>
          <a:p>
            <a:endParaRPr lang="en-US" sz="1200" dirty="0"/>
          </a:p>
          <a:p>
            <a:r>
              <a:rPr lang="en-US" sz="1200" dirty="0" smtClean="0"/>
              <a:t>Peak is at ~10% -&gt; for roughly half the genes, “</a:t>
            </a:r>
            <a:r>
              <a:rPr lang="en-US" sz="1200" dirty="0" err="1" smtClean="0"/>
              <a:t>cell_line</a:t>
            </a:r>
            <a:r>
              <a:rPr lang="en-US" sz="1200" dirty="0" smtClean="0"/>
              <a:t>” explains less than 10% of the total variance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8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Feature selection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Finding highly variable genes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3568" y="5085184"/>
                <a:ext cx="8242962" cy="117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Method is based on </a:t>
                </a:r>
                <a:r>
                  <a:rPr lang="en-US" sz="1600" dirty="0" err="1" smtClean="0"/>
                  <a:t>Brennecke</a:t>
                </a:r>
                <a:r>
                  <a:rPr lang="en-US" sz="1600" dirty="0" smtClean="0"/>
                  <a:t> et. </a:t>
                </a:r>
                <a:r>
                  <a:rPr lang="en-US" sz="1600" dirty="0"/>
                  <a:t>a</a:t>
                </a:r>
                <a:r>
                  <a:rPr lang="en-US" sz="1600" dirty="0" smtClean="0"/>
                  <a:t>l, 2013 and is part of former versions of the workflow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 smtClean="0"/>
                  <a:t>Fitting of a mean – dispersion relationship: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𝐶𝑉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𝑚𝑒𝑎𝑛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342900" indent="-342900">
                  <a:buAutoNum type="arabicPeriod"/>
                </a:pPr>
                <a:r>
                  <a:rPr lang="en-US" sz="1600" dirty="0" smtClean="0"/>
                  <a:t>Select genes that are significantly more variable than expected,</a:t>
                </a:r>
                <a:br>
                  <a:rPr lang="en-US" sz="1600" dirty="0" smtClean="0"/>
                </a:br>
                <a:r>
                  <a:rPr lang="en-US" sz="1600" dirty="0" smtClean="0"/>
                  <a:t>assuming that the residuals follow a Chi-squared distribution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85184"/>
                <a:ext cx="8242962" cy="1179938"/>
              </a:xfrm>
              <a:prstGeom prst="rect">
                <a:avLst/>
              </a:prstGeom>
              <a:blipFill rotWithShape="1">
                <a:blip r:embed="rId5"/>
                <a:stretch>
                  <a:fillRect l="-370" t="-1546" b="-5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42" name="Picture 19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6" y="1412776"/>
            <a:ext cx="5703468" cy="354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6672"/>
            <a:ext cx="1260140" cy="7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</a:t>
            </a:r>
            <a:br>
              <a:rPr lang="en-US" dirty="0" smtClean="0"/>
            </a:br>
            <a:r>
              <a:rPr lang="en-US" sz="2400" dirty="0" smtClean="0"/>
              <a:t>DANB (M3Drop)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80768"/>
                <a:ext cx="7772400" cy="127216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Depth-adjusted negative binomial (DANB) model to estimate </a:t>
                </a:r>
                <a:r>
                  <a:rPr lang="en-US" sz="1600" dirty="0"/>
                  <a:t>parameters for gene-specific </a:t>
                </a:r>
                <a:r>
                  <a:rPr lang="en-US" sz="1600" dirty="0" smtClean="0"/>
                  <a:t>expression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) and dispersion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Expected dispersion: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𝑎𝑣𝑒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  <m:r>
                      <a:rPr lang="en-US" sz="16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b</m:t>
                    </m:r>
                    <m:r>
                      <a:rPr lang="en-US" sz="1600">
                        <a:latin typeface="Cambria Math"/>
                      </a:rPr>
                      <m:t> ∗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0" dirty="0" smtClean="0"/>
                  <a:t> , a and b parameters from linear fit of observed means and dispersions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Feature Selection based on expected dropout rates (</a:t>
                </a:r>
                <a:r>
                  <a:rPr lang="en-US" sz="1600" dirty="0" err="1" smtClean="0"/>
                  <a:t>NBDrop</a:t>
                </a:r>
                <a:r>
                  <a:rPr lang="en-US" sz="1600" dirty="0" smtClean="0"/>
                  <a:t>) or dispersions (</a:t>
                </a:r>
                <a:r>
                  <a:rPr lang="en-US" sz="1600" dirty="0" err="1" smtClean="0"/>
                  <a:t>NBDisp</a:t>
                </a:r>
                <a:r>
                  <a:rPr lang="en-US" sz="1600" dirty="0" smtClean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80768"/>
                <a:ext cx="7772400" cy="1272168"/>
              </a:xfrm>
              <a:blipFill rotWithShape="1">
                <a:blip r:embed="rId2"/>
                <a:stretch>
                  <a:fillRect l="-1412" t="-7656" r="-1412" b="-7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367920" y="6228020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M3Drop paper: </a:t>
            </a:r>
          </a:p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Andrews and </a:t>
            </a: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</a:rPr>
              <a:t>Hemberg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, preprint: https://www.biorxiv.org/content/biorxiv/early/2017/05/25/065094.full.pdf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4003923" cy="292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3974777" cy="286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6672"/>
            <a:ext cx="1260140" cy="7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br>
              <a:rPr lang="en-US" dirty="0" smtClean="0"/>
            </a:br>
            <a:r>
              <a:rPr lang="en-US" sz="2400" dirty="0" smtClean="0"/>
              <a:t>Influence on downstream analysis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40960" cy="435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6672"/>
            <a:ext cx="1260140" cy="7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br>
              <a:rPr lang="en-US" dirty="0" smtClean="0"/>
            </a:br>
            <a:r>
              <a:rPr lang="en-US" sz="2400" dirty="0" smtClean="0"/>
              <a:t>Choosing a clustering algorithm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7772400" cy="278433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General considerations for each method:</a:t>
            </a:r>
          </a:p>
          <a:p>
            <a:pPr lvl="1"/>
            <a:r>
              <a:rPr lang="en-US" sz="1600" dirty="0" smtClean="0"/>
              <a:t>Run time and memory requirement</a:t>
            </a:r>
          </a:p>
          <a:p>
            <a:pPr lvl="1"/>
            <a:r>
              <a:rPr lang="en-US" sz="1600" dirty="0" smtClean="0"/>
              <a:t>Underlying assumptions (e.g. cluster size and shape)</a:t>
            </a:r>
          </a:p>
          <a:p>
            <a:pPr lvl="1"/>
            <a:r>
              <a:rPr lang="en-US" sz="1600" dirty="0" smtClean="0"/>
              <a:t>Reproducibility and robustness </a:t>
            </a:r>
          </a:p>
          <a:p>
            <a:r>
              <a:rPr lang="en-US" sz="2000" dirty="0" smtClean="0"/>
              <a:t>A note on distance measures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 smtClean="0"/>
              <a:t>Curse of dimensionality: distances in high-dimensional space are all very large and very similar</a:t>
            </a:r>
          </a:p>
          <a:p>
            <a:pPr lvl="1"/>
            <a:r>
              <a:rPr lang="en-US" sz="1600" dirty="0" smtClean="0"/>
              <a:t>Clustering often benefits from initial dimensionality reduction and calculating distances in low-dimensional space (i.e. replacing the gene expression values by PC scores / “meta-genes”)</a:t>
            </a:r>
          </a:p>
          <a:p>
            <a:pPr lvl="1"/>
            <a:endParaRPr lang="en-US" dirty="0" smtClean="0"/>
          </a:p>
          <a:p>
            <a:pPr marL="4572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14508" name="Picture 17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3"/>
          <a:stretch/>
        </p:blipFill>
        <p:spPr bwMode="auto">
          <a:xfrm>
            <a:off x="827584" y="4605556"/>
            <a:ext cx="3024336" cy="177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09" name="Picture 17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4"/>
          <a:stretch/>
        </p:blipFill>
        <p:spPr bwMode="auto">
          <a:xfrm>
            <a:off x="4932040" y="4605556"/>
            <a:ext cx="3024336" cy="163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443711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High-dimensional space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4437112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Low-dimensional space</a:t>
            </a:r>
            <a:endParaRPr lang="en-US" sz="1100" b="1" dirty="0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32346"/>
            <a:ext cx="1026114" cy="7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heme/theme1.xml><?xml version="1.0" encoding="utf-8"?>
<a:theme xmlns:a="http://schemas.openxmlformats.org/drawingml/2006/main" name="blank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lank" id="{3F82403C-12A1-48DE-98CE-22D763759EA9}" vid="{29229F9C-5F03-4EAC-9AD9-5098AE558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22022</TotalTime>
  <Words>2047</Words>
  <Application>Microsoft Office PowerPoint</Application>
  <PresentationFormat>On-screen Show (4:3)</PresentationFormat>
  <Paragraphs>315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</vt:lpstr>
      <vt:lpstr>Benchmarking and refining a general workflow for the analysis of scRNASeq data: Key challenges and conclusions</vt:lpstr>
      <vt:lpstr>Goal  Refinement &amp; benchmarking of analysis workflow</vt:lpstr>
      <vt:lpstr>Experimental design Human cell line mixture</vt:lpstr>
      <vt:lpstr>Quality control Summary</vt:lpstr>
      <vt:lpstr>Quality control Identifying sources of variance (scater)</vt:lpstr>
      <vt:lpstr>Feature selection Finding highly variable genes </vt:lpstr>
      <vt:lpstr>Feature selection  DANB (M3Drop)</vt:lpstr>
      <vt:lpstr>Feature selection Influence on downstream analysis</vt:lpstr>
      <vt:lpstr>Clustering Choosing a clustering algorithm</vt:lpstr>
      <vt:lpstr>Clustering Benchmarking available methods</vt:lpstr>
      <vt:lpstr>Clustering Benchmarking available methods </vt:lpstr>
      <vt:lpstr>Clustering Benchmarking available methods</vt:lpstr>
      <vt:lpstr>Clustering: Conclusion</vt:lpstr>
      <vt:lpstr>Rare cell types Application to cell line data: Cluster 3</vt:lpstr>
      <vt:lpstr>Summary &amp; Outlook</vt:lpstr>
      <vt:lpstr>Acknowledgements</vt:lpstr>
      <vt:lpstr>Appendix</vt:lpstr>
      <vt:lpstr>Quality control Summary of QC metrics per batch</vt:lpstr>
      <vt:lpstr>Normalizations Comparing size factors on simulated data</vt:lpstr>
      <vt:lpstr>Annotating cell lines Example: Batch 3 (A549 + Ramos mix)</vt:lpstr>
      <vt:lpstr>Annotating cell lines Sources of variance (IMR90 + HCT116 mix)</vt:lpstr>
      <vt:lpstr>Feature selection DANB: Detailed procedure (Andrews et. al, 2017)</vt:lpstr>
      <vt:lpstr>Workflow Overview</vt:lpstr>
    </vt:vector>
  </TitlesOfParts>
  <Company>Novartis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Black 32pt,  on one or two lines</dc:title>
  <dc:creator>Wegmann, Rebekka</dc:creator>
  <cp:lastModifiedBy>Wegmann, Rebekka</cp:lastModifiedBy>
  <cp:revision>299</cp:revision>
  <dcterms:created xsi:type="dcterms:W3CDTF">2017-09-15T14:10:39Z</dcterms:created>
  <dcterms:modified xsi:type="dcterms:W3CDTF">2018-02-01T14:35:13Z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erName">
    <vt:lpwstr> </vt:lpwstr>
  </property>
  <property fmtid="{D5CDD505-2E9C-101B-9397-08002B2CF9AE}" pid="3" name="ConfidentialityLevel">
    <vt:lpwstr>Business Use Only</vt:lpwstr>
  </property>
  <property fmtid="{D5CDD505-2E9C-101B-9397-08002B2CF9AE}" pid="4" name="HideFooter">
    <vt:bool>false</vt:bool>
  </property>
</Properties>
</file>