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58" r:id="rId3"/>
    <p:sldId id="259" r:id="rId4"/>
    <p:sldId id="262" r:id="rId5"/>
    <p:sldId id="260" r:id="rId6"/>
    <p:sldId id="263"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2D52"/>
    <a:srgbClr val="0C1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4030" autoAdjust="0"/>
  </p:normalViewPr>
  <p:slideViewPr>
    <p:cSldViewPr snapToGrid="0">
      <p:cViewPr>
        <p:scale>
          <a:sx n="87" d="100"/>
          <a:sy n="87" d="100"/>
        </p:scale>
        <p:origin x="720"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45742D-AF76-4973-9D81-A07A524D2B34}" type="doc">
      <dgm:prSet loTypeId="urn:microsoft.com/office/officeart/2009/3/layout/RandomtoResultProcess" loCatId="process" qsTypeId="urn:microsoft.com/office/officeart/2005/8/quickstyle/simple1" qsCatId="simple" csTypeId="urn:microsoft.com/office/officeart/2005/8/colors/colorful1" csCatId="colorful" phldr="1"/>
      <dgm:spPr/>
    </dgm:pt>
    <dgm:pt modelId="{67CC10BD-63C4-4612-A989-001807823F99}">
      <dgm:prSet phldrT="[Text]"/>
      <dgm:spPr/>
      <dgm:t>
        <a:bodyPr/>
        <a:lstStyle/>
        <a:p>
          <a:r>
            <a:rPr lang="en-US" b="1" dirty="0"/>
            <a:t>Profile</a:t>
          </a:r>
        </a:p>
      </dgm:t>
    </dgm:pt>
    <dgm:pt modelId="{15FDB366-435F-4465-9F1F-DE509EF0F55D}" type="parTrans" cxnId="{6572F939-0EAD-49E5-87C0-7416868C625B}">
      <dgm:prSet/>
      <dgm:spPr/>
      <dgm:t>
        <a:bodyPr/>
        <a:lstStyle/>
        <a:p>
          <a:endParaRPr lang="en-US"/>
        </a:p>
      </dgm:t>
    </dgm:pt>
    <dgm:pt modelId="{4A3B4E65-7212-46F1-B95D-F1097AB8283F}" type="sibTrans" cxnId="{6572F939-0EAD-49E5-87C0-7416868C625B}">
      <dgm:prSet/>
      <dgm:spPr/>
      <dgm:t>
        <a:bodyPr/>
        <a:lstStyle/>
        <a:p>
          <a:endParaRPr lang="en-US"/>
        </a:p>
      </dgm:t>
    </dgm:pt>
    <dgm:pt modelId="{7DEB5481-70FE-44A9-9401-89E5ED874F96}">
      <dgm:prSet phldrT="[Text]"/>
      <dgm:spPr/>
      <dgm:t>
        <a:bodyPr/>
        <a:lstStyle/>
        <a:p>
          <a:r>
            <a:rPr lang="en-US" b="1" dirty="0"/>
            <a:t>Treatment</a:t>
          </a:r>
        </a:p>
      </dgm:t>
    </dgm:pt>
    <dgm:pt modelId="{5A4DF58B-AC88-4150-A1E8-E1FDBB7C1936}" type="parTrans" cxnId="{A366ADB8-364E-4687-930C-FF7FC1840C86}">
      <dgm:prSet/>
      <dgm:spPr/>
      <dgm:t>
        <a:bodyPr/>
        <a:lstStyle/>
        <a:p>
          <a:endParaRPr lang="en-US"/>
        </a:p>
      </dgm:t>
    </dgm:pt>
    <dgm:pt modelId="{1FFFF90E-865D-488D-8328-A3E9FDC73D55}" type="sibTrans" cxnId="{A366ADB8-364E-4687-930C-FF7FC1840C86}">
      <dgm:prSet/>
      <dgm:spPr/>
      <dgm:t>
        <a:bodyPr/>
        <a:lstStyle/>
        <a:p>
          <a:endParaRPr lang="en-US"/>
        </a:p>
      </dgm:t>
    </dgm:pt>
    <dgm:pt modelId="{4F9B5030-308C-4C73-82FF-A777028170ED}">
      <dgm:prSet phldrT="[Text]"/>
      <dgm:spPr/>
      <dgm:t>
        <a:bodyPr/>
        <a:lstStyle/>
        <a:p>
          <a:r>
            <a:rPr lang="en-US" b="1" dirty="0"/>
            <a:t>Personalized side effects </a:t>
          </a:r>
        </a:p>
      </dgm:t>
    </dgm:pt>
    <dgm:pt modelId="{FBCF5B73-4EA0-4D3E-BD84-423A9171E25E}" type="parTrans" cxnId="{461D4507-646D-4F8D-A4B0-07C62262294C}">
      <dgm:prSet/>
      <dgm:spPr/>
      <dgm:t>
        <a:bodyPr/>
        <a:lstStyle/>
        <a:p>
          <a:endParaRPr lang="en-US"/>
        </a:p>
      </dgm:t>
    </dgm:pt>
    <dgm:pt modelId="{2885F06A-5D21-4FC4-9CB1-7FC67E559FEB}" type="sibTrans" cxnId="{461D4507-646D-4F8D-A4B0-07C62262294C}">
      <dgm:prSet/>
      <dgm:spPr/>
      <dgm:t>
        <a:bodyPr/>
        <a:lstStyle/>
        <a:p>
          <a:endParaRPr lang="en-US"/>
        </a:p>
      </dgm:t>
    </dgm:pt>
    <dgm:pt modelId="{2B3A9890-E8A7-47E2-A908-C04BE215A6B2}" type="pres">
      <dgm:prSet presAssocID="{1045742D-AF76-4973-9D81-A07A524D2B34}" presName="Name0" presStyleCnt="0">
        <dgm:presLayoutVars>
          <dgm:dir/>
          <dgm:animOne val="branch"/>
          <dgm:animLvl val="lvl"/>
        </dgm:presLayoutVars>
      </dgm:prSet>
      <dgm:spPr/>
    </dgm:pt>
    <dgm:pt modelId="{26F6748B-6437-441B-9B48-C1FB7DEB588A}" type="pres">
      <dgm:prSet presAssocID="{67CC10BD-63C4-4612-A989-001807823F99}" presName="chaos" presStyleCnt="0"/>
      <dgm:spPr/>
    </dgm:pt>
    <dgm:pt modelId="{864464C5-05B6-4232-930A-F3F509A0AE0F}" type="pres">
      <dgm:prSet presAssocID="{67CC10BD-63C4-4612-A989-001807823F99}" presName="parTx1" presStyleLbl="revTx" presStyleIdx="0" presStyleCnt="2"/>
      <dgm:spPr/>
    </dgm:pt>
    <dgm:pt modelId="{896953C6-A0E1-47A4-852A-F578AA5818D1}" type="pres">
      <dgm:prSet presAssocID="{67CC10BD-63C4-4612-A989-001807823F99}" presName="c1" presStyleLbl="node1" presStyleIdx="0" presStyleCnt="19"/>
      <dgm:spPr/>
    </dgm:pt>
    <dgm:pt modelId="{25A852A1-6C02-4F8E-B4B1-2CA2EC450BB4}" type="pres">
      <dgm:prSet presAssocID="{67CC10BD-63C4-4612-A989-001807823F99}" presName="c2" presStyleLbl="node1" presStyleIdx="1" presStyleCnt="19"/>
      <dgm:spPr/>
    </dgm:pt>
    <dgm:pt modelId="{1B7D4C20-083C-4691-B2DA-C68CEC2A5E3C}" type="pres">
      <dgm:prSet presAssocID="{67CC10BD-63C4-4612-A989-001807823F99}" presName="c3" presStyleLbl="node1" presStyleIdx="2" presStyleCnt="19"/>
      <dgm:spPr/>
    </dgm:pt>
    <dgm:pt modelId="{C4BF2DD0-14A1-4F4B-BEF1-89F36BE2231A}" type="pres">
      <dgm:prSet presAssocID="{67CC10BD-63C4-4612-A989-001807823F99}" presName="c4" presStyleLbl="node1" presStyleIdx="3" presStyleCnt="19"/>
      <dgm:spPr/>
    </dgm:pt>
    <dgm:pt modelId="{610B6D39-F6E6-4381-9E2A-64D9B6FCEE9C}" type="pres">
      <dgm:prSet presAssocID="{67CC10BD-63C4-4612-A989-001807823F99}" presName="c5" presStyleLbl="node1" presStyleIdx="4" presStyleCnt="19"/>
      <dgm:spPr/>
    </dgm:pt>
    <dgm:pt modelId="{C62D362C-CB51-4B66-B5BC-5C62D517D6D6}" type="pres">
      <dgm:prSet presAssocID="{67CC10BD-63C4-4612-A989-001807823F99}" presName="c6" presStyleLbl="node1" presStyleIdx="5" presStyleCnt="19"/>
      <dgm:spPr/>
    </dgm:pt>
    <dgm:pt modelId="{5B48E38A-29E3-4426-933D-63021975B777}" type="pres">
      <dgm:prSet presAssocID="{67CC10BD-63C4-4612-A989-001807823F99}" presName="c7" presStyleLbl="node1" presStyleIdx="6" presStyleCnt="19"/>
      <dgm:spPr/>
    </dgm:pt>
    <dgm:pt modelId="{B8551A56-29EC-416D-8584-41824BA30FD4}" type="pres">
      <dgm:prSet presAssocID="{67CC10BD-63C4-4612-A989-001807823F99}" presName="c8" presStyleLbl="node1" presStyleIdx="7" presStyleCnt="19"/>
      <dgm:spPr/>
    </dgm:pt>
    <dgm:pt modelId="{67716479-0321-42AE-8A30-B6072CCBD058}" type="pres">
      <dgm:prSet presAssocID="{67CC10BD-63C4-4612-A989-001807823F99}" presName="c9" presStyleLbl="node1" presStyleIdx="8" presStyleCnt="19"/>
      <dgm:spPr/>
    </dgm:pt>
    <dgm:pt modelId="{C94DC618-5253-4CD3-9756-923367B49FD9}" type="pres">
      <dgm:prSet presAssocID="{67CC10BD-63C4-4612-A989-001807823F99}" presName="c10" presStyleLbl="node1" presStyleIdx="9" presStyleCnt="19"/>
      <dgm:spPr/>
    </dgm:pt>
    <dgm:pt modelId="{75FE4802-DFB1-4419-86F9-C38049E49185}" type="pres">
      <dgm:prSet presAssocID="{67CC10BD-63C4-4612-A989-001807823F99}" presName="c11" presStyleLbl="node1" presStyleIdx="10" presStyleCnt="19"/>
      <dgm:spPr/>
    </dgm:pt>
    <dgm:pt modelId="{E8BD81FC-B857-48D6-8595-4B310D0F0D2E}" type="pres">
      <dgm:prSet presAssocID="{67CC10BD-63C4-4612-A989-001807823F99}" presName="c12" presStyleLbl="node1" presStyleIdx="11" presStyleCnt="19"/>
      <dgm:spPr/>
    </dgm:pt>
    <dgm:pt modelId="{4CDD0CA6-81D4-4E76-8CA2-F43F1F1A0EFF}" type="pres">
      <dgm:prSet presAssocID="{67CC10BD-63C4-4612-A989-001807823F99}" presName="c13" presStyleLbl="node1" presStyleIdx="12" presStyleCnt="19"/>
      <dgm:spPr/>
    </dgm:pt>
    <dgm:pt modelId="{28C0D2D8-8EFA-4195-BAF4-69DABF1AC33B}" type="pres">
      <dgm:prSet presAssocID="{67CC10BD-63C4-4612-A989-001807823F99}" presName="c14" presStyleLbl="node1" presStyleIdx="13" presStyleCnt="19"/>
      <dgm:spPr/>
    </dgm:pt>
    <dgm:pt modelId="{889D5493-DB24-43EC-AB00-6A9913FC0D9B}" type="pres">
      <dgm:prSet presAssocID="{67CC10BD-63C4-4612-A989-001807823F99}" presName="c15" presStyleLbl="node1" presStyleIdx="14" presStyleCnt="19"/>
      <dgm:spPr/>
    </dgm:pt>
    <dgm:pt modelId="{7D7B5A91-B981-4B69-A689-2DC4797D77BD}" type="pres">
      <dgm:prSet presAssocID="{67CC10BD-63C4-4612-A989-001807823F99}" presName="c16" presStyleLbl="node1" presStyleIdx="15" presStyleCnt="19"/>
      <dgm:spPr/>
    </dgm:pt>
    <dgm:pt modelId="{D29118A0-AE0D-4D5A-8148-EAE2FE0C84E6}" type="pres">
      <dgm:prSet presAssocID="{67CC10BD-63C4-4612-A989-001807823F99}" presName="c17" presStyleLbl="node1" presStyleIdx="16" presStyleCnt="19"/>
      <dgm:spPr/>
    </dgm:pt>
    <dgm:pt modelId="{749C2D89-E959-45AC-85F7-383BA09B2597}" type="pres">
      <dgm:prSet presAssocID="{67CC10BD-63C4-4612-A989-001807823F99}" presName="c18" presStyleLbl="node1" presStyleIdx="17" presStyleCnt="19"/>
      <dgm:spPr/>
    </dgm:pt>
    <dgm:pt modelId="{E690D33D-4A54-4777-AA8F-E255B791B5DA}" type="pres">
      <dgm:prSet presAssocID="{4A3B4E65-7212-46F1-B95D-F1097AB8283F}" presName="chevronComposite1" presStyleCnt="0"/>
      <dgm:spPr/>
    </dgm:pt>
    <dgm:pt modelId="{B450DA88-19B7-49AD-AD30-A5475A75382A}" type="pres">
      <dgm:prSet presAssocID="{4A3B4E65-7212-46F1-B95D-F1097AB8283F}" presName="chevron1" presStyleLbl="sibTrans2D1" presStyleIdx="0" presStyleCnt="2"/>
      <dgm:spPr/>
    </dgm:pt>
    <dgm:pt modelId="{86A79B97-17E5-4991-8174-95FC265E3D77}" type="pres">
      <dgm:prSet presAssocID="{4A3B4E65-7212-46F1-B95D-F1097AB8283F}" presName="spChevron1" presStyleCnt="0"/>
      <dgm:spPr/>
    </dgm:pt>
    <dgm:pt modelId="{E3C1BF08-332F-4552-9D55-111054AF0844}" type="pres">
      <dgm:prSet presAssocID="{7DEB5481-70FE-44A9-9401-89E5ED874F96}" presName="middle" presStyleCnt="0"/>
      <dgm:spPr/>
    </dgm:pt>
    <dgm:pt modelId="{A3239D4B-2632-4D4F-AB16-FF11D68FE7E3}" type="pres">
      <dgm:prSet presAssocID="{7DEB5481-70FE-44A9-9401-89E5ED874F96}" presName="parTxMid" presStyleLbl="revTx" presStyleIdx="1" presStyleCnt="2"/>
      <dgm:spPr/>
    </dgm:pt>
    <dgm:pt modelId="{EDEFF151-DE15-42CF-8FC7-0500B1CF67B7}" type="pres">
      <dgm:prSet presAssocID="{7DEB5481-70FE-44A9-9401-89E5ED874F96}" presName="spMid" presStyleCnt="0"/>
      <dgm:spPr/>
    </dgm:pt>
    <dgm:pt modelId="{E6E816A2-FCEE-4079-973C-6B03ADF8D2A4}" type="pres">
      <dgm:prSet presAssocID="{1FFFF90E-865D-488D-8328-A3E9FDC73D55}" presName="chevronComposite1" presStyleCnt="0"/>
      <dgm:spPr/>
    </dgm:pt>
    <dgm:pt modelId="{73F4D294-D1DA-448E-ADBC-14DBFE7CDA00}" type="pres">
      <dgm:prSet presAssocID="{1FFFF90E-865D-488D-8328-A3E9FDC73D55}" presName="chevron1" presStyleLbl="sibTrans2D1" presStyleIdx="1" presStyleCnt="2"/>
      <dgm:spPr/>
    </dgm:pt>
    <dgm:pt modelId="{1530BD48-2B11-40DE-A645-BD2D502AE4E5}" type="pres">
      <dgm:prSet presAssocID="{1FFFF90E-865D-488D-8328-A3E9FDC73D55}" presName="spChevron1" presStyleCnt="0"/>
      <dgm:spPr/>
    </dgm:pt>
    <dgm:pt modelId="{C1C834CC-8F9B-48A3-90DE-EFC278CE86A4}" type="pres">
      <dgm:prSet presAssocID="{4F9B5030-308C-4C73-82FF-A777028170ED}" presName="last" presStyleCnt="0"/>
      <dgm:spPr/>
    </dgm:pt>
    <dgm:pt modelId="{F0F96100-89D0-4648-9F9A-877289BB4982}" type="pres">
      <dgm:prSet presAssocID="{4F9B5030-308C-4C73-82FF-A777028170ED}" presName="circleTx" presStyleLbl="node1" presStyleIdx="18" presStyleCnt="19"/>
      <dgm:spPr/>
    </dgm:pt>
    <dgm:pt modelId="{F9D5A103-35A5-436C-A6D1-E1B7B3383F3E}" type="pres">
      <dgm:prSet presAssocID="{4F9B5030-308C-4C73-82FF-A777028170ED}" presName="spN" presStyleCnt="0"/>
      <dgm:spPr/>
    </dgm:pt>
  </dgm:ptLst>
  <dgm:cxnLst>
    <dgm:cxn modelId="{461D4507-646D-4F8D-A4B0-07C62262294C}" srcId="{1045742D-AF76-4973-9D81-A07A524D2B34}" destId="{4F9B5030-308C-4C73-82FF-A777028170ED}" srcOrd="2" destOrd="0" parTransId="{FBCF5B73-4EA0-4D3E-BD84-423A9171E25E}" sibTransId="{2885F06A-5D21-4FC4-9CB1-7FC67E559FEB}"/>
    <dgm:cxn modelId="{EE97CF1E-7083-4D29-A937-41E9CC6AFFC8}" type="presOf" srcId="{1045742D-AF76-4973-9D81-A07A524D2B34}" destId="{2B3A9890-E8A7-47E2-A908-C04BE215A6B2}" srcOrd="0" destOrd="0" presId="urn:microsoft.com/office/officeart/2009/3/layout/RandomtoResultProcess"/>
    <dgm:cxn modelId="{6572F939-0EAD-49E5-87C0-7416868C625B}" srcId="{1045742D-AF76-4973-9D81-A07A524D2B34}" destId="{67CC10BD-63C4-4612-A989-001807823F99}" srcOrd="0" destOrd="0" parTransId="{15FDB366-435F-4465-9F1F-DE509EF0F55D}" sibTransId="{4A3B4E65-7212-46F1-B95D-F1097AB8283F}"/>
    <dgm:cxn modelId="{CE3D6A42-F0E4-46FB-94B6-D396AA751D7F}" type="presOf" srcId="{4F9B5030-308C-4C73-82FF-A777028170ED}" destId="{F0F96100-89D0-4648-9F9A-877289BB4982}" srcOrd="0" destOrd="0" presId="urn:microsoft.com/office/officeart/2009/3/layout/RandomtoResultProcess"/>
    <dgm:cxn modelId="{6F50B454-DEAC-4990-A15E-139D5CE0EAB4}" type="presOf" srcId="{67CC10BD-63C4-4612-A989-001807823F99}" destId="{864464C5-05B6-4232-930A-F3F509A0AE0F}" srcOrd="0" destOrd="0" presId="urn:microsoft.com/office/officeart/2009/3/layout/RandomtoResultProcess"/>
    <dgm:cxn modelId="{A366ADB8-364E-4687-930C-FF7FC1840C86}" srcId="{1045742D-AF76-4973-9D81-A07A524D2B34}" destId="{7DEB5481-70FE-44A9-9401-89E5ED874F96}" srcOrd="1" destOrd="0" parTransId="{5A4DF58B-AC88-4150-A1E8-E1FDBB7C1936}" sibTransId="{1FFFF90E-865D-488D-8328-A3E9FDC73D55}"/>
    <dgm:cxn modelId="{7228A8EA-63EE-446E-9CD1-1F76E4B1E2DE}" type="presOf" srcId="{7DEB5481-70FE-44A9-9401-89E5ED874F96}" destId="{A3239D4B-2632-4D4F-AB16-FF11D68FE7E3}" srcOrd="0" destOrd="0" presId="urn:microsoft.com/office/officeart/2009/3/layout/RandomtoResultProcess"/>
    <dgm:cxn modelId="{80299B35-4F45-4743-B4FF-18B8396BDF68}" type="presParOf" srcId="{2B3A9890-E8A7-47E2-A908-C04BE215A6B2}" destId="{26F6748B-6437-441B-9B48-C1FB7DEB588A}" srcOrd="0" destOrd="0" presId="urn:microsoft.com/office/officeart/2009/3/layout/RandomtoResultProcess"/>
    <dgm:cxn modelId="{48B14291-E155-4C9A-A833-8F2CAAD8CAC5}" type="presParOf" srcId="{26F6748B-6437-441B-9B48-C1FB7DEB588A}" destId="{864464C5-05B6-4232-930A-F3F509A0AE0F}" srcOrd="0" destOrd="0" presId="urn:microsoft.com/office/officeart/2009/3/layout/RandomtoResultProcess"/>
    <dgm:cxn modelId="{FCE31671-D53E-4F66-A9AC-95363E10425C}" type="presParOf" srcId="{26F6748B-6437-441B-9B48-C1FB7DEB588A}" destId="{896953C6-A0E1-47A4-852A-F578AA5818D1}" srcOrd="1" destOrd="0" presId="urn:microsoft.com/office/officeart/2009/3/layout/RandomtoResultProcess"/>
    <dgm:cxn modelId="{1CAAC01A-577F-4830-B2B1-0B49EAEE9E78}" type="presParOf" srcId="{26F6748B-6437-441B-9B48-C1FB7DEB588A}" destId="{25A852A1-6C02-4F8E-B4B1-2CA2EC450BB4}" srcOrd="2" destOrd="0" presId="urn:microsoft.com/office/officeart/2009/3/layout/RandomtoResultProcess"/>
    <dgm:cxn modelId="{3016F82A-E89D-40AB-BB7F-919EB01AAC4C}" type="presParOf" srcId="{26F6748B-6437-441B-9B48-C1FB7DEB588A}" destId="{1B7D4C20-083C-4691-B2DA-C68CEC2A5E3C}" srcOrd="3" destOrd="0" presId="urn:microsoft.com/office/officeart/2009/3/layout/RandomtoResultProcess"/>
    <dgm:cxn modelId="{F0BF064E-BBFD-4E92-B716-B1045F26418E}" type="presParOf" srcId="{26F6748B-6437-441B-9B48-C1FB7DEB588A}" destId="{C4BF2DD0-14A1-4F4B-BEF1-89F36BE2231A}" srcOrd="4" destOrd="0" presId="urn:microsoft.com/office/officeart/2009/3/layout/RandomtoResultProcess"/>
    <dgm:cxn modelId="{E89F82CC-2F34-47A9-A98D-1C1E301F87D7}" type="presParOf" srcId="{26F6748B-6437-441B-9B48-C1FB7DEB588A}" destId="{610B6D39-F6E6-4381-9E2A-64D9B6FCEE9C}" srcOrd="5" destOrd="0" presId="urn:microsoft.com/office/officeart/2009/3/layout/RandomtoResultProcess"/>
    <dgm:cxn modelId="{716B12F9-8CE3-4EE3-A6E0-6DCAAD042950}" type="presParOf" srcId="{26F6748B-6437-441B-9B48-C1FB7DEB588A}" destId="{C62D362C-CB51-4B66-B5BC-5C62D517D6D6}" srcOrd="6" destOrd="0" presId="urn:microsoft.com/office/officeart/2009/3/layout/RandomtoResultProcess"/>
    <dgm:cxn modelId="{C2FE8621-B1BC-4A79-8CEF-9C2A45718126}" type="presParOf" srcId="{26F6748B-6437-441B-9B48-C1FB7DEB588A}" destId="{5B48E38A-29E3-4426-933D-63021975B777}" srcOrd="7" destOrd="0" presId="urn:microsoft.com/office/officeart/2009/3/layout/RandomtoResultProcess"/>
    <dgm:cxn modelId="{7777388D-295B-46A8-94F8-3B45C847A90C}" type="presParOf" srcId="{26F6748B-6437-441B-9B48-C1FB7DEB588A}" destId="{B8551A56-29EC-416D-8584-41824BA30FD4}" srcOrd="8" destOrd="0" presId="urn:microsoft.com/office/officeart/2009/3/layout/RandomtoResultProcess"/>
    <dgm:cxn modelId="{FE0D30E0-7197-4A5D-ACB6-60B71324045C}" type="presParOf" srcId="{26F6748B-6437-441B-9B48-C1FB7DEB588A}" destId="{67716479-0321-42AE-8A30-B6072CCBD058}" srcOrd="9" destOrd="0" presId="urn:microsoft.com/office/officeart/2009/3/layout/RandomtoResultProcess"/>
    <dgm:cxn modelId="{06D427A9-8CD7-4596-B343-B7DB82EBB3BD}" type="presParOf" srcId="{26F6748B-6437-441B-9B48-C1FB7DEB588A}" destId="{C94DC618-5253-4CD3-9756-923367B49FD9}" srcOrd="10" destOrd="0" presId="urn:microsoft.com/office/officeart/2009/3/layout/RandomtoResultProcess"/>
    <dgm:cxn modelId="{EB8DC3D3-4972-4804-AD5F-85334901EE2F}" type="presParOf" srcId="{26F6748B-6437-441B-9B48-C1FB7DEB588A}" destId="{75FE4802-DFB1-4419-86F9-C38049E49185}" srcOrd="11" destOrd="0" presId="urn:microsoft.com/office/officeart/2009/3/layout/RandomtoResultProcess"/>
    <dgm:cxn modelId="{53BC16B1-1882-4937-A334-6AADECFA8F27}" type="presParOf" srcId="{26F6748B-6437-441B-9B48-C1FB7DEB588A}" destId="{E8BD81FC-B857-48D6-8595-4B310D0F0D2E}" srcOrd="12" destOrd="0" presId="urn:microsoft.com/office/officeart/2009/3/layout/RandomtoResultProcess"/>
    <dgm:cxn modelId="{3D24FD79-A7B9-45DD-9184-5291AE291E80}" type="presParOf" srcId="{26F6748B-6437-441B-9B48-C1FB7DEB588A}" destId="{4CDD0CA6-81D4-4E76-8CA2-F43F1F1A0EFF}" srcOrd="13" destOrd="0" presId="urn:microsoft.com/office/officeart/2009/3/layout/RandomtoResultProcess"/>
    <dgm:cxn modelId="{FECD389F-E5D9-4FC7-A16A-E62F1BC8F749}" type="presParOf" srcId="{26F6748B-6437-441B-9B48-C1FB7DEB588A}" destId="{28C0D2D8-8EFA-4195-BAF4-69DABF1AC33B}" srcOrd="14" destOrd="0" presId="urn:microsoft.com/office/officeart/2009/3/layout/RandomtoResultProcess"/>
    <dgm:cxn modelId="{102E109E-F803-4274-B363-163C37457254}" type="presParOf" srcId="{26F6748B-6437-441B-9B48-C1FB7DEB588A}" destId="{889D5493-DB24-43EC-AB00-6A9913FC0D9B}" srcOrd="15" destOrd="0" presId="urn:microsoft.com/office/officeart/2009/3/layout/RandomtoResultProcess"/>
    <dgm:cxn modelId="{74D5A6E2-92FB-4C5B-87C5-B59628C08ACB}" type="presParOf" srcId="{26F6748B-6437-441B-9B48-C1FB7DEB588A}" destId="{7D7B5A91-B981-4B69-A689-2DC4797D77BD}" srcOrd="16" destOrd="0" presId="urn:microsoft.com/office/officeart/2009/3/layout/RandomtoResultProcess"/>
    <dgm:cxn modelId="{3FE5873D-3E1D-4C04-81C8-F86287CF4C34}" type="presParOf" srcId="{26F6748B-6437-441B-9B48-C1FB7DEB588A}" destId="{D29118A0-AE0D-4D5A-8148-EAE2FE0C84E6}" srcOrd="17" destOrd="0" presId="urn:microsoft.com/office/officeart/2009/3/layout/RandomtoResultProcess"/>
    <dgm:cxn modelId="{B89153A6-5760-404C-B2C3-63F1326D72B2}" type="presParOf" srcId="{26F6748B-6437-441B-9B48-C1FB7DEB588A}" destId="{749C2D89-E959-45AC-85F7-383BA09B2597}" srcOrd="18" destOrd="0" presId="urn:microsoft.com/office/officeart/2009/3/layout/RandomtoResultProcess"/>
    <dgm:cxn modelId="{0A110DF9-747C-4DEA-8386-99E7998C0A3D}" type="presParOf" srcId="{2B3A9890-E8A7-47E2-A908-C04BE215A6B2}" destId="{E690D33D-4A54-4777-AA8F-E255B791B5DA}" srcOrd="1" destOrd="0" presId="urn:microsoft.com/office/officeart/2009/3/layout/RandomtoResultProcess"/>
    <dgm:cxn modelId="{5BDD5EC2-B4C3-4F65-9D24-4C1C62A0D57D}" type="presParOf" srcId="{E690D33D-4A54-4777-AA8F-E255B791B5DA}" destId="{B450DA88-19B7-49AD-AD30-A5475A75382A}" srcOrd="0" destOrd="0" presId="urn:microsoft.com/office/officeart/2009/3/layout/RandomtoResultProcess"/>
    <dgm:cxn modelId="{351B2684-EAD2-41D9-8D08-346152C2EDF3}" type="presParOf" srcId="{E690D33D-4A54-4777-AA8F-E255B791B5DA}" destId="{86A79B97-17E5-4991-8174-95FC265E3D77}" srcOrd="1" destOrd="0" presId="urn:microsoft.com/office/officeart/2009/3/layout/RandomtoResultProcess"/>
    <dgm:cxn modelId="{2F81BEEB-85F7-4285-AC4D-E01A97C4822F}" type="presParOf" srcId="{2B3A9890-E8A7-47E2-A908-C04BE215A6B2}" destId="{E3C1BF08-332F-4552-9D55-111054AF0844}" srcOrd="2" destOrd="0" presId="urn:microsoft.com/office/officeart/2009/3/layout/RandomtoResultProcess"/>
    <dgm:cxn modelId="{78B5338E-9ACD-43C4-901A-E267A3CD416A}" type="presParOf" srcId="{E3C1BF08-332F-4552-9D55-111054AF0844}" destId="{A3239D4B-2632-4D4F-AB16-FF11D68FE7E3}" srcOrd="0" destOrd="0" presId="urn:microsoft.com/office/officeart/2009/3/layout/RandomtoResultProcess"/>
    <dgm:cxn modelId="{726712ED-D96D-462A-B8A9-691205CAD64F}" type="presParOf" srcId="{E3C1BF08-332F-4552-9D55-111054AF0844}" destId="{EDEFF151-DE15-42CF-8FC7-0500B1CF67B7}" srcOrd="1" destOrd="0" presId="urn:microsoft.com/office/officeart/2009/3/layout/RandomtoResultProcess"/>
    <dgm:cxn modelId="{6B0F155A-859B-40E5-B766-808BC68A7228}" type="presParOf" srcId="{2B3A9890-E8A7-47E2-A908-C04BE215A6B2}" destId="{E6E816A2-FCEE-4079-973C-6B03ADF8D2A4}" srcOrd="3" destOrd="0" presId="urn:microsoft.com/office/officeart/2009/3/layout/RandomtoResultProcess"/>
    <dgm:cxn modelId="{6832597D-CDF2-4A87-A07A-F80B08337A7B}" type="presParOf" srcId="{E6E816A2-FCEE-4079-973C-6B03ADF8D2A4}" destId="{73F4D294-D1DA-448E-ADBC-14DBFE7CDA00}" srcOrd="0" destOrd="0" presId="urn:microsoft.com/office/officeart/2009/3/layout/RandomtoResultProcess"/>
    <dgm:cxn modelId="{71AEEDE1-FA1C-429D-9884-E2973D849877}" type="presParOf" srcId="{E6E816A2-FCEE-4079-973C-6B03ADF8D2A4}" destId="{1530BD48-2B11-40DE-A645-BD2D502AE4E5}" srcOrd="1" destOrd="0" presId="urn:microsoft.com/office/officeart/2009/3/layout/RandomtoResultProcess"/>
    <dgm:cxn modelId="{E644522A-EE67-415C-A956-124C4554E5C0}" type="presParOf" srcId="{2B3A9890-E8A7-47E2-A908-C04BE215A6B2}" destId="{C1C834CC-8F9B-48A3-90DE-EFC278CE86A4}" srcOrd="4" destOrd="0" presId="urn:microsoft.com/office/officeart/2009/3/layout/RandomtoResultProcess"/>
    <dgm:cxn modelId="{CF575F09-DD27-4F17-B920-0592A9B51855}" type="presParOf" srcId="{C1C834CC-8F9B-48A3-90DE-EFC278CE86A4}" destId="{F0F96100-89D0-4648-9F9A-877289BB4982}" srcOrd="0" destOrd="0" presId="urn:microsoft.com/office/officeart/2009/3/layout/RandomtoResultProcess"/>
    <dgm:cxn modelId="{ADAF8B20-86B6-4580-9568-6562E3A7A090}" type="presParOf" srcId="{C1C834CC-8F9B-48A3-90DE-EFC278CE86A4}" destId="{F9D5A103-35A5-436C-A6D1-E1B7B3383F3E}" srcOrd="1" destOrd="0" presId="urn:microsoft.com/office/officeart/2009/3/layout/RandomtoResult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377EAE-E5B9-48A5-B622-D7A97EF00FB5}"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888297DD-8349-4549-BD9D-0822F55BE5BC}">
      <dgm:prSet phldrT="[Text]"/>
      <dgm:spPr>
        <a:solidFill>
          <a:schemeClr val="bg1"/>
        </a:solidFill>
      </dgm:spPr>
      <dgm:t>
        <a:bodyPr/>
        <a:lstStyle/>
        <a:p>
          <a:r>
            <a:rPr lang="en-US" b="1" dirty="0">
              <a:latin typeface="Mongolian Baiti" panose="03000500000000000000" pitchFamily="66" charset="0"/>
              <a:cs typeface="Mongolian Baiti" panose="03000500000000000000" pitchFamily="66" charset="0"/>
            </a:rPr>
            <a:t>Healthcare system</a:t>
          </a:r>
        </a:p>
      </dgm:t>
    </dgm:pt>
    <dgm:pt modelId="{B30AA188-1DD8-4286-B385-EE259303026D}" type="parTrans" cxnId="{08729851-A31A-4B1E-B9DB-887B1AAFFF09}">
      <dgm:prSet/>
      <dgm:spPr/>
      <dgm:t>
        <a:bodyPr/>
        <a:lstStyle/>
        <a:p>
          <a:endParaRPr lang="en-US"/>
        </a:p>
      </dgm:t>
    </dgm:pt>
    <dgm:pt modelId="{6183DD6A-C991-4705-AB1B-B37656D72416}" type="sibTrans" cxnId="{08729851-A31A-4B1E-B9DB-887B1AAFFF09}">
      <dgm:prSet/>
      <dgm:spPr/>
      <dgm:t>
        <a:bodyPr/>
        <a:lstStyle/>
        <a:p>
          <a:endParaRPr lang="en-US"/>
        </a:p>
      </dgm:t>
    </dgm:pt>
    <dgm:pt modelId="{E8C54504-E8AE-44AC-9574-3F6E9BB85A55}">
      <dgm:prSet phldrT="[Text]"/>
      <dgm:spPr>
        <a:solidFill>
          <a:schemeClr val="accent1">
            <a:lumMod val="20000"/>
            <a:lumOff val="80000"/>
          </a:schemeClr>
        </a:solidFill>
      </dgm:spPr>
      <dgm:t>
        <a:bodyPr/>
        <a:lstStyle/>
        <a:p>
          <a:r>
            <a:rPr lang="en-US" dirty="0"/>
            <a:t> </a:t>
          </a:r>
        </a:p>
      </dgm:t>
    </dgm:pt>
    <dgm:pt modelId="{239A1B82-0DA6-4F6E-80F3-28397DAE1ECC}" type="parTrans" cxnId="{B7AB3D13-7BDF-4BB6-938C-468DCABAD827}">
      <dgm:prSet/>
      <dgm:spPr/>
      <dgm:t>
        <a:bodyPr/>
        <a:lstStyle/>
        <a:p>
          <a:endParaRPr lang="en-US"/>
        </a:p>
      </dgm:t>
    </dgm:pt>
    <dgm:pt modelId="{8697F350-0829-4172-904F-F47C7CD6EE86}" type="sibTrans" cxnId="{B7AB3D13-7BDF-4BB6-938C-468DCABAD827}">
      <dgm:prSet/>
      <dgm:spPr/>
      <dgm:t>
        <a:bodyPr/>
        <a:lstStyle/>
        <a:p>
          <a:endParaRPr lang="en-US"/>
        </a:p>
      </dgm:t>
    </dgm:pt>
    <dgm:pt modelId="{097430E1-D494-4F01-8946-972371B4D355}">
      <dgm:prSet phldrT="[Text]"/>
      <dgm:spPr>
        <a:solidFill>
          <a:schemeClr val="accent2">
            <a:lumMod val="20000"/>
            <a:lumOff val="80000"/>
          </a:schemeClr>
        </a:solidFill>
      </dgm:spPr>
      <dgm:t>
        <a:bodyPr/>
        <a:lstStyle/>
        <a:p>
          <a:r>
            <a:rPr lang="en-US" dirty="0"/>
            <a:t> </a:t>
          </a:r>
        </a:p>
      </dgm:t>
    </dgm:pt>
    <dgm:pt modelId="{B4084B36-2065-4094-9646-15D7D3FAF09E}" type="parTrans" cxnId="{3B4EFCBC-BCCB-4B19-9833-9F0427B78CE7}">
      <dgm:prSet/>
      <dgm:spPr/>
      <dgm:t>
        <a:bodyPr/>
        <a:lstStyle/>
        <a:p>
          <a:endParaRPr lang="en-US"/>
        </a:p>
      </dgm:t>
    </dgm:pt>
    <dgm:pt modelId="{42DE4ADC-F896-4E96-906F-59BD10DC658A}" type="sibTrans" cxnId="{3B4EFCBC-BCCB-4B19-9833-9F0427B78CE7}">
      <dgm:prSet/>
      <dgm:spPr/>
      <dgm:t>
        <a:bodyPr/>
        <a:lstStyle/>
        <a:p>
          <a:endParaRPr lang="en-US"/>
        </a:p>
      </dgm:t>
    </dgm:pt>
    <dgm:pt modelId="{0F2BFD8D-B1AF-48B4-89DE-DA4985987EED}">
      <dgm:prSet phldrT="[Text]"/>
      <dgm:spPr>
        <a:solidFill>
          <a:schemeClr val="accent3">
            <a:lumMod val="20000"/>
            <a:lumOff val="80000"/>
          </a:schemeClr>
        </a:solidFill>
      </dgm:spPr>
      <dgm:t>
        <a:bodyPr/>
        <a:lstStyle/>
        <a:p>
          <a:r>
            <a:rPr lang="en-US" dirty="0"/>
            <a:t> </a:t>
          </a:r>
        </a:p>
      </dgm:t>
    </dgm:pt>
    <dgm:pt modelId="{BD6A615E-D055-4370-9537-F39388FA9D47}" type="parTrans" cxnId="{C29C135A-FEC7-4C8C-A05F-C82611839A1A}">
      <dgm:prSet/>
      <dgm:spPr/>
      <dgm:t>
        <a:bodyPr/>
        <a:lstStyle/>
        <a:p>
          <a:endParaRPr lang="en-US"/>
        </a:p>
      </dgm:t>
    </dgm:pt>
    <dgm:pt modelId="{F30F22DB-CFF0-486C-8671-B6DEA684E6D3}" type="sibTrans" cxnId="{C29C135A-FEC7-4C8C-A05F-C82611839A1A}">
      <dgm:prSet/>
      <dgm:spPr/>
      <dgm:t>
        <a:bodyPr/>
        <a:lstStyle/>
        <a:p>
          <a:endParaRPr lang="en-US"/>
        </a:p>
      </dgm:t>
    </dgm:pt>
    <dgm:pt modelId="{6DDE6719-3DE7-435A-B55F-1AAC4DD4676B}">
      <dgm:prSet phldrT="[Text]"/>
      <dgm:spPr>
        <a:solidFill>
          <a:schemeClr val="accent6">
            <a:lumMod val="20000"/>
            <a:lumOff val="80000"/>
          </a:schemeClr>
        </a:solidFill>
      </dgm:spPr>
      <dgm:t>
        <a:bodyPr/>
        <a:lstStyle/>
        <a:p>
          <a:r>
            <a:rPr lang="en-US" dirty="0"/>
            <a:t> </a:t>
          </a:r>
        </a:p>
      </dgm:t>
    </dgm:pt>
    <dgm:pt modelId="{61B669A6-74E4-4F8E-8852-68072E45B85C}" type="parTrans" cxnId="{E6697998-5A51-4611-9654-24825C265641}">
      <dgm:prSet/>
      <dgm:spPr/>
      <dgm:t>
        <a:bodyPr/>
        <a:lstStyle/>
        <a:p>
          <a:endParaRPr lang="en-US"/>
        </a:p>
      </dgm:t>
    </dgm:pt>
    <dgm:pt modelId="{791E502C-04B3-4AF7-8411-6B098B776675}" type="sibTrans" cxnId="{E6697998-5A51-4611-9654-24825C265641}">
      <dgm:prSet/>
      <dgm:spPr/>
      <dgm:t>
        <a:bodyPr/>
        <a:lstStyle/>
        <a:p>
          <a:endParaRPr lang="en-US"/>
        </a:p>
      </dgm:t>
    </dgm:pt>
    <dgm:pt modelId="{9526FB5A-AA4F-4D56-A327-EE9A00D11F21}" type="pres">
      <dgm:prSet presAssocID="{68377EAE-E5B9-48A5-B622-D7A97EF00FB5}" presName="diagram" presStyleCnt="0">
        <dgm:presLayoutVars>
          <dgm:chMax val="1"/>
          <dgm:dir/>
          <dgm:animLvl val="ctr"/>
          <dgm:resizeHandles val="exact"/>
        </dgm:presLayoutVars>
      </dgm:prSet>
      <dgm:spPr/>
    </dgm:pt>
    <dgm:pt modelId="{AEFC8007-288F-4CE9-93A6-3E7A64C10022}" type="pres">
      <dgm:prSet presAssocID="{68377EAE-E5B9-48A5-B622-D7A97EF00FB5}" presName="matrix" presStyleCnt="0"/>
      <dgm:spPr/>
    </dgm:pt>
    <dgm:pt modelId="{7DA0E597-6CFC-43E5-B056-8C6CAD408D96}" type="pres">
      <dgm:prSet presAssocID="{68377EAE-E5B9-48A5-B622-D7A97EF00FB5}" presName="tile1" presStyleLbl="node1" presStyleIdx="0" presStyleCnt="4"/>
      <dgm:spPr/>
    </dgm:pt>
    <dgm:pt modelId="{86C7AB51-221A-4B33-8823-5953AD2F92AA}" type="pres">
      <dgm:prSet presAssocID="{68377EAE-E5B9-48A5-B622-D7A97EF00FB5}" presName="tile1text" presStyleLbl="node1" presStyleIdx="0" presStyleCnt="4">
        <dgm:presLayoutVars>
          <dgm:chMax val="0"/>
          <dgm:chPref val="0"/>
          <dgm:bulletEnabled val="1"/>
        </dgm:presLayoutVars>
      </dgm:prSet>
      <dgm:spPr/>
    </dgm:pt>
    <dgm:pt modelId="{C6D118E9-EC4C-4566-8BB4-215B979488B2}" type="pres">
      <dgm:prSet presAssocID="{68377EAE-E5B9-48A5-B622-D7A97EF00FB5}" presName="tile2" presStyleLbl="node1" presStyleIdx="1" presStyleCnt="4"/>
      <dgm:spPr/>
    </dgm:pt>
    <dgm:pt modelId="{079C6794-B47F-4C71-95AA-7E248C4DC27E}" type="pres">
      <dgm:prSet presAssocID="{68377EAE-E5B9-48A5-B622-D7A97EF00FB5}" presName="tile2text" presStyleLbl="node1" presStyleIdx="1" presStyleCnt="4">
        <dgm:presLayoutVars>
          <dgm:chMax val="0"/>
          <dgm:chPref val="0"/>
          <dgm:bulletEnabled val="1"/>
        </dgm:presLayoutVars>
      </dgm:prSet>
      <dgm:spPr/>
    </dgm:pt>
    <dgm:pt modelId="{9E8EE77F-5CB5-40E8-A08D-8C2B75407612}" type="pres">
      <dgm:prSet presAssocID="{68377EAE-E5B9-48A5-B622-D7A97EF00FB5}" presName="tile3" presStyleLbl="node1" presStyleIdx="2" presStyleCnt="4" custLinFactNeighborY="5634"/>
      <dgm:spPr/>
    </dgm:pt>
    <dgm:pt modelId="{E63045A1-E54B-4BD0-8125-41449A9310F9}" type="pres">
      <dgm:prSet presAssocID="{68377EAE-E5B9-48A5-B622-D7A97EF00FB5}" presName="tile3text" presStyleLbl="node1" presStyleIdx="2" presStyleCnt="4">
        <dgm:presLayoutVars>
          <dgm:chMax val="0"/>
          <dgm:chPref val="0"/>
          <dgm:bulletEnabled val="1"/>
        </dgm:presLayoutVars>
      </dgm:prSet>
      <dgm:spPr/>
    </dgm:pt>
    <dgm:pt modelId="{E6588145-2784-4342-8309-D9620ECE4CDE}" type="pres">
      <dgm:prSet presAssocID="{68377EAE-E5B9-48A5-B622-D7A97EF00FB5}" presName="tile4" presStyleLbl="node1" presStyleIdx="3" presStyleCnt="4"/>
      <dgm:spPr/>
    </dgm:pt>
    <dgm:pt modelId="{4D000F57-F744-4375-AE47-40C81816F9D3}" type="pres">
      <dgm:prSet presAssocID="{68377EAE-E5B9-48A5-B622-D7A97EF00FB5}" presName="tile4text" presStyleLbl="node1" presStyleIdx="3" presStyleCnt="4">
        <dgm:presLayoutVars>
          <dgm:chMax val="0"/>
          <dgm:chPref val="0"/>
          <dgm:bulletEnabled val="1"/>
        </dgm:presLayoutVars>
      </dgm:prSet>
      <dgm:spPr/>
    </dgm:pt>
    <dgm:pt modelId="{F35DF568-705D-4A62-886F-E617F2C7CB9A}" type="pres">
      <dgm:prSet presAssocID="{68377EAE-E5B9-48A5-B622-D7A97EF00FB5}" presName="centerTile" presStyleLbl="fgShp" presStyleIdx="0" presStyleCnt="1" custScaleX="67719" custScaleY="69417">
        <dgm:presLayoutVars>
          <dgm:chMax val="0"/>
          <dgm:chPref val="0"/>
        </dgm:presLayoutVars>
      </dgm:prSet>
      <dgm:spPr/>
    </dgm:pt>
  </dgm:ptLst>
  <dgm:cxnLst>
    <dgm:cxn modelId="{657EF205-6992-4AE1-8FCA-317D87B8CBEB}" type="presOf" srcId="{E8C54504-E8AE-44AC-9574-3F6E9BB85A55}" destId="{86C7AB51-221A-4B33-8823-5953AD2F92AA}" srcOrd="1" destOrd="0" presId="urn:microsoft.com/office/officeart/2005/8/layout/matrix1"/>
    <dgm:cxn modelId="{B7AB3D13-7BDF-4BB6-938C-468DCABAD827}" srcId="{888297DD-8349-4549-BD9D-0822F55BE5BC}" destId="{E8C54504-E8AE-44AC-9574-3F6E9BB85A55}" srcOrd="0" destOrd="0" parTransId="{239A1B82-0DA6-4F6E-80F3-28397DAE1ECC}" sibTransId="{8697F350-0829-4172-904F-F47C7CD6EE86}"/>
    <dgm:cxn modelId="{95AB5814-2DE2-44D2-82DC-C93F4EE68EDE}" type="presOf" srcId="{6DDE6719-3DE7-435A-B55F-1AAC4DD4676B}" destId="{E6588145-2784-4342-8309-D9620ECE4CDE}" srcOrd="0" destOrd="0" presId="urn:microsoft.com/office/officeart/2005/8/layout/matrix1"/>
    <dgm:cxn modelId="{E62D0C1E-3B29-43E7-97F3-7B1A63FB6E1D}" type="presOf" srcId="{68377EAE-E5B9-48A5-B622-D7A97EF00FB5}" destId="{9526FB5A-AA4F-4D56-A327-EE9A00D11F21}" srcOrd="0" destOrd="0" presId="urn:microsoft.com/office/officeart/2005/8/layout/matrix1"/>
    <dgm:cxn modelId="{849D372B-121D-435F-BDB6-A39BBEDC96D6}" type="presOf" srcId="{0F2BFD8D-B1AF-48B4-89DE-DA4985987EED}" destId="{9E8EE77F-5CB5-40E8-A08D-8C2B75407612}" srcOrd="0" destOrd="0" presId="urn:microsoft.com/office/officeart/2005/8/layout/matrix1"/>
    <dgm:cxn modelId="{E3F3612E-24D4-41AC-8764-268A85636546}" type="presOf" srcId="{097430E1-D494-4F01-8946-972371B4D355}" destId="{079C6794-B47F-4C71-95AA-7E248C4DC27E}" srcOrd="1" destOrd="0" presId="urn:microsoft.com/office/officeart/2005/8/layout/matrix1"/>
    <dgm:cxn modelId="{08729851-A31A-4B1E-B9DB-887B1AAFFF09}" srcId="{68377EAE-E5B9-48A5-B622-D7A97EF00FB5}" destId="{888297DD-8349-4549-BD9D-0822F55BE5BC}" srcOrd="0" destOrd="0" parTransId="{B30AA188-1DD8-4286-B385-EE259303026D}" sibTransId="{6183DD6A-C991-4705-AB1B-B37656D72416}"/>
    <dgm:cxn modelId="{568F8076-B3BB-4D6E-B862-371EE84AEBD5}" type="presOf" srcId="{E8C54504-E8AE-44AC-9574-3F6E9BB85A55}" destId="{7DA0E597-6CFC-43E5-B056-8C6CAD408D96}" srcOrd="0" destOrd="0" presId="urn:microsoft.com/office/officeart/2005/8/layout/matrix1"/>
    <dgm:cxn modelId="{C29C135A-FEC7-4C8C-A05F-C82611839A1A}" srcId="{888297DD-8349-4549-BD9D-0822F55BE5BC}" destId="{0F2BFD8D-B1AF-48B4-89DE-DA4985987EED}" srcOrd="2" destOrd="0" parTransId="{BD6A615E-D055-4370-9537-F39388FA9D47}" sibTransId="{F30F22DB-CFF0-486C-8671-B6DEA684E6D3}"/>
    <dgm:cxn modelId="{C1D97B7A-1789-41A4-9541-CE1D5476DCC7}" type="presOf" srcId="{0F2BFD8D-B1AF-48B4-89DE-DA4985987EED}" destId="{E63045A1-E54B-4BD0-8125-41449A9310F9}" srcOrd="1" destOrd="0" presId="urn:microsoft.com/office/officeart/2005/8/layout/matrix1"/>
    <dgm:cxn modelId="{BE61B484-BD57-49EB-B304-4CF8DEF2610B}" type="presOf" srcId="{097430E1-D494-4F01-8946-972371B4D355}" destId="{C6D118E9-EC4C-4566-8BB4-215B979488B2}" srcOrd="0" destOrd="0" presId="urn:microsoft.com/office/officeart/2005/8/layout/matrix1"/>
    <dgm:cxn modelId="{E6697998-5A51-4611-9654-24825C265641}" srcId="{888297DD-8349-4549-BD9D-0822F55BE5BC}" destId="{6DDE6719-3DE7-435A-B55F-1AAC4DD4676B}" srcOrd="3" destOrd="0" parTransId="{61B669A6-74E4-4F8E-8852-68072E45B85C}" sibTransId="{791E502C-04B3-4AF7-8411-6B098B776675}"/>
    <dgm:cxn modelId="{3B4EFCBC-BCCB-4B19-9833-9F0427B78CE7}" srcId="{888297DD-8349-4549-BD9D-0822F55BE5BC}" destId="{097430E1-D494-4F01-8946-972371B4D355}" srcOrd="1" destOrd="0" parTransId="{B4084B36-2065-4094-9646-15D7D3FAF09E}" sibTransId="{42DE4ADC-F896-4E96-906F-59BD10DC658A}"/>
    <dgm:cxn modelId="{A58D8FC7-E6AA-48A9-AE36-276396583870}" type="presOf" srcId="{888297DD-8349-4549-BD9D-0822F55BE5BC}" destId="{F35DF568-705D-4A62-886F-E617F2C7CB9A}" srcOrd="0" destOrd="0" presId="urn:microsoft.com/office/officeart/2005/8/layout/matrix1"/>
    <dgm:cxn modelId="{7008D0D0-AC2D-4C58-82CD-851D70DD89D1}" type="presOf" srcId="{6DDE6719-3DE7-435A-B55F-1AAC4DD4676B}" destId="{4D000F57-F744-4375-AE47-40C81816F9D3}" srcOrd="1" destOrd="0" presId="urn:microsoft.com/office/officeart/2005/8/layout/matrix1"/>
    <dgm:cxn modelId="{1B87828A-03D6-493E-BA6F-F94F94A67467}" type="presParOf" srcId="{9526FB5A-AA4F-4D56-A327-EE9A00D11F21}" destId="{AEFC8007-288F-4CE9-93A6-3E7A64C10022}" srcOrd="0" destOrd="0" presId="urn:microsoft.com/office/officeart/2005/8/layout/matrix1"/>
    <dgm:cxn modelId="{65364A36-E0C2-4985-8C80-68AC95FD264C}" type="presParOf" srcId="{AEFC8007-288F-4CE9-93A6-3E7A64C10022}" destId="{7DA0E597-6CFC-43E5-B056-8C6CAD408D96}" srcOrd="0" destOrd="0" presId="urn:microsoft.com/office/officeart/2005/8/layout/matrix1"/>
    <dgm:cxn modelId="{6085D786-827A-46B7-AD02-F67E2D9E0C4E}" type="presParOf" srcId="{AEFC8007-288F-4CE9-93A6-3E7A64C10022}" destId="{86C7AB51-221A-4B33-8823-5953AD2F92AA}" srcOrd="1" destOrd="0" presId="urn:microsoft.com/office/officeart/2005/8/layout/matrix1"/>
    <dgm:cxn modelId="{3906902A-DF8E-45D4-B6C0-27C6130E8CD5}" type="presParOf" srcId="{AEFC8007-288F-4CE9-93A6-3E7A64C10022}" destId="{C6D118E9-EC4C-4566-8BB4-215B979488B2}" srcOrd="2" destOrd="0" presId="urn:microsoft.com/office/officeart/2005/8/layout/matrix1"/>
    <dgm:cxn modelId="{004EEE31-BB2F-4570-97EA-23B1124E6864}" type="presParOf" srcId="{AEFC8007-288F-4CE9-93A6-3E7A64C10022}" destId="{079C6794-B47F-4C71-95AA-7E248C4DC27E}" srcOrd="3" destOrd="0" presId="urn:microsoft.com/office/officeart/2005/8/layout/matrix1"/>
    <dgm:cxn modelId="{166409D7-E297-4810-8439-E91541A8C749}" type="presParOf" srcId="{AEFC8007-288F-4CE9-93A6-3E7A64C10022}" destId="{9E8EE77F-5CB5-40E8-A08D-8C2B75407612}" srcOrd="4" destOrd="0" presId="urn:microsoft.com/office/officeart/2005/8/layout/matrix1"/>
    <dgm:cxn modelId="{BCFF2239-00AC-4C3C-8CE2-0F8AEEAA3D36}" type="presParOf" srcId="{AEFC8007-288F-4CE9-93A6-3E7A64C10022}" destId="{E63045A1-E54B-4BD0-8125-41449A9310F9}" srcOrd="5" destOrd="0" presId="urn:microsoft.com/office/officeart/2005/8/layout/matrix1"/>
    <dgm:cxn modelId="{8738E7E8-5E50-4C48-BED8-66AA89847363}" type="presParOf" srcId="{AEFC8007-288F-4CE9-93A6-3E7A64C10022}" destId="{E6588145-2784-4342-8309-D9620ECE4CDE}" srcOrd="6" destOrd="0" presId="urn:microsoft.com/office/officeart/2005/8/layout/matrix1"/>
    <dgm:cxn modelId="{1FF1BE49-2248-4F13-9DA9-DAB137C1D884}" type="presParOf" srcId="{AEFC8007-288F-4CE9-93A6-3E7A64C10022}" destId="{4D000F57-F744-4375-AE47-40C81816F9D3}" srcOrd="7" destOrd="0" presId="urn:microsoft.com/office/officeart/2005/8/layout/matrix1"/>
    <dgm:cxn modelId="{72669A31-9CFD-4363-A9A4-488EB3F0E870}" type="presParOf" srcId="{9526FB5A-AA4F-4D56-A327-EE9A00D11F21}" destId="{F35DF568-705D-4A62-886F-E617F2C7CB9A}"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464C5-05B6-4232-930A-F3F509A0AE0F}">
      <dsp:nvSpPr>
        <dsp:cNvPr id="0" name=""/>
        <dsp:cNvSpPr/>
      </dsp:nvSpPr>
      <dsp:spPr>
        <a:xfrm>
          <a:off x="1152244" y="702094"/>
          <a:ext cx="1917574" cy="631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Profile</a:t>
          </a:r>
        </a:p>
      </dsp:txBody>
      <dsp:txXfrm>
        <a:off x="1152244" y="702094"/>
        <a:ext cx="1917574" cy="631927"/>
      </dsp:txXfrm>
    </dsp:sp>
    <dsp:sp modelId="{896953C6-A0E1-47A4-852A-F578AA5818D1}">
      <dsp:nvSpPr>
        <dsp:cNvPr id="0" name=""/>
        <dsp:cNvSpPr/>
      </dsp:nvSpPr>
      <dsp:spPr>
        <a:xfrm>
          <a:off x="1150065" y="509900"/>
          <a:ext cx="152534" cy="152534"/>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A852A1-6C02-4F8E-B4B1-2CA2EC450BB4}">
      <dsp:nvSpPr>
        <dsp:cNvPr id="0" name=""/>
        <dsp:cNvSpPr/>
      </dsp:nvSpPr>
      <dsp:spPr>
        <a:xfrm>
          <a:off x="1256839" y="296352"/>
          <a:ext cx="152534" cy="152534"/>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7D4C20-083C-4691-B2DA-C68CEC2A5E3C}">
      <dsp:nvSpPr>
        <dsp:cNvPr id="0" name=""/>
        <dsp:cNvSpPr/>
      </dsp:nvSpPr>
      <dsp:spPr>
        <a:xfrm>
          <a:off x="1513097" y="339062"/>
          <a:ext cx="239696" cy="23969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BF2DD0-14A1-4F4B-BEF1-89F36BE2231A}">
      <dsp:nvSpPr>
        <dsp:cNvPr id="0" name=""/>
        <dsp:cNvSpPr/>
      </dsp:nvSpPr>
      <dsp:spPr>
        <a:xfrm>
          <a:off x="1726645" y="104159"/>
          <a:ext cx="152534" cy="152534"/>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0B6D39-F6E6-4381-9E2A-64D9B6FCEE9C}">
      <dsp:nvSpPr>
        <dsp:cNvPr id="0" name=""/>
        <dsp:cNvSpPr/>
      </dsp:nvSpPr>
      <dsp:spPr>
        <a:xfrm>
          <a:off x="2004257" y="18740"/>
          <a:ext cx="152534" cy="152534"/>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2D362C-CB51-4B66-B5BC-5C62D517D6D6}">
      <dsp:nvSpPr>
        <dsp:cNvPr id="0" name=""/>
        <dsp:cNvSpPr/>
      </dsp:nvSpPr>
      <dsp:spPr>
        <a:xfrm>
          <a:off x="2345934" y="168223"/>
          <a:ext cx="152534" cy="152534"/>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48E38A-29E3-4426-933D-63021975B777}">
      <dsp:nvSpPr>
        <dsp:cNvPr id="0" name=""/>
        <dsp:cNvSpPr/>
      </dsp:nvSpPr>
      <dsp:spPr>
        <a:xfrm>
          <a:off x="2559482" y="274998"/>
          <a:ext cx="239696" cy="23969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551A56-29EC-416D-8584-41824BA30FD4}">
      <dsp:nvSpPr>
        <dsp:cNvPr id="0" name=""/>
        <dsp:cNvSpPr/>
      </dsp:nvSpPr>
      <dsp:spPr>
        <a:xfrm>
          <a:off x="2858449" y="509900"/>
          <a:ext cx="152534" cy="152534"/>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716479-0321-42AE-8A30-B6072CCBD058}">
      <dsp:nvSpPr>
        <dsp:cNvPr id="0" name=""/>
        <dsp:cNvSpPr/>
      </dsp:nvSpPr>
      <dsp:spPr>
        <a:xfrm>
          <a:off x="2986578" y="744803"/>
          <a:ext cx="152534" cy="152534"/>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4DC618-5253-4CD3-9756-923367B49FD9}">
      <dsp:nvSpPr>
        <dsp:cNvPr id="0" name=""/>
        <dsp:cNvSpPr/>
      </dsp:nvSpPr>
      <dsp:spPr>
        <a:xfrm>
          <a:off x="1876128" y="296352"/>
          <a:ext cx="392231" cy="392231"/>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FE4802-DFB1-4419-86F9-C38049E49185}">
      <dsp:nvSpPr>
        <dsp:cNvPr id="0" name=""/>
        <dsp:cNvSpPr/>
      </dsp:nvSpPr>
      <dsp:spPr>
        <a:xfrm>
          <a:off x="1043291" y="1107835"/>
          <a:ext cx="152534" cy="152534"/>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BD81FC-B857-48D6-8595-4B310D0F0D2E}">
      <dsp:nvSpPr>
        <dsp:cNvPr id="0" name=""/>
        <dsp:cNvSpPr/>
      </dsp:nvSpPr>
      <dsp:spPr>
        <a:xfrm>
          <a:off x="1171420" y="1300028"/>
          <a:ext cx="239696" cy="23969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DD0CA6-81D4-4E76-8CA2-F43F1F1A0EFF}">
      <dsp:nvSpPr>
        <dsp:cNvPr id="0" name=""/>
        <dsp:cNvSpPr/>
      </dsp:nvSpPr>
      <dsp:spPr>
        <a:xfrm>
          <a:off x="1491742" y="1470867"/>
          <a:ext cx="348649" cy="34864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0D2D8-8EFA-4195-BAF4-69DABF1AC33B}">
      <dsp:nvSpPr>
        <dsp:cNvPr id="0" name=""/>
        <dsp:cNvSpPr/>
      </dsp:nvSpPr>
      <dsp:spPr>
        <a:xfrm>
          <a:off x="1940193" y="1748479"/>
          <a:ext cx="152534" cy="152534"/>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9D5493-DB24-43EC-AB00-6A9913FC0D9B}">
      <dsp:nvSpPr>
        <dsp:cNvPr id="0" name=""/>
        <dsp:cNvSpPr/>
      </dsp:nvSpPr>
      <dsp:spPr>
        <a:xfrm>
          <a:off x="2025612" y="1470867"/>
          <a:ext cx="239696" cy="23969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7B5A91-B981-4B69-A689-2DC4797D77BD}">
      <dsp:nvSpPr>
        <dsp:cNvPr id="0" name=""/>
        <dsp:cNvSpPr/>
      </dsp:nvSpPr>
      <dsp:spPr>
        <a:xfrm>
          <a:off x="2239160" y="1769834"/>
          <a:ext cx="152534" cy="152534"/>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9118A0-AE0D-4D5A-8148-EAE2FE0C84E6}">
      <dsp:nvSpPr>
        <dsp:cNvPr id="0" name=""/>
        <dsp:cNvSpPr/>
      </dsp:nvSpPr>
      <dsp:spPr>
        <a:xfrm>
          <a:off x="2431353" y="1428157"/>
          <a:ext cx="348649" cy="34864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9C2D89-E959-45AC-85F7-383BA09B2597}">
      <dsp:nvSpPr>
        <dsp:cNvPr id="0" name=""/>
        <dsp:cNvSpPr/>
      </dsp:nvSpPr>
      <dsp:spPr>
        <a:xfrm>
          <a:off x="2901159" y="1342738"/>
          <a:ext cx="239696" cy="23969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50DA88-19B7-49AD-AD30-A5475A75382A}">
      <dsp:nvSpPr>
        <dsp:cNvPr id="0" name=""/>
        <dsp:cNvSpPr/>
      </dsp:nvSpPr>
      <dsp:spPr>
        <a:xfrm>
          <a:off x="3140856" y="338707"/>
          <a:ext cx="703955" cy="1343927"/>
        </a:xfrm>
        <a:prstGeom prst="chevron">
          <a:avLst>
            <a:gd name="adj" fmla="val 6231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3239D4B-2632-4D4F-AB16-FF11D68FE7E3}">
      <dsp:nvSpPr>
        <dsp:cNvPr id="0" name=""/>
        <dsp:cNvSpPr/>
      </dsp:nvSpPr>
      <dsp:spPr>
        <a:xfrm>
          <a:off x="3844811" y="339360"/>
          <a:ext cx="1919878" cy="1343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Treatment</a:t>
          </a:r>
        </a:p>
      </dsp:txBody>
      <dsp:txXfrm>
        <a:off x="3844811" y="339360"/>
        <a:ext cx="1919878" cy="1343914"/>
      </dsp:txXfrm>
    </dsp:sp>
    <dsp:sp modelId="{73F4D294-D1DA-448E-ADBC-14DBFE7CDA00}">
      <dsp:nvSpPr>
        <dsp:cNvPr id="0" name=""/>
        <dsp:cNvSpPr/>
      </dsp:nvSpPr>
      <dsp:spPr>
        <a:xfrm>
          <a:off x="5764689" y="338707"/>
          <a:ext cx="703955" cy="1343927"/>
        </a:xfrm>
        <a:prstGeom prst="chevron">
          <a:avLst>
            <a:gd name="adj" fmla="val 6231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0F96100-89D0-4648-9F9A-877289BB4982}">
      <dsp:nvSpPr>
        <dsp:cNvPr id="0" name=""/>
        <dsp:cNvSpPr/>
      </dsp:nvSpPr>
      <dsp:spPr>
        <a:xfrm>
          <a:off x="6545440" y="227642"/>
          <a:ext cx="1631896" cy="163189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b="1" kern="1200" dirty="0"/>
            <a:t>Personalized side effects </a:t>
          </a:r>
        </a:p>
      </dsp:txBody>
      <dsp:txXfrm>
        <a:off x="6784426" y="466628"/>
        <a:ext cx="1153924" cy="11539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A0E597-6CFC-43E5-B056-8C6CAD408D96}">
      <dsp:nvSpPr>
        <dsp:cNvPr id="0" name=""/>
        <dsp:cNvSpPr/>
      </dsp:nvSpPr>
      <dsp:spPr>
        <a:xfrm rot="16200000">
          <a:off x="900711" y="-900711"/>
          <a:ext cx="2368131" cy="4169554"/>
        </a:xfrm>
        <a:prstGeom prst="round1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 </a:t>
          </a:r>
        </a:p>
      </dsp:txBody>
      <dsp:txXfrm rot="5400000">
        <a:off x="-1" y="1"/>
        <a:ext cx="4169554" cy="1776098"/>
      </dsp:txXfrm>
    </dsp:sp>
    <dsp:sp modelId="{C6D118E9-EC4C-4566-8BB4-215B979488B2}">
      <dsp:nvSpPr>
        <dsp:cNvPr id="0" name=""/>
        <dsp:cNvSpPr/>
      </dsp:nvSpPr>
      <dsp:spPr>
        <a:xfrm>
          <a:off x="4169554" y="0"/>
          <a:ext cx="4169554" cy="2368131"/>
        </a:xfrm>
        <a:prstGeom prst="round1Rect">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 </a:t>
          </a:r>
        </a:p>
      </dsp:txBody>
      <dsp:txXfrm>
        <a:off x="4169554" y="0"/>
        <a:ext cx="4169554" cy="1776098"/>
      </dsp:txXfrm>
    </dsp:sp>
    <dsp:sp modelId="{9E8EE77F-5CB5-40E8-A08D-8C2B75407612}">
      <dsp:nvSpPr>
        <dsp:cNvPr id="0" name=""/>
        <dsp:cNvSpPr/>
      </dsp:nvSpPr>
      <dsp:spPr>
        <a:xfrm rot="10800000">
          <a:off x="0" y="2368131"/>
          <a:ext cx="4169554" cy="2368131"/>
        </a:xfrm>
        <a:prstGeom prst="round1Rect">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 </a:t>
          </a:r>
        </a:p>
      </dsp:txBody>
      <dsp:txXfrm rot="10800000">
        <a:off x="0" y="2960164"/>
        <a:ext cx="4169554" cy="1776098"/>
      </dsp:txXfrm>
    </dsp:sp>
    <dsp:sp modelId="{E6588145-2784-4342-8309-D9620ECE4CDE}">
      <dsp:nvSpPr>
        <dsp:cNvPr id="0" name=""/>
        <dsp:cNvSpPr/>
      </dsp:nvSpPr>
      <dsp:spPr>
        <a:xfrm rot="5400000">
          <a:off x="5070265" y="1467420"/>
          <a:ext cx="2368131" cy="4169554"/>
        </a:xfrm>
        <a:prstGeom prst="round1Rect">
          <a:avLst/>
        </a:prstGeom>
        <a:solidFill>
          <a:schemeClr val="accent6">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 </a:t>
          </a:r>
        </a:p>
      </dsp:txBody>
      <dsp:txXfrm rot="-5400000">
        <a:off x="4169554" y="2960164"/>
        <a:ext cx="4169554" cy="1776098"/>
      </dsp:txXfrm>
    </dsp:sp>
    <dsp:sp modelId="{F35DF568-705D-4A62-886F-E617F2C7CB9A}">
      <dsp:nvSpPr>
        <dsp:cNvPr id="0" name=""/>
        <dsp:cNvSpPr/>
      </dsp:nvSpPr>
      <dsp:spPr>
        <a:xfrm>
          <a:off x="3322480" y="1957160"/>
          <a:ext cx="1694148" cy="821942"/>
        </a:xfrm>
        <a:prstGeom prst="round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latin typeface="Mongolian Baiti" panose="03000500000000000000" pitchFamily="66" charset="0"/>
              <a:cs typeface="Mongolian Baiti" panose="03000500000000000000" pitchFamily="66" charset="0"/>
            </a:rPr>
            <a:t>Healthcare system</a:t>
          </a:r>
        </a:p>
      </dsp:txBody>
      <dsp:txXfrm>
        <a:off x="3362604" y="1997284"/>
        <a:ext cx="1613900" cy="741694"/>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CEA82-F075-4E26-AD22-341F3424CC2E}" type="datetimeFigureOut">
              <a:rPr lang="en-GB" smtClean="0"/>
              <a:t>29/10/2017</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7D0336-4A6F-4A35-BDB8-33DAE088B24A}" type="slidenum">
              <a:rPr lang="en-GB" smtClean="0"/>
              <a:t>‹#›</a:t>
            </a:fld>
            <a:endParaRPr lang="en-GB"/>
          </a:p>
        </p:txBody>
      </p:sp>
    </p:spTree>
    <p:extLst>
      <p:ext uri="{BB962C8B-B14F-4D97-AF65-F5344CB8AC3E}">
        <p14:creationId xmlns:p14="http://schemas.microsoft.com/office/powerpoint/2010/main" val="4195214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My Side Effects, personalizing side effects for each patient, because each patient is special.</a:t>
            </a:r>
            <a:endParaRPr lang="en-GB" dirty="0"/>
          </a:p>
        </p:txBody>
      </p:sp>
      <p:sp>
        <p:nvSpPr>
          <p:cNvPr id="4" name="Slide Number Placeholder 3"/>
          <p:cNvSpPr>
            <a:spLocks noGrp="1"/>
          </p:cNvSpPr>
          <p:nvPr>
            <p:ph type="sldNum" sz="quarter" idx="10"/>
          </p:nvPr>
        </p:nvSpPr>
        <p:spPr/>
        <p:txBody>
          <a:bodyPr/>
          <a:lstStyle/>
          <a:p>
            <a:fld id="{D27D0336-4A6F-4A35-BDB8-33DAE088B24A}" type="slidenum">
              <a:rPr lang="en-GB" smtClean="0"/>
              <a:t>1</a:t>
            </a:fld>
            <a:endParaRPr lang="en-GB"/>
          </a:p>
        </p:txBody>
      </p:sp>
    </p:spTree>
    <p:extLst>
      <p:ext uri="{BB962C8B-B14F-4D97-AF65-F5344CB8AC3E}">
        <p14:creationId xmlns:p14="http://schemas.microsoft.com/office/powerpoint/2010/main" val="1982608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this, you are choosing a drug, lets say ibuprofen, do you ever look at the label for the adverse events? Do you compare side effects profiles between two drugs?</a:t>
            </a:r>
          </a:p>
          <a:p>
            <a:endParaRPr lang="en-US" dirty="0"/>
          </a:p>
          <a:p>
            <a:r>
              <a:rPr lang="en-US" dirty="0"/>
              <a:t>Probably not, the information is not presented in a useful manner, often there are just a list of potential side effects – but how do you know if this is relevant for you?</a:t>
            </a:r>
          </a:p>
          <a:p>
            <a:endParaRPr lang="en-US" dirty="0"/>
          </a:p>
          <a:p>
            <a:r>
              <a:rPr lang="en-US" dirty="0"/>
              <a:t>The same problem is faced by the physician, insurance agency and the pharma industry – what adverse events are relevant for a specific patient?</a:t>
            </a:r>
          </a:p>
          <a:p>
            <a:endParaRPr lang="en-US" dirty="0"/>
          </a:p>
          <a:p>
            <a:r>
              <a:rPr lang="en-US" dirty="0"/>
              <a:t>In total monetary terms, according to an OECD report the hospitals spend 15% of their total expenditure just on managing side effects. What a waste…</a:t>
            </a:r>
            <a:endParaRPr lang="en-GB" dirty="0"/>
          </a:p>
        </p:txBody>
      </p:sp>
      <p:sp>
        <p:nvSpPr>
          <p:cNvPr id="4" name="Slide Number Placeholder 3"/>
          <p:cNvSpPr>
            <a:spLocks noGrp="1"/>
          </p:cNvSpPr>
          <p:nvPr>
            <p:ph type="sldNum" sz="quarter" idx="10"/>
          </p:nvPr>
        </p:nvSpPr>
        <p:spPr/>
        <p:txBody>
          <a:bodyPr/>
          <a:lstStyle/>
          <a:p>
            <a:fld id="{D27D0336-4A6F-4A35-BDB8-33DAE088B24A}" type="slidenum">
              <a:rPr lang="en-GB" smtClean="0"/>
              <a:t>2</a:t>
            </a:fld>
            <a:endParaRPr lang="en-GB"/>
          </a:p>
        </p:txBody>
      </p:sp>
    </p:spTree>
    <p:extLst>
      <p:ext uri="{BB962C8B-B14F-4D97-AF65-F5344CB8AC3E}">
        <p14:creationId xmlns:p14="http://schemas.microsoft.com/office/powerpoint/2010/main" val="4178044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problem our solution is solving, we are personalizing Side Effects to each patient.</a:t>
            </a:r>
          </a:p>
          <a:p>
            <a:endParaRPr lang="en-US" dirty="0"/>
          </a:p>
          <a:p>
            <a:r>
              <a:rPr lang="en-US" dirty="0"/>
              <a:t>It is very simple, a patient logs onto our service and enters their details, they then choose which drug they are considering and our service provides them with a personalized overview of what side effects they might encounter while taking this treatment. This also allows them to compare side effect profiles, personalized for themselves, between different potential drugs. For example ibuprofen and paracetamol.</a:t>
            </a:r>
          </a:p>
          <a:p>
            <a:endParaRPr lang="en-US" dirty="0"/>
          </a:p>
          <a:p>
            <a:r>
              <a:rPr lang="en-US" dirty="0"/>
              <a:t>Nothing like this currently exists on the market today, the ability to get a personalized side effect report for a treatment has not been done before.</a:t>
            </a:r>
            <a:endParaRPr lang="en-GB" dirty="0"/>
          </a:p>
        </p:txBody>
      </p:sp>
      <p:sp>
        <p:nvSpPr>
          <p:cNvPr id="4" name="Slide Number Placeholder 3"/>
          <p:cNvSpPr>
            <a:spLocks noGrp="1"/>
          </p:cNvSpPr>
          <p:nvPr>
            <p:ph type="sldNum" sz="quarter" idx="10"/>
          </p:nvPr>
        </p:nvSpPr>
        <p:spPr/>
        <p:txBody>
          <a:bodyPr/>
          <a:lstStyle/>
          <a:p>
            <a:fld id="{D27D0336-4A6F-4A35-BDB8-33DAE088B24A}" type="slidenum">
              <a:rPr lang="en-GB" smtClean="0"/>
              <a:t>3</a:t>
            </a:fld>
            <a:endParaRPr lang="en-GB"/>
          </a:p>
        </p:txBody>
      </p:sp>
    </p:spTree>
    <p:extLst>
      <p:ext uri="{BB962C8B-B14F-4D97-AF65-F5344CB8AC3E}">
        <p14:creationId xmlns:p14="http://schemas.microsoft.com/office/powerpoint/2010/main" val="1765225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benefits for the patient specifically is huge:</a:t>
            </a:r>
          </a:p>
          <a:p>
            <a:pPr marL="171450" indent="-171450">
              <a:buFontTx/>
              <a:buChar char="-"/>
            </a:pPr>
            <a:r>
              <a:rPr lang="en-US" dirty="0"/>
              <a:t>A more informed patient allows for better discussions with the physician</a:t>
            </a:r>
          </a:p>
          <a:p>
            <a:pPr marL="171450" indent="-171450">
              <a:buFontTx/>
              <a:buChar char="-"/>
            </a:pPr>
            <a:r>
              <a:rPr lang="en-US" dirty="0"/>
              <a:t>Empowerment in their own treatment</a:t>
            </a:r>
          </a:p>
          <a:p>
            <a:pPr marL="171450" indent="-171450">
              <a:buFontTx/>
              <a:buChar char="-"/>
            </a:pPr>
            <a:r>
              <a:rPr lang="en-US" dirty="0"/>
              <a:t>Less stress and better managed expectations </a:t>
            </a:r>
          </a:p>
          <a:p>
            <a:pPr marL="171450" indent="-171450">
              <a:buFontTx/>
              <a:buChar char="-"/>
            </a:pPr>
            <a:r>
              <a:rPr lang="en-US" dirty="0"/>
              <a:t>And also lower costs and better quality of life as they can pick the efficacy and side effect profile that best fits their life.</a:t>
            </a:r>
          </a:p>
          <a:p>
            <a:pPr marL="171450" indent="-171450">
              <a:buFontTx/>
              <a:buChar char="-"/>
            </a:pPr>
            <a:endParaRPr lang="en-US" dirty="0"/>
          </a:p>
          <a:p>
            <a:pPr marL="0" indent="0">
              <a:buFontTx/>
              <a:buNone/>
            </a:pPr>
            <a:r>
              <a:rPr lang="en-US" dirty="0"/>
              <a:t>The benefits don’t stop there, taking a wider lens looking at the whole healthcare industry.</a:t>
            </a:r>
            <a:endParaRPr lang="en-GB" dirty="0"/>
          </a:p>
        </p:txBody>
      </p:sp>
      <p:sp>
        <p:nvSpPr>
          <p:cNvPr id="4" name="Slide Number Placeholder 3"/>
          <p:cNvSpPr>
            <a:spLocks noGrp="1"/>
          </p:cNvSpPr>
          <p:nvPr>
            <p:ph type="sldNum" sz="quarter" idx="10"/>
          </p:nvPr>
        </p:nvSpPr>
        <p:spPr/>
        <p:txBody>
          <a:bodyPr/>
          <a:lstStyle/>
          <a:p>
            <a:fld id="{D27D0336-4A6F-4A35-BDB8-33DAE088B24A}" type="slidenum">
              <a:rPr lang="en-GB" smtClean="0"/>
              <a:t>4</a:t>
            </a:fld>
            <a:endParaRPr lang="en-GB"/>
          </a:p>
        </p:txBody>
      </p:sp>
    </p:spTree>
    <p:extLst>
      <p:ext uri="{BB962C8B-B14F-4D97-AF65-F5344CB8AC3E}">
        <p14:creationId xmlns:p14="http://schemas.microsoft.com/office/powerpoint/2010/main" val="9259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enormous benefits all across the system, from:</a:t>
            </a:r>
          </a:p>
          <a:p>
            <a:pPr marL="171450" indent="-171450">
              <a:buFontTx/>
              <a:buChar char="-"/>
            </a:pPr>
            <a:r>
              <a:rPr lang="en-US" dirty="0"/>
              <a:t>Helping physicians provide better treatment decisions</a:t>
            </a:r>
          </a:p>
          <a:p>
            <a:pPr marL="171450" indent="-171450">
              <a:buFontTx/>
              <a:buChar char="-"/>
            </a:pPr>
            <a:r>
              <a:rPr lang="en-US" dirty="0"/>
              <a:t>Decreasing the cost of side effects as we are able to minimize side effects given the patient we are treating</a:t>
            </a:r>
          </a:p>
          <a:p>
            <a:pPr marL="171450" indent="-171450">
              <a:buFontTx/>
              <a:buChar char="-"/>
            </a:pPr>
            <a:r>
              <a:rPr lang="en-US" dirty="0"/>
              <a:t>Improve accuracy of reimbursement as we have a better understanding of the cost of treatment</a:t>
            </a:r>
          </a:p>
          <a:p>
            <a:pPr marL="171450" indent="-171450">
              <a:buFontTx/>
              <a:buChar char="-"/>
            </a:pPr>
            <a:r>
              <a:rPr lang="en-US" dirty="0"/>
              <a:t>Reduce waste in the interaction between industry and physician with better transparency on what patient subgroups should be treated with this drug.</a:t>
            </a:r>
            <a:endParaRPr lang="en-GB" dirty="0"/>
          </a:p>
        </p:txBody>
      </p:sp>
      <p:sp>
        <p:nvSpPr>
          <p:cNvPr id="4" name="Slide Number Placeholder 3"/>
          <p:cNvSpPr>
            <a:spLocks noGrp="1"/>
          </p:cNvSpPr>
          <p:nvPr>
            <p:ph type="sldNum" sz="quarter" idx="10"/>
          </p:nvPr>
        </p:nvSpPr>
        <p:spPr/>
        <p:txBody>
          <a:bodyPr/>
          <a:lstStyle/>
          <a:p>
            <a:fld id="{D27D0336-4A6F-4A35-BDB8-33DAE088B24A}" type="slidenum">
              <a:rPr lang="en-GB" smtClean="0"/>
              <a:t>5</a:t>
            </a:fld>
            <a:endParaRPr lang="en-GB"/>
          </a:p>
        </p:txBody>
      </p:sp>
    </p:spTree>
    <p:extLst>
      <p:ext uri="{BB962C8B-B14F-4D97-AF65-F5344CB8AC3E}">
        <p14:creationId xmlns:p14="http://schemas.microsoft.com/office/powerpoint/2010/main" val="789892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7D0336-4A6F-4A35-BDB8-33DAE088B24A}" type="slidenum">
              <a:rPr lang="en-GB" smtClean="0"/>
              <a:t>6</a:t>
            </a:fld>
            <a:endParaRPr lang="en-GB"/>
          </a:p>
        </p:txBody>
      </p:sp>
    </p:spTree>
    <p:extLst>
      <p:ext uri="{BB962C8B-B14F-4D97-AF65-F5344CB8AC3E}">
        <p14:creationId xmlns:p14="http://schemas.microsoft.com/office/powerpoint/2010/main" val="1742931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5E98EC-9639-4DC3-88A7-956E9FF9A0E3}" type="datetimeFigureOut">
              <a:rPr lang="en-GB" smtClean="0"/>
              <a:t>29/10/2017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BCC430-C563-4519-8015-23972E447574}" type="slidenum">
              <a:rPr lang="en-GB" smtClean="0"/>
              <a:t>‹#›</a:t>
            </a:fld>
            <a:endParaRPr lang="en-GB"/>
          </a:p>
        </p:txBody>
      </p:sp>
    </p:spTree>
    <p:extLst>
      <p:ext uri="{BB962C8B-B14F-4D97-AF65-F5344CB8AC3E}">
        <p14:creationId xmlns:p14="http://schemas.microsoft.com/office/powerpoint/2010/main" val="3278174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5E98EC-9639-4DC3-88A7-956E9FF9A0E3}" type="datetimeFigureOut">
              <a:rPr lang="en-GB" smtClean="0"/>
              <a:t>29/10/2017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BCC430-C563-4519-8015-23972E447574}" type="slidenum">
              <a:rPr lang="en-GB" smtClean="0"/>
              <a:t>‹#›</a:t>
            </a:fld>
            <a:endParaRPr lang="en-GB"/>
          </a:p>
        </p:txBody>
      </p:sp>
      <p:sp>
        <p:nvSpPr>
          <p:cNvPr id="7" name="Rectangle 6">
            <a:extLst>
              <a:ext uri="{FF2B5EF4-FFF2-40B4-BE49-F238E27FC236}">
                <a16:creationId xmlns:a16="http://schemas.microsoft.com/office/drawing/2014/main" id="{133B9B3A-A2B7-4242-9947-D994C4E0D0C6}"/>
              </a:ext>
            </a:extLst>
          </p:cNvPr>
          <p:cNvSpPr/>
          <p:nvPr userDrawn="1"/>
        </p:nvSpPr>
        <p:spPr>
          <a:xfrm>
            <a:off x="0" y="180690"/>
            <a:ext cx="8465044" cy="1368862"/>
          </a:xfrm>
          <a:prstGeom prst="rect">
            <a:avLst/>
          </a:prstGeom>
          <a:solidFill>
            <a:srgbClr val="072D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a:extLst>
              <a:ext uri="{FF2B5EF4-FFF2-40B4-BE49-F238E27FC236}">
                <a16:creationId xmlns:a16="http://schemas.microsoft.com/office/drawing/2014/main" id="{8A92E389-2F0C-4D48-B474-5345D675EE7B}"/>
              </a:ext>
            </a:extLst>
          </p:cNvPr>
          <p:cNvSpPr>
            <a:spLocks noGrp="1"/>
          </p:cNvSpPr>
          <p:nvPr>
            <p:ph type="title"/>
          </p:nvPr>
        </p:nvSpPr>
        <p:spPr>
          <a:xfrm>
            <a:off x="343927" y="304904"/>
            <a:ext cx="7886700" cy="1173474"/>
          </a:xfrm>
        </p:spPr>
        <p:txBody>
          <a:bodyPr anchor="b">
            <a:normAutofit/>
          </a:bodyPr>
          <a:lstStyle>
            <a:lvl1pPr>
              <a:defRPr sz="4000" b="1">
                <a:solidFill>
                  <a:schemeClr val="bg1"/>
                </a:solidFill>
                <a:latin typeface="Mongolian Baiti" panose="03000500000000000000" pitchFamily="66" charset="0"/>
                <a:cs typeface="Mongolian Baiti" panose="03000500000000000000" pitchFamily="66" charset="0"/>
              </a:defRPr>
            </a:lvl1pPr>
          </a:lstStyle>
          <a:p>
            <a:endParaRPr lang="en-GB" sz="4000" b="1" dirty="0">
              <a:solidFill>
                <a:schemeClr val="bg1"/>
              </a:solidFill>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39150443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5E98EC-9639-4DC3-88A7-956E9FF9A0E3}" type="datetimeFigureOut">
              <a:rPr lang="en-GB" smtClean="0"/>
              <a:t>29/10/2017</a:t>
            </a:fld>
            <a:endParaRPr lang="en-GB"/>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BCC430-C563-4519-8015-23972E447574}" type="slidenum">
              <a:rPr lang="en-GB" smtClean="0"/>
              <a:t>‹#›</a:t>
            </a:fld>
            <a:endParaRPr lang="en-GB"/>
          </a:p>
        </p:txBody>
      </p:sp>
    </p:spTree>
    <p:extLst>
      <p:ext uri="{BB962C8B-B14F-4D97-AF65-F5344CB8AC3E}">
        <p14:creationId xmlns:p14="http://schemas.microsoft.com/office/powerpoint/2010/main" val="2831358314"/>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5.png"/><Relationship Id="rId4" Type="http://schemas.openxmlformats.org/officeDocument/2006/relationships/diagramData" Target="../diagrams/data1.xm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9.png"/><Relationship Id="rId5" Type="http://schemas.openxmlformats.org/officeDocument/2006/relationships/diagramQuickStyle" Target="../diagrams/quickStyle2.xml"/><Relationship Id="rId10" Type="http://schemas.openxmlformats.org/officeDocument/2006/relationships/image" Target="../media/image8.png"/><Relationship Id="rId4" Type="http://schemas.openxmlformats.org/officeDocument/2006/relationships/diagramLayout" Target="../diagrams/layout2.xm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41CD5-F7FA-490D-8835-62F41E10F948}"/>
              </a:ext>
            </a:extLst>
          </p:cNvPr>
          <p:cNvSpPr>
            <a:spLocks noGrp="1"/>
          </p:cNvSpPr>
          <p:nvPr>
            <p:ph type="title"/>
          </p:nvPr>
        </p:nvSpPr>
        <p:spPr>
          <a:xfrm>
            <a:off x="628650" y="365128"/>
            <a:ext cx="7886700" cy="1325563"/>
          </a:xfrm>
        </p:spPr>
        <p:txBody>
          <a:bodyPr/>
          <a:lstStyle/>
          <a:p>
            <a:endParaRPr lang="en-GB"/>
          </a:p>
        </p:txBody>
      </p:sp>
      <p:sp>
        <p:nvSpPr>
          <p:cNvPr id="3" name="Content Placeholder 2">
            <a:extLst>
              <a:ext uri="{FF2B5EF4-FFF2-40B4-BE49-F238E27FC236}">
                <a16:creationId xmlns:a16="http://schemas.microsoft.com/office/drawing/2014/main" id="{067E09B8-CD8A-410A-86B8-FC32E13A57D7}"/>
              </a:ext>
            </a:extLst>
          </p:cNvPr>
          <p:cNvSpPr>
            <a:spLocks noGrp="1"/>
          </p:cNvSpPr>
          <p:nvPr>
            <p:ph idx="1"/>
          </p:nvPr>
        </p:nvSpPr>
        <p:spPr>
          <a:xfrm>
            <a:off x="628650" y="1825625"/>
            <a:ext cx="7886700" cy="4351338"/>
          </a:xfrm>
        </p:spPr>
        <p:txBody>
          <a:bodyPr/>
          <a:lstStyle/>
          <a:p>
            <a:endParaRPr lang="en-GB"/>
          </a:p>
        </p:txBody>
      </p:sp>
      <p:pic>
        <p:nvPicPr>
          <p:cNvPr id="4" name="Picture 3" descr="A picture containing electronics&#10;&#10;Description generated with high confidence">
            <a:extLst>
              <a:ext uri="{FF2B5EF4-FFF2-40B4-BE49-F238E27FC236}">
                <a16:creationId xmlns:a16="http://schemas.microsoft.com/office/drawing/2014/main" id="{5E6720F6-4708-4E2D-9873-B3E765E9A5E6}"/>
              </a:ext>
            </a:extLst>
          </p:cNvPr>
          <p:cNvPicPr>
            <a:picLocks noChangeAspect="1"/>
          </p:cNvPicPr>
          <p:nvPr/>
        </p:nvPicPr>
        <p:blipFill rotWithShape="1">
          <a:blip r:embed="rId3">
            <a:extLst>
              <a:ext uri="{28A0092B-C50C-407E-A947-70E740481C1C}">
                <a14:useLocalDpi xmlns:a14="http://schemas.microsoft.com/office/drawing/2010/main" val="0"/>
              </a:ext>
            </a:extLst>
          </a:blip>
          <a:srcRect l="1515" r="489" b="-2"/>
          <a:stretch/>
        </p:blipFill>
        <p:spPr>
          <a:xfrm>
            <a:off x="0" y="240920"/>
            <a:ext cx="9144000" cy="6641718"/>
          </a:xfrm>
          <a:prstGeom prst="rect">
            <a:avLst/>
          </a:prstGeom>
        </p:spPr>
      </p:pic>
      <p:sp>
        <p:nvSpPr>
          <p:cNvPr id="5" name="Rectangle 4">
            <a:extLst>
              <a:ext uri="{FF2B5EF4-FFF2-40B4-BE49-F238E27FC236}">
                <a16:creationId xmlns:a16="http://schemas.microsoft.com/office/drawing/2014/main" id="{949E86C9-D055-4120-8FD4-C3C7EC7400DA}"/>
              </a:ext>
            </a:extLst>
          </p:cNvPr>
          <p:cNvSpPr/>
          <p:nvPr/>
        </p:nvSpPr>
        <p:spPr>
          <a:xfrm>
            <a:off x="0" y="5886107"/>
            <a:ext cx="9144000" cy="1064975"/>
          </a:xfrm>
          <a:prstGeom prst="rect">
            <a:avLst/>
          </a:prstGeom>
          <a:gradFill>
            <a:gsLst>
              <a:gs pos="32220">
                <a:srgbClr val="072D52">
                  <a:alpha val="20000"/>
                </a:srgbClr>
              </a:gs>
              <a:gs pos="21000">
                <a:srgbClr val="072D52">
                  <a:alpha val="5000"/>
                </a:srgbClr>
              </a:gs>
              <a:gs pos="10000">
                <a:srgbClr val="072D52">
                  <a:alpha val="2000"/>
                </a:srgbClr>
              </a:gs>
              <a:gs pos="0">
                <a:srgbClr val="072D52">
                  <a:alpha val="0"/>
                </a:srgbClr>
              </a:gs>
              <a:gs pos="53000">
                <a:srgbClr val="072D52">
                  <a:alpha val="60000"/>
                </a:srgbClr>
              </a:gs>
              <a:gs pos="41000">
                <a:srgbClr val="072D52">
                  <a:alpha val="40000"/>
                </a:srgbClr>
              </a:gs>
              <a:gs pos="69300">
                <a:srgbClr val="072D52">
                  <a:alpha val="80000"/>
                </a:srgbClr>
              </a:gs>
              <a:gs pos="81000">
                <a:srgbClr val="072D5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C7078F9A-3C66-4EB4-8CED-C8ADEBE0B139}"/>
              </a:ext>
            </a:extLst>
          </p:cNvPr>
          <p:cNvSpPr/>
          <p:nvPr/>
        </p:nvSpPr>
        <p:spPr>
          <a:xfrm rot="10800000">
            <a:off x="0" y="0"/>
            <a:ext cx="9144000" cy="1064975"/>
          </a:xfrm>
          <a:prstGeom prst="rect">
            <a:avLst/>
          </a:prstGeom>
          <a:gradFill>
            <a:gsLst>
              <a:gs pos="32220">
                <a:srgbClr val="072D52">
                  <a:alpha val="20000"/>
                </a:srgbClr>
              </a:gs>
              <a:gs pos="21000">
                <a:srgbClr val="072D52">
                  <a:alpha val="5000"/>
                </a:srgbClr>
              </a:gs>
              <a:gs pos="10000">
                <a:srgbClr val="072D52">
                  <a:alpha val="2000"/>
                </a:srgbClr>
              </a:gs>
              <a:gs pos="0">
                <a:srgbClr val="072D52">
                  <a:alpha val="0"/>
                </a:srgbClr>
              </a:gs>
              <a:gs pos="53000">
                <a:srgbClr val="072D52">
                  <a:alpha val="60000"/>
                </a:srgbClr>
              </a:gs>
              <a:gs pos="41000">
                <a:srgbClr val="072D52">
                  <a:alpha val="40000"/>
                </a:srgbClr>
              </a:gs>
              <a:gs pos="69300">
                <a:srgbClr val="072D52">
                  <a:alpha val="80000"/>
                </a:srgbClr>
              </a:gs>
              <a:gs pos="81000">
                <a:srgbClr val="072D5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Top Corners Rounded 6">
            <a:extLst>
              <a:ext uri="{FF2B5EF4-FFF2-40B4-BE49-F238E27FC236}">
                <a16:creationId xmlns:a16="http://schemas.microsoft.com/office/drawing/2014/main" id="{D2E3D5B9-F9BD-4D39-A393-328DDE26BF85}"/>
              </a:ext>
            </a:extLst>
          </p:cNvPr>
          <p:cNvSpPr/>
          <p:nvPr/>
        </p:nvSpPr>
        <p:spPr>
          <a:xfrm rot="5400000">
            <a:off x="1826064" y="2182621"/>
            <a:ext cx="1286731" cy="4938859"/>
          </a:xfrm>
          <a:prstGeom prst="round2SameRect">
            <a:avLst>
              <a:gd name="adj1" fmla="val 46454"/>
              <a:gd name="adj2" fmla="val 0"/>
            </a:avLst>
          </a:prstGeom>
          <a:gradFill>
            <a:gsLst>
              <a:gs pos="1000">
                <a:schemeClr val="bg1">
                  <a:alpha val="38000"/>
                </a:schemeClr>
              </a:gs>
              <a:gs pos="100000">
                <a:schemeClr val="bg1">
                  <a:alpha val="87000"/>
                </a:schemeClr>
              </a:gs>
            </a:gsLst>
            <a:lin ang="5400000" scaled="1"/>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66D04300-AF3F-46D0-949D-71CEB3534D25}"/>
              </a:ext>
            </a:extLst>
          </p:cNvPr>
          <p:cNvSpPr txBox="1"/>
          <p:nvPr/>
        </p:nvSpPr>
        <p:spPr>
          <a:xfrm>
            <a:off x="0" y="4112062"/>
            <a:ext cx="4654132" cy="646331"/>
          </a:xfrm>
          <a:prstGeom prst="rect">
            <a:avLst/>
          </a:prstGeom>
          <a:noFill/>
        </p:spPr>
        <p:txBody>
          <a:bodyPr wrap="square" rtlCol="0">
            <a:spAutoFit/>
          </a:bodyPr>
          <a:lstStyle/>
          <a:p>
            <a:r>
              <a:rPr lang="en-US" sz="3600" b="1" dirty="0">
                <a:latin typeface="Ebrima" panose="02000000000000000000" pitchFamily="2" charset="0"/>
                <a:ea typeface="Ebrima" panose="02000000000000000000" pitchFamily="2" charset="0"/>
                <a:cs typeface="Ebrima" panose="02000000000000000000" pitchFamily="2" charset="0"/>
              </a:rPr>
              <a:t>My Side Effects</a:t>
            </a:r>
            <a:endParaRPr lang="en-GB" sz="3600" b="1" dirty="0">
              <a:latin typeface="Ebrima" panose="02000000000000000000" pitchFamily="2" charset="0"/>
              <a:ea typeface="Ebrima" panose="02000000000000000000" pitchFamily="2" charset="0"/>
              <a:cs typeface="Ebrima" panose="02000000000000000000" pitchFamily="2" charset="0"/>
            </a:endParaRPr>
          </a:p>
        </p:txBody>
      </p:sp>
      <p:sp>
        <p:nvSpPr>
          <p:cNvPr id="13" name="TextBox 12">
            <a:extLst>
              <a:ext uri="{FF2B5EF4-FFF2-40B4-BE49-F238E27FC236}">
                <a16:creationId xmlns:a16="http://schemas.microsoft.com/office/drawing/2014/main" id="{03BF23A9-9BDE-4DBA-B478-747987E5EAF8}"/>
              </a:ext>
            </a:extLst>
          </p:cNvPr>
          <p:cNvSpPr txBox="1"/>
          <p:nvPr/>
        </p:nvSpPr>
        <p:spPr>
          <a:xfrm>
            <a:off x="-1" y="4677104"/>
            <a:ext cx="4801969" cy="461665"/>
          </a:xfrm>
          <a:prstGeom prst="rect">
            <a:avLst/>
          </a:prstGeom>
          <a:noFill/>
        </p:spPr>
        <p:txBody>
          <a:bodyPr wrap="square" rtlCol="0">
            <a:spAutoFit/>
          </a:bodyPr>
          <a:lstStyle/>
          <a:p>
            <a:r>
              <a:rPr lang="en-US" sz="2400" b="1" i="1" dirty="0">
                <a:latin typeface="Mongolian Baiti" panose="03000500000000000000" pitchFamily="66" charset="0"/>
                <a:cs typeface="Farsi Simple Bold" panose="02010400000000000000" pitchFamily="2" charset="-78"/>
              </a:rPr>
              <a:t>Because each patient is special</a:t>
            </a:r>
            <a:endParaRPr lang="en-GB" sz="2400" b="1" i="1" dirty="0">
              <a:latin typeface="Mongolian Baiti" panose="03000500000000000000" pitchFamily="66" charset="0"/>
              <a:cs typeface="Farsi Simple Bold" panose="02010400000000000000" pitchFamily="2" charset="-78"/>
            </a:endParaRPr>
          </a:p>
        </p:txBody>
      </p:sp>
    </p:spTree>
    <p:extLst>
      <p:ext uri="{BB962C8B-B14F-4D97-AF65-F5344CB8AC3E}">
        <p14:creationId xmlns:p14="http://schemas.microsoft.com/office/powerpoint/2010/main" val="688799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text on a black background&#10;&#10;Description generated with very high confidence">
            <a:extLst>
              <a:ext uri="{FF2B5EF4-FFF2-40B4-BE49-F238E27FC236}">
                <a16:creationId xmlns:a16="http://schemas.microsoft.com/office/drawing/2014/main" id="{71A96D42-DF47-4ACC-A204-BBC72B39B6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951" y="1801423"/>
            <a:ext cx="6860099" cy="4652394"/>
          </a:xfrm>
          <a:prstGeom prst="rect">
            <a:avLst/>
          </a:prstGeom>
        </p:spPr>
      </p:pic>
      <p:sp>
        <p:nvSpPr>
          <p:cNvPr id="8" name="Title 7">
            <a:extLst>
              <a:ext uri="{FF2B5EF4-FFF2-40B4-BE49-F238E27FC236}">
                <a16:creationId xmlns:a16="http://schemas.microsoft.com/office/drawing/2014/main" id="{1375ABAE-CED1-4D16-B8C8-BA5B7A86ACDA}"/>
              </a:ext>
            </a:extLst>
          </p:cNvPr>
          <p:cNvSpPr>
            <a:spLocks noGrp="1"/>
          </p:cNvSpPr>
          <p:nvPr>
            <p:ph type="title"/>
          </p:nvPr>
        </p:nvSpPr>
        <p:spPr/>
        <p:txBody>
          <a:bodyPr>
            <a:normAutofit/>
          </a:bodyPr>
          <a:lstStyle/>
          <a:p>
            <a:r>
              <a:rPr lang="en-US" sz="3600" b="1" dirty="0">
                <a:solidFill>
                  <a:schemeClr val="bg1"/>
                </a:solidFill>
                <a:latin typeface="Mongolian Baiti" panose="03000500000000000000" pitchFamily="66" charset="0"/>
                <a:cs typeface="Mongolian Baiti" panose="03000500000000000000" pitchFamily="66" charset="0"/>
              </a:rPr>
              <a:t>The same story for each patient…</a:t>
            </a:r>
            <a:endParaRPr lang="en-GB" sz="3600" dirty="0"/>
          </a:p>
        </p:txBody>
      </p:sp>
    </p:spTree>
    <p:extLst>
      <p:ext uri="{BB962C8B-B14F-4D97-AF65-F5344CB8AC3E}">
        <p14:creationId xmlns:p14="http://schemas.microsoft.com/office/powerpoint/2010/main" val="802807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4CF102-6E14-4AA8-8CDC-86134F44670A}"/>
              </a:ext>
            </a:extLst>
          </p:cNvPr>
          <p:cNvSpPr>
            <a:spLocks noGrp="1"/>
          </p:cNvSpPr>
          <p:nvPr>
            <p:ph type="title"/>
          </p:nvPr>
        </p:nvSpPr>
        <p:spPr>
          <a:xfrm>
            <a:off x="343927" y="304904"/>
            <a:ext cx="7984231" cy="1173474"/>
          </a:xfrm>
        </p:spPr>
        <p:txBody>
          <a:bodyPr>
            <a:noAutofit/>
          </a:bodyPr>
          <a:lstStyle/>
          <a:p>
            <a:r>
              <a:rPr lang="en-US" sz="3600" dirty="0"/>
              <a:t>Personalizing the choice of treatment for each patient based on their characteristics</a:t>
            </a:r>
            <a:endParaRPr lang="en-GB" sz="3600" dirty="0"/>
          </a:p>
        </p:txBody>
      </p:sp>
      <p:pic>
        <p:nvPicPr>
          <p:cNvPr id="1028" name="Picture 4" descr="Image result for free female and male icon">
            <a:extLst>
              <a:ext uri="{FF2B5EF4-FFF2-40B4-BE49-F238E27FC236}">
                <a16:creationId xmlns:a16="http://schemas.microsoft.com/office/drawing/2014/main" id="{92CCF87E-AB0B-469C-BC39-9535718B53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0019" y="4184988"/>
            <a:ext cx="1021484" cy="102148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3BBA6FE3-2B4F-46AA-BE84-FBA6FB7D8A9B}"/>
              </a:ext>
            </a:extLst>
          </p:cNvPr>
          <p:cNvGraphicFramePr/>
          <p:nvPr>
            <p:extLst>
              <p:ext uri="{D42A27DB-BD31-4B8C-83A1-F6EECF244321}">
                <p14:modId xmlns:p14="http://schemas.microsoft.com/office/powerpoint/2010/main" val="1925965241"/>
              </p:ext>
            </p:extLst>
          </p:nvPr>
        </p:nvGraphicFramePr>
        <p:xfrm>
          <a:off x="-76711" y="1912886"/>
          <a:ext cx="9297423" cy="19411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30" name="Picture 6" descr="Image result for personalized treatment icon">
            <a:extLst>
              <a:ext uri="{FF2B5EF4-FFF2-40B4-BE49-F238E27FC236}">
                <a16:creationId xmlns:a16="http://schemas.microsoft.com/office/drawing/2014/main" id="{6D55656D-30E5-466F-8DB3-35EA40307FD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74571" y="4180196"/>
            <a:ext cx="1206937" cy="103106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medicine icon">
            <a:extLst>
              <a:ext uri="{FF2B5EF4-FFF2-40B4-BE49-F238E27FC236}">
                <a16:creationId xmlns:a16="http://schemas.microsoft.com/office/drawing/2014/main" id="{FA4DF411-0149-4943-93F2-FF9557A25E4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4456" y="4213445"/>
            <a:ext cx="1361747" cy="9645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9602C62-CEAB-4B77-81FB-D8CDA6A0D773}"/>
              </a:ext>
            </a:extLst>
          </p:cNvPr>
          <p:cNvSpPr txBox="1"/>
          <p:nvPr/>
        </p:nvSpPr>
        <p:spPr>
          <a:xfrm>
            <a:off x="801147" y="5612336"/>
            <a:ext cx="2559227" cy="646331"/>
          </a:xfrm>
          <a:prstGeom prst="rect">
            <a:avLst/>
          </a:prstGeom>
          <a:noFill/>
        </p:spPr>
        <p:txBody>
          <a:bodyPr wrap="none" rtlCol="0">
            <a:spAutoFit/>
          </a:bodyPr>
          <a:lstStyle/>
          <a:p>
            <a:pPr algn="ctr"/>
            <a:r>
              <a:rPr lang="en-US" dirty="0"/>
              <a:t>Enter your characteristics</a:t>
            </a:r>
          </a:p>
          <a:p>
            <a:pPr algn="ctr"/>
            <a:r>
              <a:rPr lang="en-US" dirty="0"/>
              <a:t>(e.g. age, weight, race)</a:t>
            </a:r>
            <a:endParaRPr lang="en-GB" dirty="0"/>
          </a:p>
        </p:txBody>
      </p:sp>
      <p:sp>
        <p:nvSpPr>
          <p:cNvPr id="11" name="TextBox 10">
            <a:extLst>
              <a:ext uri="{FF2B5EF4-FFF2-40B4-BE49-F238E27FC236}">
                <a16:creationId xmlns:a16="http://schemas.microsoft.com/office/drawing/2014/main" id="{AA892B03-0791-482A-93AD-DC3B3ACEE76E}"/>
              </a:ext>
            </a:extLst>
          </p:cNvPr>
          <p:cNvSpPr txBox="1"/>
          <p:nvPr/>
        </p:nvSpPr>
        <p:spPr>
          <a:xfrm>
            <a:off x="3729487" y="5612336"/>
            <a:ext cx="1951688" cy="369332"/>
          </a:xfrm>
          <a:prstGeom prst="rect">
            <a:avLst/>
          </a:prstGeom>
          <a:noFill/>
        </p:spPr>
        <p:txBody>
          <a:bodyPr wrap="none" rtlCol="0">
            <a:spAutoFit/>
          </a:bodyPr>
          <a:lstStyle/>
          <a:p>
            <a:pPr algn="ctr"/>
            <a:r>
              <a:rPr lang="en-US" dirty="0"/>
              <a:t>Pick your medicine</a:t>
            </a:r>
            <a:endParaRPr lang="en-GB" dirty="0"/>
          </a:p>
        </p:txBody>
      </p:sp>
      <p:sp>
        <p:nvSpPr>
          <p:cNvPr id="12" name="TextBox 11">
            <a:extLst>
              <a:ext uri="{FF2B5EF4-FFF2-40B4-BE49-F238E27FC236}">
                <a16:creationId xmlns:a16="http://schemas.microsoft.com/office/drawing/2014/main" id="{41433D4B-66DA-4BFC-8213-EAFDF1ABD233}"/>
              </a:ext>
            </a:extLst>
          </p:cNvPr>
          <p:cNvSpPr txBox="1"/>
          <p:nvPr/>
        </p:nvSpPr>
        <p:spPr>
          <a:xfrm>
            <a:off x="6045880" y="5612336"/>
            <a:ext cx="2464318" cy="646331"/>
          </a:xfrm>
          <a:prstGeom prst="rect">
            <a:avLst/>
          </a:prstGeom>
          <a:noFill/>
        </p:spPr>
        <p:txBody>
          <a:bodyPr wrap="square" rtlCol="0">
            <a:spAutoFit/>
          </a:bodyPr>
          <a:lstStyle/>
          <a:p>
            <a:pPr algn="ctr"/>
            <a:r>
              <a:rPr lang="en-US" dirty="0"/>
              <a:t>Receive a personalized side effect profile</a:t>
            </a:r>
            <a:endParaRPr lang="en-GB" dirty="0"/>
          </a:p>
        </p:txBody>
      </p:sp>
    </p:spTree>
    <p:extLst>
      <p:ext uri="{BB962C8B-B14F-4D97-AF65-F5344CB8AC3E}">
        <p14:creationId xmlns:p14="http://schemas.microsoft.com/office/powerpoint/2010/main" val="7308107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4F84EAB3-B2E0-4495-B3EC-E7FE2AEBDC86}"/>
              </a:ext>
            </a:extLst>
          </p:cNvPr>
          <p:cNvSpPr/>
          <p:nvPr/>
        </p:nvSpPr>
        <p:spPr>
          <a:xfrm>
            <a:off x="5832418" y="3591478"/>
            <a:ext cx="1146833" cy="1143000"/>
          </a:xfrm>
          <a:prstGeom prst="ellipse">
            <a:avLst/>
          </a:prstGeom>
          <a:gradFill flip="none" rotWithShape="1">
            <a:gsLst>
              <a:gs pos="0">
                <a:schemeClr val="bg1"/>
              </a:gs>
              <a:gs pos="50000">
                <a:schemeClr val="bg1">
                  <a:alpha val="50000"/>
                </a:schemeClr>
              </a:gs>
              <a:gs pos="100000">
                <a:schemeClr val="bg1">
                  <a:shade val="100000"/>
                  <a:satMod val="115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2">
            <a:extLst>
              <a:ext uri="{FF2B5EF4-FFF2-40B4-BE49-F238E27FC236}">
                <a16:creationId xmlns:a16="http://schemas.microsoft.com/office/drawing/2014/main" id="{11DDDB48-B967-44DB-8523-A23A5E491B23}"/>
              </a:ext>
            </a:extLst>
          </p:cNvPr>
          <p:cNvSpPr>
            <a:spLocks noGrp="1"/>
          </p:cNvSpPr>
          <p:nvPr>
            <p:ph type="title"/>
          </p:nvPr>
        </p:nvSpPr>
        <p:spPr/>
        <p:txBody>
          <a:bodyPr>
            <a:noAutofit/>
          </a:bodyPr>
          <a:lstStyle/>
          <a:p>
            <a:r>
              <a:rPr lang="en-US" sz="3600" dirty="0"/>
              <a:t>Our solution improves the life of each patient</a:t>
            </a:r>
            <a:endParaRPr lang="en-GB" sz="3600" dirty="0"/>
          </a:p>
        </p:txBody>
      </p:sp>
      <p:pic>
        <p:nvPicPr>
          <p:cNvPr id="2050" name="Picture 2" descr="Image result for patient icon">
            <a:extLst>
              <a:ext uri="{FF2B5EF4-FFF2-40B4-BE49-F238E27FC236}">
                <a16:creationId xmlns:a16="http://schemas.microsoft.com/office/drawing/2014/main" id="{5E13EF51-5326-4208-8B3E-B3D1FCC366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665" y="2145263"/>
            <a:ext cx="3406842" cy="3406842"/>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2A897375-06A1-42D2-B4F2-8268E55FAE1B}"/>
              </a:ext>
            </a:extLst>
          </p:cNvPr>
          <p:cNvSpPr txBox="1"/>
          <p:nvPr/>
        </p:nvSpPr>
        <p:spPr>
          <a:xfrm>
            <a:off x="1763969" y="5849658"/>
            <a:ext cx="1348235" cy="584775"/>
          </a:xfrm>
          <a:prstGeom prst="rect">
            <a:avLst/>
          </a:prstGeom>
          <a:noFill/>
        </p:spPr>
        <p:txBody>
          <a:bodyPr wrap="square" rtlCol="0">
            <a:spAutoFit/>
          </a:bodyPr>
          <a:lstStyle/>
          <a:p>
            <a:pPr algn="ctr"/>
            <a:r>
              <a:rPr lang="en-US" sz="3200" b="1" dirty="0">
                <a:latin typeface="Mongolian Baiti" panose="03000500000000000000" pitchFamily="66" charset="0"/>
                <a:cs typeface="Mongolian Baiti" panose="03000500000000000000" pitchFamily="66" charset="0"/>
              </a:rPr>
              <a:t>Patient</a:t>
            </a:r>
            <a:endParaRPr lang="en-GB" sz="3200" b="1" dirty="0">
              <a:latin typeface="Mongolian Baiti" panose="03000500000000000000" pitchFamily="66" charset="0"/>
              <a:cs typeface="Mongolian Baiti" panose="03000500000000000000" pitchFamily="66" charset="0"/>
            </a:endParaRPr>
          </a:p>
        </p:txBody>
      </p:sp>
      <p:sp>
        <p:nvSpPr>
          <p:cNvPr id="10" name="TextBox 9">
            <a:extLst>
              <a:ext uri="{FF2B5EF4-FFF2-40B4-BE49-F238E27FC236}">
                <a16:creationId xmlns:a16="http://schemas.microsoft.com/office/drawing/2014/main" id="{9C4C5294-A702-4083-AFAD-8A5D569D501B}"/>
              </a:ext>
            </a:extLst>
          </p:cNvPr>
          <p:cNvSpPr txBox="1"/>
          <p:nvPr/>
        </p:nvSpPr>
        <p:spPr>
          <a:xfrm>
            <a:off x="4539145" y="2425269"/>
            <a:ext cx="3641176" cy="3200876"/>
          </a:xfrm>
          <a:prstGeom prst="rect">
            <a:avLst/>
          </a:prstGeom>
          <a:noFill/>
        </p:spPr>
        <p:txBody>
          <a:bodyPr wrap="square" rtlCol="0">
            <a:spAutoFit/>
          </a:bodyPr>
          <a:lstStyle/>
          <a:p>
            <a:pPr marL="285750" indent="-285750">
              <a:spcBef>
                <a:spcPts val="600"/>
              </a:spcBef>
              <a:spcAft>
                <a:spcPts val="600"/>
              </a:spcAft>
              <a:buClr>
                <a:schemeClr val="accent6"/>
              </a:buClr>
              <a:buSzPct val="150000"/>
              <a:buFont typeface="Calibri" panose="020F0502020204030204" pitchFamily="34" charset="0"/>
              <a:buChar char="+"/>
            </a:pPr>
            <a:r>
              <a:rPr lang="en-US" dirty="0">
                <a:latin typeface="Mongolian Baiti" panose="03000500000000000000" pitchFamily="66" charset="0"/>
                <a:cs typeface="Mongolian Baiti" panose="03000500000000000000" pitchFamily="66" charset="0"/>
              </a:rPr>
              <a:t>Facilitates a better discussion with the physician</a:t>
            </a:r>
          </a:p>
          <a:p>
            <a:pPr marL="285750" indent="-285750">
              <a:spcBef>
                <a:spcPts val="600"/>
              </a:spcBef>
              <a:spcAft>
                <a:spcPts val="600"/>
              </a:spcAft>
              <a:buClr>
                <a:schemeClr val="accent6"/>
              </a:buClr>
              <a:buSzPct val="150000"/>
              <a:buFont typeface="Calibri" panose="020F0502020204030204" pitchFamily="34" charset="0"/>
              <a:buChar char="+"/>
            </a:pPr>
            <a:r>
              <a:rPr lang="en-US" dirty="0">
                <a:latin typeface="Mongolian Baiti" panose="03000500000000000000" pitchFamily="66" charset="0"/>
                <a:cs typeface="Mongolian Baiti" panose="03000500000000000000" pitchFamily="66" charset="0"/>
              </a:rPr>
              <a:t>More informed choice of treatment</a:t>
            </a:r>
          </a:p>
          <a:p>
            <a:pPr marL="285750" indent="-285750">
              <a:spcBef>
                <a:spcPts val="600"/>
              </a:spcBef>
              <a:spcAft>
                <a:spcPts val="600"/>
              </a:spcAft>
              <a:buClr>
                <a:schemeClr val="accent6"/>
              </a:buClr>
              <a:buSzPct val="150000"/>
              <a:buFont typeface="Calibri" panose="020F0502020204030204" pitchFamily="34" charset="0"/>
              <a:buChar char="+"/>
            </a:pPr>
            <a:r>
              <a:rPr lang="en-US" dirty="0">
                <a:latin typeface="Mongolian Baiti" panose="03000500000000000000" pitchFamily="66" charset="0"/>
                <a:cs typeface="Mongolian Baiti" panose="03000500000000000000" pitchFamily="66" charset="0"/>
              </a:rPr>
              <a:t>Higher engagement in treatment</a:t>
            </a:r>
          </a:p>
          <a:p>
            <a:pPr marL="285750" indent="-285750">
              <a:spcBef>
                <a:spcPts val="600"/>
              </a:spcBef>
              <a:spcAft>
                <a:spcPts val="600"/>
              </a:spcAft>
              <a:buClr>
                <a:schemeClr val="accent6"/>
              </a:buClr>
              <a:buSzPct val="150000"/>
              <a:buFont typeface="Calibri" panose="020F0502020204030204" pitchFamily="34" charset="0"/>
              <a:buChar char="+"/>
            </a:pPr>
            <a:r>
              <a:rPr lang="en-US" dirty="0">
                <a:latin typeface="Mongolian Baiti" panose="03000500000000000000" pitchFamily="66" charset="0"/>
                <a:cs typeface="Mongolian Baiti" panose="03000500000000000000" pitchFamily="66" charset="0"/>
              </a:rPr>
              <a:t>Decreased stress due to better understanding and expectations</a:t>
            </a:r>
          </a:p>
          <a:p>
            <a:pPr marL="285750" indent="-285750">
              <a:spcBef>
                <a:spcPts val="600"/>
              </a:spcBef>
              <a:spcAft>
                <a:spcPts val="600"/>
              </a:spcAft>
              <a:buClr>
                <a:schemeClr val="accent6"/>
              </a:buClr>
              <a:buSzPct val="150000"/>
              <a:buFont typeface="Calibri" panose="020F0502020204030204" pitchFamily="34" charset="0"/>
              <a:buChar char="+"/>
            </a:pPr>
            <a:r>
              <a:rPr lang="en-US" dirty="0">
                <a:latin typeface="Mongolian Baiti" panose="03000500000000000000" pitchFamily="66" charset="0"/>
                <a:cs typeface="Mongolian Baiti" panose="03000500000000000000" pitchFamily="66" charset="0"/>
              </a:rPr>
              <a:t>Lower cost through faster response to adverse events</a:t>
            </a:r>
            <a:endParaRPr lang="en-GB" dirty="0">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3243919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030F9E8F-D92C-4B9A-86A2-EE307F5C2E2D}"/>
              </a:ext>
            </a:extLst>
          </p:cNvPr>
          <p:cNvGraphicFramePr/>
          <p:nvPr>
            <p:extLst>
              <p:ext uri="{D42A27DB-BD31-4B8C-83A1-F6EECF244321}">
                <p14:modId xmlns:p14="http://schemas.microsoft.com/office/powerpoint/2010/main" val="3561178662"/>
              </p:ext>
            </p:extLst>
          </p:nvPr>
        </p:nvGraphicFramePr>
        <p:xfrm>
          <a:off x="383281" y="1763095"/>
          <a:ext cx="8339109" cy="4736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5" name="Oval 34">
            <a:extLst>
              <a:ext uri="{FF2B5EF4-FFF2-40B4-BE49-F238E27FC236}">
                <a16:creationId xmlns:a16="http://schemas.microsoft.com/office/drawing/2014/main" id="{4F84EAB3-B2E0-4495-B3EC-E7FE2AEBDC86}"/>
              </a:ext>
            </a:extLst>
          </p:cNvPr>
          <p:cNvSpPr/>
          <p:nvPr/>
        </p:nvSpPr>
        <p:spPr>
          <a:xfrm>
            <a:off x="5832418" y="3591478"/>
            <a:ext cx="1146833" cy="1143000"/>
          </a:xfrm>
          <a:prstGeom prst="ellipse">
            <a:avLst/>
          </a:prstGeom>
          <a:gradFill flip="none" rotWithShape="1">
            <a:gsLst>
              <a:gs pos="0">
                <a:schemeClr val="bg1"/>
              </a:gs>
              <a:gs pos="50000">
                <a:schemeClr val="bg1">
                  <a:alpha val="50000"/>
                </a:schemeClr>
              </a:gs>
              <a:gs pos="100000">
                <a:schemeClr val="bg1">
                  <a:shade val="100000"/>
                  <a:satMod val="115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165EFCE4-9450-473C-BF03-8050A7819A59}"/>
              </a:ext>
            </a:extLst>
          </p:cNvPr>
          <p:cNvSpPr/>
          <p:nvPr/>
        </p:nvSpPr>
        <p:spPr>
          <a:xfrm>
            <a:off x="4024068" y="4666964"/>
            <a:ext cx="1146833" cy="1143000"/>
          </a:xfrm>
          <a:prstGeom prst="ellipse">
            <a:avLst/>
          </a:prstGeom>
          <a:gradFill flip="none" rotWithShape="1">
            <a:gsLst>
              <a:gs pos="0">
                <a:schemeClr val="bg1"/>
              </a:gs>
              <a:gs pos="50000">
                <a:schemeClr val="bg1">
                  <a:alpha val="50000"/>
                </a:schemeClr>
              </a:gs>
              <a:gs pos="100000">
                <a:schemeClr val="bg1">
                  <a:shade val="100000"/>
                  <a:satMod val="115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40E3CAF5-CAA7-4445-9C64-2BF3FA5DD362}"/>
              </a:ext>
            </a:extLst>
          </p:cNvPr>
          <p:cNvSpPr/>
          <p:nvPr/>
        </p:nvSpPr>
        <p:spPr>
          <a:xfrm>
            <a:off x="2142848" y="3657751"/>
            <a:ext cx="1146833" cy="1143000"/>
          </a:xfrm>
          <a:prstGeom prst="ellipse">
            <a:avLst/>
          </a:prstGeom>
          <a:gradFill flip="none" rotWithShape="1">
            <a:gsLst>
              <a:gs pos="0">
                <a:schemeClr val="bg1"/>
              </a:gs>
              <a:gs pos="50000">
                <a:schemeClr val="bg1">
                  <a:alpha val="50000"/>
                </a:schemeClr>
              </a:gs>
              <a:gs pos="100000">
                <a:schemeClr val="bg1">
                  <a:shade val="100000"/>
                  <a:satMod val="115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979FB024-9640-43BF-9F0E-4502E60CE363}"/>
              </a:ext>
            </a:extLst>
          </p:cNvPr>
          <p:cNvSpPr/>
          <p:nvPr/>
        </p:nvSpPr>
        <p:spPr>
          <a:xfrm>
            <a:off x="3993028" y="2606311"/>
            <a:ext cx="1146833" cy="1143000"/>
          </a:xfrm>
          <a:prstGeom prst="ellipse">
            <a:avLst/>
          </a:prstGeom>
          <a:gradFill flip="none" rotWithShape="1">
            <a:gsLst>
              <a:gs pos="0">
                <a:schemeClr val="bg1"/>
              </a:gs>
              <a:gs pos="50000">
                <a:schemeClr val="bg1">
                  <a:alpha val="50000"/>
                </a:schemeClr>
              </a:gs>
              <a:gs pos="100000">
                <a:schemeClr val="bg1">
                  <a:shade val="100000"/>
                  <a:satMod val="115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2">
            <a:extLst>
              <a:ext uri="{FF2B5EF4-FFF2-40B4-BE49-F238E27FC236}">
                <a16:creationId xmlns:a16="http://schemas.microsoft.com/office/drawing/2014/main" id="{11DDDB48-B967-44DB-8523-A23A5E491B23}"/>
              </a:ext>
            </a:extLst>
          </p:cNvPr>
          <p:cNvSpPr>
            <a:spLocks noGrp="1"/>
          </p:cNvSpPr>
          <p:nvPr>
            <p:ph type="title"/>
          </p:nvPr>
        </p:nvSpPr>
        <p:spPr/>
        <p:txBody>
          <a:bodyPr>
            <a:noAutofit/>
          </a:bodyPr>
          <a:lstStyle/>
          <a:p>
            <a:r>
              <a:rPr lang="en-US" sz="3600" dirty="0"/>
              <a:t>A more personalized approach benefits all stakeholders within the healthcare system</a:t>
            </a:r>
            <a:endParaRPr lang="en-GB" sz="3600" dirty="0"/>
          </a:p>
        </p:txBody>
      </p:sp>
      <p:pic>
        <p:nvPicPr>
          <p:cNvPr id="2050" name="Picture 2" descr="Image result for patient icon">
            <a:extLst>
              <a:ext uri="{FF2B5EF4-FFF2-40B4-BE49-F238E27FC236}">
                <a16:creationId xmlns:a16="http://schemas.microsoft.com/office/drawing/2014/main" id="{5E13EF51-5326-4208-8B3E-B3D1FCC3665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7292" y="3641317"/>
            <a:ext cx="987552" cy="98755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patient icon">
            <a:extLst>
              <a:ext uri="{FF2B5EF4-FFF2-40B4-BE49-F238E27FC236}">
                <a16:creationId xmlns:a16="http://schemas.microsoft.com/office/drawing/2014/main" id="{675897F0-70F2-431F-9DEE-B60BD3ED64E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76585" y="2607217"/>
            <a:ext cx="990828" cy="990828"/>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company icon">
            <a:extLst>
              <a:ext uri="{FF2B5EF4-FFF2-40B4-BE49-F238E27FC236}">
                <a16:creationId xmlns:a16="http://schemas.microsoft.com/office/drawing/2014/main" id="{91C0D08E-544A-402B-8EB3-8A25EB4F315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157" y="3641318"/>
            <a:ext cx="987552" cy="98755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government icon">
            <a:extLst>
              <a:ext uri="{FF2B5EF4-FFF2-40B4-BE49-F238E27FC236}">
                <a16:creationId xmlns:a16="http://schemas.microsoft.com/office/drawing/2014/main" id="{DE91CC1C-FA6E-46DE-8376-93B3FAC7184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78224" y="4672142"/>
            <a:ext cx="987552" cy="98755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87F1D740-B59D-49D5-9784-F8A3CF7493C3}"/>
              </a:ext>
            </a:extLst>
          </p:cNvPr>
          <p:cNvGrpSpPr/>
          <p:nvPr/>
        </p:nvGrpSpPr>
        <p:grpSpPr>
          <a:xfrm>
            <a:off x="3123468" y="3373154"/>
            <a:ext cx="947640" cy="445178"/>
            <a:chOff x="3079667" y="3154149"/>
            <a:chExt cx="947640" cy="445178"/>
          </a:xfrm>
        </p:grpSpPr>
        <p:cxnSp>
          <p:nvCxnSpPr>
            <p:cNvPr id="7" name="Straight Arrow Connector 6">
              <a:extLst>
                <a:ext uri="{FF2B5EF4-FFF2-40B4-BE49-F238E27FC236}">
                  <a16:creationId xmlns:a16="http://schemas.microsoft.com/office/drawing/2014/main" id="{BB1AFCE1-C36E-46E0-A1BD-F45FD634FB4B}"/>
                </a:ext>
              </a:extLst>
            </p:cNvPr>
            <p:cNvCxnSpPr/>
            <p:nvPr/>
          </p:nvCxnSpPr>
          <p:spPr>
            <a:xfrm flipV="1">
              <a:off x="3079667" y="3154149"/>
              <a:ext cx="891460" cy="35403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FB38A26-83F5-45E8-B0AD-F2649AE189FF}"/>
                </a:ext>
              </a:extLst>
            </p:cNvPr>
            <p:cNvCxnSpPr>
              <a:cxnSpLocks/>
            </p:cNvCxnSpPr>
            <p:nvPr/>
          </p:nvCxnSpPr>
          <p:spPr>
            <a:xfrm rot="10800000" flipV="1">
              <a:off x="3135847" y="3245296"/>
              <a:ext cx="891460" cy="35403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EFA2E1AF-6E6A-4330-A288-52B8130C50E6}"/>
              </a:ext>
            </a:extLst>
          </p:cNvPr>
          <p:cNvGrpSpPr/>
          <p:nvPr/>
        </p:nvGrpSpPr>
        <p:grpSpPr>
          <a:xfrm flipV="1">
            <a:off x="5105582" y="3373154"/>
            <a:ext cx="947640" cy="445178"/>
            <a:chOff x="3079667" y="3154149"/>
            <a:chExt cx="947640" cy="445178"/>
          </a:xfrm>
        </p:grpSpPr>
        <p:cxnSp>
          <p:nvCxnSpPr>
            <p:cNvPr id="17" name="Straight Arrow Connector 16">
              <a:extLst>
                <a:ext uri="{FF2B5EF4-FFF2-40B4-BE49-F238E27FC236}">
                  <a16:creationId xmlns:a16="http://schemas.microsoft.com/office/drawing/2014/main" id="{0F7A6329-1BD8-4B9C-BA2F-C7B52B030575}"/>
                </a:ext>
              </a:extLst>
            </p:cNvPr>
            <p:cNvCxnSpPr/>
            <p:nvPr/>
          </p:nvCxnSpPr>
          <p:spPr>
            <a:xfrm flipV="1">
              <a:off x="3079667" y="3154149"/>
              <a:ext cx="891460" cy="35403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EA2ECB5-01FA-4850-B437-A04BAB7C6D53}"/>
                </a:ext>
              </a:extLst>
            </p:cNvPr>
            <p:cNvCxnSpPr>
              <a:cxnSpLocks/>
            </p:cNvCxnSpPr>
            <p:nvPr/>
          </p:nvCxnSpPr>
          <p:spPr>
            <a:xfrm rot="10800000" flipV="1">
              <a:off x="3135847" y="3245296"/>
              <a:ext cx="891460" cy="35403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90513072-5150-4641-8E67-A4D16487E028}"/>
              </a:ext>
            </a:extLst>
          </p:cNvPr>
          <p:cNvGrpSpPr/>
          <p:nvPr/>
        </p:nvGrpSpPr>
        <p:grpSpPr>
          <a:xfrm flipV="1">
            <a:off x="3123468" y="4530469"/>
            <a:ext cx="947640" cy="445178"/>
            <a:chOff x="3079667" y="3154149"/>
            <a:chExt cx="947640" cy="445178"/>
          </a:xfrm>
        </p:grpSpPr>
        <p:cxnSp>
          <p:nvCxnSpPr>
            <p:cNvPr id="20" name="Straight Arrow Connector 19">
              <a:extLst>
                <a:ext uri="{FF2B5EF4-FFF2-40B4-BE49-F238E27FC236}">
                  <a16:creationId xmlns:a16="http://schemas.microsoft.com/office/drawing/2014/main" id="{C342E57F-DFBA-4271-AF5A-FD4A3FDF3C0A}"/>
                </a:ext>
              </a:extLst>
            </p:cNvPr>
            <p:cNvCxnSpPr/>
            <p:nvPr/>
          </p:nvCxnSpPr>
          <p:spPr>
            <a:xfrm flipV="1">
              <a:off x="3079667" y="3154149"/>
              <a:ext cx="891460" cy="35403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96FAC91-687A-4D46-AC30-12FE8667C83A}"/>
                </a:ext>
              </a:extLst>
            </p:cNvPr>
            <p:cNvCxnSpPr>
              <a:cxnSpLocks/>
            </p:cNvCxnSpPr>
            <p:nvPr/>
          </p:nvCxnSpPr>
          <p:spPr>
            <a:xfrm rot="10800000" flipV="1">
              <a:off x="3135847" y="3245296"/>
              <a:ext cx="891460" cy="35403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D734A1ED-D755-4308-AD92-AE79D2797F46}"/>
              </a:ext>
            </a:extLst>
          </p:cNvPr>
          <p:cNvGrpSpPr/>
          <p:nvPr/>
        </p:nvGrpSpPr>
        <p:grpSpPr>
          <a:xfrm>
            <a:off x="5105582" y="4530469"/>
            <a:ext cx="947640" cy="445178"/>
            <a:chOff x="3079667" y="3154149"/>
            <a:chExt cx="947640" cy="445178"/>
          </a:xfrm>
        </p:grpSpPr>
        <p:cxnSp>
          <p:nvCxnSpPr>
            <p:cNvPr id="23" name="Straight Arrow Connector 22">
              <a:extLst>
                <a:ext uri="{FF2B5EF4-FFF2-40B4-BE49-F238E27FC236}">
                  <a16:creationId xmlns:a16="http://schemas.microsoft.com/office/drawing/2014/main" id="{2124A570-6FE9-42BF-9AF1-C534DD6C8BFC}"/>
                </a:ext>
              </a:extLst>
            </p:cNvPr>
            <p:cNvCxnSpPr/>
            <p:nvPr/>
          </p:nvCxnSpPr>
          <p:spPr>
            <a:xfrm flipV="1">
              <a:off x="3079667" y="3154149"/>
              <a:ext cx="891460" cy="35403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1E79C86-67E4-4B32-99E6-0B76FA37C4D6}"/>
                </a:ext>
              </a:extLst>
            </p:cNvPr>
            <p:cNvCxnSpPr>
              <a:cxnSpLocks/>
            </p:cNvCxnSpPr>
            <p:nvPr/>
          </p:nvCxnSpPr>
          <p:spPr>
            <a:xfrm rot="10800000" flipV="1">
              <a:off x="3135847" y="3245296"/>
              <a:ext cx="891460" cy="35403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0D8A23D0-9EDE-433A-9127-A162AB2A0C06}"/>
              </a:ext>
            </a:extLst>
          </p:cNvPr>
          <p:cNvSpPr txBox="1"/>
          <p:nvPr/>
        </p:nvSpPr>
        <p:spPr>
          <a:xfrm>
            <a:off x="4018979" y="2237885"/>
            <a:ext cx="1106041" cy="369332"/>
          </a:xfrm>
          <a:prstGeom prst="rect">
            <a:avLst/>
          </a:prstGeom>
          <a:noFill/>
        </p:spPr>
        <p:txBody>
          <a:bodyPr wrap="square" rtlCol="0">
            <a:spAutoFit/>
          </a:bodyPr>
          <a:lstStyle/>
          <a:p>
            <a:pPr algn="ctr"/>
            <a:r>
              <a:rPr lang="en-US" b="1" dirty="0">
                <a:latin typeface="Mongolian Baiti" panose="03000500000000000000" pitchFamily="66" charset="0"/>
                <a:cs typeface="Mongolian Baiti" panose="03000500000000000000" pitchFamily="66" charset="0"/>
              </a:rPr>
              <a:t>Physician</a:t>
            </a:r>
            <a:endParaRPr lang="en-GB" b="1" dirty="0">
              <a:latin typeface="Mongolian Baiti" panose="03000500000000000000" pitchFamily="66" charset="0"/>
              <a:cs typeface="Mongolian Baiti" panose="03000500000000000000" pitchFamily="66" charset="0"/>
            </a:endParaRPr>
          </a:p>
        </p:txBody>
      </p:sp>
      <p:sp>
        <p:nvSpPr>
          <p:cNvPr id="26" name="TextBox 25">
            <a:extLst>
              <a:ext uri="{FF2B5EF4-FFF2-40B4-BE49-F238E27FC236}">
                <a16:creationId xmlns:a16="http://schemas.microsoft.com/office/drawing/2014/main" id="{9EB393B7-D7F4-4F50-9C6C-84C909EC26EF}"/>
              </a:ext>
            </a:extLst>
          </p:cNvPr>
          <p:cNvSpPr txBox="1"/>
          <p:nvPr/>
        </p:nvSpPr>
        <p:spPr>
          <a:xfrm>
            <a:off x="4018979" y="5723453"/>
            <a:ext cx="1106041" cy="369332"/>
          </a:xfrm>
          <a:prstGeom prst="rect">
            <a:avLst/>
          </a:prstGeom>
          <a:noFill/>
        </p:spPr>
        <p:txBody>
          <a:bodyPr wrap="square" rtlCol="0">
            <a:spAutoFit/>
          </a:bodyPr>
          <a:lstStyle/>
          <a:p>
            <a:pPr algn="ctr"/>
            <a:r>
              <a:rPr lang="en-US" b="1" dirty="0">
                <a:latin typeface="Mongolian Baiti" panose="03000500000000000000" pitchFamily="66" charset="0"/>
                <a:cs typeface="Mongolian Baiti" panose="03000500000000000000" pitchFamily="66" charset="0"/>
              </a:rPr>
              <a:t>Payer</a:t>
            </a:r>
            <a:endParaRPr lang="en-GB" b="1" dirty="0">
              <a:latin typeface="Mongolian Baiti" panose="03000500000000000000" pitchFamily="66" charset="0"/>
              <a:cs typeface="Mongolian Baiti" panose="03000500000000000000" pitchFamily="66" charset="0"/>
            </a:endParaRPr>
          </a:p>
        </p:txBody>
      </p:sp>
      <p:sp>
        <p:nvSpPr>
          <p:cNvPr id="27" name="TextBox 26">
            <a:extLst>
              <a:ext uri="{FF2B5EF4-FFF2-40B4-BE49-F238E27FC236}">
                <a16:creationId xmlns:a16="http://schemas.microsoft.com/office/drawing/2014/main" id="{2A897375-06A1-42D2-B4F2-8268E55FAE1B}"/>
              </a:ext>
            </a:extLst>
          </p:cNvPr>
          <p:cNvSpPr txBox="1"/>
          <p:nvPr/>
        </p:nvSpPr>
        <p:spPr>
          <a:xfrm>
            <a:off x="5884833" y="4706101"/>
            <a:ext cx="1106041" cy="369332"/>
          </a:xfrm>
          <a:prstGeom prst="rect">
            <a:avLst/>
          </a:prstGeom>
          <a:noFill/>
        </p:spPr>
        <p:txBody>
          <a:bodyPr wrap="square" rtlCol="0">
            <a:spAutoFit/>
          </a:bodyPr>
          <a:lstStyle/>
          <a:p>
            <a:pPr algn="ctr"/>
            <a:r>
              <a:rPr lang="en-US" b="1" dirty="0">
                <a:latin typeface="Mongolian Baiti" panose="03000500000000000000" pitchFamily="66" charset="0"/>
                <a:cs typeface="Mongolian Baiti" panose="03000500000000000000" pitchFamily="66" charset="0"/>
              </a:rPr>
              <a:t>Patient</a:t>
            </a:r>
            <a:endParaRPr lang="en-GB" b="1" dirty="0">
              <a:latin typeface="Mongolian Baiti" panose="03000500000000000000" pitchFamily="66" charset="0"/>
              <a:cs typeface="Mongolian Baiti" panose="03000500000000000000" pitchFamily="66" charset="0"/>
            </a:endParaRPr>
          </a:p>
        </p:txBody>
      </p:sp>
      <p:sp>
        <p:nvSpPr>
          <p:cNvPr id="28" name="TextBox 27">
            <a:extLst>
              <a:ext uri="{FF2B5EF4-FFF2-40B4-BE49-F238E27FC236}">
                <a16:creationId xmlns:a16="http://schemas.microsoft.com/office/drawing/2014/main" id="{86928764-6918-411C-8D05-8483328F3F78}"/>
              </a:ext>
            </a:extLst>
          </p:cNvPr>
          <p:cNvSpPr txBox="1"/>
          <p:nvPr/>
        </p:nvSpPr>
        <p:spPr>
          <a:xfrm>
            <a:off x="2153126" y="4706101"/>
            <a:ext cx="1106041" cy="369332"/>
          </a:xfrm>
          <a:prstGeom prst="rect">
            <a:avLst/>
          </a:prstGeom>
          <a:noFill/>
        </p:spPr>
        <p:txBody>
          <a:bodyPr wrap="square" rtlCol="0">
            <a:spAutoFit/>
          </a:bodyPr>
          <a:lstStyle/>
          <a:p>
            <a:pPr algn="ctr"/>
            <a:r>
              <a:rPr lang="en-US" b="1" dirty="0">
                <a:latin typeface="Mongolian Baiti" panose="03000500000000000000" pitchFamily="66" charset="0"/>
                <a:cs typeface="Mongolian Baiti" panose="03000500000000000000" pitchFamily="66" charset="0"/>
              </a:rPr>
              <a:t>Industry</a:t>
            </a:r>
            <a:endParaRPr lang="en-GB" b="1" dirty="0">
              <a:latin typeface="Mongolian Baiti" panose="03000500000000000000" pitchFamily="66" charset="0"/>
              <a:cs typeface="Mongolian Baiti" panose="03000500000000000000" pitchFamily="66" charset="0"/>
            </a:endParaRPr>
          </a:p>
        </p:txBody>
      </p:sp>
      <p:sp>
        <p:nvSpPr>
          <p:cNvPr id="10" name="TextBox 9">
            <a:extLst>
              <a:ext uri="{FF2B5EF4-FFF2-40B4-BE49-F238E27FC236}">
                <a16:creationId xmlns:a16="http://schemas.microsoft.com/office/drawing/2014/main" id="{9C4C5294-A702-4083-AFAD-8A5D569D501B}"/>
              </a:ext>
            </a:extLst>
          </p:cNvPr>
          <p:cNvSpPr txBox="1"/>
          <p:nvPr/>
        </p:nvSpPr>
        <p:spPr>
          <a:xfrm>
            <a:off x="5661612" y="2392416"/>
            <a:ext cx="3033399" cy="646331"/>
          </a:xfrm>
          <a:prstGeom prst="rect">
            <a:avLst/>
          </a:prstGeom>
          <a:noFill/>
        </p:spPr>
        <p:txBody>
          <a:bodyPr wrap="square" rtlCol="0">
            <a:spAutoFit/>
          </a:bodyPr>
          <a:lstStyle/>
          <a:p>
            <a:pPr marL="285750" indent="-285750">
              <a:buClr>
                <a:schemeClr val="accent6"/>
              </a:buClr>
              <a:buSzPct val="150000"/>
              <a:buFont typeface="Calibri" panose="020F0502020204030204" pitchFamily="34" charset="0"/>
              <a:buChar char="+"/>
            </a:pPr>
            <a:r>
              <a:rPr lang="en-US" dirty="0">
                <a:latin typeface="Mongolian Baiti" panose="03000500000000000000" pitchFamily="66" charset="0"/>
                <a:cs typeface="Mongolian Baiti" panose="03000500000000000000" pitchFamily="66" charset="0"/>
              </a:rPr>
              <a:t>Improved treatment decisions</a:t>
            </a:r>
            <a:endParaRPr lang="en-GB" dirty="0">
              <a:latin typeface="Mongolian Baiti" panose="03000500000000000000" pitchFamily="66" charset="0"/>
              <a:cs typeface="Mongolian Baiti" panose="03000500000000000000" pitchFamily="66" charset="0"/>
            </a:endParaRPr>
          </a:p>
        </p:txBody>
      </p:sp>
      <p:sp>
        <p:nvSpPr>
          <p:cNvPr id="30" name="TextBox 29">
            <a:extLst>
              <a:ext uri="{FF2B5EF4-FFF2-40B4-BE49-F238E27FC236}">
                <a16:creationId xmlns:a16="http://schemas.microsoft.com/office/drawing/2014/main" id="{2C0D757F-F09D-4510-AB4D-F47C50A4AECA}"/>
              </a:ext>
            </a:extLst>
          </p:cNvPr>
          <p:cNvSpPr txBox="1"/>
          <p:nvPr/>
        </p:nvSpPr>
        <p:spPr>
          <a:xfrm>
            <a:off x="5661613" y="5304981"/>
            <a:ext cx="3033399" cy="646331"/>
          </a:xfrm>
          <a:prstGeom prst="rect">
            <a:avLst/>
          </a:prstGeom>
          <a:noFill/>
        </p:spPr>
        <p:txBody>
          <a:bodyPr wrap="square" rtlCol="0">
            <a:spAutoFit/>
          </a:bodyPr>
          <a:lstStyle/>
          <a:p>
            <a:pPr marL="285750" indent="-285750">
              <a:buClr>
                <a:schemeClr val="accent6"/>
              </a:buClr>
              <a:buSzPct val="150000"/>
              <a:buFont typeface="Calibri" panose="020F0502020204030204" pitchFamily="34" charset="0"/>
              <a:buChar char="+"/>
            </a:pPr>
            <a:r>
              <a:rPr lang="en-US" dirty="0">
                <a:latin typeface="Mongolian Baiti" panose="03000500000000000000" pitchFamily="66" charset="0"/>
                <a:cs typeface="Mongolian Baiti" panose="03000500000000000000" pitchFamily="66" charset="0"/>
              </a:rPr>
              <a:t>Decreased cost due to managing adverse events</a:t>
            </a:r>
            <a:endParaRPr lang="en-GB" dirty="0">
              <a:latin typeface="Mongolian Baiti" panose="03000500000000000000" pitchFamily="66" charset="0"/>
              <a:cs typeface="Mongolian Baiti" panose="03000500000000000000" pitchFamily="66" charset="0"/>
            </a:endParaRPr>
          </a:p>
        </p:txBody>
      </p:sp>
      <p:sp>
        <p:nvSpPr>
          <p:cNvPr id="31" name="TextBox 30">
            <a:extLst>
              <a:ext uri="{FF2B5EF4-FFF2-40B4-BE49-F238E27FC236}">
                <a16:creationId xmlns:a16="http://schemas.microsoft.com/office/drawing/2014/main" id="{0C65F5E6-42B2-408F-ACA1-A2695A0BE70D}"/>
              </a:ext>
            </a:extLst>
          </p:cNvPr>
          <p:cNvSpPr txBox="1"/>
          <p:nvPr/>
        </p:nvSpPr>
        <p:spPr>
          <a:xfrm>
            <a:off x="576051" y="5304981"/>
            <a:ext cx="3033399" cy="646331"/>
          </a:xfrm>
          <a:prstGeom prst="rect">
            <a:avLst/>
          </a:prstGeom>
          <a:noFill/>
        </p:spPr>
        <p:txBody>
          <a:bodyPr wrap="square" rtlCol="0">
            <a:spAutoFit/>
          </a:bodyPr>
          <a:lstStyle/>
          <a:p>
            <a:pPr marL="285750" indent="-285750">
              <a:buClr>
                <a:schemeClr val="accent6"/>
              </a:buClr>
              <a:buSzPct val="150000"/>
              <a:buFont typeface="Calibri" panose="020F0502020204030204" pitchFamily="34" charset="0"/>
              <a:buChar char="+"/>
            </a:pPr>
            <a:r>
              <a:rPr lang="en-US" dirty="0">
                <a:latin typeface="Mongolian Baiti" panose="03000500000000000000" pitchFamily="66" charset="0"/>
                <a:cs typeface="Mongolian Baiti" panose="03000500000000000000" pitchFamily="66" charset="0"/>
              </a:rPr>
              <a:t>Improved outcome based reimbursement</a:t>
            </a:r>
            <a:endParaRPr lang="en-GB" dirty="0">
              <a:latin typeface="Mongolian Baiti" panose="03000500000000000000" pitchFamily="66" charset="0"/>
              <a:cs typeface="Mongolian Baiti" panose="03000500000000000000" pitchFamily="66" charset="0"/>
            </a:endParaRPr>
          </a:p>
        </p:txBody>
      </p:sp>
      <p:sp>
        <p:nvSpPr>
          <p:cNvPr id="32" name="TextBox 31">
            <a:extLst>
              <a:ext uri="{FF2B5EF4-FFF2-40B4-BE49-F238E27FC236}">
                <a16:creationId xmlns:a16="http://schemas.microsoft.com/office/drawing/2014/main" id="{408D334E-B070-4861-88E4-C7B9544023AB}"/>
              </a:ext>
            </a:extLst>
          </p:cNvPr>
          <p:cNvSpPr txBox="1"/>
          <p:nvPr/>
        </p:nvSpPr>
        <p:spPr>
          <a:xfrm>
            <a:off x="694013" y="2392416"/>
            <a:ext cx="3033399" cy="923330"/>
          </a:xfrm>
          <a:prstGeom prst="rect">
            <a:avLst/>
          </a:prstGeom>
          <a:noFill/>
        </p:spPr>
        <p:txBody>
          <a:bodyPr wrap="square" rtlCol="0">
            <a:spAutoFit/>
          </a:bodyPr>
          <a:lstStyle/>
          <a:p>
            <a:pPr marL="285750" indent="-285750">
              <a:buClr>
                <a:schemeClr val="accent6"/>
              </a:buClr>
              <a:buSzPct val="150000"/>
              <a:buFont typeface="Calibri" panose="020F0502020204030204" pitchFamily="34" charset="0"/>
              <a:buChar char="+"/>
            </a:pPr>
            <a:r>
              <a:rPr lang="en-US" dirty="0">
                <a:latin typeface="Mongolian Baiti" panose="03000500000000000000" pitchFamily="66" charset="0"/>
                <a:cs typeface="Mongolian Baiti" panose="03000500000000000000" pitchFamily="66" charset="0"/>
              </a:rPr>
              <a:t>Reduced waste due to improved transparency of actual treatment benefits </a:t>
            </a:r>
            <a:endParaRPr lang="en-GB" dirty="0">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26793891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Team Journey</a:t>
            </a:r>
          </a:p>
        </p:txBody>
      </p:sp>
      <p:grpSp>
        <p:nvGrpSpPr>
          <p:cNvPr id="19" name="Group 18"/>
          <p:cNvGrpSpPr/>
          <p:nvPr/>
        </p:nvGrpSpPr>
        <p:grpSpPr>
          <a:xfrm>
            <a:off x="833321" y="2112134"/>
            <a:ext cx="6922233" cy="4404576"/>
            <a:chOff x="343930" y="2112134"/>
            <a:chExt cx="6922233" cy="4404576"/>
          </a:xfrm>
        </p:grpSpPr>
        <p:sp>
          <p:nvSpPr>
            <p:cNvPr id="14" name="Arc 13"/>
            <p:cNvSpPr/>
            <p:nvPr/>
          </p:nvSpPr>
          <p:spPr>
            <a:xfrm rot="3753161">
              <a:off x="5244920" y="3670478"/>
              <a:ext cx="1967248" cy="1970468"/>
            </a:xfrm>
            <a:prstGeom prst="arc">
              <a:avLst>
                <a:gd name="adj1" fmla="val 16200000"/>
                <a:gd name="adj2" fmla="val 1942598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8" name="Group 17"/>
            <p:cNvGrpSpPr/>
            <p:nvPr/>
          </p:nvGrpSpPr>
          <p:grpSpPr>
            <a:xfrm>
              <a:off x="343930" y="2112134"/>
              <a:ext cx="6922233" cy="4404576"/>
              <a:chOff x="343927" y="2112134"/>
              <a:chExt cx="6922233" cy="4404576"/>
            </a:xfrm>
          </p:grpSpPr>
          <p:grpSp>
            <p:nvGrpSpPr>
              <p:cNvPr id="17" name="Group 16"/>
              <p:cNvGrpSpPr/>
              <p:nvPr/>
            </p:nvGrpSpPr>
            <p:grpSpPr>
              <a:xfrm>
                <a:off x="343927" y="2112134"/>
                <a:ext cx="6868241" cy="4404576"/>
                <a:chOff x="343927" y="2112134"/>
                <a:chExt cx="6868241" cy="4404576"/>
              </a:xfrm>
            </p:grpSpPr>
            <p:cxnSp>
              <p:nvCxnSpPr>
                <p:cNvPr id="5" name="Curved Connector 4"/>
                <p:cNvCxnSpPr/>
                <p:nvPr/>
              </p:nvCxnSpPr>
              <p:spPr>
                <a:xfrm>
                  <a:off x="343927" y="2112134"/>
                  <a:ext cx="5876569" cy="1558343"/>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10" name="Arc 9"/>
                <p:cNvSpPr/>
                <p:nvPr/>
              </p:nvSpPr>
              <p:spPr>
                <a:xfrm>
                  <a:off x="5244920" y="3670477"/>
                  <a:ext cx="1967248" cy="1970468"/>
                </a:xfrm>
                <a:prstGeom prst="arc">
                  <a:avLst>
                    <a:gd name="adj1" fmla="val 16200000"/>
                    <a:gd name="adj2" fmla="val 2020848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Curved Connector 11"/>
                <p:cNvCxnSpPr/>
                <p:nvPr/>
              </p:nvCxnSpPr>
              <p:spPr>
                <a:xfrm flipV="1">
                  <a:off x="618185" y="5518596"/>
                  <a:ext cx="5780469" cy="998114"/>
                </a:xfrm>
                <a:prstGeom prst="curvedConnector3">
                  <a:avLst/>
                </a:prstGeom>
              </p:spPr>
              <p:style>
                <a:lnRef idx="1">
                  <a:schemeClr val="accent1"/>
                </a:lnRef>
                <a:fillRef idx="0">
                  <a:schemeClr val="accent1"/>
                </a:fillRef>
                <a:effectRef idx="0">
                  <a:schemeClr val="accent1"/>
                </a:effectRef>
                <a:fontRef idx="minor">
                  <a:schemeClr val="tx1"/>
                </a:fontRef>
              </p:style>
            </p:cxnSp>
          </p:grpSp>
          <p:sp>
            <p:nvSpPr>
              <p:cNvPr id="15" name="Arc 14"/>
              <p:cNvSpPr/>
              <p:nvPr/>
            </p:nvSpPr>
            <p:spPr>
              <a:xfrm rot="7189836">
                <a:off x="5297302" y="3558541"/>
                <a:ext cx="1967248" cy="1970468"/>
              </a:xfrm>
              <a:prstGeom prst="arc">
                <a:avLst>
                  <a:gd name="adj1" fmla="val 16200000"/>
                  <a:gd name="adj2" fmla="val 2025156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46" name="Group 45"/>
          <p:cNvGrpSpPr/>
          <p:nvPr/>
        </p:nvGrpSpPr>
        <p:grpSpPr>
          <a:xfrm>
            <a:off x="839823" y="2452980"/>
            <a:ext cx="6342720" cy="3784242"/>
            <a:chOff x="839823" y="2452980"/>
            <a:chExt cx="6342720" cy="3784242"/>
          </a:xfrm>
        </p:grpSpPr>
        <p:cxnSp>
          <p:nvCxnSpPr>
            <p:cNvPr id="25" name="Curved Connector 24"/>
            <p:cNvCxnSpPr/>
            <p:nvPr/>
          </p:nvCxnSpPr>
          <p:spPr>
            <a:xfrm>
              <a:off x="839823" y="2452980"/>
              <a:ext cx="5904184" cy="1606664"/>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7" name="Curved Connector 26"/>
            <p:cNvCxnSpPr/>
            <p:nvPr/>
          </p:nvCxnSpPr>
          <p:spPr>
            <a:xfrm flipV="1">
              <a:off x="1055899" y="5174153"/>
              <a:ext cx="5688108" cy="1063069"/>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39" name="Arc 38"/>
            <p:cNvSpPr/>
            <p:nvPr/>
          </p:nvSpPr>
          <p:spPr>
            <a:xfrm rot="6075648">
              <a:off x="6323650" y="4323533"/>
              <a:ext cx="881935" cy="835850"/>
            </a:xfrm>
            <a:prstGeom prst="arc">
              <a:avLst>
                <a:gd name="adj1" fmla="val 16200000"/>
                <a:gd name="adj2" fmla="val 19810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a:off x="6260735" y="4059644"/>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4" name="Straight Connector 43"/>
            <p:cNvCxnSpPr/>
            <p:nvPr/>
          </p:nvCxnSpPr>
          <p:spPr>
            <a:xfrm>
              <a:off x="7174882" y="4516844"/>
              <a:ext cx="0" cy="32929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8" name="Freeform 6"/>
          <p:cNvSpPr>
            <a:spLocks noChangeAspect="1" noEditPoints="1"/>
          </p:cNvSpPr>
          <p:nvPr/>
        </p:nvSpPr>
        <p:spPr bwMode="auto">
          <a:xfrm>
            <a:off x="670931" y="2112134"/>
            <a:ext cx="188596" cy="301752"/>
          </a:xfrm>
          <a:custGeom>
            <a:avLst/>
            <a:gdLst>
              <a:gd name="T0" fmla="*/ 37 w 74"/>
              <a:gd name="T1" fmla="*/ 0 h 118"/>
              <a:gd name="T2" fmla="*/ 0 w 74"/>
              <a:gd name="T3" fmla="*/ 37 h 118"/>
              <a:gd name="T4" fmla="*/ 37 w 74"/>
              <a:gd name="T5" fmla="*/ 118 h 118"/>
              <a:gd name="T6" fmla="*/ 74 w 74"/>
              <a:gd name="T7" fmla="*/ 37 h 118"/>
              <a:gd name="T8" fmla="*/ 37 w 74"/>
              <a:gd name="T9" fmla="*/ 0 h 118"/>
              <a:gd name="T10" fmla="*/ 37 w 74"/>
              <a:gd name="T11" fmla="*/ 57 h 118"/>
              <a:gd name="T12" fmla="*/ 17 w 74"/>
              <a:gd name="T13" fmla="*/ 37 h 118"/>
              <a:gd name="T14" fmla="*/ 37 w 74"/>
              <a:gd name="T15" fmla="*/ 17 h 118"/>
              <a:gd name="T16" fmla="*/ 57 w 74"/>
              <a:gd name="T17" fmla="*/ 37 h 118"/>
              <a:gd name="T18" fmla="*/ 37 w 74"/>
              <a:gd name="T19" fmla="*/ 5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18">
                <a:moveTo>
                  <a:pt x="37" y="0"/>
                </a:moveTo>
                <a:cubicBezTo>
                  <a:pt x="16" y="0"/>
                  <a:pt x="0" y="16"/>
                  <a:pt x="0" y="37"/>
                </a:cubicBezTo>
                <a:cubicBezTo>
                  <a:pt x="0" y="72"/>
                  <a:pt x="37" y="118"/>
                  <a:pt x="37" y="118"/>
                </a:cubicBezTo>
                <a:cubicBezTo>
                  <a:pt x="37" y="118"/>
                  <a:pt x="74" y="72"/>
                  <a:pt x="74" y="37"/>
                </a:cubicBezTo>
                <a:cubicBezTo>
                  <a:pt x="74" y="16"/>
                  <a:pt x="57" y="0"/>
                  <a:pt x="37" y="0"/>
                </a:cubicBezTo>
                <a:close/>
                <a:moveTo>
                  <a:pt x="37" y="57"/>
                </a:moveTo>
                <a:cubicBezTo>
                  <a:pt x="26" y="57"/>
                  <a:pt x="17" y="48"/>
                  <a:pt x="17" y="37"/>
                </a:cubicBezTo>
                <a:cubicBezTo>
                  <a:pt x="17" y="26"/>
                  <a:pt x="26" y="17"/>
                  <a:pt x="37" y="17"/>
                </a:cubicBezTo>
                <a:cubicBezTo>
                  <a:pt x="48" y="17"/>
                  <a:pt x="57" y="26"/>
                  <a:pt x="57" y="37"/>
                </a:cubicBezTo>
                <a:cubicBezTo>
                  <a:pt x="57" y="48"/>
                  <a:pt x="48" y="57"/>
                  <a:pt x="37" y="5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9" name="Line Callout 1 48"/>
          <p:cNvSpPr/>
          <p:nvPr/>
        </p:nvSpPr>
        <p:spPr>
          <a:xfrm>
            <a:off x="594569" y="2655460"/>
            <a:ext cx="1253282" cy="822944"/>
          </a:xfrm>
          <a:prstGeom prst="borderCallout1">
            <a:avLst>
              <a:gd name="adj1" fmla="val 18750"/>
              <a:gd name="adj2" fmla="val -8333"/>
              <a:gd name="adj3" fmla="val -33196"/>
              <a:gd name="adj4" fmla="val 11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 Team Forms and get to know each other and skills</a:t>
            </a:r>
          </a:p>
        </p:txBody>
      </p:sp>
      <p:sp>
        <p:nvSpPr>
          <p:cNvPr id="50" name="Freeform 6"/>
          <p:cNvSpPr>
            <a:spLocks noChangeAspect="1" noEditPoints="1"/>
          </p:cNvSpPr>
          <p:nvPr/>
        </p:nvSpPr>
        <p:spPr bwMode="auto">
          <a:xfrm>
            <a:off x="1753553" y="2202050"/>
            <a:ext cx="188596" cy="301752"/>
          </a:xfrm>
          <a:custGeom>
            <a:avLst/>
            <a:gdLst>
              <a:gd name="T0" fmla="*/ 37 w 74"/>
              <a:gd name="T1" fmla="*/ 0 h 118"/>
              <a:gd name="T2" fmla="*/ 0 w 74"/>
              <a:gd name="T3" fmla="*/ 37 h 118"/>
              <a:gd name="T4" fmla="*/ 37 w 74"/>
              <a:gd name="T5" fmla="*/ 118 h 118"/>
              <a:gd name="T6" fmla="*/ 74 w 74"/>
              <a:gd name="T7" fmla="*/ 37 h 118"/>
              <a:gd name="T8" fmla="*/ 37 w 74"/>
              <a:gd name="T9" fmla="*/ 0 h 118"/>
              <a:gd name="T10" fmla="*/ 37 w 74"/>
              <a:gd name="T11" fmla="*/ 57 h 118"/>
              <a:gd name="T12" fmla="*/ 17 w 74"/>
              <a:gd name="T13" fmla="*/ 37 h 118"/>
              <a:gd name="T14" fmla="*/ 37 w 74"/>
              <a:gd name="T15" fmla="*/ 17 h 118"/>
              <a:gd name="T16" fmla="*/ 57 w 74"/>
              <a:gd name="T17" fmla="*/ 37 h 118"/>
              <a:gd name="T18" fmla="*/ 37 w 74"/>
              <a:gd name="T19" fmla="*/ 5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18">
                <a:moveTo>
                  <a:pt x="37" y="0"/>
                </a:moveTo>
                <a:cubicBezTo>
                  <a:pt x="16" y="0"/>
                  <a:pt x="0" y="16"/>
                  <a:pt x="0" y="37"/>
                </a:cubicBezTo>
                <a:cubicBezTo>
                  <a:pt x="0" y="72"/>
                  <a:pt x="37" y="118"/>
                  <a:pt x="37" y="118"/>
                </a:cubicBezTo>
                <a:cubicBezTo>
                  <a:pt x="37" y="118"/>
                  <a:pt x="74" y="72"/>
                  <a:pt x="74" y="37"/>
                </a:cubicBezTo>
                <a:cubicBezTo>
                  <a:pt x="74" y="16"/>
                  <a:pt x="57" y="0"/>
                  <a:pt x="37" y="0"/>
                </a:cubicBezTo>
                <a:close/>
                <a:moveTo>
                  <a:pt x="37" y="57"/>
                </a:moveTo>
                <a:cubicBezTo>
                  <a:pt x="26" y="57"/>
                  <a:pt x="17" y="48"/>
                  <a:pt x="17" y="37"/>
                </a:cubicBezTo>
                <a:cubicBezTo>
                  <a:pt x="17" y="26"/>
                  <a:pt x="26" y="17"/>
                  <a:pt x="37" y="17"/>
                </a:cubicBezTo>
                <a:cubicBezTo>
                  <a:pt x="48" y="17"/>
                  <a:pt x="57" y="26"/>
                  <a:pt x="57" y="37"/>
                </a:cubicBezTo>
                <a:cubicBezTo>
                  <a:pt x="57" y="48"/>
                  <a:pt x="48" y="57"/>
                  <a:pt x="37" y="5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2" name="Line Callout 1 51"/>
          <p:cNvSpPr/>
          <p:nvPr/>
        </p:nvSpPr>
        <p:spPr>
          <a:xfrm>
            <a:off x="2356694" y="1618496"/>
            <a:ext cx="1253282" cy="822944"/>
          </a:xfrm>
          <a:prstGeom prst="borderCallout1">
            <a:avLst>
              <a:gd name="adj1" fmla="val 18750"/>
              <a:gd name="adj2" fmla="val -8333"/>
              <a:gd name="adj3" fmla="val 74930"/>
              <a:gd name="adj4" fmla="val -309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 What problem are we solving ?</a:t>
            </a:r>
          </a:p>
        </p:txBody>
      </p:sp>
      <p:sp>
        <p:nvSpPr>
          <p:cNvPr id="53" name="Freeform 6"/>
          <p:cNvSpPr>
            <a:spLocks noChangeAspect="1" noEditPoints="1"/>
          </p:cNvSpPr>
          <p:nvPr/>
        </p:nvSpPr>
        <p:spPr bwMode="auto">
          <a:xfrm>
            <a:off x="3009633" y="2546066"/>
            <a:ext cx="188596" cy="301752"/>
          </a:xfrm>
          <a:custGeom>
            <a:avLst/>
            <a:gdLst>
              <a:gd name="T0" fmla="*/ 37 w 74"/>
              <a:gd name="T1" fmla="*/ 0 h 118"/>
              <a:gd name="T2" fmla="*/ 0 w 74"/>
              <a:gd name="T3" fmla="*/ 37 h 118"/>
              <a:gd name="T4" fmla="*/ 37 w 74"/>
              <a:gd name="T5" fmla="*/ 118 h 118"/>
              <a:gd name="T6" fmla="*/ 74 w 74"/>
              <a:gd name="T7" fmla="*/ 37 h 118"/>
              <a:gd name="T8" fmla="*/ 37 w 74"/>
              <a:gd name="T9" fmla="*/ 0 h 118"/>
              <a:gd name="T10" fmla="*/ 37 w 74"/>
              <a:gd name="T11" fmla="*/ 57 h 118"/>
              <a:gd name="T12" fmla="*/ 17 w 74"/>
              <a:gd name="T13" fmla="*/ 37 h 118"/>
              <a:gd name="T14" fmla="*/ 37 w 74"/>
              <a:gd name="T15" fmla="*/ 17 h 118"/>
              <a:gd name="T16" fmla="*/ 57 w 74"/>
              <a:gd name="T17" fmla="*/ 37 h 118"/>
              <a:gd name="T18" fmla="*/ 37 w 74"/>
              <a:gd name="T19" fmla="*/ 5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18">
                <a:moveTo>
                  <a:pt x="37" y="0"/>
                </a:moveTo>
                <a:cubicBezTo>
                  <a:pt x="16" y="0"/>
                  <a:pt x="0" y="16"/>
                  <a:pt x="0" y="37"/>
                </a:cubicBezTo>
                <a:cubicBezTo>
                  <a:pt x="0" y="72"/>
                  <a:pt x="37" y="118"/>
                  <a:pt x="37" y="118"/>
                </a:cubicBezTo>
                <a:cubicBezTo>
                  <a:pt x="37" y="118"/>
                  <a:pt x="74" y="72"/>
                  <a:pt x="74" y="37"/>
                </a:cubicBezTo>
                <a:cubicBezTo>
                  <a:pt x="74" y="16"/>
                  <a:pt x="57" y="0"/>
                  <a:pt x="37" y="0"/>
                </a:cubicBezTo>
                <a:close/>
                <a:moveTo>
                  <a:pt x="37" y="57"/>
                </a:moveTo>
                <a:cubicBezTo>
                  <a:pt x="26" y="57"/>
                  <a:pt x="17" y="48"/>
                  <a:pt x="17" y="37"/>
                </a:cubicBezTo>
                <a:cubicBezTo>
                  <a:pt x="17" y="26"/>
                  <a:pt x="26" y="17"/>
                  <a:pt x="37" y="17"/>
                </a:cubicBezTo>
                <a:cubicBezTo>
                  <a:pt x="48" y="17"/>
                  <a:pt x="57" y="26"/>
                  <a:pt x="57" y="37"/>
                </a:cubicBezTo>
                <a:cubicBezTo>
                  <a:pt x="57" y="48"/>
                  <a:pt x="48" y="57"/>
                  <a:pt x="37" y="5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4" name="Line Callout 1 53"/>
          <p:cNvSpPr/>
          <p:nvPr/>
        </p:nvSpPr>
        <p:spPr>
          <a:xfrm>
            <a:off x="2449566" y="3309237"/>
            <a:ext cx="1308730" cy="950516"/>
          </a:xfrm>
          <a:prstGeom prst="borderCallout1">
            <a:avLst>
              <a:gd name="adj1" fmla="val 18750"/>
              <a:gd name="adj2" fmla="val -8333"/>
              <a:gd name="adj3" fmla="val -51610"/>
              <a:gd name="adj4" fmla="val 424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3. Decide who we are solving it for . Patient, Physician, Manufacturer?</a:t>
            </a:r>
          </a:p>
        </p:txBody>
      </p:sp>
      <p:sp>
        <p:nvSpPr>
          <p:cNvPr id="55" name="Line Callout 1 54"/>
          <p:cNvSpPr/>
          <p:nvPr/>
        </p:nvSpPr>
        <p:spPr>
          <a:xfrm>
            <a:off x="4247650" y="2225787"/>
            <a:ext cx="1308730" cy="950516"/>
          </a:xfrm>
          <a:prstGeom prst="borderCallout1">
            <a:avLst>
              <a:gd name="adj1" fmla="val 95911"/>
              <a:gd name="adj2" fmla="val -28711"/>
              <a:gd name="adj3" fmla="val 15530"/>
              <a:gd name="adj4" fmla="val -19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4. Form teams – backend, frontend, design, data</a:t>
            </a:r>
          </a:p>
        </p:txBody>
      </p:sp>
      <p:sp>
        <p:nvSpPr>
          <p:cNvPr id="56" name="Freeform 6"/>
          <p:cNvSpPr>
            <a:spLocks noChangeAspect="1" noEditPoints="1"/>
          </p:cNvSpPr>
          <p:nvPr/>
        </p:nvSpPr>
        <p:spPr bwMode="auto">
          <a:xfrm>
            <a:off x="3867447" y="3158361"/>
            <a:ext cx="188596" cy="301752"/>
          </a:xfrm>
          <a:custGeom>
            <a:avLst/>
            <a:gdLst>
              <a:gd name="T0" fmla="*/ 37 w 74"/>
              <a:gd name="T1" fmla="*/ 0 h 118"/>
              <a:gd name="T2" fmla="*/ 0 w 74"/>
              <a:gd name="T3" fmla="*/ 37 h 118"/>
              <a:gd name="T4" fmla="*/ 37 w 74"/>
              <a:gd name="T5" fmla="*/ 118 h 118"/>
              <a:gd name="T6" fmla="*/ 74 w 74"/>
              <a:gd name="T7" fmla="*/ 37 h 118"/>
              <a:gd name="T8" fmla="*/ 37 w 74"/>
              <a:gd name="T9" fmla="*/ 0 h 118"/>
              <a:gd name="T10" fmla="*/ 37 w 74"/>
              <a:gd name="T11" fmla="*/ 57 h 118"/>
              <a:gd name="T12" fmla="*/ 17 w 74"/>
              <a:gd name="T13" fmla="*/ 37 h 118"/>
              <a:gd name="T14" fmla="*/ 37 w 74"/>
              <a:gd name="T15" fmla="*/ 17 h 118"/>
              <a:gd name="T16" fmla="*/ 57 w 74"/>
              <a:gd name="T17" fmla="*/ 37 h 118"/>
              <a:gd name="T18" fmla="*/ 37 w 74"/>
              <a:gd name="T19" fmla="*/ 5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18">
                <a:moveTo>
                  <a:pt x="37" y="0"/>
                </a:moveTo>
                <a:cubicBezTo>
                  <a:pt x="16" y="0"/>
                  <a:pt x="0" y="16"/>
                  <a:pt x="0" y="37"/>
                </a:cubicBezTo>
                <a:cubicBezTo>
                  <a:pt x="0" y="72"/>
                  <a:pt x="37" y="118"/>
                  <a:pt x="37" y="118"/>
                </a:cubicBezTo>
                <a:cubicBezTo>
                  <a:pt x="37" y="118"/>
                  <a:pt x="74" y="72"/>
                  <a:pt x="74" y="37"/>
                </a:cubicBezTo>
                <a:cubicBezTo>
                  <a:pt x="74" y="16"/>
                  <a:pt x="57" y="0"/>
                  <a:pt x="37" y="0"/>
                </a:cubicBezTo>
                <a:close/>
                <a:moveTo>
                  <a:pt x="37" y="57"/>
                </a:moveTo>
                <a:cubicBezTo>
                  <a:pt x="26" y="57"/>
                  <a:pt x="17" y="48"/>
                  <a:pt x="17" y="37"/>
                </a:cubicBezTo>
                <a:cubicBezTo>
                  <a:pt x="17" y="26"/>
                  <a:pt x="26" y="17"/>
                  <a:pt x="37" y="17"/>
                </a:cubicBezTo>
                <a:cubicBezTo>
                  <a:pt x="48" y="17"/>
                  <a:pt x="57" y="26"/>
                  <a:pt x="57" y="37"/>
                </a:cubicBezTo>
                <a:cubicBezTo>
                  <a:pt x="57" y="48"/>
                  <a:pt x="48" y="57"/>
                  <a:pt x="37" y="5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7" name="Freeform 6"/>
          <p:cNvSpPr>
            <a:spLocks noChangeAspect="1" noEditPoints="1"/>
          </p:cNvSpPr>
          <p:nvPr/>
        </p:nvSpPr>
        <p:spPr bwMode="auto">
          <a:xfrm>
            <a:off x="4770495" y="3497756"/>
            <a:ext cx="188596" cy="301752"/>
          </a:xfrm>
          <a:custGeom>
            <a:avLst/>
            <a:gdLst>
              <a:gd name="T0" fmla="*/ 37 w 74"/>
              <a:gd name="T1" fmla="*/ 0 h 118"/>
              <a:gd name="T2" fmla="*/ 0 w 74"/>
              <a:gd name="T3" fmla="*/ 37 h 118"/>
              <a:gd name="T4" fmla="*/ 37 w 74"/>
              <a:gd name="T5" fmla="*/ 118 h 118"/>
              <a:gd name="T6" fmla="*/ 74 w 74"/>
              <a:gd name="T7" fmla="*/ 37 h 118"/>
              <a:gd name="T8" fmla="*/ 37 w 74"/>
              <a:gd name="T9" fmla="*/ 0 h 118"/>
              <a:gd name="T10" fmla="*/ 37 w 74"/>
              <a:gd name="T11" fmla="*/ 57 h 118"/>
              <a:gd name="T12" fmla="*/ 17 w 74"/>
              <a:gd name="T13" fmla="*/ 37 h 118"/>
              <a:gd name="T14" fmla="*/ 37 w 74"/>
              <a:gd name="T15" fmla="*/ 17 h 118"/>
              <a:gd name="T16" fmla="*/ 57 w 74"/>
              <a:gd name="T17" fmla="*/ 37 h 118"/>
              <a:gd name="T18" fmla="*/ 37 w 74"/>
              <a:gd name="T19" fmla="*/ 5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18">
                <a:moveTo>
                  <a:pt x="37" y="0"/>
                </a:moveTo>
                <a:cubicBezTo>
                  <a:pt x="16" y="0"/>
                  <a:pt x="0" y="16"/>
                  <a:pt x="0" y="37"/>
                </a:cubicBezTo>
                <a:cubicBezTo>
                  <a:pt x="0" y="72"/>
                  <a:pt x="37" y="118"/>
                  <a:pt x="37" y="118"/>
                </a:cubicBezTo>
                <a:cubicBezTo>
                  <a:pt x="37" y="118"/>
                  <a:pt x="74" y="72"/>
                  <a:pt x="74" y="37"/>
                </a:cubicBezTo>
                <a:cubicBezTo>
                  <a:pt x="74" y="16"/>
                  <a:pt x="57" y="0"/>
                  <a:pt x="37" y="0"/>
                </a:cubicBezTo>
                <a:close/>
                <a:moveTo>
                  <a:pt x="37" y="57"/>
                </a:moveTo>
                <a:cubicBezTo>
                  <a:pt x="26" y="57"/>
                  <a:pt x="17" y="48"/>
                  <a:pt x="17" y="37"/>
                </a:cubicBezTo>
                <a:cubicBezTo>
                  <a:pt x="17" y="26"/>
                  <a:pt x="26" y="17"/>
                  <a:pt x="37" y="17"/>
                </a:cubicBezTo>
                <a:cubicBezTo>
                  <a:pt x="48" y="17"/>
                  <a:pt x="57" y="26"/>
                  <a:pt x="57" y="37"/>
                </a:cubicBezTo>
                <a:cubicBezTo>
                  <a:pt x="57" y="48"/>
                  <a:pt x="48" y="57"/>
                  <a:pt x="37" y="5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8" name="Line Callout 1 57"/>
          <p:cNvSpPr/>
          <p:nvPr/>
        </p:nvSpPr>
        <p:spPr>
          <a:xfrm>
            <a:off x="4145498" y="3968297"/>
            <a:ext cx="1240307" cy="788256"/>
          </a:xfrm>
          <a:prstGeom prst="borderCallout1">
            <a:avLst>
              <a:gd name="adj1" fmla="val -40556"/>
              <a:gd name="adj2" fmla="val 45360"/>
              <a:gd name="adj3" fmla="val 15530"/>
              <a:gd name="adj4" fmla="val -19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5. Collaboration tools – slack, </a:t>
            </a:r>
            <a:r>
              <a:rPr lang="en-US" sz="1200" dirty="0" err="1"/>
              <a:t>git</a:t>
            </a:r>
            <a:r>
              <a:rPr lang="en-US" sz="1200" dirty="0"/>
              <a:t>, </a:t>
            </a:r>
            <a:r>
              <a:rPr lang="en-US" sz="1200" dirty="0" err="1"/>
              <a:t>wooho</a:t>
            </a:r>
            <a:endParaRPr lang="en-US" sz="1200" dirty="0"/>
          </a:p>
        </p:txBody>
      </p:sp>
      <p:sp>
        <p:nvSpPr>
          <p:cNvPr id="59" name="Freeform 6"/>
          <p:cNvSpPr>
            <a:spLocks noChangeAspect="1" noEditPoints="1"/>
          </p:cNvSpPr>
          <p:nvPr/>
        </p:nvSpPr>
        <p:spPr bwMode="auto">
          <a:xfrm>
            <a:off x="5785808" y="3690879"/>
            <a:ext cx="188596" cy="301752"/>
          </a:xfrm>
          <a:custGeom>
            <a:avLst/>
            <a:gdLst>
              <a:gd name="T0" fmla="*/ 37 w 74"/>
              <a:gd name="T1" fmla="*/ 0 h 118"/>
              <a:gd name="T2" fmla="*/ 0 w 74"/>
              <a:gd name="T3" fmla="*/ 37 h 118"/>
              <a:gd name="T4" fmla="*/ 37 w 74"/>
              <a:gd name="T5" fmla="*/ 118 h 118"/>
              <a:gd name="T6" fmla="*/ 74 w 74"/>
              <a:gd name="T7" fmla="*/ 37 h 118"/>
              <a:gd name="T8" fmla="*/ 37 w 74"/>
              <a:gd name="T9" fmla="*/ 0 h 118"/>
              <a:gd name="T10" fmla="*/ 37 w 74"/>
              <a:gd name="T11" fmla="*/ 57 h 118"/>
              <a:gd name="T12" fmla="*/ 17 w 74"/>
              <a:gd name="T13" fmla="*/ 37 h 118"/>
              <a:gd name="T14" fmla="*/ 37 w 74"/>
              <a:gd name="T15" fmla="*/ 17 h 118"/>
              <a:gd name="T16" fmla="*/ 57 w 74"/>
              <a:gd name="T17" fmla="*/ 37 h 118"/>
              <a:gd name="T18" fmla="*/ 37 w 74"/>
              <a:gd name="T19" fmla="*/ 5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18">
                <a:moveTo>
                  <a:pt x="37" y="0"/>
                </a:moveTo>
                <a:cubicBezTo>
                  <a:pt x="16" y="0"/>
                  <a:pt x="0" y="16"/>
                  <a:pt x="0" y="37"/>
                </a:cubicBezTo>
                <a:cubicBezTo>
                  <a:pt x="0" y="72"/>
                  <a:pt x="37" y="118"/>
                  <a:pt x="37" y="118"/>
                </a:cubicBezTo>
                <a:cubicBezTo>
                  <a:pt x="37" y="118"/>
                  <a:pt x="74" y="72"/>
                  <a:pt x="74" y="37"/>
                </a:cubicBezTo>
                <a:cubicBezTo>
                  <a:pt x="74" y="16"/>
                  <a:pt x="57" y="0"/>
                  <a:pt x="37" y="0"/>
                </a:cubicBezTo>
                <a:close/>
                <a:moveTo>
                  <a:pt x="37" y="57"/>
                </a:moveTo>
                <a:cubicBezTo>
                  <a:pt x="26" y="57"/>
                  <a:pt x="17" y="48"/>
                  <a:pt x="17" y="37"/>
                </a:cubicBezTo>
                <a:cubicBezTo>
                  <a:pt x="17" y="26"/>
                  <a:pt x="26" y="17"/>
                  <a:pt x="37" y="17"/>
                </a:cubicBezTo>
                <a:cubicBezTo>
                  <a:pt x="48" y="17"/>
                  <a:pt x="57" y="26"/>
                  <a:pt x="57" y="37"/>
                </a:cubicBezTo>
                <a:cubicBezTo>
                  <a:pt x="57" y="48"/>
                  <a:pt x="48" y="57"/>
                  <a:pt x="37" y="5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0" name="Line Callout 1 59"/>
          <p:cNvSpPr/>
          <p:nvPr/>
        </p:nvSpPr>
        <p:spPr>
          <a:xfrm>
            <a:off x="6318099" y="2767752"/>
            <a:ext cx="1308730" cy="950516"/>
          </a:xfrm>
          <a:prstGeom prst="borderCallout1">
            <a:avLst>
              <a:gd name="adj1" fmla="val 95911"/>
              <a:gd name="adj2" fmla="val -28711"/>
              <a:gd name="adj3" fmla="val 15530"/>
              <a:gd name="adj4" fmla="val -19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6. Identify and understand data</a:t>
            </a:r>
          </a:p>
        </p:txBody>
      </p:sp>
      <p:sp>
        <p:nvSpPr>
          <p:cNvPr id="61" name="Freeform 6"/>
          <p:cNvSpPr>
            <a:spLocks noChangeAspect="1" noEditPoints="1"/>
          </p:cNvSpPr>
          <p:nvPr/>
        </p:nvSpPr>
        <p:spPr bwMode="auto">
          <a:xfrm>
            <a:off x="7262553" y="4962420"/>
            <a:ext cx="188596" cy="301752"/>
          </a:xfrm>
          <a:custGeom>
            <a:avLst/>
            <a:gdLst>
              <a:gd name="T0" fmla="*/ 37 w 74"/>
              <a:gd name="T1" fmla="*/ 0 h 118"/>
              <a:gd name="T2" fmla="*/ 0 w 74"/>
              <a:gd name="T3" fmla="*/ 37 h 118"/>
              <a:gd name="T4" fmla="*/ 37 w 74"/>
              <a:gd name="T5" fmla="*/ 118 h 118"/>
              <a:gd name="T6" fmla="*/ 74 w 74"/>
              <a:gd name="T7" fmla="*/ 37 h 118"/>
              <a:gd name="T8" fmla="*/ 37 w 74"/>
              <a:gd name="T9" fmla="*/ 0 h 118"/>
              <a:gd name="T10" fmla="*/ 37 w 74"/>
              <a:gd name="T11" fmla="*/ 57 h 118"/>
              <a:gd name="T12" fmla="*/ 17 w 74"/>
              <a:gd name="T13" fmla="*/ 37 h 118"/>
              <a:gd name="T14" fmla="*/ 37 w 74"/>
              <a:gd name="T15" fmla="*/ 17 h 118"/>
              <a:gd name="T16" fmla="*/ 57 w 74"/>
              <a:gd name="T17" fmla="*/ 37 h 118"/>
              <a:gd name="T18" fmla="*/ 37 w 74"/>
              <a:gd name="T19" fmla="*/ 5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18">
                <a:moveTo>
                  <a:pt x="37" y="0"/>
                </a:moveTo>
                <a:cubicBezTo>
                  <a:pt x="16" y="0"/>
                  <a:pt x="0" y="16"/>
                  <a:pt x="0" y="37"/>
                </a:cubicBezTo>
                <a:cubicBezTo>
                  <a:pt x="0" y="72"/>
                  <a:pt x="37" y="118"/>
                  <a:pt x="37" y="118"/>
                </a:cubicBezTo>
                <a:cubicBezTo>
                  <a:pt x="37" y="118"/>
                  <a:pt x="74" y="72"/>
                  <a:pt x="74" y="37"/>
                </a:cubicBezTo>
                <a:cubicBezTo>
                  <a:pt x="74" y="16"/>
                  <a:pt x="57" y="0"/>
                  <a:pt x="37" y="0"/>
                </a:cubicBezTo>
                <a:close/>
                <a:moveTo>
                  <a:pt x="37" y="57"/>
                </a:moveTo>
                <a:cubicBezTo>
                  <a:pt x="26" y="57"/>
                  <a:pt x="17" y="48"/>
                  <a:pt x="17" y="37"/>
                </a:cubicBezTo>
                <a:cubicBezTo>
                  <a:pt x="17" y="26"/>
                  <a:pt x="26" y="17"/>
                  <a:pt x="37" y="17"/>
                </a:cubicBezTo>
                <a:cubicBezTo>
                  <a:pt x="48" y="17"/>
                  <a:pt x="57" y="26"/>
                  <a:pt x="57" y="37"/>
                </a:cubicBezTo>
                <a:cubicBezTo>
                  <a:pt x="57" y="48"/>
                  <a:pt x="48" y="57"/>
                  <a:pt x="37" y="5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2" name="Line Callout 1 61"/>
          <p:cNvSpPr/>
          <p:nvPr/>
        </p:nvSpPr>
        <p:spPr>
          <a:xfrm>
            <a:off x="7699262" y="4604553"/>
            <a:ext cx="1308730" cy="950516"/>
          </a:xfrm>
          <a:prstGeom prst="borderCallout1">
            <a:avLst>
              <a:gd name="adj1" fmla="val 35786"/>
              <a:gd name="adj2" fmla="val -22889"/>
              <a:gd name="adj3" fmla="val 15530"/>
              <a:gd name="adj4" fmla="val -19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8. Refine concept to marry available data and patient needs</a:t>
            </a:r>
          </a:p>
        </p:txBody>
      </p:sp>
      <p:sp>
        <p:nvSpPr>
          <p:cNvPr id="63" name="Freeform 6"/>
          <p:cNvSpPr>
            <a:spLocks noChangeAspect="1" noEditPoints="1"/>
          </p:cNvSpPr>
          <p:nvPr/>
        </p:nvSpPr>
        <p:spPr bwMode="auto">
          <a:xfrm>
            <a:off x="7244055" y="4108877"/>
            <a:ext cx="188596" cy="301752"/>
          </a:xfrm>
          <a:custGeom>
            <a:avLst/>
            <a:gdLst>
              <a:gd name="T0" fmla="*/ 37 w 74"/>
              <a:gd name="T1" fmla="*/ 0 h 118"/>
              <a:gd name="T2" fmla="*/ 0 w 74"/>
              <a:gd name="T3" fmla="*/ 37 h 118"/>
              <a:gd name="T4" fmla="*/ 37 w 74"/>
              <a:gd name="T5" fmla="*/ 118 h 118"/>
              <a:gd name="T6" fmla="*/ 74 w 74"/>
              <a:gd name="T7" fmla="*/ 37 h 118"/>
              <a:gd name="T8" fmla="*/ 37 w 74"/>
              <a:gd name="T9" fmla="*/ 0 h 118"/>
              <a:gd name="T10" fmla="*/ 37 w 74"/>
              <a:gd name="T11" fmla="*/ 57 h 118"/>
              <a:gd name="T12" fmla="*/ 17 w 74"/>
              <a:gd name="T13" fmla="*/ 37 h 118"/>
              <a:gd name="T14" fmla="*/ 37 w 74"/>
              <a:gd name="T15" fmla="*/ 17 h 118"/>
              <a:gd name="T16" fmla="*/ 57 w 74"/>
              <a:gd name="T17" fmla="*/ 37 h 118"/>
              <a:gd name="T18" fmla="*/ 37 w 74"/>
              <a:gd name="T19" fmla="*/ 5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18">
                <a:moveTo>
                  <a:pt x="37" y="0"/>
                </a:moveTo>
                <a:cubicBezTo>
                  <a:pt x="16" y="0"/>
                  <a:pt x="0" y="16"/>
                  <a:pt x="0" y="37"/>
                </a:cubicBezTo>
                <a:cubicBezTo>
                  <a:pt x="0" y="72"/>
                  <a:pt x="37" y="118"/>
                  <a:pt x="37" y="118"/>
                </a:cubicBezTo>
                <a:cubicBezTo>
                  <a:pt x="37" y="118"/>
                  <a:pt x="74" y="72"/>
                  <a:pt x="74" y="37"/>
                </a:cubicBezTo>
                <a:cubicBezTo>
                  <a:pt x="74" y="16"/>
                  <a:pt x="57" y="0"/>
                  <a:pt x="37" y="0"/>
                </a:cubicBezTo>
                <a:close/>
                <a:moveTo>
                  <a:pt x="37" y="57"/>
                </a:moveTo>
                <a:cubicBezTo>
                  <a:pt x="26" y="57"/>
                  <a:pt x="17" y="48"/>
                  <a:pt x="17" y="37"/>
                </a:cubicBezTo>
                <a:cubicBezTo>
                  <a:pt x="17" y="26"/>
                  <a:pt x="26" y="17"/>
                  <a:pt x="37" y="17"/>
                </a:cubicBezTo>
                <a:cubicBezTo>
                  <a:pt x="48" y="17"/>
                  <a:pt x="57" y="26"/>
                  <a:pt x="57" y="37"/>
                </a:cubicBezTo>
                <a:cubicBezTo>
                  <a:pt x="57" y="48"/>
                  <a:pt x="48" y="57"/>
                  <a:pt x="37" y="5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4" name="Line Callout 1 63"/>
          <p:cNvSpPr/>
          <p:nvPr/>
        </p:nvSpPr>
        <p:spPr>
          <a:xfrm>
            <a:off x="7864225" y="3280333"/>
            <a:ext cx="1213100" cy="950516"/>
          </a:xfrm>
          <a:prstGeom prst="borderCallout1">
            <a:avLst>
              <a:gd name="adj1" fmla="val 95911"/>
              <a:gd name="adj2" fmla="val -28711"/>
              <a:gd name="adj3" fmla="val 15530"/>
              <a:gd name="adj4" fmla="val -19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7. Design flow of app and start building</a:t>
            </a:r>
          </a:p>
        </p:txBody>
      </p:sp>
      <p:sp>
        <p:nvSpPr>
          <p:cNvPr id="65" name="Freeform 6"/>
          <p:cNvSpPr>
            <a:spLocks noChangeAspect="1" noEditPoints="1"/>
          </p:cNvSpPr>
          <p:nvPr/>
        </p:nvSpPr>
        <p:spPr bwMode="auto">
          <a:xfrm>
            <a:off x="6170384" y="5220779"/>
            <a:ext cx="188596" cy="301752"/>
          </a:xfrm>
          <a:custGeom>
            <a:avLst/>
            <a:gdLst>
              <a:gd name="T0" fmla="*/ 37 w 74"/>
              <a:gd name="T1" fmla="*/ 0 h 118"/>
              <a:gd name="T2" fmla="*/ 0 w 74"/>
              <a:gd name="T3" fmla="*/ 37 h 118"/>
              <a:gd name="T4" fmla="*/ 37 w 74"/>
              <a:gd name="T5" fmla="*/ 118 h 118"/>
              <a:gd name="T6" fmla="*/ 74 w 74"/>
              <a:gd name="T7" fmla="*/ 37 h 118"/>
              <a:gd name="T8" fmla="*/ 37 w 74"/>
              <a:gd name="T9" fmla="*/ 0 h 118"/>
              <a:gd name="T10" fmla="*/ 37 w 74"/>
              <a:gd name="T11" fmla="*/ 57 h 118"/>
              <a:gd name="T12" fmla="*/ 17 w 74"/>
              <a:gd name="T13" fmla="*/ 37 h 118"/>
              <a:gd name="T14" fmla="*/ 37 w 74"/>
              <a:gd name="T15" fmla="*/ 17 h 118"/>
              <a:gd name="T16" fmla="*/ 57 w 74"/>
              <a:gd name="T17" fmla="*/ 37 h 118"/>
              <a:gd name="T18" fmla="*/ 37 w 74"/>
              <a:gd name="T19" fmla="*/ 5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18">
                <a:moveTo>
                  <a:pt x="37" y="0"/>
                </a:moveTo>
                <a:cubicBezTo>
                  <a:pt x="16" y="0"/>
                  <a:pt x="0" y="16"/>
                  <a:pt x="0" y="37"/>
                </a:cubicBezTo>
                <a:cubicBezTo>
                  <a:pt x="0" y="72"/>
                  <a:pt x="37" y="118"/>
                  <a:pt x="37" y="118"/>
                </a:cubicBezTo>
                <a:cubicBezTo>
                  <a:pt x="37" y="118"/>
                  <a:pt x="74" y="72"/>
                  <a:pt x="74" y="37"/>
                </a:cubicBezTo>
                <a:cubicBezTo>
                  <a:pt x="74" y="16"/>
                  <a:pt x="57" y="0"/>
                  <a:pt x="37" y="0"/>
                </a:cubicBezTo>
                <a:close/>
                <a:moveTo>
                  <a:pt x="37" y="57"/>
                </a:moveTo>
                <a:cubicBezTo>
                  <a:pt x="26" y="57"/>
                  <a:pt x="17" y="48"/>
                  <a:pt x="17" y="37"/>
                </a:cubicBezTo>
                <a:cubicBezTo>
                  <a:pt x="17" y="26"/>
                  <a:pt x="26" y="17"/>
                  <a:pt x="37" y="17"/>
                </a:cubicBezTo>
                <a:cubicBezTo>
                  <a:pt x="48" y="17"/>
                  <a:pt x="57" y="26"/>
                  <a:pt x="57" y="37"/>
                </a:cubicBezTo>
                <a:cubicBezTo>
                  <a:pt x="57" y="48"/>
                  <a:pt x="48" y="57"/>
                  <a:pt x="37" y="5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6" name="Line Callout 1 65"/>
          <p:cNvSpPr/>
          <p:nvPr/>
        </p:nvSpPr>
        <p:spPr>
          <a:xfrm>
            <a:off x="6520517" y="5753279"/>
            <a:ext cx="1308730" cy="950516"/>
          </a:xfrm>
          <a:prstGeom prst="borderCallout1">
            <a:avLst>
              <a:gd name="adj1" fmla="val -31698"/>
              <a:gd name="adj2" fmla="val -13504"/>
              <a:gd name="adj3" fmla="val 15530"/>
              <a:gd name="adj4" fmla="val -19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9. Build !!! </a:t>
            </a:r>
          </a:p>
        </p:txBody>
      </p:sp>
      <p:sp>
        <p:nvSpPr>
          <p:cNvPr id="67" name="Freeform 6"/>
          <p:cNvSpPr>
            <a:spLocks noChangeAspect="1" noEditPoints="1"/>
          </p:cNvSpPr>
          <p:nvPr/>
        </p:nvSpPr>
        <p:spPr bwMode="auto">
          <a:xfrm>
            <a:off x="3671092" y="5887161"/>
            <a:ext cx="168713" cy="269939"/>
          </a:xfrm>
          <a:custGeom>
            <a:avLst/>
            <a:gdLst>
              <a:gd name="T0" fmla="*/ 37 w 74"/>
              <a:gd name="T1" fmla="*/ 0 h 118"/>
              <a:gd name="T2" fmla="*/ 0 w 74"/>
              <a:gd name="T3" fmla="*/ 37 h 118"/>
              <a:gd name="T4" fmla="*/ 37 w 74"/>
              <a:gd name="T5" fmla="*/ 118 h 118"/>
              <a:gd name="T6" fmla="*/ 74 w 74"/>
              <a:gd name="T7" fmla="*/ 37 h 118"/>
              <a:gd name="T8" fmla="*/ 37 w 74"/>
              <a:gd name="T9" fmla="*/ 0 h 118"/>
              <a:gd name="T10" fmla="*/ 37 w 74"/>
              <a:gd name="T11" fmla="*/ 57 h 118"/>
              <a:gd name="T12" fmla="*/ 17 w 74"/>
              <a:gd name="T13" fmla="*/ 37 h 118"/>
              <a:gd name="T14" fmla="*/ 37 w 74"/>
              <a:gd name="T15" fmla="*/ 17 h 118"/>
              <a:gd name="T16" fmla="*/ 57 w 74"/>
              <a:gd name="T17" fmla="*/ 37 h 118"/>
              <a:gd name="T18" fmla="*/ 37 w 74"/>
              <a:gd name="T19" fmla="*/ 5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18">
                <a:moveTo>
                  <a:pt x="37" y="0"/>
                </a:moveTo>
                <a:cubicBezTo>
                  <a:pt x="16" y="0"/>
                  <a:pt x="0" y="16"/>
                  <a:pt x="0" y="37"/>
                </a:cubicBezTo>
                <a:cubicBezTo>
                  <a:pt x="0" y="72"/>
                  <a:pt x="37" y="118"/>
                  <a:pt x="37" y="118"/>
                </a:cubicBezTo>
                <a:cubicBezTo>
                  <a:pt x="37" y="118"/>
                  <a:pt x="74" y="72"/>
                  <a:pt x="74" y="37"/>
                </a:cubicBezTo>
                <a:cubicBezTo>
                  <a:pt x="74" y="16"/>
                  <a:pt x="57" y="0"/>
                  <a:pt x="37" y="0"/>
                </a:cubicBezTo>
                <a:close/>
                <a:moveTo>
                  <a:pt x="37" y="57"/>
                </a:moveTo>
                <a:cubicBezTo>
                  <a:pt x="26" y="57"/>
                  <a:pt x="17" y="48"/>
                  <a:pt x="17" y="37"/>
                </a:cubicBezTo>
                <a:cubicBezTo>
                  <a:pt x="17" y="26"/>
                  <a:pt x="26" y="17"/>
                  <a:pt x="37" y="17"/>
                </a:cubicBezTo>
                <a:cubicBezTo>
                  <a:pt x="48" y="17"/>
                  <a:pt x="57" y="26"/>
                  <a:pt x="57" y="37"/>
                </a:cubicBezTo>
                <a:cubicBezTo>
                  <a:pt x="57" y="48"/>
                  <a:pt x="48" y="57"/>
                  <a:pt x="37" y="5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9" name="Line Callout 1 68"/>
          <p:cNvSpPr/>
          <p:nvPr/>
        </p:nvSpPr>
        <p:spPr>
          <a:xfrm>
            <a:off x="4834408" y="5781655"/>
            <a:ext cx="1308730" cy="950516"/>
          </a:xfrm>
          <a:prstGeom prst="borderCallout1">
            <a:avLst>
              <a:gd name="adj1" fmla="val -31698"/>
              <a:gd name="adj2" fmla="val -13504"/>
              <a:gd name="adj3" fmla="val 15530"/>
              <a:gd name="adj4" fmla="val -19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10. Build Some more !!! </a:t>
            </a:r>
          </a:p>
        </p:txBody>
      </p:sp>
      <p:sp>
        <p:nvSpPr>
          <p:cNvPr id="70" name="Freeform 6"/>
          <p:cNvSpPr>
            <a:spLocks noChangeAspect="1" noEditPoints="1"/>
          </p:cNvSpPr>
          <p:nvPr/>
        </p:nvSpPr>
        <p:spPr bwMode="auto">
          <a:xfrm>
            <a:off x="4684761" y="5290521"/>
            <a:ext cx="188596" cy="301752"/>
          </a:xfrm>
          <a:custGeom>
            <a:avLst/>
            <a:gdLst>
              <a:gd name="T0" fmla="*/ 37 w 74"/>
              <a:gd name="T1" fmla="*/ 0 h 118"/>
              <a:gd name="T2" fmla="*/ 0 w 74"/>
              <a:gd name="T3" fmla="*/ 37 h 118"/>
              <a:gd name="T4" fmla="*/ 37 w 74"/>
              <a:gd name="T5" fmla="*/ 118 h 118"/>
              <a:gd name="T6" fmla="*/ 74 w 74"/>
              <a:gd name="T7" fmla="*/ 37 h 118"/>
              <a:gd name="T8" fmla="*/ 37 w 74"/>
              <a:gd name="T9" fmla="*/ 0 h 118"/>
              <a:gd name="T10" fmla="*/ 37 w 74"/>
              <a:gd name="T11" fmla="*/ 57 h 118"/>
              <a:gd name="T12" fmla="*/ 17 w 74"/>
              <a:gd name="T13" fmla="*/ 37 h 118"/>
              <a:gd name="T14" fmla="*/ 37 w 74"/>
              <a:gd name="T15" fmla="*/ 17 h 118"/>
              <a:gd name="T16" fmla="*/ 57 w 74"/>
              <a:gd name="T17" fmla="*/ 37 h 118"/>
              <a:gd name="T18" fmla="*/ 37 w 74"/>
              <a:gd name="T19" fmla="*/ 5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18">
                <a:moveTo>
                  <a:pt x="37" y="0"/>
                </a:moveTo>
                <a:cubicBezTo>
                  <a:pt x="16" y="0"/>
                  <a:pt x="0" y="16"/>
                  <a:pt x="0" y="37"/>
                </a:cubicBezTo>
                <a:cubicBezTo>
                  <a:pt x="0" y="72"/>
                  <a:pt x="37" y="118"/>
                  <a:pt x="37" y="118"/>
                </a:cubicBezTo>
                <a:cubicBezTo>
                  <a:pt x="37" y="118"/>
                  <a:pt x="74" y="72"/>
                  <a:pt x="74" y="37"/>
                </a:cubicBezTo>
                <a:cubicBezTo>
                  <a:pt x="74" y="16"/>
                  <a:pt x="57" y="0"/>
                  <a:pt x="37" y="0"/>
                </a:cubicBezTo>
                <a:close/>
                <a:moveTo>
                  <a:pt x="37" y="57"/>
                </a:moveTo>
                <a:cubicBezTo>
                  <a:pt x="26" y="57"/>
                  <a:pt x="17" y="48"/>
                  <a:pt x="17" y="37"/>
                </a:cubicBezTo>
                <a:cubicBezTo>
                  <a:pt x="17" y="26"/>
                  <a:pt x="26" y="17"/>
                  <a:pt x="37" y="17"/>
                </a:cubicBezTo>
                <a:cubicBezTo>
                  <a:pt x="48" y="17"/>
                  <a:pt x="57" y="26"/>
                  <a:pt x="57" y="37"/>
                </a:cubicBezTo>
                <a:cubicBezTo>
                  <a:pt x="57" y="48"/>
                  <a:pt x="48" y="57"/>
                  <a:pt x="37" y="5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1" name="Line Callout 1 70"/>
          <p:cNvSpPr/>
          <p:nvPr/>
        </p:nvSpPr>
        <p:spPr>
          <a:xfrm>
            <a:off x="2356694" y="4852700"/>
            <a:ext cx="1253282" cy="822944"/>
          </a:xfrm>
          <a:prstGeom prst="borderCallout1">
            <a:avLst>
              <a:gd name="adj1" fmla="val 103329"/>
              <a:gd name="adj2" fmla="val 50471"/>
              <a:gd name="adj3" fmla="val 144583"/>
              <a:gd name="adj4" fmla="val 1040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11. Will we make it to demo ? </a:t>
            </a:r>
          </a:p>
          <a:p>
            <a:pPr algn="ctr"/>
            <a:r>
              <a:rPr lang="en-US" sz="1200" dirty="0"/>
              <a:t>Lets (re) prioritize </a:t>
            </a:r>
          </a:p>
        </p:txBody>
      </p:sp>
      <p:sp>
        <p:nvSpPr>
          <p:cNvPr id="72" name="Line Callout 1 71"/>
          <p:cNvSpPr/>
          <p:nvPr/>
        </p:nvSpPr>
        <p:spPr>
          <a:xfrm>
            <a:off x="3335104" y="6256364"/>
            <a:ext cx="1282900" cy="488421"/>
          </a:xfrm>
          <a:prstGeom prst="borderCallout1">
            <a:avLst>
              <a:gd name="adj1" fmla="val 103329"/>
              <a:gd name="adj2" fmla="val 50471"/>
              <a:gd name="adj3" fmla="val -56604"/>
              <a:gd name="adj4" fmla="val 274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11. Start presentation build</a:t>
            </a:r>
          </a:p>
        </p:txBody>
      </p:sp>
      <p:sp>
        <p:nvSpPr>
          <p:cNvPr id="73" name="Freeform 6"/>
          <p:cNvSpPr>
            <a:spLocks noChangeAspect="1" noEditPoints="1"/>
          </p:cNvSpPr>
          <p:nvPr/>
        </p:nvSpPr>
        <p:spPr bwMode="auto">
          <a:xfrm>
            <a:off x="1283094" y="6224581"/>
            <a:ext cx="188596" cy="301752"/>
          </a:xfrm>
          <a:custGeom>
            <a:avLst/>
            <a:gdLst>
              <a:gd name="T0" fmla="*/ 37 w 74"/>
              <a:gd name="T1" fmla="*/ 0 h 118"/>
              <a:gd name="T2" fmla="*/ 0 w 74"/>
              <a:gd name="T3" fmla="*/ 37 h 118"/>
              <a:gd name="T4" fmla="*/ 37 w 74"/>
              <a:gd name="T5" fmla="*/ 118 h 118"/>
              <a:gd name="T6" fmla="*/ 74 w 74"/>
              <a:gd name="T7" fmla="*/ 37 h 118"/>
              <a:gd name="T8" fmla="*/ 37 w 74"/>
              <a:gd name="T9" fmla="*/ 0 h 118"/>
              <a:gd name="T10" fmla="*/ 37 w 74"/>
              <a:gd name="T11" fmla="*/ 57 h 118"/>
              <a:gd name="T12" fmla="*/ 17 w 74"/>
              <a:gd name="T13" fmla="*/ 37 h 118"/>
              <a:gd name="T14" fmla="*/ 37 w 74"/>
              <a:gd name="T15" fmla="*/ 17 h 118"/>
              <a:gd name="T16" fmla="*/ 57 w 74"/>
              <a:gd name="T17" fmla="*/ 37 h 118"/>
              <a:gd name="T18" fmla="*/ 37 w 74"/>
              <a:gd name="T19" fmla="*/ 5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18">
                <a:moveTo>
                  <a:pt x="37" y="0"/>
                </a:moveTo>
                <a:cubicBezTo>
                  <a:pt x="16" y="0"/>
                  <a:pt x="0" y="16"/>
                  <a:pt x="0" y="37"/>
                </a:cubicBezTo>
                <a:cubicBezTo>
                  <a:pt x="0" y="72"/>
                  <a:pt x="37" y="118"/>
                  <a:pt x="37" y="118"/>
                </a:cubicBezTo>
                <a:cubicBezTo>
                  <a:pt x="37" y="118"/>
                  <a:pt x="74" y="72"/>
                  <a:pt x="74" y="37"/>
                </a:cubicBezTo>
                <a:cubicBezTo>
                  <a:pt x="74" y="16"/>
                  <a:pt x="57" y="0"/>
                  <a:pt x="37" y="0"/>
                </a:cubicBezTo>
                <a:close/>
                <a:moveTo>
                  <a:pt x="37" y="57"/>
                </a:moveTo>
                <a:cubicBezTo>
                  <a:pt x="26" y="57"/>
                  <a:pt x="17" y="48"/>
                  <a:pt x="17" y="37"/>
                </a:cubicBezTo>
                <a:cubicBezTo>
                  <a:pt x="17" y="26"/>
                  <a:pt x="26" y="17"/>
                  <a:pt x="37" y="17"/>
                </a:cubicBezTo>
                <a:cubicBezTo>
                  <a:pt x="48" y="17"/>
                  <a:pt x="57" y="26"/>
                  <a:pt x="57" y="37"/>
                </a:cubicBezTo>
                <a:cubicBezTo>
                  <a:pt x="57" y="48"/>
                  <a:pt x="48" y="57"/>
                  <a:pt x="37" y="5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4" name="Line Callout 1 73"/>
          <p:cNvSpPr/>
          <p:nvPr/>
        </p:nvSpPr>
        <p:spPr>
          <a:xfrm>
            <a:off x="625785" y="4974044"/>
            <a:ext cx="1253282" cy="822944"/>
          </a:xfrm>
          <a:prstGeom prst="borderCallout1">
            <a:avLst>
              <a:gd name="adj1" fmla="val 18750"/>
              <a:gd name="adj2" fmla="val -8333"/>
              <a:gd name="adj3" fmla="val 164155"/>
              <a:gd name="adj4" fmla="val 538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12. Finish !!! Yippee !!</a:t>
            </a:r>
          </a:p>
        </p:txBody>
      </p:sp>
    </p:spTree>
    <p:extLst>
      <p:ext uri="{BB962C8B-B14F-4D97-AF65-F5344CB8AC3E}">
        <p14:creationId xmlns:p14="http://schemas.microsoft.com/office/powerpoint/2010/main" val="39625250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244</TotalTime>
  <Words>678</Words>
  <Application>Microsoft Office PowerPoint</Application>
  <PresentationFormat>On-screen Show (4:3)</PresentationFormat>
  <Paragraphs>78</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Ebrima</vt:lpstr>
      <vt:lpstr>Farsi Simple Bold</vt:lpstr>
      <vt:lpstr>Mongolian Baiti</vt:lpstr>
      <vt:lpstr>Office Theme</vt:lpstr>
      <vt:lpstr>PowerPoint Presentation</vt:lpstr>
      <vt:lpstr>The same story for each patient…</vt:lpstr>
      <vt:lpstr>Personalizing the choice of treatment for each patient based on their characteristics</vt:lpstr>
      <vt:lpstr>Our solution improves the life of each patient</vt:lpstr>
      <vt:lpstr>A more personalized approach benefits all stakeholders within the healthcare system</vt:lpstr>
      <vt:lpstr>Team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 Pisa</dc:creator>
  <cp:lastModifiedBy>Philip Pisa</cp:lastModifiedBy>
  <cp:revision>38</cp:revision>
  <dcterms:created xsi:type="dcterms:W3CDTF">2017-10-29T08:52:04Z</dcterms:created>
  <dcterms:modified xsi:type="dcterms:W3CDTF">2017-10-29T12:57:23Z</dcterms:modified>
</cp:coreProperties>
</file>