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1" r:id="rId5"/>
    <p:sldId id="273" r:id="rId6"/>
    <p:sldId id="275" r:id="rId7"/>
    <p:sldId id="276" r:id="rId8"/>
    <p:sldId id="277" r:id="rId9"/>
    <p:sldId id="269" r:id="rId10"/>
    <p:sldId id="270" r:id="rId11"/>
    <p:sldId id="264"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6" d="100"/>
          <a:sy n="96" d="100"/>
        </p:scale>
        <p:origin x="87" y="5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FAC256-1C4E-4975-BCF5-1FDF7FD97A4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272137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AC256-1C4E-4975-BCF5-1FDF7FD97A44}"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329214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AC256-1C4E-4975-BCF5-1FDF7FD97A44}"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8355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AC256-1C4E-4975-BCF5-1FDF7FD97A4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113300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AC256-1C4E-4975-BCF5-1FDF7FD97A4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274107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FAC256-1C4E-4975-BCF5-1FDF7FD97A44}" type="datetimeFigureOut">
              <a:rPr lang="en-US" smtClean="0"/>
              <a:t>3/31/2024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61332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1FAC256-1C4E-4975-BCF5-1FDF7FD97A44}" type="datetimeFigureOut">
              <a:rPr lang="en-US" smtClean="0"/>
              <a:t>3/31/2024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396141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1FAC256-1C4E-4975-BCF5-1FDF7FD97A44}" type="datetimeFigureOut">
              <a:rPr lang="en-US" smtClean="0"/>
              <a:t>3/31/2024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61637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1FAC256-1C4E-4975-BCF5-1FDF7FD97A44}"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414464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FAC256-1C4E-4975-BCF5-1FDF7FD97A44}" type="datetimeFigureOut">
              <a:rPr lang="en-US" smtClean="0"/>
              <a:t>3/31/2024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42933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FAC256-1C4E-4975-BCF5-1FDF7FD97A44}" type="datetimeFigureOut">
              <a:rPr lang="en-US" smtClean="0"/>
              <a:t>3/31/2024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F86946E7-E533-4F02-99E6-789DFC3A1A9C}" type="slidenum">
              <a:rPr lang="en-US" smtClean="0"/>
              <a:t>‹#›</a:t>
            </a:fld>
            <a:endParaRPr lang="en-US"/>
          </a:p>
        </p:txBody>
      </p:sp>
    </p:spTree>
    <p:extLst>
      <p:ext uri="{BB962C8B-B14F-4D97-AF65-F5344CB8AC3E}">
        <p14:creationId xmlns:p14="http://schemas.microsoft.com/office/powerpoint/2010/main" val="98798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1FAC256-1C4E-4975-BCF5-1FDF7FD97A44}" type="datetimeFigureOut">
              <a:rPr lang="en-US" smtClean="0"/>
              <a:t>3/31/2024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86946E7-E533-4F02-99E6-789DFC3A1A9C}" type="slidenum">
              <a:rPr lang="en-US" smtClean="0"/>
              <a:t>‹#›</a:t>
            </a:fld>
            <a:endParaRPr lang="en-US"/>
          </a:p>
        </p:txBody>
      </p:sp>
    </p:spTree>
    <p:extLst>
      <p:ext uri="{BB962C8B-B14F-4D97-AF65-F5344CB8AC3E}">
        <p14:creationId xmlns:p14="http://schemas.microsoft.com/office/powerpoint/2010/main" val="895170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6B86-83BC-6328-9951-83C294880260}"/>
              </a:ext>
            </a:extLst>
          </p:cNvPr>
          <p:cNvSpPr>
            <a:spLocks noGrp="1"/>
          </p:cNvSpPr>
          <p:nvPr>
            <p:ph type="ctrTitle"/>
          </p:nvPr>
        </p:nvSpPr>
        <p:spPr>
          <a:xfrm>
            <a:off x="4066882" y="1298447"/>
            <a:ext cx="4318165" cy="2964063"/>
          </a:xfrm>
        </p:spPr>
        <p:txBody>
          <a:bodyPr/>
          <a:lstStyle/>
          <a:p>
            <a:r>
              <a:rPr lang="en-US" dirty="0"/>
              <a:t>Smart home </a:t>
            </a:r>
            <a:br>
              <a:rPr lang="en-US" dirty="0"/>
            </a:br>
            <a:endParaRPr lang="en-US" dirty="0"/>
          </a:p>
        </p:txBody>
      </p:sp>
      <p:sp>
        <p:nvSpPr>
          <p:cNvPr id="3" name="Subtitle 2">
            <a:extLst>
              <a:ext uri="{FF2B5EF4-FFF2-40B4-BE49-F238E27FC236}">
                <a16:creationId xmlns:a16="http://schemas.microsoft.com/office/drawing/2014/main" id="{55E912CB-B32D-FEC3-C471-A8A83B3B93F9}"/>
              </a:ext>
            </a:extLst>
          </p:cNvPr>
          <p:cNvSpPr>
            <a:spLocks noGrp="1"/>
          </p:cNvSpPr>
          <p:nvPr>
            <p:ph type="subTitle" idx="1"/>
          </p:nvPr>
        </p:nvSpPr>
        <p:spPr>
          <a:xfrm>
            <a:off x="9144000" y="984738"/>
            <a:ext cx="2917660" cy="5120640"/>
          </a:xfrm>
        </p:spPr>
        <p:txBody>
          <a:bodyPr>
            <a:normAutofit/>
          </a:bodyPr>
          <a:lstStyle/>
          <a:p>
            <a:r>
              <a:rPr lang="en-US" b="1" dirty="0">
                <a:solidFill>
                  <a:schemeClr val="tx1">
                    <a:lumMod val="75000"/>
                    <a:lumOff val="25000"/>
                  </a:schemeClr>
                </a:solidFill>
              </a:rPr>
              <a:t>Done by:</a:t>
            </a:r>
          </a:p>
          <a:p>
            <a:r>
              <a:rPr lang="en-US" b="1" dirty="0">
                <a:solidFill>
                  <a:schemeClr val="tx1">
                    <a:lumMod val="75000"/>
                    <a:lumOff val="25000"/>
                  </a:schemeClr>
                </a:solidFill>
              </a:rPr>
              <a:t> Amer </a:t>
            </a:r>
            <a:r>
              <a:rPr lang="en-US" b="1" dirty="0" err="1">
                <a:solidFill>
                  <a:schemeClr val="tx1">
                    <a:lumMod val="75000"/>
                    <a:lumOff val="25000"/>
                  </a:schemeClr>
                </a:solidFill>
              </a:rPr>
              <a:t>farg</a:t>
            </a:r>
            <a:endParaRPr lang="en-US" b="1" dirty="0">
              <a:solidFill>
                <a:schemeClr val="tx1">
                  <a:lumMod val="75000"/>
                  <a:lumOff val="25000"/>
                </a:schemeClr>
              </a:solidFill>
            </a:endParaRPr>
          </a:p>
          <a:p>
            <a:r>
              <a:rPr lang="en-US" b="1" dirty="0">
                <a:solidFill>
                  <a:schemeClr val="tx1">
                    <a:lumMod val="75000"/>
                    <a:lumOff val="25000"/>
                  </a:schemeClr>
                </a:solidFill>
              </a:rPr>
              <a:t> Basel Medhat</a:t>
            </a:r>
          </a:p>
          <a:p>
            <a:r>
              <a:rPr lang="en-US" b="1" dirty="0">
                <a:solidFill>
                  <a:schemeClr val="tx1">
                    <a:lumMod val="75000"/>
                    <a:lumOff val="25000"/>
                  </a:schemeClr>
                </a:solidFill>
              </a:rPr>
              <a:t> Mark </a:t>
            </a:r>
            <a:r>
              <a:rPr lang="en-US" b="1" dirty="0" err="1">
                <a:solidFill>
                  <a:schemeClr val="tx1">
                    <a:lumMod val="75000"/>
                    <a:lumOff val="25000"/>
                  </a:schemeClr>
                </a:solidFill>
              </a:rPr>
              <a:t>amged</a:t>
            </a:r>
            <a:endParaRPr lang="en-US" b="1" dirty="0">
              <a:solidFill>
                <a:schemeClr val="tx1">
                  <a:lumMod val="75000"/>
                  <a:lumOff val="25000"/>
                </a:schemeClr>
              </a:solidFill>
            </a:endParaRPr>
          </a:p>
          <a:p>
            <a:r>
              <a:rPr lang="en-US" b="1" dirty="0">
                <a:solidFill>
                  <a:schemeClr val="tx1">
                    <a:lumMod val="75000"/>
                    <a:lumOff val="25000"/>
                  </a:schemeClr>
                </a:solidFill>
              </a:rPr>
              <a:t> Nour Hesham</a:t>
            </a:r>
          </a:p>
          <a:p>
            <a:r>
              <a:rPr lang="en-US" b="1" dirty="0">
                <a:solidFill>
                  <a:schemeClr val="tx1">
                    <a:lumMod val="75000"/>
                    <a:lumOff val="25000"/>
                  </a:schemeClr>
                </a:solidFill>
              </a:rPr>
              <a:t> </a:t>
            </a:r>
            <a:r>
              <a:rPr lang="en-US" b="1" dirty="0" err="1">
                <a:solidFill>
                  <a:schemeClr val="tx1">
                    <a:lumMod val="75000"/>
                    <a:lumOff val="25000"/>
                  </a:schemeClr>
                </a:solidFill>
              </a:rPr>
              <a:t>Noureldein</a:t>
            </a:r>
            <a:r>
              <a:rPr lang="en-US" b="1" dirty="0">
                <a:solidFill>
                  <a:schemeClr val="tx1">
                    <a:lumMod val="75000"/>
                    <a:lumOff val="25000"/>
                  </a:schemeClr>
                </a:solidFill>
              </a:rPr>
              <a:t> Ahmed</a:t>
            </a:r>
          </a:p>
        </p:txBody>
      </p:sp>
      <p:pic>
        <p:nvPicPr>
          <p:cNvPr id="5" name="Picture 4">
            <a:extLst>
              <a:ext uri="{FF2B5EF4-FFF2-40B4-BE49-F238E27FC236}">
                <a16:creationId xmlns:a16="http://schemas.microsoft.com/office/drawing/2014/main" id="{4FAE8EA2-8A06-3D82-1061-40B361F4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0" y="1508760"/>
            <a:ext cx="4318165" cy="3840480"/>
          </a:xfrm>
          <a:prstGeom prst="rect">
            <a:avLst/>
          </a:prstGeom>
        </p:spPr>
      </p:pic>
    </p:spTree>
    <p:extLst>
      <p:ext uri="{BB962C8B-B14F-4D97-AF65-F5344CB8AC3E}">
        <p14:creationId xmlns:p14="http://schemas.microsoft.com/office/powerpoint/2010/main" val="22768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8151-9E02-A50A-B23F-899D0AE98F40}"/>
              </a:ext>
            </a:extLst>
          </p:cNvPr>
          <p:cNvSpPr>
            <a:spLocks noGrp="1"/>
          </p:cNvSpPr>
          <p:nvPr>
            <p:ph type="title"/>
          </p:nvPr>
        </p:nvSpPr>
        <p:spPr/>
        <p:txBody>
          <a:bodyPr/>
          <a:lstStyle/>
          <a:p>
            <a:pPr algn="ctr"/>
            <a:r>
              <a:rPr lang="en-US" dirty="0"/>
              <a:t>Smart home</a:t>
            </a:r>
            <a:br>
              <a:rPr lang="en-US" dirty="0"/>
            </a:br>
            <a:r>
              <a:rPr lang="en-US" dirty="0"/>
              <a:t>component</a:t>
            </a:r>
          </a:p>
        </p:txBody>
      </p:sp>
      <p:sp>
        <p:nvSpPr>
          <p:cNvPr id="3" name="Content Placeholder 2">
            <a:extLst>
              <a:ext uri="{FF2B5EF4-FFF2-40B4-BE49-F238E27FC236}">
                <a16:creationId xmlns:a16="http://schemas.microsoft.com/office/drawing/2014/main" id="{38325DC1-E4E9-51E2-29CC-F85C19EE611C}"/>
              </a:ext>
            </a:extLst>
          </p:cNvPr>
          <p:cNvSpPr>
            <a:spLocks noGrp="1"/>
          </p:cNvSpPr>
          <p:nvPr>
            <p:ph idx="1"/>
          </p:nvPr>
        </p:nvSpPr>
        <p:spPr/>
        <p:txBody>
          <a:bodyPr/>
          <a:lstStyle/>
          <a:p>
            <a:pPr marL="0" indent="0">
              <a:buNone/>
            </a:pPr>
            <a:endParaRPr lang="en-US" dirty="0"/>
          </a:p>
          <a:p>
            <a:pPr>
              <a:buFont typeface="Wingdings" panose="05000000000000000000" pitchFamily="2" charset="2"/>
              <a:buChar char="Ø"/>
            </a:pPr>
            <a:r>
              <a:rPr lang="en-US" dirty="0"/>
              <a:t>LM 35 (temperature sensor)</a:t>
            </a:r>
          </a:p>
          <a:p>
            <a:pPr>
              <a:buFont typeface="Wingdings" panose="05000000000000000000" pitchFamily="2" charset="2"/>
              <a:buChar char="Ø"/>
            </a:pPr>
            <a:r>
              <a:rPr lang="en-US" dirty="0"/>
              <a:t>Buzzer</a:t>
            </a:r>
          </a:p>
          <a:p>
            <a:pPr>
              <a:buFont typeface="Wingdings" panose="05000000000000000000" pitchFamily="2" charset="2"/>
              <a:buChar char="Ø"/>
            </a:pPr>
            <a:r>
              <a:rPr lang="en-US" dirty="0"/>
              <a:t>Button</a:t>
            </a:r>
          </a:p>
          <a:p>
            <a:endParaRPr lang="en-US" dirty="0"/>
          </a:p>
        </p:txBody>
      </p:sp>
      <p:pic>
        <p:nvPicPr>
          <p:cNvPr id="5" name="Picture 4">
            <a:extLst>
              <a:ext uri="{FF2B5EF4-FFF2-40B4-BE49-F238E27FC236}">
                <a16:creationId xmlns:a16="http://schemas.microsoft.com/office/drawing/2014/main" id="{DFF12E7E-2119-25BA-AD77-E244FA8A7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548" y="-1"/>
            <a:ext cx="3426787" cy="2968283"/>
          </a:xfrm>
          <a:prstGeom prst="rect">
            <a:avLst/>
          </a:prstGeom>
        </p:spPr>
      </p:pic>
      <p:cxnSp>
        <p:nvCxnSpPr>
          <p:cNvPr id="7" name="Straight Connector 6">
            <a:extLst>
              <a:ext uri="{FF2B5EF4-FFF2-40B4-BE49-F238E27FC236}">
                <a16:creationId xmlns:a16="http://schemas.microsoft.com/office/drawing/2014/main" id="{ABDB1B4F-1792-3EC4-D68A-D9CF19FF63B1}"/>
              </a:ext>
            </a:extLst>
          </p:cNvPr>
          <p:cNvCxnSpPr>
            <a:cxnSpLocks/>
          </p:cNvCxnSpPr>
          <p:nvPr/>
        </p:nvCxnSpPr>
        <p:spPr>
          <a:xfrm>
            <a:off x="8102991" y="0"/>
            <a:ext cx="0" cy="3249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7E70FE-C019-6531-60EB-1B687AEAF923}"/>
              </a:ext>
            </a:extLst>
          </p:cNvPr>
          <p:cNvCxnSpPr/>
          <p:nvPr/>
        </p:nvCxnSpPr>
        <p:spPr>
          <a:xfrm>
            <a:off x="8102991" y="3249637"/>
            <a:ext cx="37503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36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E4B2-5AD1-8DD9-9BE0-D8FE1EC44113}"/>
              </a:ext>
            </a:extLst>
          </p:cNvPr>
          <p:cNvSpPr>
            <a:spLocks noGrp="1"/>
          </p:cNvSpPr>
          <p:nvPr>
            <p:ph type="title"/>
          </p:nvPr>
        </p:nvSpPr>
        <p:spPr/>
        <p:txBody>
          <a:bodyPr/>
          <a:lstStyle/>
          <a:p>
            <a:pPr algn="ctr"/>
            <a:r>
              <a:rPr lang="en-US" dirty="0"/>
              <a:t>Smart home </a:t>
            </a:r>
            <a:br>
              <a:rPr lang="en-US" dirty="0"/>
            </a:br>
            <a:r>
              <a:rPr lang="en-US" dirty="0"/>
              <a:t>flow chart</a:t>
            </a:r>
          </a:p>
        </p:txBody>
      </p:sp>
      <p:pic>
        <p:nvPicPr>
          <p:cNvPr id="5" name="Content Placeholder 4">
            <a:extLst>
              <a:ext uri="{FF2B5EF4-FFF2-40B4-BE49-F238E27FC236}">
                <a16:creationId xmlns:a16="http://schemas.microsoft.com/office/drawing/2014/main" id="{B270C8F5-2DFC-2140-428A-45E852BF7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2771" y="779098"/>
            <a:ext cx="7996310" cy="5290660"/>
          </a:xfrm>
        </p:spPr>
      </p:pic>
    </p:spTree>
    <p:extLst>
      <p:ext uri="{BB962C8B-B14F-4D97-AF65-F5344CB8AC3E}">
        <p14:creationId xmlns:p14="http://schemas.microsoft.com/office/powerpoint/2010/main" val="35380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6DC3-3CEA-DAB0-94DC-3B78C3BA7FE0}"/>
              </a:ext>
            </a:extLst>
          </p:cNvPr>
          <p:cNvSpPr>
            <a:spLocks noGrp="1"/>
          </p:cNvSpPr>
          <p:nvPr>
            <p:ph type="title"/>
          </p:nvPr>
        </p:nvSpPr>
        <p:spPr>
          <a:xfrm>
            <a:off x="272797" y="2535193"/>
            <a:ext cx="2947482" cy="1283461"/>
          </a:xfrm>
        </p:spPr>
        <p:txBody>
          <a:bodyPr anchor="b">
            <a:normAutofit/>
          </a:bodyPr>
          <a:lstStyle/>
          <a:p>
            <a:r>
              <a:rPr lang="en-US" dirty="0"/>
              <a:t>Simulation</a:t>
            </a:r>
          </a:p>
        </p:txBody>
      </p:sp>
      <p:pic>
        <p:nvPicPr>
          <p:cNvPr id="7" name="Picture 6" descr="A computer screen shot of a circuit board&#10;&#10;Description automatically generated">
            <a:extLst>
              <a:ext uri="{FF2B5EF4-FFF2-40B4-BE49-F238E27FC236}">
                <a16:creationId xmlns:a16="http://schemas.microsoft.com/office/drawing/2014/main" id="{4667003B-28AA-E724-63D4-A0FBEC3489E5}"/>
              </a:ext>
            </a:extLst>
          </p:cNvPr>
          <p:cNvPicPr>
            <a:picLocks noChangeAspect="1"/>
          </p:cNvPicPr>
          <p:nvPr/>
        </p:nvPicPr>
        <p:blipFill rotWithShape="1">
          <a:blip r:embed="rId2"/>
          <a:srcRect b="235"/>
          <a:stretch/>
        </p:blipFill>
        <p:spPr>
          <a:xfrm>
            <a:off x="3778897" y="758952"/>
            <a:ext cx="7772401" cy="5330952"/>
          </a:xfrm>
          <a:prstGeom prst="rect">
            <a:avLst/>
          </a:prstGeom>
        </p:spPr>
      </p:pic>
    </p:spTree>
    <p:extLst>
      <p:ext uri="{BB962C8B-B14F-4D97-AF65-F5344CB8AC3E}">
        <p14:creationId xmlns:p14="http://schemas.microsoft.com/office/powerpoint/2010/main" val="275013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3A11-8988-9690-A3F8-DBF5A1F357FF}"/>
              </a:ext>
            </a:extLst>
          </p:cNvPr>
          <p:cNvSpPr>
            <a:spLocks noGrp="1"/>
          </p:cNvSpPr>
          <p:nvPr>
            <p:ph type="title"/>
          </p:nvPr>
        </p:nvSpPr>
        <p:spPr/>
        <p:txBody>
          <a:bodyPr/>
          <a:lstStyle/>
          <a:p>
            <a:pPr algn="ctr"/>
            <a:r>
              <a:rPr lang="en-US" dirty="0"/>
              <a:t>Smart home</a:t>
            </a:r>
            <a:br>
              <a:rPr lang="en-US" dirty="0"/>
            </a:br>
            <a:r>
              <a:rPr lang="en-US" sz="3600" dirty="0"/>
              <a:t>Outlines</a:t>
            </a:r>
            <a:br>
              <a:rPr lang="en-US" sz="3600" dirty="0"/>
            </a:br>
            <a:endParaRPr lang="en-US" dirty="0"/>
          </a:p>
        </p:txBody>
      </p:sp>
      <p:sp>
        <p:nvSpPr>
          <p:cNvPr id="3" name="Content Placeholder 2">
            <a:extLst>
              <a:ext uri="{FF2B5EF4-FFF2-40B4-BE49-F238E27FC236}">
                <a16:creationId xmlns:a16="http://schemas.microsoft.com/office/drawing/2014/main" id="{737080E5-F9D4-9537-CF6C-AE67079B8171}"/>
              </a:ext>
            </a:extLst>
          </p:cNvPr>
          <p:cNvSpPr>
            <a:spLocks noGrp="1"/>
          </p:cNvSpPr>
          <p:nvPr>
            <p:ph idx="1"/>
          </p:nvPr>
        </p:nvSpPr>
        <p:spPr/>
        <p:txBody>
          <a:bodyPr>
            <a:normAutofit/>
          </a:bodyPr>
          <a:lstStyle/>
          <a:p>
            <a:pPr>
              <a:buFont typeface="Wingdings" panose="05000000000000000000" pitchFamily="2" charset="2"/>
              <a:buChar char="Ø"/>
            </a:pPr>
            <a:r>
              <a:rPr lang="en-US" sz="4400" dirty="0"/>
              <a:t>Idea  of the Project</a:t>
            </a:r>
          </a:p>
          <a:p>
            <a:pPr>
              <a:buFont typeface="Wingdings" panose="05000000000000000000" pitchFamily="2" charset="2"/>
              <a:buChar char="Ø"/>
            </a:pPr>
            <a:r>
              <a:rPr lang="en-US" sz="4400" dirty="0"/>
              <a:t>Project Requirements </a:t>
            </a:r>
          </a:p>
          <a:p>
            <a:pPr>
              <a:buFont typeface="Wingdings" panose="05000000000000000000" pitchFamily="2" charset="2"/>
              <a:buChar char="Ø"/>
            </a:pPr>
            <a:r>
              <a:rPr lang="en-US" sz="4400" dirty="0"/>
              <a:t>Components</a:t>
            </a:r>
          </a:p>
          <a:p>
            <a:pPr>
              <a:buFont typeface="Wingdings" panose="05000000000000000000" pitchFamily="2" charset="2"/>
              <a:buChar char="Ø"/>
            </a:pPr>
            <a:r>
              <a:rPr lang="en-US" sz="4400" dirty="0"/>
              <a:t>Flowchart</a:t>
            </a:r>
          </a:p>
          <a:p>
            <a:pPr>
              <a:buFont typeface="Wingdings" panose="05000000000000000000" pitchFamily="2" charset="2"/>
              <a:buChar char="Ø"/>
            </a:pPr>
            <a:r>
              <a:rPr lang="en-US" sz="4400" dirty="0"/>
              <a:t>Simulation </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36485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3E33-A9B4-4544-0619-5A176BB90CBE}"/>
              </a:ext>
            </a:extLst>
          </p:cNvPr>
          <p:cNvSpPr>
            <a:spLocks noGrp="1"/>
          </p:cNvSpPr>
          <p:nvPr>
            <p:ph type="title"/>
          </p:nvPr>
        </p:nvSpPr>
        <p:spPr/>
        <p:txBody>
          <a:bodyPr/>
          <a:lstStyle/>
          <a:p>
            <a:pPr algn="ctr"/>
            <a:r>
              <a:rPr lang="en-US" sz="4400" dirty="0"/>
              <a:t>Idea of the project</a:t>
            </a:r>
            <a:br>
              <a:rPr lang="en-US" sz="4400" dirty="0"/>
            </a:br>
            <a:endParaRPr lang="en-US" dirty="0"/>
          </a:p>
        </p:txBody>
      </p:sp>
      <p:sp>
        <p:nvSpPr>
          <p:cNvPr id="3" name="Content Placeholder 2">
            <a:extLst>
              <a:ext uri="{FF2B5EF4-FFF2-40B4-BE49-F238E27FC236}">
                <a16:creationId xmlns:a16="http://schemas.microsoft.com/office/drawing/2014/main" id="{A54B46F7-4AD9-78FB-D3DD-97BAB3ED110D}"/>
              </a:ext>
            </a:extLst>
          </p:cNvPr>
          <p:cNvSpPr>
            <a:spLocks noGrp="1"/>
          </p:cNvSpPr>
          <p:nvPr>
            <p:ph idx="1"/>
          </p:nvPr>
        </p:nvSpPr>
        <p:spPr/>
        <p:txBody>
          <a:bodyPr/>
          <a:lstStyle/>
          <a:p>
            <a:r>
              <a:rPr lang="en-US" dirty="0"/>
              <a:t>This project is a smart home application that aims to transform an ordinary home into a smart and controllable home. Many home appliances such as lamps, door, and air conditioning can be controlled using a smartphone or laptop remotely. The system also provides additional means of control for emergency situations or when a phone or laptop is not available, such as using the LCD screen and keypad.</a:t>
            </a:r>
          </a:p>
        </p:txBody>
      </p:sp>
    </p:spTree>
    <p:extLst>
      <p:ext uri="{BB962C8B-B14F-4D97-AF65-F5344CB8AC3E}">
        <p14:creationId xmlns:p14="http://schemas.microsoft.com/office/powerpoint/2010/main" val="31346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3E33-A9B4-4544-0619-5A176BB90CBE}"/>
              </a:ext>
            </a:extLst>
          </p:cNvPr>
          <p:cNvSpPr>
            <a:spLocks noGrp="1"/>
          </p:cNvSpPr>
          <p:nvPr>
            <p:ph type="title"/>
          </p:nvPr>
        </p:nvSpPr>
        <p:spPr/>
        <p:txBody>
          <a:bodyPr/>
          <a:lstStyle/>
          <a:p>
            <a:pPr algn="ctr"/>
            <a:r>
              <a:rPr lang="en-US" sz="4400" dirty="0"/>
              <a:t>Idea of the project</a:t>
            </a:r>
            <a:br>
              <a:rPr lang="en-US" sz="4400" dirty="0"/>
            </a:br>
            <a:endParaRPr lang="en-US" dirty="0"/>
          </a:p>
        </p:txBody>
      </p:sp>
      <p:sp>
        <p:nvSpPr>
          <p:cNvPr id="3" name="Content Placeholder 2">
            <a:extLst>
              <a:ext uri="{FF2B5EF4-FFF2-40B4-BE49-F238E27FC236}">
                <a16:creationId xmlns:a16="http://schemas.microsoft.com/office/drawing/2014/main" id="{A54B46F7-4AD9-78FB-D3DD-97BAB3ED110D}"/>
              </a:ext>
            </a:extLst>
          </p:cNvPr>
          <p:cNvSpPr>
            <a:spLocks noGrp="1"/>
          </p:cNvSpPr>
          <p:nvPr>
            <p:ph idx="1"/>
          </p:nvPr>
        </p:nvSpPr>
        <p:spPr/>
        <p:txBody>
          <a:bodyPr/>
          <a:lstStyle/>
          <a:p>
            <a:r>
              <a:rPr lang="en-US" dirty="0"/>
              <a:t>The project has an admin and user login system, where the admin can register a new user or remove an existing user. Usernames and passwords are stored in memory even when the system is turned off. If passwords are entered incorrectly more than 3 times, the system will stop and sound the alarm.</a:t>
            </a:r>
          </a:p>
        </p:txBody>
      </p:sp>
    </p:spTree>
    <p:extLst>
      <p:ext uri="{BB962C8B-B14F-4D97-AF65-F5344CB8AC3E}">
        <p14:creationId xmlns:p14="http://schemas.microsoft.com/office/powerpoint/2010/main" val="7397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DADC-BB94-2249-6FB0-D97A785EC3DA}"/>
              </a:ext>
            </a:extLst>
          </p:cNvPr>
          <p:cNvSpPr>
            <a:spLocks noGrp="1"/>
          </p:cNvSpPr>
          <p:nvPr>
            <p:ph type="title"/>
          </p:nvPr>
        </p:nvSpPr>
        <p:spPr/>
        <p:txBody>
          <a:bodyPr/>
          <a:lstStyle/>
          <a:p>
            <a:r>
              <a:rPr lang="en-US" sz="3600" dirty="0"/>
              <a:t>Idea  of the project</a:t>
            </a:r>
            <a:endParaRPr lang="en-US" dirty="0"/>
          </a:p>
        </p:txBody>
      </p:sp>
      <p:sp>
        <p:nvSpPr>
          <p:cNvPr id="3" name="Content Placeholder 2">
            <a:extLst>
              <a:ext uri="{FF2B5EF4-FFF2-40B4-BE49-F238E27FC236}">
                <a16:creationId xmlns:a16="http://schemas.microsoft.com/office/drawing/2014/main" id="{1501BD42-B70A-21EF-EF7B-8F06A0FAFE67}"/>
              </a:ext>
            </a:extLst>
          </p:cNvPr>
          <p:cNvSpPr>
            <a:spLocks noGrp="1"/>
          </p:cNvSpPr>
          <p:nvPr>
            <p:ph idx="1"/>
          </p:nvPr>
        </p:nvSpPr>
        <p:spPr/>
        <p:txBody>
          <a:bodyPr/>
          <a:lstStyle/>
          <a:p>
            <a:r>
              <a:rPr lang="en-US" dirty="0"/>
              <a:t>Users can control the system using the keypad or remote interface, with the exception of door opening which is only available to admin. The current hardware status is also displayed on the LCD screen.</a:t>
            </a:r>
          </a:p>
        </p:txBody>
      </p:sp>
    </p:spTree>
    <p:extLst>
      <p:ext uri="{BB962C8B-B14F-4D97-AF65-F5344CB8AC3E}">
        <p14:creationId xmlns:p14="http://schemas.microsoft.com/office/powerpoint/2010/main" val="189216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DD5E-A709-2032-474E-24E10945D599}"/>
              </a:ext>
            </a:extLst>
          </p:cNvPr>
          <p:cNvSpPr>
            <a:spLocks noGrp="1"/>
          </p:cNvSpPr>
          <p:nvPr>
            <p:ph type="title"/>
          </p:nvPr>
        </p:nvSpPr>
        <p:spPr/>
        <p:txBody>
          <a:bodyPr/>
          <a:lstStyle/>
          <a:p>
            <a:r>
              <a:rPr lang="en-US" sz="3600" dirty="0"/>
              <a:t>Requirements </a:t>
            </a:r>
            <a:br>
              <a:rPr lang="en-US" sz="3600" dirty="0"/>
            </a:br>
            <a:endParaRPr lang="en-US" dirty="0"/>
          </a:p>
        </p:txBody>
      </p:sp>
      <p:sp>
        <p:nvSpPr>
          <p:cNvPr id="3" name="Content Placeholder 2">
            <a:extLst>
              <a:ext uri="{FF2B5EF4-FFF2-40B4-BE49-F238E27FC236}">
                <a16:creationId xmlns:a16="http://schemas.microsoft.com/office/drawing/2014/main" id="{376DBD78-86AB-1CEB-08C0-89579BBD60D3}"/>
              </a:ext>
            </a:extLst>
          </p:cNvPr>
          <p:cNvSpPr>
            <a:spLocks noGrp="1"/>
          </p:cNvSpPr>
          <p:nvPr>
            <p:ph idx="1"/>
          </p:nvPr>
        </p:nvSpPr>
        <p:spPr/>
        <p:txBody>
          <a:bodyPr/>
          <a:lstStyle/>
          <a:p>
            <a:r>
              <a:rPr lang="en-US" sz="2400" b="1" dirty="0"/>
              <a:t>The project requirements for this smart home application are </a:t>
            </a:r>
          </a:p>
          <a:p>
            <a:r>
              <a:rPr lang="en-US" b="1" dirty="0"/>
              <a:t>Remote Control: </a:t>
            </a:r>
            <a:r>
              <a:rPr lang="en-US" dirty="0"/>
              <a:t>The system must be controllable remotely</a:t>
            </a:r>
          </a:p>
          <a:p>
            <a:r>
              <a:rPr lang="en-US" b="1" dirty="0"/>
              <a:t>Emergency Control: </a:t>
            </a:r>
            <a:r>
              <a:rPr lang="en-US" dirty="0"/>
              <a:t>In case of emergencies or when remote control is not available, the system should offer control through an LCD and Keypad interface, specifically in user mode.</a:t>
            </a:r>
          </a:p>
          <a:p>
            <a:r>
              <a:rPr lang="en-US" dirty="0"/>
              <a:t>Controllable Devices:</a:t>
            </a:r>
          </a:p>
          <a:p>
            <a:r>
              <a:rPr lang="en-US" dirty="0"/>
              <a:t> </a:t>
            </a:r>
            <a:r>
              <a:rPr lang="en-US" b="1" dirty="0"/>
              <a:t>6 LEDs: </a:t>
            </a:r>
            <a:r>
              <a:rPr lang="en-US" dirty="0"/>
              <a:t>5 LEDs with on/off functionality and 1 dimmable LED.   - </a:t>
            </a:r>
            <a:r>
              <a:rPr lang="en-US" b="1" dirty="0"/>
              <a:t>Door: </a:t>
            </a:r>
            <a:r>
              <a:rPr lang="en-US" dirty="0"/>
              <a:t>To control the opening and closing.   - Air-conditioner: Control based on ambient temperature.</a:t>
            </a:r>
          </a:p>
          <a:p>
            <a:r>
              <a:rPr lang="en-US" b="1" dirty="0"/>
              <a:t>Login System:- </a:t>
            </a:r>
            <a:r>
              <a:rPr lang="en-US" dirty="0"/>
              <a:t>Admin and User login: Admin access is remote only.   - Admin mode can register or remove users.</a:t>
            </a:r>
          </a:p>
        </p:txBody>
      </p:sp>
    </p:spTree>
    <p:extLst>
      <p:ext uri="{BB962C8B-B14F-4D97-AF65-F5344CB8AC3E}">
        <p14:creationId xmlns:p14="http://schemas.microsoft.com/office/powerpoint/2010/main" val="178265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CA55-8655-AEF3-D2DB-2AC873F82BDC}"/>
              </a:ext>
            </a:extLst>
          </p:cNvPr>
          <p:cNvSpPr>
            <a:spLocks noGrp="1"/>
          </p:cNvSpPr>
          <p:nvPr>
            <p:ph type="title"/>
          </p:nvPr>
        </p:nvSpPr>
        <p:spPr/>
        <p:txBody>
          <a:bodyPr/>
          <a:lstStyle/>
          <a:p>
            <a:r>
              <a:rPr lang="en-US" sz="3600" dirty="0"/>
              <a:t>Requirements </a:t>
            </a:r>
            <a:br>
              <a:rPr lang="en-US" sz="3600" dirty="0"/>
            </a:br>
            <a:endParaRPr lang="en-US" dirty="0"/>
          </a:p>
        </p:txBody>
      </p:sp>
      <p:sp>
        <p:nvSpPr>
          <p:cNvPr id="3" name="Content Placeholder 2">
            <a:extLst>
              <a:ext uri="{FF2B5EF4-FFF2-40B4-BE49-F238E27FC236}">
                <a16:creationId xmlns:a16="http://schemas.microsoft.com/office/drawing/2014/main" id="{841E60C1-4CC0-37C2-E66B-46192309D6B4}"/>
              </a:ext>
            </a:extLst>
          </p:cNvPr>
          <p:cNvSpPr>
            <a:spLocks noGrp="1"/>
          </p:cNvSpPr>
          <p:nvPr>
            <p:ph idx="1"/>
          </p:nvPr>
        </p:nvSpPr>
        <p:spPr/>
        <p:txBody>
          <a:bodyPr>
            <a:normAutofit lnSpcReduction="10000"/>
          </a:bodyPr>
          <a:lstStyle/>
          <a:p>
            <a:r>
              <a:rPr lang="en-US" b="1" dirty="0"/>
              <a:t>User Authentication:  </a:t>
            </a:r>
            <a:r>
              <a:rPr lang="en-US" dirty="0"/>
              <a:t>- Usernames and passwords must be stored in memory, persisting even if the system is powered off.   - If incorrect login attempts exceed 3 trials, the system should lock down and activate a fire alarm until reset.</a:t>
            </a:r>
          </a:p>
          <a:p>
            <a:r>
              <a:rPr lang="en-US" b="1" dirty="0"/>
              <a:t>Access Control:   </a:t>
            </a:r>
            <a:r>
              <a:rPr lang="en-US" dirty="0"/>
              <a:t>- Admin and User can access all functions except user cannot control door opening.   - Users can control the </a:t>
            </a:r>
            <a:r>
              <a:rPr lang="en-US"/>
              <a:t>system remotely </a:t>
            </a:r>
            <a:r>
              <a:rPr lang="en-US" dirty="0"/>
              <a:t>even if </a:t>
            </a:r>
            <a:r>
              <a:rPr lang="en-US"/>
              <a:t>the admin logs </a:t>
            </a:r>
            <a:r>
              <a:rPr lang="en-US" dirty="0"/>
              <a:t>in remotely, except when admin disallows it.</a:t>
            </a:r>
          </a:p>
          <a:p>
            <a:r>
              <a:rPr lang="en-US" b="1" dirty="0"/>
              <a:t>LCD Interface</a:t>
            </a:r>
            <a:r>
              <a:rPr lang="en-US" dirty="0"/>
              <a:t>: - The LCD must display running devices if the Keypad-LCD system is not used.</a:t>
            </a:r>
          </a:p>
          <a:p>
            <a:r>
              <a:rPr lang="en-US" b="1" dirty="0"/>
              <a:t>Usernames  : </a:t>
            </a:r>
            <a:r>
              <a:rPr lang="en-US" dirty="0"/>
              <a:t>Usernames in this system are different from those used for remote access.</a:t>
            </a:r>
          </a:p>
          <a:p>
            <a:r>
              <a:rPr lang="en-US" b="1" dirty="0"/>
              <a:t>EEPROM Specifications :</a:t>
            </a:r>
            <a:r>
              <a:rPr lang="en-US" dirty="0"/>
              <a:t>Transmitting/Receiving between the microcontroller (MC) and PC/mobile.   - Messages must be printed on Mobile/PC screens.   - Transmitting/Receiving commands to run the system.</a:t>
            </a:r>
          </a:p>
          <a:p>
            <a:r>
              <a:rPr lang="en-US" b="1" dirty="0"/>
              <a:t>LEDs and Dimmer: 5 LEDs and 1 dimming LED is required</a:t>
            </a:r>
            <a:endParaRPr lang="en-US" dirty="0"/>
          </a:p>
        </p:txBody>
      </p:sp>
    </p:spTree>
    <p:extLst>
      <p:ext uri="{BB962C8B-B14F-4D97-AF65-F5344CB8AC3E}">
        <p14:creationId xmlns:p14="http://schemas.microsoft.com/office/powerpoint/2010/main" val="368668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8884-84A1-8B34-5A1A-EC02A75C8A36}"/>
              </a:ext>
            </a:extLst>
          </p:cNvPr>
          <p:cNvSpPr>
            <a:spLocks noGrp="1"/>
          </p:cNvSpPr>
          <p:nvPr>
            <p:ph type="title"/>
          </p:nvPr>
        </p:nvSpPr>
        <p:spPr/>
        <p:txBody>
          <a:bodyPr/>
          <a:lstStyle/>
          <a:p>
            <a:r>
              <a:rPr lang="en-US" sz="3600" dirty="0"/>
              <a:t>Requirements</a:t>
            </a:r>
            <a:endParaRPr lang="en-US" dirty="0"/>
          </a:p>
        </p:txBody>
      </p:sp>
      <p:sp>
        <p:nvSpPr>
          <p:cNvPr id="3" name="Content Placeholder 2">
            <a:extLst>
              <a:ext uri="{FF2B5EF4-FFF2-40B4-BE49-F238E27FC236}">
                <a16:creationId xmlns:a16="http://schemas.microsoft.com/office/drawing/2014/main" id="{EE8C8931-79E6-8798-5DE9-A9BA30900BEF}"/>
              </a:ext>
            </a:extLst>
          </p:cNvPr>
          <p:cNvSpPr>
            <a:spLocks noGrp="1"/>
          </p:cNvSpPr>
          <p:nvPr>
            <p:ph idx="1"/>
          </p:nvPr>
        </p:nvSpPr>
        <p:spPr/>
        <p:txBody>
          <a:bodyPr/>
          <a:lstStyle/>
          <a:p>
            <a:r>
              <a:rPr lang="en-US" b="1" dirty="0"/>
              <a:t>Door Actuator: </a:t>
            </a:r>
            <a:r>
              <a:rPr lang="en-US" dirty="0"/>
              <a:t>- Servo motor controls the door opening, exclusively in admin mode, based on commands sent</a:t>
            </a:r>
          </a:p>
          <a:p>
            <a:r>
              <a:rPr lang="en-US" dirty="0"/>
              <a:t>. </a:t>
            </a:r>
            <a:r>
              <a:rPr lang="en-US" b="1" dirty="0"/>
              <a:t>Temperature Sensor and DC Motor: </a:t>
            </a:r>
            <a:r>
              <a:rPr lang="en-US" dirty="0"/>
              <a:t>Temperature sensor to read ambient temperature.  Air conditioner control: DC motor activates.</a:t>
            </a:r>
          </a:p>
          <a:p>
            <a:endParaRPr lang="en-US" dirty="0"/>
          </a:p>
        </p:txBody>
      </p:sp>
    </p:spTree>
    <p:extLst>
      <p:ext uri="{BB962C8B-B14F-4D97-AF65-F5344CB8AC3E}">
        <p14:creationId xmlns:p14="http://schemas.microsoft.com/office/powerpoint/2010/main" val="281327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920B-B943-CAFE-2A2D-A4D784B8F192}"/>
              </a:ext>
            </a:extLst>
          </p:cNvPr>
          <p:cNvSpPr>
            <a:spLocks noGrp="1"/>
          </p:cNvSpPr>
          <p:nvPr>
            <p:ph type="title"/>
          </p:nvPr>
        </p:nvSpPr>
        <p:spPr/>
        <p:txBody>
          <a:bodyPr/>
          <a:lstStyle/>
          <a:p>
            <a:pPr algn="ctr"/>
            <a:r>
              <a:rPr lang="en-US" dirty="0"/>
              <a:t>Smart home</a:t>
            </a:r>
            <a:br>
              <a:rPr lang="en-US" dirty="0"/>
            </a:br>
            <a:r>
              <a:rPr lang="en-US" dirty="0" err="1"/>
              <a:t>comonent</a:t>
            </a:r>
            <a:endParaRPr lang="en-US" dirty="0"/>
          </a:p>
        </p:txBody>
      </p:sp>
      <p:sp>
        <p:nvSpPr>
          <p:cNvPr id="3" name="Content Placeholder 2">
            <a:extLst>
              <a:ext uri="{FF2B5EF4-FFF2-40B4-BE49-F238E27FC236}">
                <a16:creationId xmlns:a16="http://schemas.microsoft.com/office/drawing/2014/main" id="{44811ADE-E6F0-7B58-CC48-1B31B59E2CCF}"/>
              </a:ext>
            </a:extLst>
          </p:cNvPr>
          <p:cNvSpPr>
            <a:spLocks noGrp="1"/>
          </p:cNvSpPr>
          <p:nvPr>
            <p:ph idx="1"/>
          </p:nvPr>
        </p:nvSpPr>
        <p:spPr/>
        <p:txBody>
          <a:bodyPr>
            <a:normAutofit/>
          </a:bodyPr>
          <a:lstStyle/>
          <a:p>
            <a:pPr>
              <a:buFont typeface="Wingdings" panose="05000000000000000000" pitchFamily="2" charset="2"/>
              <a:buChar char="Ø"/>
            </a:pPr>
            <a:r>
              <a:rPr lang="en-US" dirty="0"/>
              <a:t>2 Atmega32 </a:t>
            </a:r>
          </a:p>
          <a:p>
            <a:pPr>
              <a:buFont typeface="Wingdings" panose="05000000000000000000" pitchFamily="2" charset="2"/>
              <a:buChar char="Ø"/>
            </a:pPr>
            <a:r>
              <a:rPr lang="en-US" dirty="0"/>
              <a:t>Servo motor </a:t>
            </a:r>
          </a:p>
          <a:p>
            <a:pPr>
              <a:buFont typeface="Wingdings" panose="05000000000000000000" pitchFamily="2" charset="2"/>
              <a:buChar char="Ø"/>
            </a:pPr>
            <a:r>
              <a:rPr lang="en-US" dirty="0"/>
              <a:t>6 LEDs </a:t>
            </a:r>
          </a:p>
          <a:p>
            <a:pPr>
              <a:buFont typeface="Wingdings" panose="05000000000000000000" pitchFamily="2" charset="2"/>
              <a:buChar char="Ø"/>
            </a:pPr>
            <a:r>
              <a:rPr lang="en-US" dirty="0"/>
              <a:t>Keypad</a:t>
            </a:r>
          </a:p>
          <a:p>
            <a:pPr>
              <a:buFont typeface="Wingdings" panose="05000000000000000000" pitchFamily="2" charset="2"/>
              <a:buChar char="Ø"/>
            </a:pPr>
            <a:r>
              <a:rPr lang="en-US" dirty="0"/>
              <a:t>2 LCDs   </a:t>
            </a:r>
          </a:p>
          <a:p>
            <a:pPr>
              <a:buFont typeface="Wingdings" panose="05000000000000000000" pitchFamily="2" charset="2"/>
              <a:buChar char="Ø"/>
            </a:pPr>
            <a:r>
              <a:rPr lang="en-US" dirty="0"/>
              <a:t>  DC motor</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0D4C3493-6EA5-6E39-8E70-4896D77A5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465" y="0"/>
            <a:ext cx="3990535" cy="2804849"/>
          </a:xfrm>
          <a:prstGeom prst="rect">
            <a:avLst/>
          </a:prstGeom>
        </p:spPr>
      </p:pic>
      <p:cxnSp>
        <p:nvCxnSpPr>
          <p:cNvPr id="9" name="Straight Connector 8">
            <a:extLst>
              <a:ext uri="{FF2B5EF4-FFF2-40B4-BE49-F238E27FC236}">
                <a16:creationId xmlns:a16="http://schemas.microsoft.com/office/drawing/2014/main" id="{4A9A1E08-4A62-7ED8-69C6-C022D565DCF1}"/>
              </a:ext>
            </a:extLst>
          </p:cNvPr>
          <p:cNvCxnSpPr>
            <a:cxnSpLocks/>
          </p:cNvCxnSpPr>
          <p:nvPr/>
        </p:nvCxnSpPr>
        <p:spPr>
          <a:xfrm>
            <a:off x="7807569" y="0"/>
            <a:ext cx="0" cy="315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D5AB52-01F7-9319-D9E2-218803582D42}"/>
              </a:ext>
            </a:extLst>
          </p:cNvPr>
          <p:cNvCxnSpPr>
            <a:cxnSpLocks/>
          </p:cNvCxnSpPr>
          <p:nvPr/>
        </p:nvCxnSpPr>
        <p:spPr>
          <a:xfrm>
            <a:off x="7807569" y="3151163"/>
            <a:ext cx="43844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3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850</TotalTime>
  <Words>575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Corbel</vt:lpstr>
      <vt:lpstr>Wingdings</vt:lpstr>
      <vt:lpstr>Wingdings 2</vt:lpstr>
      <vt:lpstr>Frame</vt:lpstr>
      <vt:lpstr>Smart home  </vt:lpstr>
      <vt:lpstr>Smart home Outlines </vt:lpstr>
      <vt:lpstr>Idea of the project </vt:lpstr>
      <vt:lpstr>Idea of the project </vt:lpstr>
      <vt:lpstr>Idea  of the project</vt:lpstr>
      <vt:lpstr>Requirements  </vt:lpstr>
      <vt:lpstr>Requirements  </vt:lpstr>
      <vt:lpstr>Requirements</vt:lpstr>
      <vt:lpstr>Smart home comonent</vt:lpstr>
      <vt:lpstr>Smart home component</vt:lpstr>
      <vt:lpstr>Smart home  flow chart</vt:lpstr>
      <vt:lpstr>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dc:creator>20201391.Nour Hesham Fareed Abdelhady Abdallah</dc:creator>
  <cp:lastModifiedBy>Basel Fawzy</cp:lastModifiedBy>
  <cp:revision>6</cp:revision>
  <dcterms:created xsi:type="dcterms:W3CDTF">2024-03-30T20:41:19Z</dcterms:created>
  <dcterms:modified xsi:type="dcterms:W3CDTF">2024-03-31T16:15:40Z</dcterms:modified>
</cp:coreProperties>
</file>