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Montserrat Medium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6" roundtripDataSignature="AMtx7mhg66zhrNqA7V0OgJkPE0JYp9zK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MontserratMedium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MontserratMedium-italic.fntdata"/><Relationship Id="rId23" Type="http://schemas.openxmlformats.org/officeDocument/2006/relationships/font" Target="fonts/MontserratMedium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MontserratMedium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GPT Models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General and unspecialized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Trained on vast amounts of text data from different fields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44031c6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44031c6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GPT Models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General and unspecialized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Trained on vast amounts of text data from different fields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GPT Models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General and unspecialized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Trained on vast amounts of text data from different fields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" name="Google Shape;39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" name="Google Shape;49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" name="Google Shape;5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1" name="Google Shape;61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2" name="Google Shape;6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2" name="Google Shape;7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orkshop Overview" type="tx">
  <p:cSld name="TITLE_AND_BODY">
    <p:bg>
      <p:bgPr>
        <a:solidFill>
          <a:schemeClr val="dk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6" name="Google Shape;76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7" name="Google Shape;77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1" name="Google Shape;8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4" name="Google Shape;84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TITLE_AND_BODY_1_1"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TITLE_AND_BODY_1_1">
    <p:bg>
      <p:bgPr>
        <a:solidFill>
          <a:schemeClr val="dk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orkshop Outline">
  <p:cSld name="TITLE_AND_BODY_1">
    <p:bg>
      <p:bgPr>
        <a:solidFill>
          <a:schemeClr val="dk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" name="Google Shape;16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" name="Google Shape;31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  <a:defRPr b="1" i="0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hyperlink" Target="https://www.theverge.com/2022/11/8/23446821/microsoft-openai-github-copilot-class-action-lawsuit-ai-copyright-violation-training-data" TargetMode="External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arxiv.org/pdf/2107.03374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6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/>
        </p:nvSpPr>
        <p:spPr>
          <a:xfrm>
            <a:off x="395708" y="751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en" sz="4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LLM Reading Group:</a:t>
            </a:r>
            <a:endParaRPr b="1" i="0" sz="4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en" sz="4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Codex</a:t>
            </a:r>
            <a:endParaRPr b="1" i="0" sz="53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3">
            <a:alphaModFix/>
          </a:blip>
          <a:srcRect b="9193" l="9287" r="0" t="76644"/>
          <a:stretch/>
        </p:blipFill>
        <p:spPr>
          <a:xfrm>
            <a:off x="0" y="4458500"/>
            <a:ext cx="7555348" cy="68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 b="35795" l="16138" r="17229" t="19894"/>
          <a:stretch/>
        </p:blipFill>
        <p:spPr>
          <a:xfrm>
            <a:off x="544725" y="2997525"/>
            <a:ext cx="3751704" cy="144924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5829600" y="4327575"/>
            <a:ext cx="32559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"/>
              <a:buFont typeface="Arial"/>
              <a:buNone/>
            </a:pPr>
            <a:r>
              <a:rPr b="0" i="0" lang="en" sz="144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Presented by </a:t>
            </a:r>
            <a:endParaRPr b="0" i="0" sz="144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40"/>
              <a:buFont typeface="Arial"/>
              <a:buNone/>
            </a:pPr>
            <a:r>
              <a:rPr b="0" i="0" lang="en" sz="144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Bassel Al Omari</a:t>
            </a:r>
            <a:endParaRPr b="0" i="0" sz="144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 b="0" l="13487" r="9530" t="6872"/>
          <a:stretch/>
        </p:blipFill>
        <p:spPr>
          <a:xfrm>
            <a:off x="6677688" y="2349725"/>
            <a:ext cx="1559726" cy="188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/>
          <p:nvPr/>
        </p:nvSpPr>
        <p:spPr>
          <a:xfrm>
            <a:off x="311700" y="172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3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Hazards</a:t>
            </a:r>
            <a:endParaRPr b="1" i="0" sz="35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0" name="Google Shape;17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9"/>
          <p:cNvSpPr txBox="1"/>
          <p:nvPr/>
        </p:nvSpPr>
        <p:spPr>
          <a:xfrm>
            <a:off x="428200" y="1106800"/>
            <a:ext cx="82191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Montserrat Medium"/>
              <a:buChar char="-"/>
            </a:pPr>
            <a:r>
              <a:rPr b="0" i="0" lang="en" sz="23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Code appears superficially correct but has subtle inaccuracies</a:t>
            </a:r>
            <a:endParaRPr b="0" i="0" sz="23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b="0" i="0" sz="23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7465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Montserrat Medium"/>
              <a:buChar char="-"/>
            </a:pPr>
            <a:r>
              <a:rPr b="0" i="0" lang="en" sz="23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Misused to generate malicious code</a:t>
            </a:r>
            <a:endParaRPr b="0" i="0" sz="23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b="0" i="0" sz="23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7465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Montserrat Medium"/>
              <a:buChar char="-"/>
            </a:pPr>
            <a:r>
              <a:rPr b="0" i="0" lang="en" sz="23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Fairuse lawsuits regarding data used to train Codex + GitHub Copilot (</a:t>
            </a:r>
            <a:r>
              <a:rPr b="0" i="0" lang="en" sz="2300" u="sng" cap="none" strike="noStrike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4"/>
              </a:rPr>
              <a:t>article link</a:t>
            </a:r>
            <a:r>
              <a:rPr b="0" i="0" lang="en" sz="23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</a:t>
            </a:r>
            <a:endParaRPr b="0" i="0" sz="23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72" name="Google Shape;17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6125" y="3950774"/>
            <a:ext cx="7831750" cy="122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/>
          <p:nvPr/>
        </p:nvSpPr>
        <p:spPr>
          <a:xfrm>
            <a:off x="311700" y="172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3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Look Ahead</a:t>
            </a:r>
            <a:endParaRPr b="1" i="0" sz="35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8" name="Google Shape;17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0"/>
          <p:cNvSpPr txBox="1"/>
          <p:nvPr/>
        </p:nvSpPr>
        <p:spPr>
          <a:xfrm>
            <a:off x="257950" y="1124700"/>
            <a:ext cx="49215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80" name="Google Shape;18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8425" y="917150"/>
            <a:ext cx="2688876" cy="3908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3027" y="1170823"/>
            <a:ext cx="4976437" cy="34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1e44031c6f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" y="330025"/>
            <a:ext cx="8820150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1e44031c6fd_0_0"/>
          <p:cNvSpPr txBox="1"/>
          <p:nvPr/>
        </p:nvSpPr>
        <p:spPr>
          <a:xfrm>
            <a:off x="2589750" y="4190700"/>
            <a:ext cx="3964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Link to the paper</a:t>
            </a:r>
            <a:endParaRPr b="1"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 b="1967" l="0" r="0" t="2539"/>
          <a:stretch/>
        </p:blipFill>
        <p:spPr>
          <a:xfrm>
            <a:off x="-478812" y="2571750"/>
            <a:ext cx="5349724" cy="2872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9850" y="472750"/>
            <a:ext cx="2292400" cy="22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75450" y="1202450"/>
            <a:ext cx="4868626" cy="27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311700" y="172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3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Context</a:t>
            </a:r>
            <a:endParaRPr b="1" i="0" sz="35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 txBox="1"/>
          <p:nvPr/>
        </p:nvSpPr>
        <p:spPr>
          <a:xfrm>
            <a:off x="311700" y="1093450"/>
            <a:ext cx="49215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GPT Models</a:t>
            </a:r>
            <a:endParaRPr b="1" i="0" sz="2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1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Autoregressive Language Models</a:t>
            </a:r>
            <a:endParaRPr b="0" i="0" sz="21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1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Large Foundation Models</a:t>
            </a:r>
            <a:endParaRPr b="0" i="0" sz="21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1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Trained on diverse datasets</a:t>
            </a:r>
            <a:endParaRPr b="0" i="0" sz="21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20" name="Google Shape;12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5175" y="1540825"/>
            <a:ext cx="2061850" cy="20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/>
        </p:nvSpPr>
        <p:spPr>
          <a:xfrm>
            <a:off x="311700" y="172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3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endParaRPr b="1" i="0" sz="35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 txBox="1"/>
          <p:nvPr/>
        </p:nvSpPr>
        <p:spPr>
          <a:xfrm>
            <a:off x="311700" y="1093450"/>
            <a:ext cx="43659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 b="0" l="53402" r="3169" t="0"/>
          <a:stretch/>
        </p:blipFill>
        <p:spPr>
          <a:xfrm>
            <a:off x="1122075" y="744925"/>
            <a:ext cx="2408477" cy="2773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/>
          <p:nvPr/>
        </p:nvSpPr>
        <p:spPr>
          <a:xfrm>
            <a:off x="959800" y="3517925"/>
            <a:ext cx="2733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54 Million GitHub Repositories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159 GB of Python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0" name="Google Shape;13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49663" y="1652138"/>
            <a:ext cx="1334925" cy="133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"/>
          <p:cNvSpPr txBox="1"/>
          <p:nvPr/>
        </p:nvSpPr>
        <p:spPr>
          <a:xfrm>
            <a:off x="4677599" y="3480300"/>
            <a:ext cx="378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Trained and Tested with Competitive Programming Problems and Interview Questions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" name="Google Shape;13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56650" y="1443100"/>
            <a:ext cx="1560250" cy="15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/>
        </p:nvSpPr>
        <p:spPr>
          <a:xfrm>
            <a:off x="311700" y="172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3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i="0" sz="35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3800" y="1284625"/>
            <a:ext cx="4628812" cy="150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7300" y="3018250"/>
            <a:ext cx="7329401" cy="179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/>
          <p:nvPr/>
        </p:nvSpPr>
        <p:spPr>
          <a:xfrm>
            <a:off x="2992900" y="814675"/>
            <a:ext cx="296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Prompt Examples</a:t>
            </a:r>
            <a:endParaRPr b="1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/>
        </p:nvSpPr>
        <p:spPr>
          <a:xfrm>
            <a:off x="311700" y="172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3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Experiments and Evaluations</a:t>
            </a:r>
            <a:endParaRPr b="1" i="0" sz="35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" name="Google Shape;14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6"/>
          <p:cNvSpPr txBox="1"/>
          <p:nvPr/>
        </p:nvSpPr>
        <p:spPr>
          <a:xfrm>
            <a:off x="311700" y="1093450"/>
            <a:ext cx="82818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Montserrat Medium"/>
              <a:buChar char="-"/>
            </a:pPr>
            <a:r>
              <a:rPr b="0" i="0" lang="en" sz="21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Codex output were evaluated through unit testing from</a:t>
            </a:r>
            <a:endParaRPr b="0" i="0" sz="21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6195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Montserrat Medium"/>
              <a:buChar char="-"/>
            </a:pPr>
            <a:r>
              <a:rPr b="0" i="0" lang="en" sz="21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Hand crafted questions</a:t>
            </a:r>
            <a:endParaRPr b="0" i="0" sz="21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6195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Montserrat Medium"/>
              <a:buChar char="-"/>
            </a:pPr>
            <a:r>
              <a:rPr b="0" i="0" lang="en" sz="21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Competitive Programming + Interview Questions</a:t>
            </a:r>
            <a:endParaRPr b="0" i="0" sz="21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6195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Montserrat Medium"/>
              <a:buChar char="-"/>
            </a:pPr>
            <a:r>
              <a:rPr lang="en" sz="21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Program Function Traces</a:t>
            </a:r>
            <a:endParaRPr sz="21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b="0" i="0" sz="21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6195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Montserrat Medium"/>
              <a:buChar char="-"/>
            </a:pPr>
            <a:r>
              <a:rPr b="0" i="0" lang="en" sz="21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For security purposes all code was run using gVisor</a:t>
            </a:r>
            <a:endParaRPr b="0" i="0" sz="21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b="0" i="0" sz="21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6195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Montserrat Medium"/>
              <a:buChar char="-"/>
            </a:pPr>
            <a:r>
              <a:rPr b="0" i="0" lang="en" sz="21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Pass@k evaluation is used, where k samples are produced and we evaluate what fraction pass unit tests</a:t>
            </a:r>
            <a:endParaRPr b="0" i="0" sz="21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/>
        </p:nvSpPr>
        <p:spPr>
          <a:xfrm>
            <a:off x="311700" y="172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3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b="1" i="0" sz="35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7"/>
          <p:cNvSpPr txBox="1"/>
          <p:nvPr/>
        </p:nvSpPr>
        <p:spPr>
          <a:xfrm>
            <a:off x="204175" y="1093438"/>
            <a:ext cx="49215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1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As Codex was allowed to generate more samples performance became better</a:t>
            </a:r>
            <a:endParaRPr b="0" i="0" sz="21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1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largest model reaches 72.31% for Pass@100</a:t>
            </a:r>
            <a:endParaRPr b="0" i="0" sz="21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1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Equivalent GPT models only reach up to 27.74% on the same test bench</a:t>
            </a:r>
            <a:endParaRPr b="0" i="0" sz="21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56" name="Google Shape;15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0150" y="1251588"/>
            <a:ext cx="3713525" cy="3385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/>
        </p:nvSpPr>
        <p:spPr>
          <a:xfrm>
            <a:off x="311700" y="172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3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Limitations</a:t>
            </a:r>
            <a:endParaRPr b="1" i="0" sz="35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" name="Google Shape;16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8"/>
          <p:cNvSpPr txBox="1"/>
          <p:nvPr/>
        </p:nvSpPr>
        <p:spPr>
          <a:xfrm>
            <a:off x="428200" y="1106800"/>
            <a:ext cx="84042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Montserrat Medium"/>
              <a:buChar char="-"/>
            </a:pPr>
            <a:r>
              <a:rPr b="0" i="0" lang="en" sz="23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Not Sample Efficient (Needs a lot of training data)</a:t>
            </a:r>
            <a:endParaRPr b="0" i="0" sz="23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b="0" i="0" sz="23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7465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Montserrat Medium"/>
              <a:buChar char="-"/>
            </a:pPr>
            <a:r>
              <a:rPr b="0" i="0" lang="en" sz="23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Binding operations to variables</a:t>
            </a:r>
            <a:endParaRPr b="0" i="0" sz="23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64" name="Google Shape;16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0999" y="2654848"/>
            <a:ext cx="5224201" cy="215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SC Workshop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