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Montserrat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hAn4C08dhp8nOuavkYZ7F+4J0H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Medium-bold.fntdata"/><Relationship Id="rId21" Type="http://schemas.openxmlformats.org/officeDocument/2006/relationships/font" Target="fonts/MontserratMedium-regular.fntdata"/><Relationship Id="rId24" Type="http://schemas.openxmlformats.org/officeDocument/2006/relationships/font" Target="fonts/MontserratMedium-boldItalic.fntdata"/><Relationship Id="rId23" Type="http://schemas.openxmlformats.org/officeDocument/2006/relationships/font" Target="fonts/Montserrat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84b27a0e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584b27a0e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44031c6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e44031c6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4b27a0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584b27a0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84b27a0e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584b27a0e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84b27a0e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584b27a0e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84b27a0e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584b27a0e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84b27a0e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584b27a0e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84b27a0e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584b27a0e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TITLE_AND_BODY_1_1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kshop Overview" type="tx">
  <p:cSld name="TITLE_AND_BODY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kshop Outline">
  <p:cSld name="TITLE_AND_BODY_1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" name="Google Shape;31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 b="1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abs/2010.11929" TargetMode="External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jp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/>
        </p:nvSpPr>
        <p:spPr>
          <a:xfrm>
            <a:off x="395708" y="751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" sz="4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LLM Reading Group 2:</a:t>
            </a:r>
            <a:endParaRPr b="1" i="0" sz="4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" sz="4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Vision Transformers</a:t>
            </a:r>
            <a:endParaRPr b="1" i="0" sz="53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3">
            <a:alphaModFix/>
          </a:blip>
          <a:srcRect b="9193" l="9287" r="0" t="76644"/>
          <a:stretch/>
        </p:blipFill>
        <p:spPr>
          <a:xfrm>
            <a:off x="0" y="4458500"/>
            <a:ext cx="7555348" cy="68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 b="35794" l="16138" r="17228" t="19893"/>
          <a:stretch/>
        </p:blipFill>
        <p:spPr>
          <a:xfrm>
            <a:off x="544725" y="2997525"/>
            <a:ext cx="3751704" cy="144924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5829600" y="4327575"/>
            <a:ext cx="3255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Arial"/>
              <a:buNone/>
            </a:pPr>
            <a:r>
              <a:rPr b="0" i="0" lang="en" sz="144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Presented by </a:t>
            </a:r>
            <a:endParaRPr b="0" i="0" sz="144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40"/>
              <a:buFont typeface="Arial"/>
              <a:buNone/>
            </a:pPr>
            <a:r>
              <a:rPr b="0" i="0" lang="en" sz="144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Bassel Al Omari</a:t>
            </a:r>
            <a:endParaRPr b="0" i="0" sz="144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4">
            <a:alphaModFix/>
          </a:blip>
          <a:srcRect b="0" l="13487" r="9530" t="6872"/>
          <a:stretch/>
        </p:blipFill>
        <p:spPr>
          <a:xfrm>
            <a:off x="6677688" y="2349725"/>
            <a:ext cx="1559726" cy="188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/>
        </p:nvSpPr>
        <p:spPr>
          <a:xfrm>
            <a:off x="311700" y="172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3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i="0" sz="3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/>
          <p:cNvPicPr preferRelativeResize="0"/>
          <p:nvPr/>
        </p:nvPicPr>
        <p:blipFill rotWithShape="1">
          <a:blip r:embed="rId4">
            <a:alphaModFix/>
          </a:blip>
          <a:srcRect b="0" l="0" r="20728" t="0"/>
          <a:stretch/>
        </p:blipFill>
        <p:spPr>
          <a:xfrm>
            <a:off x="1098475" y="1042900"/>
            <a:ext cx="6947050" cy="26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/>
          <p:nvPr/>
        </p:nvSpPr>
        <p:spPr>
          <a:xfrm>
            <a:off x="765600" y="3867600"/>
            <a:ext cx="76128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-"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Performs worse than CNN-based ResNets when trained on less data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-"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Performs better when trained on huge datasets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-"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Scales well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84b27a0e7_0_199"/>
          <p:cNvSpPr txBox="1"/>
          <p:nvPr/>
        </p:nvSpPr>
        <p:spPr>
          <a:xfrm>
            <a:off x="351150" y="3385150"/>
            <a:ext cx="4004400" cy="15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Advantages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Isn’t restricted to a specific way of analysis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Performs scales very well with more data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g2584b27a0e7_0_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584b27a0e7_0_199"/>
          <p:cNvSpPr txBox="1"/>
          <p:nvPr/>
        </p:nvSpPr>
        <p:spPr>
          <a:xfrm>
            <a:off x="311700" y="172225"/>
            <a:ext cx="79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Lack of </a:t>
            </a:r>
            <a:r>
              <a:rPr b="1" i="0" lang="en" sz="3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Inductive Biases</a:t>
            </a:r>
            <a:endParaRPr b="1" i="0" sz="3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g2584b27a0e7_0_199"/>
          <p:cNvSpPr txBox="1"/>
          <p:nvPr/>
        </p:nvSpPr>
        <p:spPr>
          <a:xfrm>
            <a:off x="311700" y="1149875"/>
            <a:ext cx="4641600" cy="18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6707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5"/>
              <a:buFont typeface="Montserrat"/>
              <a:buChar char="-"/>
            </a:pPr>
            <a:r>
              <a:rPr b="1" lang="en" sz="154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Inductive Biases </a:t>
            </a:r>
            <a:r>
              <a:rPr lang="en" sz="154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are </a:t>
            </a:r>
            <a:r>
              <a:rPr lang="en" sz="154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analysis priors,</a:t>
            </a:r>
            <a:r>
              <a:rPr lang="en" sz="154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influenced by the structure of the model</a:t>
            </a:r>
            <a:endParaRPr sz="1545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6707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5"/>
              <a:buFont typeface="Montserrat"/>
              <a:buChar char="-"/>
            </a:pPr>
            <a:r>
              <a:rPr lang="en" sz="154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Transformers lack inductive biases found in CNNs such as Translational Equivariance</a:t>
            </a:r>
            <a:endParaRPr sz="1545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g2584b27a0e7_0_199"/>
          <p:cNvSpPr txBox="1"/>
          <p:nvPr/>
        </p:nvSpPr>
        <p:spPr>
          <a:xfrm>
            <a:off x="4522650" y="3385150"/>
            <a:ext cx="4270200" cy="15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Disadvantages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Poor performance on mid-sized datasets as it doesn’t have enough examples to learn from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g2584b27a0e7_0_199"/>
          <p:cNvSpPr/>
          <p:nvPr/>
        </p:nvSpPr>
        <p:spPr>
          <a:xfrm>
            <a:off x="6607435" y="1435400"/>
            <a:ext cx="1044300" cy="10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584b27a0e7_0_199"/>
          <p:cNvSpPr/>
          <p:nvPr/>
        </p:nvSpPr>
        <p:spPr>
          <a:xfrm>
            <a:off x="5330635" y="1435400"/>
            <a:ext cx="1044300" cy="10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584b27a0e7_0_199"/>
          <p:cNvSpPr/>
          <p:nvPr/>
        </p:nvSpPr>
        <p:spPr>
          <a:xfrm>
            <a:off x="7884235" y="1435400"/>
            <a:ext cx="1044300" cy="10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g2584b27a0e7_0_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0625" y="14354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584b27a0e7_0_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7900" y="19391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584b27a0e7_0_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5825" y="168725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44031c6fd_0_0"/>
          <p:cNvSpPr txBox="1"/>
          <p:nvPr/>
        </p:nvSpPr>
        <p:spPr>
          <a:xfrm>
            <a:off x="2589750" y="4190700"/>
            <a:ext cx="396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 to the paper</a:t>
            </a:r>
            <a:endParaRPr b="1" i="0" sz="2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g1e44031c6f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50" y="208200"/>
            <a:ext cx="8022504" cy="38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84b27a0e7_0_5"/>
          <p:cNvSpPr txBox="1"/>
          <p:nvPr/>
        </p:nvSpPr>
        <p:spPr>
          <a:xfrm>
            <a:off x="311700" y="172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3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Context</a:t>
            </a:r>
            <a:endParaRPr b="1" i="0" sz="3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g2584b27a0e7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2584b27a0e7_0_5"/>
          <p:cNvSpPr txBox="1"/>
          <p:nvPr/>
        </p:nvSpPr>
        <p:spPr>
          <a:xfrm>
            <a:off x="311700" y="1093450"/>
            <a:ext cx="49215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Convolutional Neural Nets</a:t>
            </a:r>
            <a:endParaRPr b="1" i="0" sz="2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standard ML architecture for visual data</a:t>
            </a:r>
            <a:endParaRPr sz="21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Relies on a set of filters which scan the </a:t>
            </a:r>
            <a:r>
              <a:rPr lang="en" sz="2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image</a:t>
            </a:r>
            <a:r>
              <a:rPr lang="en" sz="2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and extract important features</a:t>
            </a:r>
            <a:endParaRPr sz="21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5" name="Google Shape;65;g2584b27a0e7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2775" y="1928463"/>
            <a:ext cx="3606000" cy="2031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311700" y="1093450"/>
            <a:ext cx="49215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Transformers</a:t>
            </a:r>
            <a:endParaRPr b="1" i="0" sz="2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Reliant on Self-Attention Mechanism</a:t>
            </a:r>
            <a:endParaRPr b="0" i="0" sz="21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Mainly used for sequential tasks and NLP</a:t>
            </a:r>
            <a:endParaRPr b="0" i="0" sz="21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RNN Killers by their parallelizable nature (Also CNN killers?)</a:t>
            </a:r>
            <a:endParaRPr b="0" i="0" sz="21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311700" y="172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Context</a:t>
            </a:r>
            <a:endParaRPr b="1" i="0" sz="3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 b="10833" l="0" r="0" t="0"/>
          <a:stretch/>
        </p:blipFill>
        <p:spPr>
          <a:xfrm>
            <a:off x="5779850" y="1398325"/>
            <a:ext cx="3052449" cy="272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9788" y="917150"/>
            <a:ext cx="2792575" cy="3934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84b27a0e7_0_27"/>
          <p:cNvSpPr txBox="1"/>
          <p:nvPr/>
        </p:nvSpPr>
        <p:spPr>
          <a:xfrm>
            <a:off x="311700" y="988825"/>
            <a:ext cx="5094900" cy="4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-"/>
            </a:pPr>
            <a:r>
              <a:rPr b="0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Self Attention involves calculating the attention score between each pair of tokens in an input: </a:t>
            </a: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O(n</a:t>
            </a:r>
            <a:r>
              <a:rPr b="1" baseline="30000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 operation</a:t>
            </a:r>
            <a:endParaRPr b="1" i="0" sz="1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-"/>
            </a:pPr>
            <a:r>
              <a:rPr b="0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Naive Attempt:</a:t>
            </a:r>
            <a:endParaRPr b="0" i="0" sz="1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-"/>
            </a:pPr>
            <a:r>
              <a:rPr b="0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Treat each pixel as a token</a:t>
            </a:r>
            <a:endParaRPr b="0" i="0" sz="1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-"/>
            </a:pPr>
            <a:r>
              <a:rPr b="0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Calculate attention scores between pixel pairs</a:t>
            </a:r>
            <a:endParaRPr b="0" i="0" sz="1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-"/>
            </a:pPr>
            <a:r>
              <a:rPr b="0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 n</a:t>
            </a:r>
            <a:r>
              <a:rPr b="0" i="0" lang="en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✖ </a:t>
            </a:r>
            <a:r>
              <a:rPr b="0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 images this becomes an </a:t>
            </a:r>
            <a:r>
              <a:rPr b="1" i="0" lang="en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O(n</a:t>
            </a:r>
            <a:r>
              <a:rPr b="1" baseline="30000" i="0" lang="en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b="1" i="0" lang="en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 operation</a:t>
            </a:r>
            <a:endParaRPr b="1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700"/>
              <a:buFont typeface="Montserrat"/>
              <a:buChar char="-"/>
            </a:pPr>
            <a:r>
              <a:rPr b="0" i="0" lang="en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Very expensive for modern images</a:t>
            </a:r>
            <a:endParaRPr b="0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g2584b27a0e7_0_27"/>
          <p:cNvSpPr txBox="1"/>
          <p:nvPr/>
        </p:nvSpPr>
        <p:spPr>
          <a:xfrm>
            <a:off x="311700" y="172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Naive Self-Attention on Images</a:t>
            </a:r>
            <a:endParaRPr b="1" i="0" sz="3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" name="Google Shape;81;g2584b27a0e7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g2584b27a0e7_0_27"/>
          <p:cNvGrpSpPr/>
          <p:nvPr/>
        </p:nvGrpSpPr>
        <p:grpSpPr>
          <a:xfrm>
            <a:off x="5834900" y="1312800"/>
            <a:ext cx="3156900" cy="2770500"/>
            <a:chOff x="5763700" y="1462650"/>
            <a:chExt cx="3156900" cy="2770500"/>
          </a:xfrm>
        </p:grpSpPr>
        <p:sp>
          <p:nvSpPr>
            <p:cNvPr id="83" name="Google Shape;83;g2584b27a0e7_0_27"/>
            <p:cNvSpPr/>
            <p:nvPr/>
          </p:nvSpPr>
          <p:spPr>
            <a:xfrm>
              <a:off x="7204075" y="2225550"/>
              <a:ext cx="408888" cy="222372"/>
            </a:xfrm>
            <a:prstGeom prst="cloud">
              <a:avLst/>
            </a:prstGeom>
            <a:solidFill>
              <a:srgbClr val="E46767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2584b27a0e7_0_27"/>
            <p:cNvSpPr/>
            <p:nvPr/>
          </p:nvSpPr>
          <p:spPr>
            <a:xfrm>
              <a:off x="6655225" y="2621850"/>
              <a:ext cx="408888" cy="222372"/>
            </a:xfrm>
            <a:prstGeom prst="cloud">
              <a:avLst/>
            </a:prstGeom>
            <a:solidFill>
              <a:srgbClr val="E46767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2584b27a0e7_0_27"/>
            <p:cNvSpPr/>
            <p:nvPr/>
          </p:nvSpPr>
          <p:spPr>
            <a:xfrm>
              <a:off x="7137700" y="3054075"/>
              <a:ext cx="408888" cy="222372"/>
            </a:xfrm>
            <a:prstGeom prst="cloud">
              <a:avLst/>
            </a:prstGeom>
            <a:solidFill>
              <a:srgbClr val="E46767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2584b27a0e7_0_27"/>
            <p:cNvSpPr/>
            <p:nvPr/>
          </p:nvSpPr>
          <p:spPr>
            <a:xfrm>
              <a:off x="8342750" y="3054075"/>
              <a:ext cx="408888" cy="222372"/>
            </a:xfrm>
            <a:prstGeom prst="cloud">
              <a:avLst/>
            </a:prstGeom>
            <a:solidFill>
              <a:srgbClr val="E46767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2584b27a0e7_0_27"/>
            <p:cNvSpPr/>
            <p:nvPr/>
          </p:nvSpPr>
          <p:spPr>
            <a:xfrm>
              <a:off x="8308625" y="3479050"/>
              <a:ext cx="408888" cy="222372"/>
            </a:xfrm>
            <a:prstGeom prst="cloud">
              <a:avLst/>
            </a:prstGeom>
            <a:solidFill>
              <a:srgbClr val="E46767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2584b27a0e7_0_27"/>
            <p:cNvSpPr/>
            <p:nvPr/>
          </p:nvSpPr>
          <p:spPr>
            <a:xfrm>
              <a:off x="8000347" y="3912600"/>
              <a:ext cx="320760" cy="222372"/>
            </a:xfrm>
            <a:prstGeom prst="cloud">
              <a:avLst/>
            </a:prstGeom>
            <a:solidFill>
              <a:srgbClr val="E46767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2584b27a0e7_0_27"/>
            <p:cNvSpPr/>
            <p:nvPr/>
          </p:nvSpPr>
          <p:spPr>
            <a:xfrm>
              <a:off x="6685800" y="2204025"/>
              <a:ext cx="408888" cy="222372"/>
            </a:xfrm>
            <a:prstGeom prst="cloud">
              <a:avLst/>
            </a:prstGeom>
            <a:solidFill>
              <a:srgbClr val="DA1616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2584b27a0e7_0_27"/>
            <p:cNvSpPr/>
            <p:nvPr/>
          </p:nvSpPr>
          <p:spPr>
            <a:xfrm>
              <a:off x="7204075" y="2621850"/>
              <a:ext cx="408888" cy="222372"/>
            </a:xfrm>
            <a:prstGeom prst="cloud">
              <a:avLst/>
            </a:prstGeom>
            <a:solidFill>
              <a:srgbClr val="DA1616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2584b27a0e7_0_27"/>
            <p:cNvSpPr/>
            <p:nvPr/>
          </p:nvSpPr>
          <p:spPr>
            <a:xfrm>
              <a:off x="7612975" y="3052688"/>
              <a:ext cx="408888" cy="222372"/>
            </a:xfrm>
            <a:prstGeom prst="cloud">
              <a:avLst/>
            </a:prstGeom>
            <a:solidFill>
              <a:srgbClr val="DA1616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2584b27a0e7_0_27"/>
            <p:cNvSpPr/>
            <p:nvPr/>
          </p:nvSpPr>
          <p:spPr>
            <a:xfrm>
              <a:off x="7933850" y="3479050"/>
              <a:ext cx="408888" cy="222372"/>
            </a:xfrm>
            <a:prstGeom prst="cloud">
              <a:avLst/>
            </a:prstGeom>
            <a:solidFill>
              <a:srgbClr val="DA1616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2584b27a0e7_0_27"/>
            <p:cNvSpPr/>
            <p:nvPr/>
          </p:nvSpPr>
          <p:spPr>
            <a:xfrm>
              <a:off x="8308625" y="3904025"/>
              <a:ext cx="408888" cy="222372"/>
            </a:xfrm>
            <a:prstGeom prst="cloud">
              <a:avLst/>
            </a:prstGeom>
            <a:solidFill>
              <a:srgbClr val="DA1616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2584b27a0e7_0_27"/>
            <p:cNvSpPr txBox="1"/>
            <p:nvPr/>
          </p:nvSpPr>
          <p:spPr>
            <a:xfrm>
              <a:off x="5763700" y="1462650"/>
              <a:ext cx="3156900" cy="27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black dogs and red cats</a:t>
              </a:r>
              <a:endPara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black ➡ black dogs and red cats</a:t>
              </a:r>
              <a:endPara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dogs ➡ black dogs and red cats</a:t>
              </a:r>
              <a:endPara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and  ➡ black dogs and red cats</a:t>
              </a:r>
              <a:endPara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red ➡ black dogs and red cats</a:t>
              </a:r>
              <a:endPara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cats ➡ black dogs and red cats</a:t>
              </a:r>
              <a:endPara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84b27a0e7_0_72"/>
          <p:cNvSpPr txBox="1"/>
          <p:nvPr/>
        </p:nvSpPr>
        <p:spPr>
          <a:xfrm>
            <a:off x="311700" y="172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Flattened Patches</a:t>
            </a:r>
            <a:endParaRPr b="1" i="0" sz="3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g2584b27a0e7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584b27a0e7_0_72"/>
          <p:cNvPicPr preferRelativeResize="0"/>
          <p:nvPr/>
        </p:nvPicPr>
        <p:blipFill rotWithShape="1">
          <a:blip r:embed="rId4">
            <a:alphaModFix/>
          </a:blip>
          <a:srcRect b="29865" l="0" r="0" t="1347"/>
          <a:stretch/>
        </p:blipFill>
        <p:spPr>
          <a:xfrm>
            <a:off x="311700" y="1220075"/>
            <a:ext cx="8520602" cy="2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584b27a0e7_0_72"/>
          <p:cNvSpPr txBox="1"/>
          <p:nvPr/>
        </p:nvSpPr>
        <p:spPr>
          <a:xfrm>
            <a:off x="311700" y="3548625"/>
            <a:ext cx="2328600" cy="917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Split image into smaller k </a:t>
            </a:r>
            <a:r>
              <a:rPr b="0" i="0" lang="en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✖</a:t>
            </a:r>
            <a:r>
              <a:rPr b="0" i="0" lang="e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patches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g2584b27a0e7_0_72"/>
          <p:cNvSpPr txBox="1"/>
          <p:nvPr/>
        </p:nvSpPr>
        <p:spPr>
          <a:xfrm>
            <a:off x="3732875" y="3548625"/>
            <a:ext cx="2224800" cy="677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Flatten each patch into a 1-D vector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g2584b27a0e7_0_72"/>
          <p:cNvSpPr txBox="1"/>
          <p:nvPr/>
        </p:nvSpPr>
        <p:spPr>
          <a:xfrm>
            <a:off x="6405200" y="3548625"/>
            <a:ext cx="2224800" cy="677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Linearly encode to lower dimension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84b27a0e7_0_114"/>
          <p:cNvSpPr txBox="1"/>
          <p:nvPr/>
        </p:nvSpPr>
        <p:spPr>
          <a:xfrm>
            <a:off x="446575" y="917150"/>
            <a:ext cx="3963300" cy="25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Positional Embedding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Adds information about patch position</a:t>
            </a:r>
            <a:endParaRPr b="0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positional embedding calculated based on only the 1-D position</a:t>
            </a:r>
            <a:endParaRPr b="0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Positional embedding isn’t a fixed function but is learned by transformer</a:t>
            </a:r>
            <a:endParaRPr b="0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g2584b27a0e7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584b27a0e7_0_114"/>
          <p:cNvSpPr txBox="1"/>
          <p:nvPr/>
        </p:nvSpPr>
        <p:spPr>
          <a:xfrm>
            <a:off x="4982075" y="877175"/>
            <a:ext cx="3715500" cy="4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Token</a:t>
            </a:r>
            <a:endParaRPr b="1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Another learnable </a:t>
            </a:r>
            <a:r>
              <a:rPr b="0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[class]</a:t>
            </a: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vector is added with the other patches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transformers output corresponding to this token is fed into the classifier MLP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2584b27a0e7_0_114"/>
          <p:cNvSpPr txBox="1"/>
          <p:nvPr/>
        </p:nvSpPr>
        <p:spPr>
          <a:xfrm>
            <a:off x="311700" y="172225"/>
            <a:ext cx="79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Details</a:t>
            </a:r>
            <a:endParaRPr b="1" i="0" sz="3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g2584b27a0e7_0_114"/>
          <p:cNvPicPr preferRelativeResize="0"/>
          <p:nvPr/>
        </p:nvPicPr>
        <p:blipFill rotWithShape="1">
          <a:blip r:embed="rId4">
            <a:alphaModFix amt="73000"/>
          </a:blip>
          <a:srcRect b="34023" l="2329" r="74852" t="5756"/>
          <a:stretch/>
        </p:blipFill>
        <p:spPr>
          <a:xfrm>
            <a:off x="1646725" y="3508850"/>
            <a:ext cx="1435402" cy="1411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14" name="Google Shape;114;g2584b27a0e7_0_114"/>
          <p:cNvSpPr txBox="1"/>
          <p:nvPr/>
        </p:nvSpPr>
        <p:spPr>
          <a:xfrm>
            <a:off x="1701775" y="3574900"/>
            <a:ext cx="3468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g2584b27a0e7_0_114"/>
          <p:cNvSpPr txBox="1"/>
          <p:nvPr/>
        </p:nvSpPr>
        <p:spPr>
          <a:xfrm>
            <a:off x="2191025" y="3574900"/>
            <a:ext cx="3468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g2584b27a0e7_0_114"/>
          <p:cNvSpPr txBox="1"/>
          <p:nvPr/>
        </p:nvSpPr>
        <p:spPr>
          <a:xfrm>
            <a:off x="2680275" y="3574900"/>
            <a:ext cx="3468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g2584b27a0e7_0_114"/>
          <p:cNvSpPr txBox="1"/>
          <p:nvPr/>
        </p:nvSpPr>
        <p:spPr>
          <a:xfrm>
            <a:off x="1701775" y="4030175"/>
            <a:ext cx="3468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g2584b27a0e7_0_114"/>
          <p:cNvSpPr txBox="1"/>
          <p:nvPr/>
        </p:nvSpPr>
        <p:spPr>
          <a:xfrm>
            <a:off x="2199950" y="4030175"/>
            <a:ext cx="3468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g2584b27a0e7_0_114"/>
          <p:cNvSpPr txBox="1"/>
          <p:nvPr/>
        </p:nvSpPr>
        <p:spPr>
          <a:xfrm>
            <a:off x="2680275" y="4030163"/>
            <a:ext cx="3468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g2584b27a0e7_0_114"/>
          <p:cNvSpPr txBox="1"/>
          <p:nvPr/>
        </p:nvSpPr>
        <p:spPr>
          <a:xfrm>
            <a:off x="1710700" y="4485450"/>
            <a:ext cx="3468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g2584b27a0e7_0_114"/>
          <p:cNvSpPr txBox="1"/>
          <p:nvPr/>
        </p:nvSpPr>
        <p:spPr>
          <a:xfrm>
            <a:off x="2208875" y="4485450"/>
            <a:ext cx="3468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g2584b27a0e7_0_114"/>
          <p:cNvSpPr txBox="1"/>
          <p:nvPr/>
        </p:nvSpPr>
        <p:spPr>
          <a:xfrm>
            <a:off x="2689200" y="4485438"/>
            <a:ext cx="3468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584b27a0e7_0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584b27a0e7_0_147"/>
          <p:cNvSpPr txBox="1"/>
          <p:nvPr/>
        </p:nvSpPr>
        <p:spPr>
          <a:xfrm>
            <a:off x="311700" y="172225"/>
            <a:ext cx="79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3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Overall Structure</a:t>
            </a:r>
            <a:endParaRPr b="1" i="0" sz="3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g2584b27a0e7_0_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975" y="917150"/>
            <a:ext cx="7678633" cy="392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4b27a0e7_0_168"/>
          <p:cNvSpPr txBox="1"/>
          <p:nvPr/>
        </p:nvSpPr>
        <p:spPr>
          <a:xfrm>
            <a:off x="358850" y="917150"/>
            <a:ext cx="8532600" cy="25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-"/>
            </a:pPr>
            <a:r>
              <a:rPr b="0" i="0" lang="en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 is initially trained on Google’s in-house 300 million image dataset</a:t>
            </a:r>
            <a:endParaRPr b="0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-"/>
            </a:pPr>
            <a:r>
              <a:rPr b="0" i="0" lang="en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When fine-tuning</a:t>
            </a:r>
            <a:endParaRPr b="0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-"/>
            </a:pPr>
            <a:r>
              <a:rPr b="0" i="0" lang="en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Replace the original classifier head</a:t>
            </a:r>
            <a:endParaRPr b="0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-"/>
            </a:pPr>
            <a:r>
              <a:rPr b="0" i="0" lang="en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Replace the positional embedding with another one based on the 2-D position of the patch</a:t>
            </a:r>
            <a:endParaRPr b="0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g2584b27a0e7_0_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75" y="0"/>
            <a:ext cx="917125" cy="9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584b27a0e7_0_168"/>
          <p:cNvSpPr txBox="1"/>
          <p:nvPr/>
        </p:nvSpPr>
        <p:spPr>
          <a:xfrm>
            <a:off x="311700" y="172225"/>
            <a:ext cx="79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Fine-tuning Modifications</a:t>
            </a:r>
            <a:endParaRPr b="1" i="0" sz="3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g2584b27a0e7_0_168"/>
          <p:cNvPicPr preferRelativeResize="0"/>
          <p:nvPr/>
        </p:nvPicPr>
        <p:blipFill rotWithShape="1">
          <a:blip r:embed="rId4">
            <a:alphaModFix amt="73000"/>
          </a:blip>
          <a:srcRect b="34023" l="2329" r="74852" t="5756"/>
          <a:stretch/>
        </p:blipFill>
        <p:spPr>
          <a:xfrm>
            <a:off x="3269662" y="2974550"/>
            <a:ext cx="1999273" cy="19659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38" name="Google Shape;138;g2584b27a0e7_0_168"/>
          <p:cNvSpPr txBox="1"/>
          <p:nvPr/>
        </p:nvSpPr>
        <p:spPr>
          <a:xfrm>
            <a:off x="3326850" y="3102350"/>
            <a:ext cx="5487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1 - 1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g2584b27a0e7_0_168"/>
          <p:cNvSpPr txBox="1"/>
          <p:nvPr/>
        </p:nvSpPr>
        <p:spPr>
          <a:xfrm>
            <a:off x="3994950" y="3102350"/>
            <a:ext cx="5487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1 - 2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g2584b27a0e7_0_168"/>
          <p:cNvSpPr txBox="1"/>
          <p:nvPr/>
        </p:nvSpPr>
        <p:spPr>
          <a:xfrm>
            <a:off x="4663050" y="3102350"/>
            <a:ext cx="5487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1 - 3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g2584b27a0e7_0_168"/>
          <p:cNvSpPr txBox="1"/>
          <p:nvPr/>
        </p:nvSpPr>
        <p:spPr>
          <a:xfrm>
            <a:off x="3326850" y="3754275"/>
            <a:ext cx="5487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2 - 1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g2584b27a0e7_0_168"/>
          <p:cNvSpPr txBox="1"/>
          <p:nvPr/>
        </p:nvSpPr>
        <p:spPr>
          <a:xfrm>
            <a:off x="3929250" y="3754275"/>
            <a:ext cx="642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2 - 2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g2584b27a0e7_0_168"/>
          <p:cNvSpPr txBox="1"/>
          <p:nvPr/>
        </p:nvSpPr>
        <p:spPr>
          <a:xfrm>
            <a:off x="4597350" y="3754275"/>
            <a:ext cx="680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2 - 3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g2584b27a0e7_0_168"/>
          <p:cNvSpPr txBox="1"/>
          <p:nvPr/>
        </p:nvSpPr>
        <p:spPr>
          <a:xfrm>
            <a:off x="3294000" y="4406200"/>
            <a:ext cx="5487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3 - 1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g2584b27a0e7_0_168"/>
          <p:cNvSpPr txBox="1"/>
          <p:nvPr/>
        </p:nvSpPr>
        <p:spPr>
          <a:xfrm>
            <a:off x="3929250" y="4406200"/>
            <a:ext cx="680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3 - 2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g2584b27a0e7_0_168"/>
          <p:cNvSpPr txBox="1"/>
          <p:nvPr/>
        </p:nvSpPr>
        <p:spPr>
          <a:xfrm>
            <a:off x="4564500" y="4406200"/>
            <a:ext cx="680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3 - 3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SC Workshop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