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1" r:id="rId4"/>
    <p:sldId id="256" r:id="rId5"/>
    <p:sldId id="257" r:id="rId6"/>
    <p:sldId id="269" r:id="rId7"/>
    <p:sldId id="259" r:id="rId8"/>
    <p:sldId id="261" r:id="rId9"/>
    <p:sldId id="267" r:id="rId10"/>
    <p:sldId id="260" r:id="rId11"/>
    <p:sldId id="280" r:id="rId12"/>
    <p:sldId id="281" r:id="rId13"/>
    <p:sldId id="282" r:id="rId14"/>
    <p:sldId id="262" r:id="rId15"/>
    <p:sldId id="263" r:id="rId16"/>
    <p:sldId id="265" r:id="rId17"/>
    <p:sldId id="266" r:id="rId18"/>
    <p:sldId id="264" r:id="rId19"/>
    <p:sldId id="276" r:id="rId20"/>
    <p:sldId id="286" r:id="rId21"/>
    <p:sldId id="287" r:id="rId22"/>
    <p:sldId id="288" r:id="rId23"/>
    <p:sldId id="289"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A6B26C8E-B9FF-4BA6-9A1A-712A49B8D47C}">
          <p14:sldIdLst/>
        </p14:section>
        <p14:section name="Project Info" id="{F57CEA22-0280-43E9-B083-6EAB4BB787DF}">
          <p14:sldIdLst>
            <p14:sldId id="278"/>
          </p14:sldIdLst>
        </p14:section>
        <p14:section name="Section 2" id="{2383EEA9-B408-4059-940B-1605D5B7676C}">
          <p14:sldIdLst>
            <p14:sldId id="274"/>
            <p14:sldId id="271"/>
            <p14:sldId id="256"/>
            <p14:sldId id="257"/>
          </p14:sldIdLst>
        </p14:section>
        <p14:section name="processing" id="{10FEF52D-699E-45ED-9973-2B77CD023DFE}">
          <p14:sldIdLst>
            <p14:sldId id="269"/>
          </p14:sldIdLst>
        </p14:section>
        <p14:section name="week 1" id="{571A2D05-33EB-4ABC-994B-2FD716300653}">
          <p14:sldIdLst>
            <p14:sldId id="259"/>
            <p14:sldId id="261"/>
            <p14:sldId id="267"/>
          </p14:sldIdLst>
        </p14:section>
        <p14:section name="week 2" id="{150B9AB1-CD8A-4D56-97BF-B3F0E7696325}">
          <p14:sldIdLst>
            <p14:sldId id="260"/>
            <p14:sldId id="280"/>
            <p14:sldId id="281"/>
            <p14:sldId id="282"/>
          </p14:sldIdLst>
        </p14:section>
        <p14:section name="week 3" id="{C55A453A-8FE9-4CC6-A0D0-6CB1CBCB5812}">
          <p14:sldIdLst>
            <p14:sldId id="262"/>
            <p14:sldId id="263"/>
            <p14:sldId id="265"/>
            <p14:sldId id="266"/>
            <p14:sldId id="264"/>
            <p14:sldId id="276"/>
            <p14:sldId id="286"/>
            <p14:sldId id="287"/>
            <p14:sldId id="288"/>
            <p14:sldId id="289"/>
          </p14:sldIdLst>
        </p14:section>
        <p14:section name="Report" id="{B911FBC7-62CA-4390-A733-BE5C29022C79}">
          <p14:sldIdLst>
            <p14:sldId id="283"/>
            <p14:sldId id="284"/>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00"/>
    <a:srgbClr val="D9D9D9"/>
    <a:srgbClr val="F5F5F5"/>
    <a:srgbClr val="9B0101"/>
    <a:srgbClr val="879C08"/>
    <a:srgbClr val="338191"/>
    <a:srgbClr val="99DAC1"/>
    <a:srgbClr val="FFC819"/>
    <a:srgbClr val="04215C"/>
    <a:srgbClr val="9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5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80B8-5308-5197-F9E2-94F846F81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07C84-C20C-C4F6-201D-DC34E9A47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8353A-8C81-29EF-10A5-10AE009DBD4E}"/>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5" name="Footer Placeholder 4">
            <a:extLst>
              <a:ext uri="{FF2B5EF4-FFF2-40B4-BE49-F238E27FC236}">
                <a16:creationId xmlns:a16="http://schemas.microsoft.com/office/drawing/2014/main" id="{A1CA5A6E-2A34-EAE5-0B1B-0538E2F95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ECB1-B381-73C6-0813-522781838C18}"/>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17467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933-0755-4D89-DCF4-B17C81C90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D7848-3135-A3A8-71A4-F1A19699D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BB988-069D-360C-73EE-4C326A5E1944}"/>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5" name="Footer Placeholder 4">
            <a:extLst>
              <a:ext uri="{FF2B5EF4-FFF2-40B4-BE49-F238E27FC236}">
                <a16:creationId xmlns:a16="http://schemas.microsoft.com/office/drawing/2014/main" id="{181A4E0A-B4D7-0E10-4D20-C4566A11D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6165D-BB76-A60E-2CBC-677D5E34A3A8}"/>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249558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C668E-906E-0670-8C7D-E5A21D0AD8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F69DF-3F6F-EF8B-FD26-64ED694D6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491CD-B8E2-A6D3-461C-72118547CF93}"/>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5" name="Footer Placeholder 4">
            <a:extLst>
              <a:ext uri="{FF2B5EF4-FFF2-40B4-BE49-F238E27FC236}">
                <a16:creationId xmlns:a16="http://schemas.microsoft.com/office/drawing/2014/main" id="{E5C6CCEE-43DA-AB35-CC76-5281D71F4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26CC0-41CA-F3CF-8612-B7173343F060}"/>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25892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A848F35-5973-3FC4-03DF-48F1EFA42289}"/>
              </a:ext>
            </a:extLst>
          </p:cNvPr>
          <p:cNvSpPr>
            <a:spLocks noGrp="1"/>
          </p:cNvSpPr>
          <p:nvPr>
            <p:ph type="pic" sz="quarter" idx="14"/>
          </p:nvPr>
        </p:nvSpPr>
        <p:spPr>
          <a:xfrm>
            <a:off x="9592976" y="208183"/>
            <a:ext cx="2222034" cy="6649819"/>
          </a:xfrm>
          <a:custGeom>
            <a:avLst/>
            <a:gdLst>
              <a:gd name="connsiteX0" fmla="*/ 2222034 w 2222034"/>
              <a:gd name="connsiteY0" fmla="*/ 0 h 6649819"/>
              <a:gd name="connsiteX1" fmla="*/ 2222034 w 2222034"/>
              <a:gd name="connsiteY1" fmla="*/ 6649819 h 6649819"/>
              <a:gd name="connsiteX2" fmla="*/ 0 w 2222034"/>
              <a:gd name="connsiteY2" fmla="*/ 6649819 h 6649819"/>
              <a:gd name="connsiteX3" fmla="*/ 0 w 2222034"/>
              <a:gd name="connsiteY3" fmla="*/ 817225 h 6649819"/>
              <a:gd name="connsiteX4" fmla="*/ 190121 w 2222034"/>
              <a:gd name="connsiteY4" fmla="*/ 749955 h 6649819"/>
              <a:gd name="connsiteX5" fmla="*/ 1865488 w 2222034"/>
              <a:gd name="connsiteY5" fmla="*/ 134974 h 664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034" h="6649819">
                <a:moveTo>
                  <a:pt x="2222034" y="0"/>
                </a:moveTo>
                <a:lnTo>
                  <a:pt x="2222034" y="6649819"/>
                </a:lnTo>
                <a:lnTo>
                  <a:pt x="0" y="6649819"/>
                </a:lnTo>
                <a:lnTo>
                  <a:pt x="0" y="817225"/>
                </a:lnTo>
                <a:lnTo>
                  <a:pt x="190121" y="749955"/>
                </a:lnTo>
                <a:cubicBezTo>
                  <a:pt x="712569" y="563883"/>
                  <a:pt x="1269793" y="359402"/>
                  <a:pt x="1865488" y="134974"/>
                </a:cubicBezTo>
                <a:close/>
              </a:path>
            </a:pathLst>
          </a:custGeom>
          <a:ln>
            <a:solidFill>
              <a:schemeClr val="tx1"/>
            </a:solidFill>
          </a:ln>
        </p:spPr>
        <p:txBody>
          <a:bodyPr wrap="square">
            <a:noAutofit/>
          </a:bodyPr>
          <a:lstStyle/>
          <a:p>
            <a:endParaRPr lang="en-US" dirty="0"/>
          </a:p>
        </p:txBody>
      </p:sp>
      <p:sp>
        <p:nvSpPr>
          <p:cNvPr id="25" name="Picture Placeholder 24">
            <a:extLst>
              <a:ext uri="{FF2B5EF4-FFF2-40B4-BE49-F238E27FC236}">
                <a16:creationId xmlns:a16="http://schemas.microsoft.com/office/drawing/2014/main" id="{619F00C9-32B2-5EEF-A24B-BE0EBC6BAEB1}"/>
              </a:ext>
            </a:extLst>
          </p:cNvPr>
          <p:cNvSpPr>
            <a:spLocks noGrp="1"/>
          </p:cNvSpPr>
          <p:nvPr>
            <p:ph type="pic" sz="quarter" idx="13"/>
          </p:nvPr>
        </p:nvSpPr>
        <p:spPr>
          <a:xfrm>
            <a:off x="7258650" y="1065138"/>
            <a:ext cx="2222032" cy="5792862"/>
          </a:xfrm>
          <a:custGeom>
            <a:avLst/>
            <a:gdLst>
              <a:gd name="connsiteX0" fmla="*/ 2222032 w 2222032"/>
              <a:gd name="connsiteY0" fmla="*/ 0 h 5792862"/>
              <a:gd name="connsiteX1" fmla="*/ 2222032 w 2222032"/>
              <a:gd name="connsiteY1" fmla="*/ 5792862 h 5792862"/>
              <a:gd name="connsiteX2" fmla="*/ 0 w 2222032"/>
              <a:gd name="connsiteY2" fmla="*/ 5792862 h 5792862"/>
              <a:gd name="connsiteX3" fmla="*/ 0 w 2222032"/>
              <a:gd name="connsiteY3" fmla="*/ 733687 h 5792862"/>
              <a:gd name="connsiteX4" fmla="*/ 19703 w 2222032"/>
              <a:gd name="connsiteY4" fmla="*/ 727818 h 5792862"/>
              <a:gd name="connsiteX5" fmla="*/ 2215122 w 2222032"/>
              <a:gd name="connsiteY5" fmla="*/ 2445 h 579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032" h="5792862">
                <a:moveTo>
                  <a:pt x="2222032" y="0"/>
                </a:moveTo>
                <a:lnTo>
                  <a:pt x="2222032" y="5792862"/>
                </a:lnTo>
                <a:lnTo>
                  <a:pt x="0" y="5792862"/>
                </a:lnTo>
                <a:lnTo>
                  <a:pt x="0" y="733687"/>
                </a:lnTo>
                <a:lnTo>
                  <a:pt x="19703" y="727818"/>
                </a:lnTo>
                <a:cubicBezTo>
                  <a:pt x="674464" y="528169"/>
                  <a:pt x="1401225" y="288477"/>
                  <a:pt x="2215122" y="2445"/>
                </a:cubicBezTo>
                <a:close/>
              </a:path>
            </a:pathLst>
          </a:custGeom>
          <a:ln>
            <a:solidFill>
              <a:schemeClr val="tx1"/>
            </a:solidFill>
          </a:ln>
        </p:spPr>
        <p:txBody>
          <a:bodyPr wrap="square">
            <a:noAutofit/>
          </a:bodyPr>
          <a:lstStyle/>
          <a:p>
            <a:endParaRPr lang="en-US" dirty="0"/>
          </a:p>
        </p:txBody>
      </p:sp>
      <p:sp>
        <p:nvSpPr>
          <p:cNvPr id="23" name="Picture Placeholder 22">
            <a:extLst>
              <a:ext uri="{FF2B5EF4-FFF2-40B4-BE49-F238E27FC236}">
                <a16:creationId xmlns:a16="http://schemas.microsoft.com/office/drawing/2014/main" id="{34911FEC-9F8B-8107-E0D2-9A4E3914F355}"/>
              </a:ext>
            </a:extLst>
          </p:cNvPr>
          <p:cNvSpPr>
            <a:spLocks noGrp="1"/>
          </p:cNvSpPr>
          <p:nvPr>
            <p:ph type="pic" sz="quarter" idx="12"/>
          </p:nvPr>
        </p:nvSpPr>
        <p:spPr>
          <a:xfrm>
            <a:off x="4924324" y="1832277"/>
            <a:ext cx="2222032" cy="5025725"/>
          </a:xfrm>
          <a:custGeom>
            <a:avLst/>
            <a:gdLst>
              <a:gd name="connsiteX0" fmla="*/ 2222032 w 2222032"/>
              <a:gd name="connsiteY0" fmla="*/ 0 h 5025725"/>
              <a:gd name="connsiteX1" fmla="*/ 2222032 w 2222032"/>
              <a:gd name="connsiteY1" fmla="*/ 5025725 h 5025725"/>
              <a:gd name="connsiteX2" fmla="*/ 0 w 2222032"/>
              <a:gd name="connsiteY2" fmla="*/ 5025725 h 5025725"/>
              <a:gd name="connsiteX3" fmla="*/ 0 w 2222032"/>
              <a:gd name="connsiteY3" fmla="*/ 577156 h 5025725"/>
              <a:gd name="connsiteX4" fmla="*/ 206628 w 2222032"/>
              <a:gd name="connsiteY4" fmla="*/ 533965 h 5025725"/>
              <a:gd name="connsiteX5" fmla="*/ 1876223 w 2222032"/>
              <a:gd name="connsiteY5" fmla="*/ 103008 h 502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032" h="5025725">
                <a:moveTo>
                  <a:pt x="2222032" y="0"/>
                </a:moveTo>
                <a:lnTo>
                  <a:pt x="2222032" y="5025725"/>
                </a:lnTo>
                <a:lnTo>
                  <a:pt x="0" y="5025725"/>
                </a:lnTo>
                <a:lnTo>
                  <a:pt x="0" y="577156"/>
                </a:lnTo>
                <a:lnTo>
                  <a:pt x="206628" y="533965"/>
                </a:lnTo>
                <a:cubicBezTo>
                  <a:pt x="705031" y="424582"/>
                  <a:pt x="1256518" y="283029"/>
                  <a:pt x="1876223" y="103008"/>
                </a:cubicBezTo>
                <a:close/>
              </a:path>
            </a:pathLst>
          </a:custGeom>
          <a:ln>
            <a:solidFill>
              <a:schemeClr val="tx1"/>
            </a:solidFill>
          </a:ln>
        </p:spPr>
        <p:txBody>
          <a:bodyPr wrap="square">
            <a:noAutofit/>
          </a:bodyPr>
          <a:lstStyle/>
          <a:p>
            <a:endParaRPr lang="en-US" dirty="0"/>
          </a:p>
        </p:txBody>
      </p:sp>
      <p:sp>
        <p:nvSpPr>
          <p:cNvPr id="21" name="Picture Placeholder 20">
            <a:extLst>
              <a:ext uri="{FF2B5EF4-FFF2-40B4-BE49-F238E27FC236}">
                <a16:creationId xmlns:a16="http://schemas.microsoft.com/office/drawing/2014/main" id="{B2C2C61A-DAA7-89DE-1657-D353C04BB932}"/>
              </a:ext>
            </a:extLst>
          </p:cNvPr>
          <p:cNvSpPr>
            <a:spLocks noGrp="1"/>
          </p:cNvSpPr>
          <p:nvPr>
            <p:ph type="pic" sz="quarter" idx="11"/>
          </p:nvPr>
        </p:nvSpPr>
        <p:spPr>
          <a:xfrm>
            <a:off x="2589998" y="2432904"/>
            <a:ext cx="2222032" cy="4425096"/>
          </a:xfrm>
          <a:custGeom>
            <a:avLst/>
            <a:gdLst>
              <a:gd name="connsiteX0" fmla="*/ 2222032 w 2222032"/>
              <a:gd name="connsiteY0" fmla="*/ 0 h 4425096"/>
              <a:gd name="connsiteX1" fmla="*/ 2222032 w 2222032"/>
              <a:gd name="connsiteY1" fmla="*/ 4425096 h 4425096"/>
              <a:gd name="connsiteX2" fmla="*/ 0 w 2222032"/>
              <a:gd name="connsiteY2" fmla="*/ 4425096 h 4425096"/>
              <a:gd name="connsiteX3" fmla="*/ 0 w 2222032"/>
              <a:gd name="connsiteY3" fmla="*/ 254191 h 4425096"/>
              <a:gd name="connsiteX4" fmla="*/ 66487 w 2222032"/>
              <a:gd name="connsiteY4" fmla="*/ 253971 h 4425096"/>
              <a:gd name="connsiteX5" fmla="*/ 2176869 w 2222032"/>
              <a:gd name="connsiteY5" fmla="*/ 9440 h 442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032" h="4425096">
                <a:moveTo>
                  <a:pt x="2222032" y="0"/>
                </a:moveTo>
                <a:lnTo>
                  <a:pt x="2222032" y="4425096"/>
                </a:lnTo>
                <a:lnTo>
                  <a:pt x="0" y="4425096"/>
                </a:lnTo>
                <a:lnTo>
                  <a:pt x="0" y="254191"/>
                </a:lnTo>
                <a:lnTo>
                  <a:pt x="66487" y="253971"/>
                </a:lnTo>
                <a:cubicBezTo>
                  <a:pt x="673033" y="243659"/>
                  <a:pt x="1349458" y="173400"/>
                  <a:pt x="2176869" y="9440"/>
                </a:cubicBezTo>
                <a:close/>
              </a:path>
            </a:pathLst>
          </a:custGeom>
          <a:ln>
            <a:solidFill>
              <a:schemeClr val="tx1"/>
            </a:solidFill>
          </a:ln>
        </p:spPr>
        <p:txBody>
          <a:bodyPr wrap="square">
            <a:noAutofit/>
          </a:bodyPr>
          <a:lstStyle/>
          <a:p>
            <a:endParaRPr lang="en-US"/>
          </a:p>
        </p:txBody>
      </p:sp>
      <p:sp>
        <p:nvSpPr>
          <p:cNvPr id="15" name="Picture Placeholder 14">
            <a:extLst>
              <a:ext uri="{FF2B5EF4-FFF2-40B4-BE49-F238E27FC236}">
                <a16:creationId xmlns:a16="http://schemas.microsoft.com/office/drawing/2014/main" id="{895A99A4-FD44-55DA-67A1-BC15B18C57B2}"/>
              </a:ext>
            </a:extLst>
          </p:cNvPr>
          <p:cNvSpPr>
            <a:spLocks noGrp="1"/>
          </p:cNvSpPr>
          <p:nvPr>
            <p:ph type="pic" sz="quarter" idx="10"/>
          </p:nvPr>
        </p:nvSpPr>
        <p:spPr>
          <a:xfrm>
            <a:off x="255672" y="2463349"/>
            <a:ext cx="2222032" cy="4394653"/>
          </a:xfrm>
          <a:custGeom>
            <a:avLst/>
            <a:gdLst>
              <a:gd name="connsiteX0" fmla="*/ 0 w 2222032"/>
              <a:gd name="connsiteY0" fmla="*/ 0 h 4394653"/>
              <a:gd name="connsiteX1" fmla="*/ 235441 w 2222032"/>
              <a:gd name="connsiteY1" fmla="*/ 37745 h 4394653"/>
              <a:gd name="connsiteX2" fmla="*/ 2144906 w 2222032"/>
              <a:gd name="connsiteY2" fmla="*/ 224375 h 4394653"/>
              <a:gd name="connsiteX3" fmla="*/ 2222032 w 2222032"/>
              <a:gd name="connsiteY3" fmla="*/ 224120 h 4394653"/>
              <a:gd name="connsiteX4" fmla="*/ 2222032 w 2222032"/>
              <a:gd name="connsiteY4" fmla="*/ 4394653 h 4394653"/>
              <a:gd name="connsiteX5" fmla="*/ 0 w 2222032"/>
              <a:gd name="connsiteY5" fmla="*/ 4394653 h 439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032" h="4394653">
                <a:moveTo>
                  <a:pt x="0" y="0"/>
                </a:moveTo>
                <a:lnTo>
                  <a:pt x="235441" y="37745"/>
                </a:lnTo>
                <a:cubicBezTo>
                  <a:pt x="876504" y="138369"/>
                  <a:pt x="1472636" y="217373"/>
                  <a:pt x="2144906" y="224375"/>
                </a:cubicBezTo>
                <a:lnTo>
                  <a:pt x="2222032" y="224120"/>
                </a:lnTo>
                <a:lnTo>
                  <a:pt x="2222032" y="4394653"/>
                </a:lnTo>
                <a:lnTo>
                  <a:pt x="0" y="4394653"/>
                </a:lnTo>
                <a:close/>
              </a:path>
            </a:pathLst>
          </a:custGeom>
          <a:ln>
            <a:solidFill>
              <a:schemeClr val="tx1"/>
            </a:solidFill>
          </a:ln>
        </p:spPr>
        <p:txBody>
          <a:bodyPr wrap="square">
            <a:noAutofit/>
          </a:bodyPr>
          <a:lstStyle/>
          <a:p>
            <a:endParaRPr lang="en-US"/>
          </a:p>
        </p:txBody>
      </p:sp>
    </p:spTree>
    <p:extLst>
      <p:ext uri="{BB962C8B-B14F-4D97-AF65-F5344CB8AC3E}">
        <p14:creationId xmlns:p14="http://schemas.microsoft.com/office/powerpoint/2010/main" val="23407692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7E1-E2BA-04B9-7EAE-FAC465E1D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CACCE-5F3B-233E-43E9-85D649C470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D8C79-481F-0EFF-CEDF-B62F72E4A438}"/>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5" name="Footer Placeholder 4">
            <a:extLst>
              <a:ext uri="{FF2B5EF4-FFF2-40B4-BE49-F238E27FC236}">
                <a16:creationId xmlns:a16="http://schemas.microsoft.com/office/drawing/2014/main" id="{3EB248DC-CE12-62D3-6786-F0FF40626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C4B97-90E2-FEF5-0586-03FFAEBA0EC5}"/>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414521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E639-3B0D-1BDD-A5F1-F4AFCF4F8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56D4C-09F0-6AA0-F72A-632989F59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08791D-CCF0-BBB8-FB96-A59A25475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82CB39-EAAF-3AA9-7A10-FE87136D3517}"/>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6" name="Footer Placeholder 5">
            <a:extLst>
              <a:ext uri="{FF2B5EF4-FFF2-40B4-BE49-F238E27FC236}">
                <a16:creationId xmlns:a16="http://schemas.microsoft.com/office/drawing/2014/main" id="{62F8D5BC-4347-E118-387D-E1F40B911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C7978F-E25F-585C-F63B-116879578F2B}"/>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292526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B29E-2D64-67CC-8AF7-F00810A51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49B1BB-9108-47A8-4E85-B81A597ED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A5471-AC18-4A5E-05AE-A327164525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1E41D4-08B0-9394-38C7-D23B3EE37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70A65B-C605-ABD9-5254-C0EA1E7C2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F69B7-A747-78EC-D71F-95406648ECA7}"/>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8" name="Footer Placeholder 7">
            <a:extLst>
              <a:ext uri="{FF2B5EF4-FFF2-40B4-BE49-F238E27FC236}">
                <a16:creationId xmlns:a16="http://schemas.microsoft.com/office/drawing/2014/main" id="{CE9B512E-53AB-77AA-2313-A67A83C8E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B6D356-62F5-E2CA-3717-13562C82F5AD}"/>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329082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1D2D-4049-314D-8B26-D1C30EF411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7E1B0-2DF7-2381-C51C-7D83B572E317}"/>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4" name="Footer Placeholder 3">
            <a:extLst>
              <a:ext uri="{FF2B5EF4-FFF2-40B4-BE49-F238E27FC236}">
                <a16:creationId xmlns:a16="http://schemas.microsoft.com/office/drawing/2014/main" id="{8E5346FA-333F-26A9-482D-E2D18D7A9A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763F8-1FD7-6228-1444-11B001D24867}"/>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261730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F0C19-3D59-E76C-1689-9761514C9CF4}"/>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3" name="Footer Placeholder 2">
            <a:extLst>
              <a:ext uri="{FF2B5EF4-FFF2-40B4-BE49-F238E27FC236}">
                <a16:creationId xmlns:a16="http://schemas.microsoft.com/office/drawing/2014/main" id="{6C5AC0DF-910E-B04A-FA90-38C9508F2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A8D98-4FAB-4F6F-9F9F-9C01D003E46B}"/>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89369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BBAE-C592-DCB7-BA29-A891750F7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F7144-E5A4-0C70-8D17-62A7AD24C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1BF337-4272-408F-2A08-A1B9E7628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1B13A-E6C5-1521-909B-B5B38B7432FB}"/>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6" name="Footer Placeholder 5">
            <a:extLst>
              <a:ext uri="{FF2B5EF4-FFF2-40B4-BE49-F238E27FC236}">
                <a16:creationId xmlns:a16="http://schemas.microsoft.com/office/drawing/2014/main" id="{F8B32B6C-91B2-E1D8-4849-F04BD9B50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E9E7E-360B-1136-864F-8DEA52EB4579}"/>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77790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A563-BD9C-6542-7950-5AF62ECA4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9D604-F4B7-5436-CD5C-E36F90961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96B173-81B0-1996-E9C1-5C45D55EF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02BA0-FB66-64A0-31FF-917AF20EEEE7}"/>
              </a:ext>
            </a:extLst>
          </p:cNvPr>
          <p:cNvSpPr>
            <a:spLocks noGrp="1"/>
          </p:cNvSpPr>
          <p:nvPr>
            <p:ph type="dt" sz="half" idx="10"/>
          </p:nvPr>
        </p:nvSpPr>
        <p:spPr/>
        <p:txBody>
          <a:bodyPr/>
          <a:lstStyle/>
          <a:p>
            <a:fld id="{8058DE2F-DAEA-4AEB-B26A-F0655499FF41}" type="datetimeFigureOut">
              <a:rPr lang="en-US" smtClean="0"/>
              <a:t>10/24/2024</a:t>
            </a:fld>
            <a:endParaRPr lang="en-US"/>
          </a:p>
        </p:txBody>
      </p:sp>
      <p:sp>
        <p:nvSpPr>
          <p:cNvPr id="6" name="Footer Placeholder 5">
            <a:extLst>
              <a:ext uri="{FF2B5EF4-FFF2-40B4-BE49-F238E27FC236}">
                <a16:creationId xmlns:a16="http://schemas.microsoft.com/office/drawing/2014/main" id="{401D20E2-8B6A-1C3F-1A2C-18149B29F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08C05-AD3B-FBF2-7C22-3E87253C5BFF}"/>
              </a:ext>
            </a:extLst>
          </p:cNvPr>
          <p:cNvSpPr>
            <a:spLocks noGrp="1"/>
          </p:cNvSpPr>
          <p:nvPr>
            <p:ph type="sldNum" sz="quarter" idx="12"/>
          </p:nvPr>
        </p:nvSpPr>
        <p:spPr/>
        <p:txBody>
          <a:bodyPr/>
          <a:lstStyle/>
          <a:p>
            <a:fld id="{6A07517A-5A87-46E3-A974-C64C65F8DBF1}" type="slidenum">
              <a:rPr lang="en-US" smtClean="0"/>
              <a:t>‹#›</a:t>
            </a:fld>
            <a:endParaRPr lang="en-US"/>
          </a:p>
        </p:txBody>
      </p:sp>
    </p:spTree>
    <p:extLst>
      <p:ext uri="{BB962C8B-B14F-4D97-AF65-F5344CB8AC3E}">
        <p14:creationId xmlns:p14="http://schemas.microsoft.com/office/powerpoint/2010/main" val="13263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AD5B9-FD3E-46EE-3485-F40C5AF20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94B5A3-5D30-1B85-6F2C-214A70ED9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A090B-B8FA-0940-65F7-7FEA89E39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58DE2F-DAEA-4AEB-B26A-F0655499FF41}" type="datetimeFigureOut">
              <a:rPr lang="en-US" smtClean="0"/>
              <a:t>10/24/2024</a:t>
            </a:fld>
            <a:endParaRPr lang="en-US"/>
          </a:p>
        </p:txBody>
      </p:sp>
      <p:sp>
        <p:nvSpPr>
          <p:cNvPr id="5" name="Footer Placeholder 4">
            <a:extLst>
              <a:ext uri="{FF2B5EF4-FFF2-40B4-BE49-F238E27FC236}">
                <a16:creationId xmlns:a16="http://schemas.microsoft.com/office/drawing/2014/main" id="{4352882D-815C-C605-CCCB-79D192841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D080E1-3867-4562-707F-9DAD25D90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07517A-5A87-46E3-A974-C64C65F8DBF1}" type="slidenum">
              <a:rPr lang="en-US" smtClean="0"/>
              <a:t>‹#›</a:t>
            </a:fld>
            <a:endParaRPr lang="en-US"/>
          </a:p>
        </p:txBody>
      </p:sp>
    </p:spTree>
    <p:extLst>
      <p:ext uri="{BB962C8B-B14F-4D97-AF65-F5344CB8AC3E}">
        <p14:creationId xmlns:p14="http://schemas.microsoft.com/office/powerpoint/2010/main" val="240577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11.xml"/><Relationship Id="rId4" Type="http://schemas.openxmlformats.org/officeDocument/2006/relationships/hyperlink" Target="https://www.wallpaperflare.com/rachel-nichols-computer-new-wallpaper-tabg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slide" Target="slide6.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34.jpeg"/><Relationship Id="rId4" Type="http://schemas.openxmlformats.org/officeDocument/2006/relationships/image" Target="../media/image33.jpeg"/></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9.png"/><Relationship Id="rId7" Type="http://schemas.openxmlformats.org/officeDocument/2006/relationships/image" Target="../media/image20.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6.xml"/><Relationship Id="rId5" Type="http://schemas.openxmlformats.org/officeDocument/2006/relationships/image" Target="../media/image20.png"/><Relationship Id="rId10" Type="http://schemas.openxmlformats.org/officeDocument/2006/relationships/slide" Target="slide18.xml"/><Relationship Id="rId4" Type="http://schemas.openxmlformats.org/officeDocument/2006/relationships/image" Target="../media/image30.svg"/><Relationship Id="rId9"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5.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microsoft.com/office/2011/relationships/webextension" Target="../webextensions/webextension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xml"/><Relationship Id="rId7" Type="http://schemas.microsoft.com/office/2007/relationships/hdphoto" Target="../media/hdphoto2.wdp"/><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slide" Target="slide5.xml"/><Relationship Id="rId9"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slide" Target="slide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1.xml"/><Relationship Id="rId5" Type="http://schemas.openxmlformats.org/officeDocument/2006/relationships/slide" Target="slide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4.xml"/><Relationship Id="rId7" Type="http://schemas.openxmlformats.org/officeDocument/2006/relationships/image" Target="../media/image13.sv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7.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slide" Target="slide6.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slide" Target="slide9.xml"/><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slide" Target="slide8.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logo of a globe and a graduation cap&#10;&#10;Description automatically generated">
            <a:extLst>
              <a:ext uri="{FF2B5EF4-FFF2-40B4-BE49-F238E27FC236}">
                <a16:creationId xmlns:a16="http://schemas.microsoft.com/office/drawing/2014/main" id="{A57DF9D6-C94C-55EF-3ED4-C570DF62747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076700" y="403347"/>
            <a:ext cx="4267200" cy="2092881"/>
          </a:xfrm>
          <a:prstGeom prst="roundRect">
            <a:avLst>
              <a:gd name="adj" fmla="val 16667"/>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pic>
      <p:sp>
        <p:nvSpPr>
          <p:cNvPr id="10" name="Rectangle 9">
            <a:extLst>
              <a:ext uri="{FF2B5EF4-FFF2-40B4-BE49-F238E27FC236}">
                <a16:creationId xmlns:a16="http://schemas.microsoft.com/office/drawing/2014/main" id="{576F3C89-E4E0-B3FD-1657-45A32EF36B58}"/>
              </a:ext>
            </a:extLst>
          </p:cNvPr>
          <p:cNvSpPr/>
          <p:nvPr/>
        </p:nvSpPr>
        <p:spPr>
          <a:xfrm>
            <a:off x="2216730" y="2805003"/>
            <a:ext cx="7987139" cy="163121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dirty="0">
                <a:ln/>
                <a:solidFill>
                  <a:schemeClr val="accent3"/>
                </a:solidFill>
                <a:effectLst>
                  <a:reflection blurRad="6350" stA="55000" endA="300" endPos="45500" dir="5400000" sy="-100000" algn="bl" rotWithShape="0"/>
                </a:effectLst>
                <a:latin typeface="Cooper Black" panose="0208090404030B020404" pitchFamily="18" charset="0"/>
              </a:rPr>
              <a:t>Super Store Sales</a:t>
            </a:r>
            <a:br>
              <a:rPr lang="en-US" sz="5000" b="1" dirty="0">
                <a:ln/>
                <a:solidFill>
                  <a:schemeClr val="accent3"/>
                </a:solidFill>
                <a:effectLst>
                  <a:reflection blurRad="6350" stA="55000" endA="300" endPos="45500" dir="5400000" sy="-100000" algn="bl" rotWithShape="0"/>
                </a:effectLst>
                <a:latin typeface="Cooper Black" panose="0208090404030B020404" pitchFamily="18" charset="0"/>
              </a:rPr>
            </a:br>
            <a:r>
              <a:rPr lang="en-US" sz="3500" b="1" dirty="0">
                <a:ln/>
                <a:solidFill>
                  <a:srgbClr val="FFC000"/>
                </a:solidFill>
                <a:effectLst>
                  <a:reflection blurRad="6350" stA="55000" endA="300" endPos="45500" dir="5400000" sy="-100000" algn="bl" rotWithShape="0"/>
                </a:effectLst>
                <a:latin typeface="Cooper Black" panose="0208090404030B020404" pitchFamily="18" charset="0"/>
              </a:rPr>
              <a:t>Analysis</a:t>
            </a:r>
            <a:r>
              <a:rPr lang="en-US" sz="5000" b="1" dirty="0">
                <a:ln/>
                <a:solidFill>
                  <a:schemeClr val="accent3"/>
                </a:solidFill>
                <a:effectLst>
                  <a:reflection blurRad="6350" stA="55000" endA="300" endPos="45500" dir="5400000" sy="-100000" algn="bl" rotWithShape="0"/>
                </a:effectLst>
                <a:latin typeface="Cooper Black" panose="0208090404030B020404" pitchFamily="18" charset="0"/>
              </a:rPr>
              <a:t> </a:t>
            </a:r>
            <a:endParaRPr lang="en-US" sz="5000" b="1" cap="none" spc="0" dirty="0">
              <a:ln/>
              <a:solidFill>
                <a:schemeClr val="accent3"/>
              </a:solidFill>
              <a:effectLst>
                <a:reflection blurRad="6350" stA="55000" endA="300" endPos="45500" dir="5400000" sy="-100000" algn="bl" rotWithShape="0"/>
              </a:effectLst>
              <a:latin typeface="Cooper Black" panose="0208090404030B020404" pitchFamily="18" charset="0"/>
            </a:endParaRPr>
          </a:p>
        </p:txBody>
      </p:sp>
      <p:grpSp>
        <p:nvGrpSpPr>
          <p:cNvPr id="16" name="Group 15">
            <a:extLst>
              <a:ext uri="{FF2B5EF4-FFF2-40B4-BE49-F238E27FC236}">
                <a16:creationId xmlns:a16="http://schemas.microsoft.com/office/drawing/2014/main" id="{F444A3D8-9D02-EDAE-C050-2AC858E6B0BE}"/>
              </a:ext>
            </a:extLst>
          </p:cNvPr>
          <p:cNvGrpSpPr/>
          <p:nvPr/>
        </p:nvGrpSpPr>
        <p:grpSpPr>
          <a:xfrm>
            <a:off x="-1500522" y="4476078"/>
            <a:ext cx="10902459" cy="1951279"/>
            <a:chOff x="-1500522" y="4476078"/>
            <a:chExt cx="10902459" cy="1951279"/>
          </a:xfrm>
        </p:grpSpPr>
        <p:sp>
          <p:nvSpPr>
            <p:cNvPr id="11" name="Rectangle 10">
              <a:extLst>
                <a:ext uri="{FF2B5EF4-FFF2-40B4-BE49-F238E27FC236}">
                  <a16:creationId xmlns:a16="http://schemas.microsoft.com/office/drawing/2014/main" id="{ECEE5057-52B8-692B-6B7D-77691815002C}"/>
                </a:ext>
              </a:extLst>
            </p:cNvPr>
            <p:cNvSpPr/>
            <p:nvPr/>
          </p:nvSpPr>
          <p:spPr>
            <a:xfrm>
              <a:off x="-1500522" y="5411694"/>
              <a:ext cx="6611875"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000" b="1" dirty="0">
                  <a:ln/>
                  <a:effectLst>
                    <a:reflection blurRad="6350" stA="55000" endA="300" endPos="45500" dir="5400000" sy="-100000" algn="bl" rotWithShape="0"/>
                  </a:effectLst>
                  <a:latin typeface="Footlight MT Light" panose="0204060206030A020304" pitchFamily="18" charset="0"/>
                </a:rPr>
                <a:t>By:</a:t>
              </a:r>
              <a:br>
                <a:rPr lang="en-US" sz="3000" b="1" dirty="0">
                  <a:ln/>
                  <a:effectLst>
                    <a:reflection blurRad="6350" stA="55000" endA="300" endPos="45500" dir="5400000" sy="-100000" algn="bl" rotWithShape="0"/>
                  </a:effectLst>
                  <a:latin typeface="Footlight MT Light" panose="0204060206030A020304" pitchFamily="18" charset="0"/>
                </a:rPr>
              </a:br>
              <a:r>
                <a:rPr lang="en-US" sz="3000" b="1" dirty="0">
                  <a:ln/>
                  <a:effectLst>
                    <a:reflection blurRad="6350" stA="55000" endA="300" endPos="45500" dir="5400000" sy="-100000" algn="bl" rotWithShape="0"/>
                  </a:effectLst>
                  <a:latin typeface="Footlight MT Light" panose="0204060206030A020304" pitchFamily="18" charset="0"/>
                </a:rPr>
                <a:t>Group </a:t>
              </a:r>
              <a:r>
                <a:rPr lang="en-US" sz="3000" b="1" dirty="0">
                  <a:ln/>
                  <a:solidFill>
                    <a:srgbClr val="9B0101"/>
                  </a:solidFill>
                  <a:effectLst>
                    <a:reflection blurRad="6350" stA="55000" endA="300" endPos="45500" dir="5400000" sy="-100000" algn="bl" rotWithShape="0"/>
                  </a:effectLst>
                  <a:latin typeface="Footlight MT Light" panose="0204060206030A020304" pitchFamily="18" charset="0"/>
                </a:rPr>
                <a:t>3</a:t>
              </a:r>
              <a:endParaRPr lang="en-US" sz="3000" b="1" cap="none" spc="0" dirty="0">
                <a:ln/>
                <a:solidFill>
                  <a:srgbClr val="9B0101"/>
                </a:solidFill>
                <a:effectLst>
                  <a:reflection blurRad="6350" stA="55000" endA="300" endPos="45500" dir="5400000" sy="-100000" algn="bl" rotWithShape="0"/>
                </a:effectLst>
                <a:latin typeface="Footlight MT Light" panose="0204060206030A020304" pitchFamily="18" charset="0"/>
              </a:endParaRPr>
            </a:p>
          </p:txBody>
        </p:sp>
        <p:sp>
          <p:nvSpPr>
            <p:cNvPr id="12" name="Rectangle 11">
              <a:extLst>
                <a:ext uri="{FF2B5EF4-FFF2-40B4-BE49-F238E27FC236}">
                  <a16:creationId xmlns:a16="http://schemas.microsoft.com/office/drawing/2014/main" id="{02BBE803-E193-E201-0619-9825701417BF}"/>
                </a:ext>
              </a:extLst>
            </p:cNvPr>
            <p:cNvSpPr/>
            <p:nvPr/>
          </p:nvSpPr>
          <p:spPr>
            <a:xfrm>
              <a:off x="2790062" y="4476078"/>
              <a:ext cx="6611875"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a:ln/>
                  <a:effectLst>
                    <a:reflection blurRad="6350" stA="55000" endA="300" endPos="45500" dir="5400000" sy="-100000" algn="bl" rotWithShape="0"/>
                  </a:effectLst>
                  <a:latin typeface="Footlight MT Light" panose="0204060206030A020304" pitchFamily="18" charset="0"/>
                </a:rPr>
                <a:t>24/10/2024</a:t>
              </a:r>
              <a:endParaRPr lang="en-US" sz="2000" b="1" cap="none" spc="0" dirty="0">
                <a:ln/>
                <a:effectLst>
                  <a:reflection blurRad="6350" stA="55000" endA="300" endPos="45500" dir="5400000" sy="-100000" algn="bl" rotWithShape="0"/>
                </a:effectLst>
                <a:latin typeface="Footlight MT Light" panose="0204060206030A020304" pitchFamily="18" charset="0"/>
              </a:endParaRPr>
            </a:p>
          </p:txBody>
        </p:sp>
      </p:grpSp>
      <p:pic>
        <p:nvPicPr>
          <p:cNvPr id="15" name="Picture 14" descr="A blue graduation cap with confetti flying out of it&#10;&#10;Description automatically generated">
            <a:extLst>
              <a:ext uri="{FF2B5EF4-FFF2-40B4-BE49-F238E27FC236}">
                <a16:creationId xmlns:a16="http://schemas.microsoft.com/office/drawing/2014/main" id="{28AAC2F5-378A-05A8-738D-FA378AD15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32" y="145674"/>
            <a:ext cx="2714625" cy="1685925"/>
          </a:xfrm>
          <a:prstGeom prst="rect">
            <a:avLst/>
          </a:prstGeom>
        </p:spPr>
      </p:pic>
      <p:sp>
        <p:nvSpPr>
          <p:cNvPr id="2" name="Rectangle 1">
            <a:extLst>
              <a:ext uri="{FF2B5EF4-FFF2-40B4-BE49-F238E27FC236}">
                <a16:creationId xmlns:a16="http://schemas.microsoft.com/office/drawing/2014/main" id="{5B19ABF6-1457-2740-5BD2-66091A4A53A2}"/>
              </a:ext>
            </a:extLst>
          </p:cNvPr>
          <p:cNvSpPr/>
          <p:nvPr/>
        </p:nvSpPr>
        <p:spPr>
          <a:xfrm>
            <a:off x="2904361" y="5473954"/>
            <a:ext cx="6611875"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000" b="1" cap="none" spc="0" dirty="0">
                <a:ln/>
                <a:effectLst>
                  <a:reflection blurRad="6350" stA="55000" endA="300" endPos="45500" dir="5400000" sy="-100000" algn="bl" rotWithShape="0"/>
                </a:effectLst>
                <a:latin typeface="Footlight MT Light" panose="0204060206030A020304" pitchFamily="18" charset="0"/>
              </a:rPr>
              <a:t>Training Co.:</a:t>
            </a:r>
            <a:br>
              <a:rPr lang="en-US" sz="3000" b="1" cap="none" spc="0" dirty="0">
                <a:ln/>
                <a:effectLst>
                  <a:reflection blurRad="6350" stA="55000" endA="300" endPos="45500" dir="5400000" sy="-100000" algn="bl" rotWithShape="0"/>
                </a:effectLst>
                <a:latin typeface="Footlight MT Light" panose="0204060206030A020304" pitchFamily="18" charset="0"/>
              </a:rPr>
            </a:br>
            <a:r>
              <a:rPr lang="en-US" sz="3000" b="1" cap="none" spc="0" dirty="0">
                <a:ln/>
                <a:solidFill>
                  <a:schemeClr val="accent6">
                    <a:lumMod val="50000"/>
                  </a:schemeClr>
                </a:solidFill>
                <a:effectLst>
                  <a:reflection blurRad="6350" stA="55000" endA="300" endPos="45500" dir="5400000" sy="-100000" algn="bl" rotWithShape="0"/>
                </a:effectLst>
                <a:latin typeface="Footlight MT Light" panose="0204060206030A020304" pitchFamily="18" charset="0"/>
              </a:rPr>
              <a:t>I Learn</a:t>
            </a:r>
          </a:p>
        </p:txBody>
      </p:sp>
      <p:sp>
        <p:nvSpPr>
          <p:cNvPr id="3" name="Rectangle 2">
            <a:extLst>
              <a:ext uri="{FF2B5EF4-FFF2-40B4-BE49-F238E27FC236}">
                <a16:creationId xmlns:a16="http://schemas.microsoft.com/office/drawing/2014/main" id="{5692649D-DA14-DC9F-2FAA-849D730A541D}"/>
              </a:ext>
            </a:extLst>
          </p:cNvPr>
          <p:cNvSpPr/>
          <p:nvPr/>
        </p:nvSpPr>
        <p:spPr>
          <a:xfrm>
            <a:off x="6897931" y="5473954"/>
            <a:ext cx="6611875"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000" b="1" cap="none" spc="0" dirty="0">
                <a:ln/>
                <a:effectLst>
                  <a:reflection blurRad="6350" stA="55000" endA="300" endPos="45500" dir="5400000" sy="-100000" algn="bl" rotWithShape="0"/>
                </a:effectLst>
                <a:latin typeface="Footlight MT Light" panose="0204060206030A020304" pitchFamily="18" charset="0"/>
              </a:rPr>
              <a:t>Instructor:</a:t>
            </a:r>
            <a:br>
              <a:rPr lang="en-US" sz="3000" b="1" cap="none" spc="0" dirty="0">
                <a:ln/>
                <a:effectLst>
                  <a:reflection blurRad="6350" stA="55000" endA="300" endPos="45500" dir="5400000" sy="-100000" algn="bl" rotWithShape="0"/>
                </a:effectLst>
                <a:latin typeface="Footlight MT Light" panose="0204060206030A020304" pitchFamily="18" charset="0"/>
              </a:rPr>
            </a:br>
            <a:r>
              <a:rPr lang="en-US" sz="3000" b="1" cap="none" spc="0" dirty="0">
                <a:ln/>
                <a:solidFill>
                  <a:schemeClr val="accent6">
                    <a:lumMod val="50000"/>
                  </a:schemeClr>
                </a:solidFill>
                <a:effectLst>
                  <a:reflection blurRad="6350" stA="55000" endA="300" endPos="45500" dir="5400000" sy="-100000" algn="bl" rotWithShape="0"/>
                </a:effectLst>
                <a:latin typeface="Footlight MT Light" panose="0204060206030A020304" pitchFamily="18" charset="0"/>
              </a:rPr>
              <a:t>Eng Osama Adel</a:t>
            </a:r>
          </a:p>
        </p:txBody>
      </p:sp>
    </p:spTree>
    <p:extLst>
      <p:ext uri="{BB962C8B-B14F-4D97-AF65-F5344CB8AC3E}">
        <p14:creationId xmlns:p14="http://schemas.microsoft.com/office/powerpoint/2010/main" val="26217375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Effect transition="in" filter="fade">
                                          <p:cBhvr>
                                            <p:cTn id="9" dur="750"/>
                                            <p:tgtEl>
                                              <p:spTgt spid="8"/>
                                            </p:tgtEl>
                                          </p:cBhvr>
                                        </p:animEffect>
                                        <p:anim calcmode="lin" valueType="num">
                                          <p:cBhvr>
                                            <p:cTn id="10" dur="750" fill="hold"/>
                                            <p:tgtEl>
                                              <p:spTgt spid="8"/>
                                            </p:tgtEl>
                                            <p:attrNameLst>
                                              <p:attrName>ppt_x</p:attrName>
                                            </p:attrNameLst>
                                          </p:cBhvr>
                                          <p:tavLst>
                                            <p:tav tm="0">
                                              <p:val>
                                                <p:fltVal val="0.5"/>
                                              </p:val>
                                            </p:tav>
                                            <p:tav tm="100000">
                                              <p:val>
                                                <p:strVal val="#ppt_x"/>
                                              </p:val>
                                            </p:tav>
                                          </p:tavLst>
                                        </p:anim>
                                        <p:anim calcmode="lin" valueType="num">
                                          <p:cBhvr>
                                            <p:cTn id="11" dur="750" fill="hold"/>
                                            <p:tgtEl>
                                              <p:spTgt spid="8"/>
                                            </p:tgtEl>
                                            <p:attrNameLst>
                                              <p:attrName>ppt_y</p:attrName>
                                            </p:attrNameLst>
                                          </p:cBhvr>
                                          <p:tavLst>
                                            <p:tav tm="0">
                                              <p:val>
                                                <p:fltVal val="0.5"/>
                                              </p:val>
                                            </p:tav>
                                            <p:tav tm="100000">
                                              <p:val>
                                                <p:strVal val="#ppt_y"/>
                                              </p:val>
                                            </p:tav>
                                          </p:tavLst>
                                        </p:anim>
                                      </p:childTnLst>
                                    </p:cTn>
                                  </p:par>
                                  <p:par>
                                    <p:cTn id="12" presetID="2" presetClass="entr" presetSubtype="8" fill="hold" nodeType="withEffect" p14:presetBounceEnd="66000">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14:bounceEnd="66000">
                                          <p:cBhvr additive="base">
                                            <p:cTn id="14" dur="1500" fill="hold"/>
                                            <p:tgtEl>
                                              <p:spTgt spid="15"/>
                                            </p:tgtEl>
                                            <p:attrNameLst>
                                              <p:attrName>ppt_x</p:attrName>
                                            </p:attrNameLst>
                                          </p:cBhvr>
                                          <p:tavLst>
                                            <p:tav tm="0">
                                              <p:val>
                                                <p:strVal val="0-#ppt_w/2"/>
                                              </p:val>
                                            </p:tav>
                                            <p:tav tm="100000">
                                              <p:val>
                                                <p:strVal val="#ppt_x"/>
                                              </p:val>
                                            </p:tav>
                                          </p:tavLst>
                                        </p:anim>
                                        <p:anim calcmode="lin" valueType="num" p14:bounceEnd="66000">
                                          <p:cBhvr additive="base">
                                            <p:cTn id="15" dur="1500" fill="hold"/>
                                            <p:tgtEl>
                                              <p:spTgt spid="15"/>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8" dur="2500"/>
                                            <p:tgtEl>
                                              <p:spTgt spid="10">
                                                <p:txEl>
                                                  <p:pRg st="0" end="0"/>
                                                </p:txEl>
                                              </p:spTgt>
                                            </p:tgtEl>
                                          </p:cBhvr>
                                        </p:animEffect>
                                      </p:childTnLst>
                                    </p:cTn>
                                  </p:par>
                                  <p:par>
                                    <p:cTn id="19" presetID="6" presetClass="emph" presetSubtype="0" fill="hold" nodeType="withEffect">
                                      <p:stCondLst>
                                        <p:cond delay="0"/>
                                      </p:stCondLst>
                                      <p:childTnLst>
                                        <p:animScale>
                                          <p:cBhvr>
                                            <p:cTn id="20" dur="3500" fill="hold"/>
                                            <p:tgtEl>
                                              <p:spTgt spid="10">
                                                <p:txEl>
                                                  <p:pRg st="0" end="0"/>
                                                </p:txEl>
                                              </p:spTgt>
                                            </p:tgtEl>
                                          </p:cBhvr>
                                          <p:by x="150000" y="150000"/>
                                        </p:animScale>
                                      </p:childTnLst>
                                    </p:cTn>
                                  </p:par>
                                  <p:par>
                                    <p:cTn id="21" presetID="42"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3750"/>
                                            <p:tgtEl>
                                              <p:spTgt spid="16"/>
                                            </p:tgtEl>
                                          </p:cBhvr>
                                        </p:animEffect>
                                        <p:anim calcmode="lin" valueType="num">
                                          <p:cBhvr>
                                            <p:cTn id="24" dur="3750" fill="hold"/>
                                            <p:tgtEl>
                                              <p:spTgt spid="16"/>
                                            </p:tgtEl>
                                            <p:attrNameLst>
                                              <p:attrName>ppt_x</p:attrName>
                                            </p:attrNameLst>
                                          </p:cBhvr>
                                          <p:tavLst>
                                            <p:tav tm="0">
                                              <p:val>
                                                <p:strVal val="#ppt_x"/>
                                              </p:val>
                                            </p:tav>
                                            <p:tav tm="100000">
                                              <p:val>
                                                <p:strVal val="#ppt_x"/>
                                              </p:val>
                                            </p:tav>
                                          </p:tavLst>
                                        </p:anim>
                                        <p:anim calcmode="lin" valueType="num">
                                          <p:cBhvr>
                                            <p:cTn id="25" dur="3750" fill="hold"/>
                                            <p:tgtEl>
                                              <p:spTgt spid="16"/>
                                            </p:tgtEl>
                                            <p:attrNameLst>
                                              <p:attrName>ppt_y</p:attrName>
                                            </p:attrNameLst>
                                          </p:cBhvr>
                                          <p:tavLst>
                                            <p:tav tm="0">
                                              <p:val>
                                                <p:strVal val="#ppt_y+.1"/>
                                              </p:val>
                                            </p:tav>
                                            <p:tav tm="100000">
                                              <p:val>
                                                <p:strVal val="#ppt_y"/>
                                              </p:val>
                                            </p:tav>
                                          </p:tavLst>
                                        </p:anim>
                                      </p:childTnLst>
                                    </p:cTn>
                                  </p:par>
                                  <p:par>
                                    <p:cTn id="26" presetID="32" presetClass="emph" presetSubtype="0" repeatCount="indefinite" fill="hold" nodeType="withEffect">
                                      <p:stCondLst>
                                        <p:cond delay="0"/>
                                      </p:stCondLst>
                                      <p:childTnLst>
                                        <p:animRot by="120000">
                                          <p:cBhvr>
                                            <p:cTn id="27" dur="100" fill="hold">
                                              <p:stCondLst>
                                                <p:cond delay="0"/>
                                              </p:stCondLst>
                                            </p:cTn>
                                            <p:tgtEl>
                                              <p:spTgt spid="15"/>
                                            </p:tgtEl>
                                            <p:attrNameLst>
                                              <p:attrName>r</p:attrName>
                                            </p:attrNameLst>
                                          </p:cBhvr>
                                        </p:animRot>
                                        <p:animRot by="-240000">
                                          <p:cBhvr>
                                            <p:cTn id="28" dur="200" fill="hold">
                                              <p:stCondLst>
                                                <p:cond delay="200"/>
                                              </p:stCondLst>
                                            </p:cTn>
                                            <p:tgtEl>
                                              <p:spTgt spid="15"/>
                                            </p:tgtEl>
                                            <p:attrNameLst>
                                              <p:attrName>r</p:attrName>
                                            </p:attrNameLst>
                                          </p:cBhvr>
                                        </p:animRot>
                                        <p:animRot by="240000">
                                          <p:cBhvr>
                                            <p:cTn id="29" dur="200" fill="hold">
                                              <p:stCondLst>
                                                <p:cond delay="400"/>
                                              </p:stCondLst>
                                            </p:cTn>
                                            <p:tgtEl>
                                              <p:spTgt spid="15"/>
                                            </p:tgtEl>
                                            <p:attrNameLst>
                                              <p:attrName>r</p:attrName>
                                            </p:attrNameLst>
                                          </p:cBhvr>
                                        </p:animRot>
                                        <p:animRot by="-240000">
                                          <p:cBhvr>
                                            <p:cTn id="30" dur="200" fill="hold">
                                              <p:stCondLst>
                                                <p:cond delay="600"/>
                                              </p:stCondLst>
                                            </p:cTn>
                                            <p:tgtEl>
                                              <p:spTgt spid="15"/>
                                            </p:tgtEl>
                                            <p:attrNameLst>
                                              <p:attrName>r</p:attrName>
                                            </p:attrNameLst>
                                          </p:cBhvr>
                                        </p:animRot>
                                        <p:animRot by="120000">
                                          <p:cBhvr>
                                            <p:cTn id="31" dur="200" fill="hold">
                                              <p:stCondLst>
                                                <p:cond delay="800"/>
                                              </p:stCondLst>
                                            </p:cTn>
                                            <p:tgtEl>
                                              <p:spTgt spid="15"/>
                                            </p:tgtEl>
                                            <p:attrNameLst>
                                              <p:attrName>r</p:attrName>
                                            </p:attrNameLst>
                                          </p:cBhvr>
                                        </p:animRot>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3750"/>
                                            <p:tgtEl>
                                              <p:spTgt spid="2"/>
                                            </p:tgtEl>
                                          </p:cBhvr>
                                        </p:animEffect>
                                        <p:anim calcmode="lin" valueType="num">
                                          <p:cBhvr>
                                            <p:cTn id="35" dur="3750" fill="hold"/>
                                            <p:tgtEl>
                                              <p:spTgt spid="2"/>
                                            </p:tgtEl>
                                            <p:attrNameLst>
                                              <p:attrName>ppt_x</p:attrName>
                                            </p:attrNameLst>
                                          </p:cBhvr>
                                          <p:tavLst>
                                            <p:tav tm="0">
                                              <p:val>
                                                <p:strVal val="#ppt_x"/>
                                              </p:val>
                                            </p:tav>
                                            <p:tav tm="100000">
                                              <p:val>
                                                <p:strVal val="#ppt_x"/>
                                              </p:val>
                                            </p:tav>
                                          </p:tavLst>
                                        </p:anim>
                                        <p:anim calcmode="lin" valueType="num">
                                          <p:cBhvr>
                                            <p:cTn id="36" dur="375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3750"/>
                                            <p:tgtEl>
                                              <p:spTgt spid="3"/>
                                            </p:tgtEl>
                                          </p:cBhvr>
                                        </p:animEffect>
                                        <p:anim calcmode="lin" valueType="num">
                                          <p:cBhvr>
                                            <p:cTn id="40" dur="3750" fill="hold"/>
                                            <p:tgtEl>
                                              <p:spTgt spid="3"/>
                                            </p:tgtEl>
                                            <p:attrNameLst>
                                              <p:attrName>ppt_x</p:attrName>
                                            </p:attrNameLst>
                                          </p:cBhvr>
                                          <p:tavLst>
                                            <p:tav tm="0">
                                              <p:val>
                                                <p:strVal val="#ppt_x"/>
                                              </p:val>
                                            </p:tav>
                                            <p:tav tm="100000">
                                              <p:val>
                                                <p:strVal val="#ppt_x"/>
                                              </p:val>
                                            </p:tav>
                                          </p:tavLst>
                                        </p:anim>
                                        <p:anim calcmode="lin" valueType="num">
                                          <p:cBhvr>
                                            <p:cTn id="41" dur="3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Effect transition="in" filter="fade">
                                          <p:cBhvr>
                                            <p:cTn id="9" dur="750"/>
                                            <p:tgtEl>
                                              <p:spTgt spid="8"/>
                                            </p:tgtEl>
                                          </p:cBhvr>
                                        </p:animEffect>
                                        <p:anim calcmode="lin" valueType="num">
                                          <p:cBhvr>
                                            <p:cTn id="10" dur="750" fill="hold"/>
                                            <p:tgtEl>
                                              <p:spTgt spid="8"/>
                                            </p:tgtEl>
                                            <p:attrNameLst>
                                              <p:attrName>ppt_x</p:attrName>
                                            </p:attrNameLst>
                                          </p:cBhvr>
                                          <p:tavLst>
                                            <p:tav tm="0">
                                              <p:val>
                                                <p:fltVal val="0.5"/>
                                              </p:val>
                                            </p:tav>
                                            <p:tav tm="100000">
                                              <p:val>
                                                <p:strVal val="#ppt_x"/>
                                              </p:val>
                                            </p:tav>
                                          </p:tavLst>
                                        </p:anim>
                                        <p:anim calcmode="lin" valueType="num">
                                          <p:cBhvr>
                                            <p:cTn id="11" dur="750" fill="hold"/>
                                            <p:tgtEl>
                                              <p:spTgt spid="8"/>
                                            </p:tgtEl>
                                            <p:attrNameLst>
                                              <p:attrName>ppt_y</p:attrName>
                                            </p:attrNameLst>
                                          </p:cBhvr>
                                          <p:tavLst>
                                            <p:tav tm="0">
                                              <p:val>
                                                <p:fltVal val="0.5"/>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1500" fill="hold"/>
                                            <p:tgtEl>
                                              <p:spTgt spid="15"/>
                                            </p:tgtEl>
                                            <p:attrNameLst>
                                              <p:attrName>ppt_x</p:attrName>
                                            </p:attrNameLst>
                                          </p:cBhvr>
                                          <p:tavLst>
                                            <p:tav tm="0">
                                              <p:val>
                                                <p:strVal val="0-#ppt_w/2"/>
                                              </p:val>
                                            </p:tav>
                                            <p:tav tm="100000">
                                              <p:val>
                                                <p:strVal val="#ppt_x"/>
                                              </p:val>
                                            </p:tav>
                                          </p:tavLst>
                                        </p:anim>
                                        <p:anim calcmode="lin" valueType="num">
                                          <p:cBhvr additive="base">
                                            <p:cTn id="15" dur="1500" fill="hold"/>
                                            <p:tgtEl>
                                              <p:spTgt spid="15"/>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8" dur="2500"/>
                                            <p:tgtEl>
                                              <p:spTgt spid="10">
                                                <p:txEl>
                                                  <p:pRg st="0" end="0"/>
                                                </p:txEl>
                                              </p:spTgt>
                                            </p:tgtEl>
                                          </p:cBhvr>
                                        </p:animEffect>
                                      </p:childTnLst>
                                    </p:cTn>
                                  </p:par>
                                  <p:par>
                                    <p:cTn id="19" presetID="6" presetClass="emph" presetSubtype="0" fill="hold" nodeType="withEffect">
                                      <p:stCondLst>
                                        <p:cond delay="0"/>
                                      </p:stCondLst>
                                      <p:childTnLst>
                                        <p:animScale>
                                          <p:cBhvr>
                                            <p:cTn id="20" dur="3500" fill="hold"/>
                                            <p:tgtEl>
                                              <p:spTgt spid="10">
                                                <p:txEl>
                                                  <p:pRg st="0" end="0"/>
                                                </p:txEl>
                                              </p:spTgt>
                                            </p:tgtEl>
                                          </p:cBhvr>
                                          <p:by x="150000" y="150000"/>
                                        </p:animScale>
                                      </p:childTnLst>
                                    </p:cTn>
                                  </p:par>
                                  <p:par>
                                    <p:cTn id="21" presetID="42"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3750"/>
                                            <p:tgtEl>
                                              <p:spTgt spid="16"/>
                                            </p:tgtEl>
                                          </p:cBhvr>
                                        </p:animEffect>
                                        <p:anim calcmode="lin" valueType="num">
                                          <p:cBhvr>
                                            <p:cTn id="24" dur="3750" fill="hold"/>
                                            <p:tgtEl>
                                              <p:spTgt spid="16"/>
                                            </p:tgtEl>
                                            <p:attrNameLst>
                                              <p:attrName>ppt_x</p:attrName>
                                            </p:attrNameLst>
                                          </p:cBhvr>
                                          <p:tavLst>
                                            <p:tav tm="0">
                                              <p:val>
                                                <p:strVal val="#ppt_x"/>
                                              </p:val>
                                            </p:tav>
                                            <p:tav tm="100000">
                                              <p:val>
                                                <p:strVal val="#ppt_x"/>
                                              </p:val>
                                            </p:tav>
                                          </p:tavLst>
                                        </p:anim>
                                        <p:anim calcmode="lin" valueType="num">
                                          <p:cBhvr>
                                            <p:cTn id="25" dur="3750" fill="hold"/>
                                            <p:tgtEl>
                                              <p:spTgt spid="16"/>
                                            </p:tgtEl>
                                            <p:attrNameLst>
                                              <p:attrName>ppt_y</p:attrName>
                                            </p:attrNameLst>
                                          </p:cBhvr>
                                          <p:tavLst>
                                            <p:tav tm="0">
                                              <p:val>
                                                <p:strVal val="#ppt_y+.1"/>
                                              </p:val>
                                            </p:tav>
                                            <p:tav tm="100000">
                                              <p:val>
                                                <p:strVal val="#ppt_y"/>
                                              </p:val>
                                            </p:tav>
                                          </p:tavLst>
                                        </p:anim>
                                      </p:childTnLst>
                                    </p:cTn>
                                  </p:par>
                                  <p:par>
                                    <p:cTn id="26" presetID="32" presetClass="emph" presetSubtype="0" repeatCount="indefinite" fill="hold" nodeType="withEffect">
                                      <p:stCondLst>
                                        <p:cond delay="0"/>
                                      </p:stCondLst>
                                      <p:childTnLst>
                                        <p:animRot by="120000">
                                          <p:cBhvr>
                                            <p:cTn id="27" dur="100" fill="hold">
                                              <p:stCondLst>
                                                <p:cond delay="0"/>
                                              </p:stCondLst>
                                            </p:cTn>
                                            <p:tgtEl>
                                              <p:spTgt spid="15"/>
                                            </p:tgtEl>
                                            <p:attrNameLst>
                                              <p:attrName>r</p:attrName>
                                            </p:attrNameLst>
                                          </p:cBhvr>
                                        </p:animRot>
                                        <p:animRot by="-240000">
                                          <p:cBhvr>
                                            <p:cTn id="28" dur="200" fill="hold">
                                              <p:stCondLst>
                                                <p:cond delay="200"/>
                                              </p:stCondLst>
                                            </p:cTn>
                                            <p:tgtEl>
                                              <p:spTgt spid="15"/>
                                            </p:tgtEl>
                                            <p:attrNameLst>
                                              <p:attrName>r</p:attrName>
                                            </p:attrNameLst>
                                          </p:cBhvr>
                                        </p:animRot>
                                        <p:animRot by="240000">
                                          <p:cBhvr>
                                            <p:cTn id="29" dur="200" fill="hold">
                                              <p:stCondLst>
                                                <p:cond delay="400"/>
                                              </p:stCondLst>
                                            </p:cTn>
                                            <p:tgtEl>
                                              <p:spTgt spid="15"/>
                                            </p:tgtEl>
                                            <p:attrNameLst>
                                              <p:attrName>r</p:attrName>
                                            </p:attrNameLst>
                                          </p:cBhvr>
                                        </p:animRot>
                                        <p:animRot by="-240000">
                                          <p:cBhvr>
                                            <p:cTn id="30" dur="200" fill="hold">
                                              <p:stCondLst>
                                                <p:cond delay="600"/>
                                              </p:stCondLst>
                                            </p:cTn>
                                            <p:tgtEl>
                                              <p:spTgt spid="15"/>
                                            </p:tgtEl>
                                            <p:attrNameLst>
                                              <p:attrName>r</p:attrName>
                                            </p:attrNameLst>
                                          </p:cBhvr>
                                        </p:animRot>
                                        <p:animRot by="120000">
                                          <p:cBhvr>
                                            <p:cTn id="31" dur="200" fill="hold">
                                              <p:stCondLst>
                                                <p:cond delay="800"/>
                                              </p:stCondLst>
                                            </p:cTn>
                                            <p:tgtEl>
                                              <p:spTgt spid="15"/>
                                            </p:tgtEl>
                                            <p:attrNameLst>
                                              <p:attrName>r</p:attrName>
                                            </p:attrNameLst>
                                          </p:cBhvr>
                                        </p:animRot>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3750"/>
                                            <p:tgtEl>
                                              <p:spTgt spid="2"/>
                                            </p:tgtEl>
                                          </p:cBhvr>
                                        </p:animEffect>
                                        <p:anim calcmode="lin" valueType="num">
                                          <p:cBhvr>
                                            <p:cTn id="35" dur="3750" fill="hold"/>
                                            <p:tgtEl>
                                              <p:spTgt spid="2"/>
                                            </p:tgtEl>
                                            <p:attrNameLst>
                                              <p:attrName>ppt_x</p:attrName>
                                            </p:attrNameLst>
                                          </p:cBhvr>
                                          <p:tavLst>
                                            <p:tav tm="0">
                                              <p:val>
                                                <p:strVal val="#ppt_x"/>
                                              </p:val>
                                            </p:tav>
                                            <p:tav tm="100000">
                                              <p:val>
                                                <p:strVal val="#ppt_x"/>
                                              </p:val>
                                            </p:tav>
                                          </p:tavLst>
                                        </p:anim>
                                        <p:anim calcmode="lin" valueType="num">
                                          <p:cBhvr>
                                            <p:cTn id="36" dur="375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3750"/>
                                            <p:tgtEl>
                                              <p:spTgt spid="3"/>
                                            </p:tgtEl>
                                          </p:cBhvr>
                                        </p:animEffect>
                                        <p:anim calcmode="lin" valueType="num">
                                          <p:cBhvr>
                                            <p:cTn id="40" dur="3750" fill="hold"/>
                                            <p:tgtEl>
                                              <p:spTgt spid="3"/>
                                            </p:tgtEl>
                                            <p:attrNameLst>
                                              <p:attrName>ppt_x</p:attrName>
                                            </p:attrNameLst>
                                          </p:cBhvr>
                                          <p:tavLst>
                                            <p:tav tm="0">
                                              <p:val>
                                                <p:strVal val="#ppt_x"/>
                                              </p:val>
                                            </p:tav>
                                            <p:tav tm="100000">
                                              <p:val>
                                                <p:strVal val="#ppt_x"/>
                                              </p:val>
                                            </p:tav>
                                          </p:tavLst>
                                        </p:anim>
                                        <p:anim calcmode="lin" valueType="num">
                                          <p:cBhvr>
                                            <p:cTn id="41" dur="3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2" grpId="0"/>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extLst>
              <a:ext uri="{BEBA8EAE-BF5A-486C-A8C5-ECC9F3942E4B}">
                <a14:imgProps xmlns:a14="http://schemas.microsoft.com/office/drawing/2010/main">
                  <a14:imgLayer r:embed="rId3">
                    <a14:imgEffect>
                      <a14:brightnessContrast bright="-15000"/>
                    </a14:imgEffect>
                  </a14:imgLayer>
                </a14:imgProps>
              </a:ex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EBB7491-DDDB-27A9-2F9D-B7A344837D9B}"/>
              </a:ext>
            </a:extLst>
          </p:cNvPr>
          <p:cNvSpPr/>
          <p:nvPr/>
        </p:nvSpPr>
        <p:spPr>
          <a:xfrm>
            <a:off x="8128000" y="0"/>
            <a:ext cx="4064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347C366-286D-3267-8A73-DD39BFD9C6C6}"/>
              </a:ext>
            </a:extLst>
          </p:cNvPr>
          <p:cNvGrpSpPr/>
          <p:nvPr/>
        </p:nvGrpSpPr>
        <p:grpSpPr>
          <a:xfrm>
            <a:off x="0" y="0"/>
            <a:ext cx="4064000" cy="6858000"/>
            <a:chOff x="0" y="0"/>
            <a:chExt cx="4064000" cy="6858000"/>
          </a:xfrm>
        </p:grpSpPr>
        <p:sp useBgFill="1">
          <p:nvSpPr>
            <p:cNvPr id="4" name="Rectangle 3">
              <a:extLst>
                <a:ext uri="{FF2B5EF4-FFF2-40B4-BE49-F238E27FC236}">
                  <a16:creationId xmlns:a16="http://schemas.microsoft.com/office/drawing/2014/main" id="{53AD31AF-F95D-BE20-492F-E388A62B011F}"/>
                </a:ext>
              </a:extLst>
            </p:cNvPr>
            <p:cNvSpPr/>
            <p:nvPr/>
          </p:nvSpPr>
          <p:spPr>
            <a:xfrm>
              <a:off x="0" y="0"/>
              <a:ext cx="4064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51CCAD-CFFC-2E3F-973A-817D3658D697}"/>
                </a:ext>
              </a:extLst>
            </p:cNvPr>
            <p:cNvCxnSpPr/>
            <p:nvPr/>
          </p:nvCxnSpPr>
          <p:spPr>
            <a:xfrm>
              <a:off x="4064000" y="0"/>
              <a:ext cx="0" cy="6858000"/>
            </a:xfrm>
            <a:prstGeom prst="line">
              <a:avLst/>
            </a:prstGeom>
            <a:ln w="317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B40D507E-6911-4F75-266E-0289C0AF6412}"/>
              </a:ext>
            </a:extLst>
          </p:cNvPr>
          <p:cNvGrpSpPr/>
          <p:nvPr/>
        </p:nvGrpSpPr>
        <p:grpSpPr>
          <a:xfrm>
            <a:off x="4064000" y="0"/>
            <a:ext cx="4064000" cy="6858000"/>
            <a:chOff x="4064000" y="0"/>
            <a:chExt cx="4064000" cy="6858000"/>
          </a:xfrm>
        </p:grpSpPr>
        <p:sp useBgFill="1">
          <p:nvSpPr>
            <p:cNvPr id="5" name="Rectangle 4">
              <a:extLst>
                <a:ext uri="{FF2B5EF4-FFF2-40B4-BE49-F238E27FC236}">
                  <a16:creationId xmlns:a16="http://schemas.microsoft.com/office/drawing/2014/main" id="{CD7054D7-C7E9-03E5-40B3-C6B80207B315}"/>
                </a:ext>
              </a:extLst>
            </p:cNvPr>
            <p:cNvSpPr/>
            <p:nvPr/>
          </p:nvSpPr>
          <p:spPr>
            <a:xfrm>
              <a:off x="4064000" y="0"/>
              <a:ext cx="4064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0" fontAlgn="base" latinLnBrk="0" hangingPunct="0">
                <a:lnSpc>
                  <a:spcPct val="200000"/>
                </a:lnSpc>
                <a:spcBef>
                  <a:spcPct val="0"/>
                </a:spcBef>
                <a:spcAft>
                  <a:spcPct val="0"/>
                </a:spcAft>
                <a:buClrTx/>
                <a:buSzTx/>
                <a:buFontTx/>
                <a:buChar char="•"/>
                <a:tabLst/>
              </a:pP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tabLst/>
              </a:pPr>
              <a:endParaRPr lang="en-US" altLang="en-US" sz="1050" b="1" dirty="0">
                <a:solidFill>
                  <a:schemeClr val="bg1"/>
                </a:solidFill>
                <a:latin typeface="Arial" panose="020B0604020202020204" pitchFamily="34" charset="0"/>
              </a:endParaRPr>
            </a:p>
          </p:txBody>
        </p:sp>
        <p:cxnSp>
          <p:nvCxnSpPr>
            <p:cNvPr id="10" name="Straight Connector 9">
              <a:extLst>
                <a:ext uri="{FF2B5EF4-FFF2-40B4-BE49-F238E27FC236}">
                  <a16:creationId xmlns:a16="http://schemas.microsoft.com/office/drawing/2014/main" id="{B09F2403-61B9-B297-5830-9CA8D2B40777}"/>
                </a:ext>
              </a:extLst>
            </p:cNvPr>
            <p:cNvCxnSpPr/>
            <p:nvPr/>
          </p:nvCxnSpPr>
          <p:spPr>
            <a:xfrm>
              <a:off x="8128000" y="0"/>
              <a:ext cx="0" cy="6858000"/>
            </a:xfrm>
            <a:prstGeom prst="line">
              <a:avLst/>
            </a:prstGeom>
            <a:ln w="317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grpSp>
        <p:nvGrpSpPr>
          <p:cNvPr id="27" name="3">
            <a:extLst>
              <a:ext uri="{FF2B5EF4-FFF2-40B4-BE49-F238E27FC236}">
                <a16:creationId xmlns:a16="http://schemas.microsoft.com/office/drawing/2014/main" id="{C633B088-7ABE-43BF-B16F-25AC47292412}"/>
              </a:ext>
            </a:extLst>
          </p:cNvPr>
          <p:cNvGrpSpPr/>
          <p:nvPr/>
        </p:nvGrpSpPr>
        <p:grpSpPr>
          <a:xfrm>
            <a:off x="8234948" y="142819"/>
            <a:ext cx="4063999" cy="3891797"/>
            <a:chOff x="8234948" y="142819"/>
            <a:chExt cx="4063999" cy="3891797"/>
          </a:xfrm>
        </p:grpSpPr>
        <p:sp>
          <p:nvSpPr>
            <p:cNvPr id="21" name="TextBox 20">
              <a:extLst>
                <a:ext uri="{FF2B5EF4-FFF2-40B4-BE49-F238E27FC236}">
                  <a16:creationId xmlns:a16="http://schemas.microsoft.com/office/drawing/2014/main" id="{DE6E3B1C-1378-94A4-9DFC-D1E467F19403}"/>
                </a:ext>
              </a:extLst>
            </p:cNvPr>
            <p:cNvSpPr txBox="1"/>
            <p:nvPr/>
          </p:nvSpPr>
          <p:spPr>
            <a:xfrm>
              <a:off x="8341895" y="1489664"/>
              <a:ext cx="3529263" cy="584775"/>
            </a:xfrm>
            <a:prstGeom prst="rect">
              <a:avLst/>
            </a:prstGeom>
            <a:noFill/>
          </p:spPr>
          <p:txBody>
            <a:bodyPr wrap="square" rtlCol="0">
              <a:spAutoFit/>
            </a:bodyPr>
            <a:lstStyle/>
            <a:p>
              <a:pPr algn="ctr"/>
              <a:r>
                <a:rPr lang="en-US" sz="3200" dirty="0">
                  <a:solidFill>
                    <a:schemeClr val="bg1"/>
                  </a:solidFill>
                  <a:latin typeface="Bernard MT Condensed" panose="02050806060905020404" pitchFamily="18" charset="0"/>
                </a:rPr>
                <a:t>Deliverables</a:t>
              </a:r>
              <a:endParaRPr lang="en-US" sz="3000" dirty="0">
                <a:solidFill>
                  <a:schemeClr val="bg1"/>
                </a:solidFill>
                <a:latin typeface="Bernard MT Condensed" panose="02050806060905020404" pitchFamily="18" charset="0"/>
              </a:endParaRPr>
            </a:p>
          </p:txBody>
        </p:sp>
        <p:sp>
          <p:nvSpPr>
            <p:cNvPr id="22" name="TextBox 21">
              <a:extLst>
                <a:ext uri="{FF2B5EF4-FFF2-40B4-BE49-F238E27FC236}">
                  <a16:creationId xmlns:a16="http://schemas.microsoft.com/office/drawing/2014/main" id="{A7A2CAEE-1969-5169-ADB1-86C0CD2DF8E4}"/>
                </a:ext>
              </a:extLst>
            </p:cNvPr>
            <p:cNvSpPr txBox="1"/>
            <p:nvPr/>
          </p:nvSpPr>
          <p:spPr>
            <a:xfrm>
              <a:off x="8234948" y="2354861"/>
              <a:ext cx="4063999" cy="1679755"/>
            </a:xfrm>
            <a:prstGeom prst="rect">
              <a:avLst/>
            </a:prstGeom>
            <a:noFill/>
          </p:spPr>
          <p:txBody>
            <a:bodyPr wrap="square" rtlCol="0">
              <a:spAutoFit/>
            </a:bodyPr>
            <a:lstStyle/>
            <a:p>
              <a:pPr>
                <a:lnSpc>
                  <a:spcPct val="200000"/>
                </a:lnSpc>
              </a:pPr>
              <a:r>
                <a:rPr lang="en-US" dirty="0">
                  <a:solidFill>
                    <a:schemeClr val="bg1"/>
                  </a:solidFill>
                </a:rPr>
                <a:t>A comprehensive set of analysis questions that can be answered using the dataset.</a:t>
              </a:r>
            </a:p>
          </p:txBody>
        </p:sp>
        <p:sp>
          <p:nvSpPr>
            <p:cNvPr id="23" name="TextBox 22">
              <a:extLst>
                <a:ext uri="{FF2B5EF4-FFF2-40B4-BE49-F238E27FC236}">
                  <a16:creationId xmlns:a16="http://schemas.microsoft.com/office/drawing/2014/main" id="{85F3371F-CF12-D51F-07A4-13B866CECA64}"/>
                </a:ext>
              </a:extLst>
            </p:cNvPr>
            <p:cNvSpPr txBox="1"/>
            <p:nvPr/>
          </p:nvSpPr>
          <p:spPr>
            <a:xfrm>
              <a:off x="8395368" y="142819"/>
              <a:ext cx="3529263" cy="1015663"/>
            </a:xfrm>
            <a:prstGeom prst="rect">
              <a:avLst/>
            </a:prstGeom>
            <a:noFill/>
          </p:spPr>
          <p:txBody>
            <a:bodyPr wrap="square" rtlCol="0">
              <a:spAutoFit/>
            </a:bodyPr>
            <a:lstStyle/>
            <a:p>
              <a:pPr algn="ctr"/>
              <a:r>
                <a:rPr lang="en-US" sz="6000" dirty="0">
                  <a:solidFill>
                    <a:schemeClr val="bg1"/>
                  </a:solidFill>
                  <a:latin typeface="Bernard MT Condensed" panose="02050806060905020404" pitchFamily="18" charset="0"/>
                </a:rPr>
                <a:t>3</a:t>
              </a:r>
            </a:p>
          </p:txBody>
        </p:sp>
      </p:grpSp>
      <p:grpSp>
        <p:nvGrpSpPr>
          <p:cNvPr id="25" name="2">
            <a:extLst>
              <a:ext uri="{FF2B5EF4-FFF2-40B4-BE49-F238E27FC236}">
                <a16:creationId xmlns:a16="http://schemas.microsoft.com/office/drawing/2014/main" id="{46386603-542A-86D5-FB72-CFC6A8FFA466}"/>
              </a:ext>
            </a:extLst>
          </p:cNvPr>
          <p:cNvGrpSpPr/>
          <p:nvPr/>
        </p:nvGrpSpPr>
        <p:grpSpPr>
          <a:xfrm>
            <a:off x="4192334" y="237001"/>
            <a:ext cx="4096086" cy="5226384"/>
            <a:chOff x="4192334" y="237001"/>
            <a:chExt cx="4096086" cy="5226384"/>
          </a:xfrm>
        </p:grpSpPr>
        <p:sp>
          <p:nvSpPr>
            <p:cNvPr id="14" name="TextBox 13">
              <a:extLst>
                <a:ext uri="{FF2B5EF4-FFF2-40B4-BE49-F238E27FC236}">
                  <a16:creationId xmlns:a16="http://schemas.microsoft.com/office/drawing/2014/main" id="{8A5D446E-45A7-AB9A-801C-A905DF178EFB}"/>
                </a:ext>
              </a:extLst>
            </p:cNvPr>
            <p:cNvSpPr txBox="1"/>
            <p:nvPr/>
          </p:nvSpPr>
          <p:spPr>
            <a:xfrm>
              <a:off x="4192334" y="1489664"/>
              <a:ext cx="3529263" cy="553998"/>
            </a:xfrm>
            <a:prstGeom prst="rect">
              <a:avLst/>
            </a:prstGeom>
            <a:noFill/>
          </p:spPr>
          <p:txBody>
            <a:bodyPr wrap="square" rtlCol="0">
              <a:spAutoFit/>
            </a:bodyPr>
            <a:lstStyle/>
            <a:p>
              <a:pPr algn="ctr"/>
              <a:r>
                <a:rPr lang="en-US" sz="3000" dirty="0">
                  <a:solidFill>
                    <a:schemeClr val="bg1"/>
                  </a:solidFill>
                  <a:latin typeface="Bernard MT Condensed" panose="02050806060905020404" pitchFamily="18" charset="0"/>
                </a:rPr>
                <a:t>Tools</a:t>
              </a:r>
              <a:r>
                <a:rPr lang="en-US" sz="3000" dirty="0"/>
                <a:t> </a:t>
              </a:r>
              <a:r>
                <a:rPr lang="en-US" sz="3000" dirty="0">
                  <a:solidFill>
                    <a:schemeClr val="bg1"/>
                  </a:solidFill>
                  <a:latin typeface="Bernard MT Condensed" panose="02050806060905020404" pitchFamily="18" charset="0"/>
                </a:rPr>
                <a:t>Used</a:t>
              </a:r>
            </a:p>
          </p:txBody>
        </p:sp>
        <p:sp>
          <p:nvSpPr>
            <p:cNvPr id="15" name="TextBox 14">
              <a:extLst>
                <a:ext uri="{FF2B5EF4-FFF2-40B4-BE49-F238E27FC236}">
                  <a16:creationId xmlns:a16="http://schemas.microsoft.com/office/drawing/2014/main" id="{9BC3203A-F188-06DB-CF96-FCDC3D0C1EF3}"/>
                </a:ext>
              </a:extLst>
            </p:cNvPr>
            <p:cNvSpPr txBox="1"/>
            <p:nvPr/>
          </p:nvSpPr>
          <p:spPr>
            <a:xfrm>
              <a:off x="4384842" y="237001"/>
              <a:ext cx="3529263" cy="1015663"/>
            </a:xfrm>
            <a:prstGeom prst="rect">
              <a:avLst/>
            </a:prstGeom>
            <a:noFill/>
          </p:spPr>
          <p:txBody>
            <a:bodyPr wrap="square" rtlCol="0">
              <a:spAutoFit/>
            </a:bodyPr>
            <a:lstStyle/>
            <a:p>
              <a:pPr algn="ctr"/>
              <a:r>
                <a:rPr lang="en-US" sz="6000" dirty="0">
                  <a:solidFill>
                    <a:schemeClr val="bg1"/>
                  </a:solidFill>
                  <a:latin typeface="Bernard MT Condensed" panose="02050806060905020404" pitchFamily="18" charset="0"/>
                </a:rPr>
                <a:t>2</a:t>
              </a:r>
            </a:p>
          </p:txBody>
        </p:sp>
        <p:sp>
          <p:nvSpPr>
            <p:cNvPr id="24" name="TextBox 23">
              <a:hlinkClick r:id="rId5" action="ppaction://hlinksldjump"/>
              <a:extLst>
                <a:ext uri="{FF2B5EF4-FFF2-40B4-BE49-F238E27FC236}">
                  <a16:creationId xmlns:a16="http://schemas.microsoft.com/office/drawing/2014/main" id="{52CA71B4-998D-147B-BE6C-D353F31853F5}"/>
                </a:ext>
              </a:extLst>
            </p:cNvPr>
            <p:cNvSpPr txBox="1"/>
            <p:nvPr/>
          </p:nvSpPr>
          <p:spPr>
            <a:xfrm>
              <a:off x="4224421" y="2378951"/>
              <a:ext cx="4063999" cy="3084434"/>
            </a:xfrm>
            <a:prstGeom prst="rect">
              <a:avLst/>
            </a:prstGeom>
            <a:noFill/>
          </p:spPr>
          <p:txBody>
            <a:bodyPr wrap="square" rtlCol="0">
              <a:spAutoFit/>
            </a:bodyPr>
            <a:lstStyle/>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SQL</a:t>
              </a:r>
              <a:r>
                <a:rPr kumimoji="0" lang="en-US" alt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For data extraction and querying.</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Python (Pandas, Matplotlib)</a:t>
              </a:r>
              <a:r>
                <a:rPr kumimoji="0" lang="en-US" alt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For statistical analysis and data visualization</a:t>
              </a: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26" name="1">
            <a:extLst>
              <a:ext uri="{FF2B5EF4-FFF2-40B4-BE49-F238E27FC236}">
                <a16:creationId xmlns:a16="http://schemas.microsoft.com/office/drawing/2014/main" id="{F5738CEE-8A45-C9A1-A56F-EB349253CD43}"/>
              </a:ext>
            </a:extLst>
          </p:cNvPr>
          <p:cNvGrpSpPr/>
          <p:nvPr/>
        </p:nvGrpSpPr>
        <p:grpSpPr>
          <a:xfrm>
            <a:off x="128335" y="181199"/>
            <a:ext cx="4063999" cy="6077777"/>
            <a:chOff x="128335" y="181199"/>
            <a:chExt cx="4063999" cy="6077777"/>
          </a:xfrm>
        </p:grpSpPr>
        <p:sp>
          <p:nvSpPr>
            <p:cNvPr id="11" name="TextBox 10">
              <a:extLst>
                <a:ext uri="{FF2B5EF4-FFF2-40B4-BE49-F238E27FC236}">
                  <a16:creationId xmlns:a16="http://schemas.microsoft.com/office/drawing/2014/main" id="{75DD5CF4-1992-C20A-AAE1-BBEADBB9DCD1}"/>
                </a:ext>
              </a:extLst>
            </p:cNvPr>
            <p:cNvSpPr txBox="1"/>
            <p:nvPr/>
          </p:nvSpPr>
          <p:spPr>
            <a:xfrm>
              <a:off x="128335" y="1489664"/>
              <a:ext cx="3529263"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Determine Data Analysis Questions</a:t>
              </a:r>
            </a:p>
          </p:txBody>
        </p:sp>
        <p:sp>
          <p:nvSpPr>
            <p:cNvPr id="12" name="TextBox 11">
              <a:extLst>
                <a:ext uri="{FF2B5EF4-FFF2-40B4-BE49-F238E27FC236}">
                  <a16:creationId xmlns:a16="http://schemas.microsoft.com/office/drawing/2014/main" id="{9A18D205-DA33-AF6C-8561-715840417580}"/>
                </a:ext>
              </a:extLst>
            </p:cNvPr>
            <p:cNvSpPr txBox="1"/>
            <p:nvPr/>
          </p:nvSpPr>
          <p:spPr>
            <a:xfrm>
              <a:off x="128335" y="2574826"/>
              <a:ext cx="4063999" cy="3684150"/>
            </a:xfrm>
            <a:prstGeom prst="rect">
              <a:avLst/>
            </a:prstGeom>
            <a:noFill/>
          </p:spPr>
          <p:txBody>
            <a:bodyPr wrap="square" rtlCol="0">
              <a:spAutoFit/>
            </a:bodyPr>
            <a:lstStyle/>
            <a:p>
              <a:r>
                <a:rPr lang="en-US" sz="2000" b="1" dirty="0">
                  <a:solidFill>
                    <a:schemeClr val="bg1"/>
                  </a:solidFill>
                </a:rPr>
                <a:t>Examples of Analysis Questions:</a:t>
              </a:r>
            </a:p>
            <a:p>
              <a:pPr>
                <a:lnSpc>
                  <a:spcPct val="150000"/>
                </a:lnSpc>
                <a:buFont typeface="Arial" panose="020B0604020202020204" pitchFamily="34" charset="0"/>
                <a:buChar char="•"/>
              </a:pPr>
              <a:r>
                <a:rPr lang="en-US" dirty="0">
                  <a:solidFill>
                    <a:schemeClr val="bg1"/>
                  </a:solidFill>
                </a:rPr>
                <a:t>What is the impact of product categories on sales performance?</a:t>
              </a:r>
            </a:p>
            <a:p>
              <a:pPr>
                <a:lnSpc>
                  <a:spcPct val="150000"/>
                </a:lnSpc>
                <a:buFont typeface="Arial" panose="020B0604020202020204" pitchFamily="34" charset="0"/>
                <a:buChar char="•"/>
              </a:pPr>
              <a:r>
                <a:rPr lang="en-US" dirty="0">
                  <a:solidFill>
                    <a:schemeClr val="bg1"/>
                  </a:solidFill>
                </a:rPr>
                <a:t>How do geographical regions affect sales volume?</a:t>
              </a:r>
            </a:p>
            <a:p>
              <a:pPr>
                <a:lnSpc>
                  <a:spcPct val="150000"/>
                </a:lnSpc>
                <a:buFont typeface="Arial" panose="020B0604020202020204" pitchFamily="34" charset="0"/>
                <a:buChar char="•"/>
              </a:pPr>
              <a:r>
                <a:rPr lang="en-US" dirty="0">
                  <a:solidFill>
                    <a:schemeClr val="bg1"/>
                  </a:solidFill>
                </a:rPr>
                <a:t>Which product categories generate the highest revenue?</a:t>
              </a:r>
            </a:p>
            <a:p>
              <a:pPr>
                <a:lnSpc>
                  <a:spcPct val="150000"/>
                </a:lnSpc>
                <a:buFont typeface="Arial" panose="020B0604020202020204" pitchFamily="34" charset="0"/>
                <a:buChar char="•"/>
              </a:pPr>
              <a:r>
                <a:rPr lang="en-US" dirty="0">
                  <a:solidFill>
                    <a:schemeClr val="bg1"/>
                  </a:solidFill>
                </a:rPr>
                <a:t>What are the monthly or seasonal sales trends?</a:t>
              </a:r>
            </a:p>
          </p:txBody>
        </p:sp>
        <p:sp>
          <p:nvSpPr>
            <p:cNvPr id="13" name="TextBox 12">
              <a:extLst>
                <a:ext uri="{FF2B5EF4-FFF2-40B4-BE49-F238E27FC236}">
                  <a16:creationId xmlns:a16="http://schemas.microsoft.com/office/drawing/2014/main" id="{4741EA9C-8F8D-8145-9E6C-41A8E99E6A95}"/>
                </a:ext>
              </a:extLst>
            </p:cNvPr>
            <p:cNvSpPr txBox="1"/>
            <p:nvPr/>
          </p:nvSpPr>
          <p:spPr>
            <a:xfrm>
              <a:off x="192504" y="181199"/>
              <a:ext cx="3529263" cy="1015663"/>
            </a:xfrm>
            <a:prstGeom prst="rect">
              <a:avLst/>
            </a:prstGeom>
            <a:noFill/>
          </p:spPr>
          <p:txBody>
            <a:bodyPr wrap="square" rtlCol="0">
              <a:spAutoFit/>
            </a:bodyPr>
            <a:lstStyle/>
            <a:p>
              <a:pPr algn="ctr"/>
              <a:r>
                <a:rPr lang="en-US" sz="6000" dirty="0">
                  <a:solidFill>
                    <a:schemeClr val="bg1"/>
                  </a:solidFill>
                  <a:latin typeface="Bernard MT Condensed" panose="02050806060905020404" pitchFamily="18" charset="0"/>
                </a:rPr>
                <a:t>1</a:t>
              </a:r>
            </a:p>
          </p:txBody>
        </p:sp>
      </p:grpSp>
      <p:sp>
        <p:nvSpPr>
          <p:cNvPr id="30" name="Rectangle: Rounded Corners 29">
            <a:hlinkClick r:id="rId6" action="ppaction://hlinksldjump"/>
            <a:extLst>
              <a:ext uri="{FF2B5EF4-FFF2-40B4-BE49-F238E27FC236}">
                <a16:creationId xmlns:a16="http://schemas.microsoft.com/office/drawing/2014/main" id="{940ACC18-F8C8-16BE-A729-DE64035DFC8A}"/>
              </a:ext>
            </a:extLst>
          </p:cNvPr>
          <p:cNvSpPr/>
          <p:nvPr/>
        </p:nvSpPr>
        <p:spPr>
          <a:xfrm>
            <a:off x="32084" y="44762"/>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r>
              <a:rPr lang="en-US" dirty="0">
                <a:effectLst>
                  <a:innerShdw blurRad="63500" dist="50800" dir="13500000">
                    <a:prstClr val="black">
                      <a:alpha val="50000"/>
                    </a:prstClr>
                  </a:innerShdw>
                </a:effectLst>
              </a:rPr>
              <a:t> </a:t>
            </a:r>
          </a:p>
        </p:txBody>
      </p:sp>
    </p:spTree>
    <p:extLst>
      <p:ext uri="{BB962C8B-B14F-4D97-AF65-F5344CB8AC3E}">
        <p14:creationId xmlns:p14="http://schemas.microsoft.com/office/powerpoint/2010/main" val="20464750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6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6000">
                                          <p:cBhvr additive="base">
                                            <p:cTn id="7" dur="750" fill="hold"/>
                                            <p:tgtEl>
                                              <p:spTgt spid="28"/>
                                            </p:tgtEl>
                                            <p:attrNameLst>
                                              <p:attrName>ppt_x</p:attrName>
                                            </p:attrNameLst>
                                          </p:cBhvr>
                                          <p:tavLst>
                                            <p:tav tm="0">
                                              <p:val>
                                                <p:strVal val="0-#ppt_w/2"/>
                                              </p:val>
                                            </p:tav>
                                            <p:tav tm="100000">
                                              <p:val>
                                                <p:strVal val="#ppt_x"/>
                                              </p:val>
                                            </p:tav>
                                          </p:tavLst>
                                        </p:anim>
                                        <p:anim calcmode="lin" valueType="num" p14:bounceEnd="46000">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4000">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14:bounceEnd="44000">
                                          <p:cBhvr additive="base">
                                            <p:cTn id="11" dur="500" fill="hold"/>
                                            <p:tgtEl>
                                              <p:spTgt spid="26"/>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6000">
                                      <p:stCondLst>
                                        <p:cond delay="1000"/>
                                      </p:stCondLst>
                                      <p:childTnLst>
                                        <p:set>
                                          <p:cBhvr>
                                            <p:cTn id="14" dur="1" fill="hold">
                                              <p:stCondLst>
                                                <p:cond delay="0"/>
                                              </p:stCondLst>
                                            </p:cTn>
                                            <p:tgtEl>
                                              <p:spTgt spid="29"/>
                                            </p:tgtEl>
                                            <p:attrNameLst>
                                              <p:attrName>style.visibility</p:attrName>
                                            </p:attrNameLst>
                                          </p:cBhvr>
                                          <p:to>
                                            <p:strVal val="visible"/>
                                          </p:to>
                                        </p:set>
                                        <p:anim calcmode="lin" valueType="num" p14:bounceEnd="46000">
                                          <p:cBhvr additive="base">
                                            <p:cTn id="15" dur="750" fill="hold"/>
                                            <p:tgtEl>
                                              <p:spTgt spid="29"/>
                                            </p:tgtEl>
                                            <p:attrNameLst>
                                              <p:attrName>ppt_x</p:attrName>
                                            </p:attrNameLst>
                                          </p:cBhvr>
                                          <p:tavLst>
                                            <p:tav tm="0">
                                              <p:val>
                                                <p:strVal val="0-#ppt_w/2"/>
                                              </p:val>
                                            </p:tav>
                                            <p:tav tm="100000">
                                              <p:val>
                                                <p:strVal val="#ppt_x"/>
                                              </p:val>
                                            </p:tav>
                                          </p:tavLst>
                                        </p:anim>
                                        <p:anim calcmode="lin" valueType="num" p14:bounceEnd="46000">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4000">
                                      <p:stCondLst>
                                        <p:cond delay="750"/>
                                      </p:stCondLst>
                                      <p:childTnLst>
                                        <p:set>
                                          <p:cBhvr>
                                            <p:cTn id="18" dur="1" fill="hold">
                                              <p:stCondLst>
                                                <p:cond delay="0"/>
                                              </p:stCondLst>
                                            </p:cTn>
                                            <p:tgtEl>
                                              <p:spTgt spid="25"/>
                                            </p:tgtEl>
                                            <p:attrNameLst>
                                              <p:attrName>style.visibility</p:attrName>
                                            </p:attrNameLst>
                                          </p:cBhvr>
                                          <p:to>
                                            <p:strVal val="visible"/>
                                          </p:to>
                                        </p:set>
                                        <p:anim calcmode="lin" valueType="num" p14:bounceEnd="44000">
                                          <p:cBhvr additive="base">
                                            <p:cTn id="19"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6000">
                                      <p:stCondLst>
                                        <p:cond delay="1500"/>
                                      </p:stCondLst>
                                      <p:childTnLst>
                                        <p:set>
                                          <p:cBhvr>
                                            <p:cTn id="22" dur="1" fill="hold">
                                              <p:stCondLst>
                                                <p:cond delay="0"/>
                                              </p:stCondLst>
                                            </p:cTn>
                                            <p:tgtEl>
                                              <p:spTgt spid="6"/>
                                            </p:tgtEl>
                                            <p:attrNameLst>
                                              <p:attrName>style.visibility</p:attrName>
                                            </p:attrNameLst>
                                          </p:cBhvr>
                                          <p:to>
                                            <p:strVal val="visible"/>
                                          </p:to>
                                        </p:set>
                                        <p:anim calcmode="lin" valueType="num" p14:bounceEnd="46000">
                                          <p:cBhvr additive="base">
                                            <p:cTn id="23" dur="1000" fill="hold"/>
                                            <p:tgtEl>
                                              <p:spTgt spid="6"/>
                                            </p:tgtEl>
                                            <p:attrNameLst>
                                              <p:attrName>ppt_x</p:attrName>
                                            </p:attrNameLst>
                                          </p:cBhvr>
                                          <p:tavLst>
                                            <p:tav tm="0">
                                              <p:val>
                                                <p:strVal val="0-#ppt_w/2"/>
                                              </p:val>
                                            </p:tav>
                                            <p:tav tm="100000">
                                              <p:val>
                                                <p:strVal val="#ppt_x"/>
                                              </p:val>
                                            </p:tav>
                                          </p:tavLst>
                                        </p:anim>
                                        <p:anim calcmode="lin" valueType="num" p14:bounceEnd="46000">
                                          <p:cBhvr additive="base">
                                            <p:cTn id="24" dur="10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44000">
                                      <p:stCondLst>
                                        <p:cond delay="1500"/>
                                      </p:stCondLst>
                                      <p:childTnLst>
                                        <p:set>
                                          <p:cBhvr>
                                            <p:cTn id="26" dur="1" fill="hold">
                                              <p:stCondLst>
                                                <p:cond delay="0"/>
                                              </p:stCondLst>
                                            </p:cTn>
                                            <p:tgtEl>
                                              <p:spTgt spid="27"/>
                                            </p:tgtEl>
                                            <p:attrNameLst>
                                              <p:attrName>style.visibility</p:attrName>
                                            </p:attrNameLst>
                                          </p:cBhvr>
                                          <p:to>
                                            <p:strVal val="visible"/>
                                          </p:to>
                                        </p:set>
                                        <p:anim calcmode="lin" valueType="num" p14:bounceEnd="44000">
                                          <p:cBhvr additive="base">
                                            <p:cTn id="27" dur="750" fill="hold"/>
                                            <p:tgtEl>
                                              <p:spTgt spid="27"/>
                                            </p:tgtEl>
                                            <p:attrNameLst>
                                              <p:attrName>ppt_x</p:attrName>
                                            </p:attrNameLst>
                                          </p:cBhvr>
                                          <p:tavLst>
                                            <p:tav tm="0">
                                              <p:val>
                                                <p:strVal val="0-#ppt_w/2"/>
                                              </p:val>
                                            </p:tav>
                                            <p:tav tm="100000">
                                              <p:val>
                                                <p:strVal val="#ppt_x"/>
                                              </p:val>
                                            </p:tav>
                                          </p:tavLst>
                                        </p:anim>
                                        <p:anim calcmode="lin" valueType="num" p14:bounceEnd="44000">
                                          <p:cBhvr additive="base">
                                            <p:cTn id="28"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0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0-#ppt_w/2"/>
                                              </p:val>
                                            </p:tav>
                                            <p:tav tm="100000">
                                              <p:val>
                                                <p:strVal val="#ppt_x"/>
                                              </p:val>
                                            </p:tav>
                                          </p:tavLst>
                                        </p:anim>
                                        <p:anim calcmode="lin" valueType="num">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5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000" fill="hold"/>
                                            <p:tgtEl>
                                              <p:spTgt spid="6"/>
                                            </p:tgtEl>
                                            <p:attrNameLst>
                                              <p:attrName>ppt_x</p:attrName>
                                            </p:attrNameLst>
                                          </p:cBhvr>
                                          <p:tavLst>
                                            <p:tav tm="0">
                                              <p:val>
                                                <p:strVal val="0-#ppt_w/2"/>
                                              </p:val>
                                            </p:tav>
                                            <p:tav tm="100000">
                                              <p:val>
                                                <p:strVal val="#ppt_x"/>
                                              </p:val>
                                            </p:tav>
                                          </p:tavLst>
                                        </p:anim>
                                        <p:anim calcmode="lin" valueType="num">
                                          <p:cBhvr additive="base">
                                            <p:cTn id="24" dur="10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750" fill="hold"/>
                                            <p:tgtEl>
                                              <p:spTgt spid="27"/>
                                            </p:tgtEl>
                                            <p:attrNameLst>
                                              <p:attrName>ppt_x</p:attrName>
                                            </p:attrNameLst>
                                          </p:cBhvr>
                                          <p:tavLst>
                                            <p:tav tm="0">
                                              <p:val>
                                                <p:strVal val="0-#ppt_w/2"/>
                                              </p:val>
                                            </p:tav>
                                            <p:tav tm="100000">
                                              <p:val>
                                                <p:strVal val="#ppt_x"/>
                                              </p:val>
                                            </p:tav>
                                          </p:tavLst>
                                        </p:anim>
                                        <p:anim calcmode="lin" valueType="num">
                                          <p:cBhvr additive="base">
                                            <p:cTn id="28"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5000" b="-5000"/>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354F38-BF5C-670E-905D-58554708FD05}"/>
              </a:ext>
            </a:extLst>
          </p:cNvPr>
          <p:cNvGrpSpPr/>
          <p:nvPr/>
        </p:nvGrpSpPr>
        <p:grpSpPr>
          <a:xfrm>
            <a:off x="4989096" y="554072"/>
            <a:ext cx="2823411" cy="2727158"/>
            <a:chOff x="2149643" y="1744579"/>
            <a:chExt cx="2823411" cy="2727158"/>
          </a:xfrm>
        </p:grpSpPr>
        <p:sp useBgFill="1">
          <p:nvSpPr>
            <p:cNvPr id="9" name="Rectangle: Rounded Corners 8">
              <a:extLst>
                <a:ext uri="{FF2B5EF4-FFF2-40B4-BE49-F238E27FC236}">
                  <a16:creationId xmlns:a16="http://schemas.microsoft.com/office/drawing/2014/main" id="{0D156F80-6D3D-4E38-75D5-1E747525FD8E}"/>
                </a:ext>
              </a:extLst>
            </p:cNvPr>
            <p:cNvSpPr/>
            <p:nvPr/>
          </p:nvSpPr>
          <p:spPr>
            <a:xfrm>
              <a:off x="2149643" y="1744579"/>
              <a:ext cx="2823411" cy="2727158"/>
            </a:xfrm>
            <a:prstGeom prst="roundRect">
              <a:avLst/>
            </a:prstGeom>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9D5B7C-4575-6392-A683-BDEAF947B094}"/>
                </a:ext>
              </a:extLst>
            </p:cNvPr>
            <p:cNvSpPr/>
            <p:nvPr/>
          </p:nvSpPr>
          <p:spPr>
            <a:xfrm>
              <a:off x="2149643" y="1744579"/>
              <a:ext cx="2823411" cy="2727158"/>
            </a:xfrm>
            <a:prstGeom prst="roundRect">
              <a:avLst/>
            </a:prstGeom>
            <a:gradFill flip="none" rotWithShape="1">
              <a:gsLst>
                <a:gs pos="100000">
                  <a:schemeClr val="bg1">
                    <a:alpha val="9000"/>
                  </a:schemeClr>
                </a:gs>
                <a:gs pos="0">
                  <a:schemeClr val="tx1">
                    <a:alpha val="11000"/>
                  </a:schemeClr>
                </a:gs>
              </a:gsLst>
              <a:path path="circle">
                <a:fillToRect l="100000" b="100000"/>
              </a:path>
              <a:tileRect t="-100000" r="-100000"/>
            </a:grad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6F4ECB93-C302-B473-7B39-48FEF58CDBBF}"/>
              </a:ext>
            </a:extLst>
          </p:cNvPr>
          <p:cNvGrpSpPr>
            <a:grpSpLocks/>
          </p:cNvGrpSpPr>
          <p:nvPr/>
        </p:nvGrpSpPr>
        <p:grpSpPr>
          <a:xfrm>
            <a:off x="7942848" y="4343019"/>
            <a:ext cx="3866140" cy="830176"/>
            <a:chOff x="2149643" y="1744579"/>
            <a:chExt cx="2823411" cy="2727158"/>
          </a:xfrm>
          <a:gradFill>
            <a:gsLst>
              <a:gs pos="0">
                <a:schemeClr val="tx1">
                  <a:alpha val="0"/>
                </a:schemeClr>
              </a:gs>
              <a:gs pos="100000">
                <a:srgbClr val="C00000">
                  <a:alpha val="22000"/>
                </a:srgbClr>
              </a:gs>
            </a:gsLst>
            <a:lin ang="18900000" scaled="1"/>
          </a:gradFill>
        </p:grpSpPr>
        <p:sp useBgFill="1">
          <p:nvSpPr>
            <p:cNvPr id="12" name="Rectangle: Rounded Corners 11">
              <a:extLst>
                <a:ext uri="{FF2B5EF4-FFF2-40B4-BE49-F238E27FC236}">
                  <a16:creationId xmlns:a16="http://schemas.microsoft.com/office/drawing/2014/main" id="{475B2E96-E630-F80D-70AB-775DAF946708}"/>
                </a:ext>
              </a:extLst>
            </p:cNvPr>
            <p:cNvSpPr>
              <a:spLocks/>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922B4E0-A605-CE0F-E6E7-9410994E6414}"/>
                </a:ext>
              </a:extLst>
            </p:cNvPr>
            <p:cNvSpPr>
              <a:spLocks/>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D1E4417-23C2-BA6D-DC81-2E2789D18EA8}"/>
              </a:ext>
            </a:extLst>
          </p:cNvPr>
          <p:cNvGrpSpPr/>
          <p:nvPr/>
        </p:nvGrpSpPr>
        <p:grpSpPr>
          <a:xfrm>
            <a:off x="389045" y="4331528"/>
            <a:ext cx="4178968" cy="830174"/>
            <a:chOff x="2149643" y="1744579"/>
            <a:chExt cx="2823411" cy="2727158"/>
          </a:xfrm>
          <a:gradFill>
            <a:gsLst>
              <a:gs pos="0">
                <a:schemeClr val="tx1">
                  <a:alpha val="0"/>
                </a:schemeClr>
              </a:gs>
              <a:gs pos="100000">
                <a:schemeClr val="accent3">
                  <a:lumMod val="60000"/>
                  <a:lumOff val="40000"/>
                  <a:alpha val="22000"/>
                </a:schemeClr>
              </a:gs>
            </a:gsLst>
            <a:lin ang="18900000" scaled="1"/>
          </a:gradFill>
        </p:grpSpPr>
        <p:sp useBgFill="1">
          <p:nvSpPr>
            <p:cNvPr id="24" name="Rectangle: Rounded Corners 23">
              <a:extLst>
                <a:ext uri="{FF2B5EF4-FFF2-40B4-BE49-F238E27FC236}">
                  <a16:creationId xmlns:a16="http://schemas.microsoft.com/office/drawing/2014/main" id="{C395872E-5B87-4BE9-DD42-381B6B84F6E3}"/>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75269BA-C89D-96F2-D302-A39169B51EBF}"/>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B90BDBD5-7888-21B4-B609-C2346D67586A}"/>
              </a:ext>
            </a:extLst>
          </p:cNvPr>
          <p:cNvSpPr txBox="1"/>
          <p:nvPr/>
        </p:nvSpPr>
        <p:spPr>
          <a:xfrm>
            <a:off x="4989102" y="1857740"/>
            <a:ext cx="2823410" cy="1323439"/>
          </a:xfrm>
          <a:prstGeom prst="rect">
            <a:avLst/>
          </a:prstGeom>
          <a:noFill/>
        </p:spPr>
        <p:txBody>
          <a:bodyPr wrap="square" rtlCol="0">
            <a:spAutoFit/>
          </a:bodyPr>
          <a:lstStyle/>
          <a:p>
            <a:pPr algn="ctr"/>
            <a:r>
              <a:rPr lang="en-US" sz="4000" dirty="0">
                <a:solidFill>
                  <a:schemeClr val="bg1"/>
                </a:solidFill>
                <a:latin typeface="Bernard MT Condensed" panose="02050806060905020404" pitchFamily="18" charset="0"/>
              </a:rPr>
              <a:t>Questions Tools</a:t>
            </a:r>
          </a:p>
        </p:txBody>
      </p:sp>
      <p:pic>
        <p:nvPicPr>
          <p:cNvPr id="55" name="Graphic 54" descr="Help with solid fill">
            <a:extLst>
              <a:ext uri="{FF2B5EF4-FFF2-40B4-BE49-F238E27FC236}">
                <a16:creationId xmlns:a16="http://schemas.microsoft.com/office/drawing/2014/main" id="{73643D0E-1677-3C5A-D889-D73E8E1988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5849" y="1057393"/>
            <a:ext cx="585537" cy="585537"/>
          </a:xfrm>
          <a:prstGeom prst="rect">
            <a:avLst/>
          </a:prstGeom>
          <a:effectLst>
            <a:glow rad="139700">
              <a:schemeClr val="accent4">
                <a:satMod val="175000"/>
                <a:alpha val="40000"/>
              </a:schemeClr>
            </a:glow>
            <a:reflection blurRad="6350" stA="52000" endA="300" endPos="35000" dir="5400000" sy="-100000" algn="bl" rotWithShape="0"/>
          </a:effectLst>
        </p:spPr>
      </p:pic>
      <p:sp>
        <p:nvSpPr>
          <p:cNvPr id="56" name="TextBox 55">
            <a:hlinkClick r:id="rId5" action="ppaction://hlinksldjump"/>
            <a:extLst>
              <a:ext uri="{FF2B5EF4-FFF2-40B4-BE49-F238E27FC236}">
                <a16:creationId xmlns:a16="http://schemas.microsoft.com/office/drawing/2014/main" id="{8F84C4A7-1283-F995-16E1-197B0AACD7DC}"/>
              </a:ext>
            </a:extLst>
          </p:cNvPr>
          <p:cNvSpPr txBox="1"/>
          <p:nvPr/>
        </p:nvSpPr>
        <p:spPr>
          <a:xfrm>
            <a:off x="8077199" y="4476800"/>
            <a:ext cx="3725755" cy="707886"/>
          </a:xfrm>
          <a:prstGeom prst="rect">
            <a:avLst/>
          </a:prstGeom>
          <a:noFill/>
        </p:spPr>
        <p:txBody>
          <a:bodyPr wrap="square" rtlCol="0">
            <a:spAutoFit/>
          </a:bodyPr>
          <a:lstStyle/>
          <a:p>
            <a:pPr algn="ctr"/>
            <a:r>
              <a:rPr lang="en-US" sz="4000" dirty="0">
                <a:solidFill>
                  <a:schemeClr val="bg1"/>
                </a:solidFill>
                <a:latin typeface="Bernard MT Condensed" panose="02050806060905020404" pitchFamily="18" charset="0"/>
              </a:rPr>
              <a:t>Python</a:t>
            </a:r>
          </a:p>
        </p:txBody>
      </p:sp>
      <p:sp>
        <p:nvSpPr>
          <p:cNvPr id="59" name="TextBox 58">
            <a:hlinkClick r:id="rId6" action="ppaction://hlinksldjump"/>
            <a:extLst>
              <a:ext uri="{FF2B5EF4-FFF2-40B4-BE49-F238E27FC236}">
                <a16:creationId xmlns:a16="http://schemas.microsoft.com/office/drawing/2014/main" id="{BDB4B846-6155-39EA-0F95-5DB458459474}"/>
              </a:ext>
            </a:extLst>
          </p:cNvPr>
          <p:cNvSpPr txBox="1"/>
          <p:nvPr/>
        </p:nvSpPr>
        <p:spPr>
          <a:xfrm>
            <a:off x="383012" y="4354200"/>
            <a:ext cx="3866140" cy="784830"/>
          </a:xfrm>
          <a:prstGeom prst="rect">
            <a:avLst/>
          </a:prstGeom>
          <a:noFill/>
        </p:spPr>
        <p:txBody>
          <a:bodyPr wrap="square" rtlCol="0">
            <a:spAutoFit/>
          </a:bodyPr>
          <a:lstStyle/>
          <a:p>
            <a:pPr algn="ctr"/>
            <a:r>
              <a:rPr lang="en-US" sz="4500" dirty="0">
                <a:solidFill>
                  <a:schemeClr val="bg1"/>
                </a:solidFill>
                <a:latin typeface="Bernard MT Condensed" panose="02050806060905020404" pitchFamily="18" charset="0"/>
              </a:rPr>
              <a:t>SQL</a:t>
            </a:r>
          </a:p>
        </p:txBody>
      </p:sp>
      <p:sp>
        <p:nvSpPr>
          <p:cNvPr id="71" name="Rectangle: Rounded Corners 70">
            <a:hlinkClick r:id="rId7" action="ppaction://hlinksldjump"/>
            <a:extLst>
              <a:ext uri="{FF2B5EF4-FFF2-40B4-BE49-F238E27FC236}">
                <a16:creationId xmlns:a16="http://schemas.microsoft.com/office/drawing/2014/main" id="{456968D2-C215-B856-4379-AE283898014F}"/>
              </a:ext>
            </a:extLst>
          </p:cNvPr>
          <p:cNvSpPr/>
          <p:nvPr/>
        </p:nvSpPr>
        <p:spPr>
          <a:xfrm>
            <a:off x="37333" y="109479"/>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grpSp>
        <p:nvGrpSpPr>
          <p:cNvPr id="26" name="Group 25">
            <a:extLst>
              <a:ext uri="{FF2B5EF4-FFF2-40B4-BE49-F238E27FC236}">
                <a16:creationId xmlns:a16="http://schemas.microsoft.com/office/drawing/2014/main" id="{9DE48726-CE05-297E-E2BD-1BE08C6B202F}"/>
              </a:ext>
            </a:extLst>
          </p:cNvPr>
          <p:cNvGrpSpPr/>
          <p:nvPr/>
        </p:nvGrpSpPr>
        <p:grpSpPr>
          <a:xfrm>
            <a:off x="3524250" y="3281230"/>
            <a:ext cx="5695950" cy="1050298"/>
            <a:chOff x="3524250" y="3281230"/>
            <a:chExt cx="5695950" cy="1050298"/>
          </a:xfrm>
        </p:grpSpPr>
        <p:cxnSp>
          <p:nvCxnSpPr>
            <p:cNvPr id="3" name="Straight Arrow Connector 2">
              <a:extLst>
                <a:ext uri="{FF2B5EF4-FFF2-40B4-BE49-F238E27FC236}">
                  <a16:creationId xmlns:a16="http://schemas.microsoft.com/office/drawing/2014/main" id="{FA47A8EA-C2DB-4497-E0A6-5A967A0D5713}"/>
                </a:ext>
              </a:extLst>
            </p:cNvPr>
            <p:cNvCxnSpPr>
              <a:cxnSpLocks/>
            </p:cNvCxnSpPr>
            <p:nvPr/>
          </p:nvCxnSpPr>
          <p:spPr>
            <a:xfrm>
              <a:off x="6353174" y="3281230"/>
              <a:ext cx="9526" cy="39542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8FC3512E-9939-F4D4-B46B-CF3A9D90208C}"/>
                </a:ext>
              </a:extLst>
            </p:cNvPr>
            <p:cNvCxnSpPr/>
            <p:nvPr/>
          </p:nvCxnSpPr>
          <p:spPr>
            <a:xfrm flipH="1">
              <a:off x="3524250" y="3676650"/>
              <a:ext cx="569595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510E12-6987-3B89-658A-83298D9AD6DC}"/>
                </a:ext>
              </a:extLst>
            </p:cNvPr>
            <p:cNvCxnSpPr/>
            <p:nvPr/>
          </p:nvCxnSpPr>
          <p:spPr>
            <a:xfrm>
              <a:off x="3524250" y="3676650"/>
              <a:ext cx="0" cy="654878"/>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8236156-B775-3978-66F5-3499EB319B0A}"/>
                </a:ext>
              </a:extLst>
            </p:cNvPr>
            <p:cNvCxnSpPr/>
            <p:nvPr/>
          </p:nvCxnSpPr>
          <p:spPr>
            <a:xfrm>
              <a:off x="9220200" y="3676650"/>
              <a:ext cx="0" cy="654878"/>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917361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 calcmode="lin" valueType="num">
                                      <p:cBhvr>
                                        <p:cTn id="14" dur="500" fill="hold"/>
                                        <p:tgtEl>
                                          <p:spTgt spid="53"/>
                                        </p:tgtEl>
                                        <p:attrNameLst>
                                          <p:attrName>style.rotation</p:attrName>
                                        </p:attrNameLst>
                                      </p:cBhvr>
                                      <p:tavLst>
                                        <p:tav tm="0">
                                          <p:val>
                                            <p:fltVal val="90"/>
                                          </p:val>
                                        </p:tav>
                                        <p:tav tm="100000">
                                          <p:val>
                                            <p:fltVal val="0"/>
                                          </p:val>
                                        </p:tav>
                                      </p:tavLst>
                                    </p:anim>
                                    <p:animEffect transition="in" filter="fade">
                                      <p:cBhvr>
                                        <p:cTn id="15" dur="500"/>
                                        <p:tgtEl>
                                          <p:spTgt spid="53"/>
                                        </p:tgtEl>
                                      </p:cBhvr>
                                    </p:animEffect>
                                  </p:childTnLst>
                                </p:cTn>
                              </p:par>
                              <p:par>
                                <p:cTn id="16" presetID="31"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p:cTn id="18" dur="1000" fill="hold"/>
                                        <p:tgtEl>
                                          <p:spTgt spid="55"/>
                                        </p:tgtEl>
                                        <p:attrNameLst>
                                          <p:attrName>ppt_w</p:attrName>
                                        </p:attrNameLst>
                                      </p:cBhvr>
                                      <p:tavLst>
                                        <p:tav tm="0">
                                          <p:val>
                                            <p:fltVal val="0"/>
                                          </p:val>
                                        </p:tav>
                                        <p:tav tm="100000">
                                          <p:val>
                                            <p:strVal val="#ppt_w"/>
                                          </p:val>
                                        </p:tav>
                                      </p:tavLst>
                                    </p:anim>
                                    <p:anim calcmode="lin" valueType="num">
                                      <p:cBhvr>
                                        <p:cTn id="19" dur="1000" fill="hold"/>
                                        <p:tgtEl>
                                          <p:spTgt spid="55"/>
                                        </p:tgtEl>
                                        <p:attrNameLst>
                                          <p:attrName>ppt_h</p:attrName>
                                        </p:attrNameLst>
                                      </p:cBhvr>
                                      <p:tavLst>
                                        <p:tav tm="0">
                                          <p:val>
                                            <p:fltVal val="0"/>
                                          </p:val>
                                        </p:tav>
                                        <p:tav tm="100000">
                                          <p:val>
                                            <p:strVal val="#ppt_h"/>
                                          </p:val>
                                        </p:tav>
                                      </p:tavLst>
                                    </p:anim>
                                    <p:anim calcmode="lin" valueType="num">
                                      <p:cBhvr>
                                        <p:cTn id="20" dur="1000" fill="hold"/>
                                        <p:tgtEl>
                                          <p:spTgt spid="55"/>
                                        </p:tgtEl>
                                        <p:attrNameLst>
                                          <p:attrName>style.rotation</p:attrName>
                                        </p:attrNameLst>
                                      </p:cBhvr>
                                      <p:tavLst>
                                        <p:tav tm="0">
                                          <p:val>
                                            <p:fltVal val="90"/>
                                          </p:val>
                                        </p:tav>
                                        <p:tav tm="100000">
                                          <p:val>
                                            <p:fltVal val="0"/>
                                          </p:val>
                                        </p:tav>
                                      </p:tavLst>
                                    </p:anim>
                                    <p:animEffect transition="in" filter="fade">
                                      <p:cBhvr>
                                        <p:cTn id="21" dur="1000"/>
                                        <p:tgtEl>
                                          <p:spTgt spid="55"/>
                                        </p:tgtEl>
                                      </p:cBhvr>
                                    </p:animEffect>
                                  </p:childTnLst>
                                </p:cTn>
                              </p:par>
                              <p:par>
                                <p:cTn id="22" presetID="2" presetClass="entr" presetSubtype="4"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750" fill="hold"/>
                                        <p:tgtEl>
                                          <p:spTgt spid="26"/>
                                        </p:tgtEl>
                                        <p:attrNameLst>
                                          <p:attrName>ppt_x</p:attrName>
                                        </p:attrNameLst>
                                      </p:cBhvr>
                                      <p:tavLst>
                                        <p:tav tm="0">
                                          <p:val>
                                            <p:strVal val="#ppt_x"/>
                                          </p:val>
                                        </p:tav>
                                        <p:tav tm="100000">
                                          <p:val>
                                            <p:strVal val="#ppt_x"/>
                                          </p:val>
                                        </p:tav>
                                      </p:tavLst>
                                    </p:anim>
                                    <p:anim calcmode="lin" valueType="num">
                                      <p:cBhvr additive="base">
                                        <p:cTn id="25" dur="750" fill="hold"/>
                                        <p:tgtEl>
                                          <p:spTgt spid="26"/>
                                        </p:tgtEl>
                                        <p:attrNameLst>
                                          <p:attrName>ppt_y</p:attrName>
                                        </p:attrNameLst>
                                      </p:cBhvr>
                                      <p:tavLst>
                                        <p:tav tm="0">
                                          <p:val>
                                            <p:strVal val="1+#ppt_h/2"/>
                                          </p:val>
                                        </p:tav>
                                        <p:tav tm="100000">
                                          <p:val>
                                            <p:strVal val="#ppt_y"/>
                                          </p:val>
                                        </p:tav>
                                      </p:tavLst>
                                    </p:anim>
                                  </p:childTnLst>
                                </p:cTn>
                              </p:par>
                              <p:par>
                                <p:cTn id="26" presetID="17" presetClass="entr" presetSubtype="8" fill="hold" nodeType="withEffect">
                                  <p:stCondLst>
                                    <p:cond delay="1250"/>
                                  </p:stCondLst>
                                  <p:childTnLst>
                                    <p:set>
                                      <p:cBhvr>
                                        <p:cTn id="27" dur="1" fill="hold">
                                          <p:stCondLst>
                                            <p:cond delay="0"/>
                                          </p:stCondLst>
                                        </p:cTn>
                                        <p:tgtEl>
                                          <p:spTgt spid="11"/>
                                        </p:tgtEl>
                                        <p:attrNameLst>
                                          <p:attrName>style.visibility</p:attrName>
                                        </p:attrNameLst>
                                      </p:cBhvr>
                                      <p:to>
                                        <p:strVal val="visible"/>
                                      </p:to>
                                    </p:set>
                                    <p:anim calcmode="lin" valueType="num">
                                      <p:cBhvr>
                                        <p:cTn id="28" dur="250" fill="hold"/>
                                        <p:tgtEl>
                                          <p:spTgt spid="11"/>
                                        </p:tgtEl>
                                        <p:attrNameLst>
                                          <p:attrName>ppt_x</p:attrName>
                                        </p:attrNameLst>
                                      </p:cBhvr>
                                      <p:tavLst>
                                        <p:tav tm="0">
                                          <p:val>
                                            <p:strVal val="#ppt_x-#ppt_w/2"/>
                                          </p:val>
                                        </p:tav>
                                        <p:tav tm="100000">
                                          <p:val>
                                            <p:strVal val="#ppt_x"/>
                                          </p:val>
                                        </p:tav>
                                      </p:tavLst>
                                    </p:anim>
                                    <p:anim calcmode="lin" valueType="num">
                                      <p:cBhvr>
                                        <p:cTn id="29" dur="250" fill="hold"/>
                                        <p:tgtEl>
                                          <p:spTgt spid="11"/>
                                        </p:tgtEl>
                                        <p:attrNameLst>
                                          <p:attrName>ppt_y</p:attrName>
                                        </p:attrNameLst>
                                      </p:cBhvr>
                                      <p:tavLst>
                                        <p:tav tm="0">
                                          <p:val>
                                            <p:strVal val="#ppt_y"/>
                                          </p:val>
                                        </p:tav>
                                        <p:tav tm="100000">
                                          <p:val>
                                            <p:strVal val="#ppt_y"/>
                                          </p:val>
                                        </p:tav>
                                      </p:tavLst>
                                    </p:anim>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strVal val="#ppt_h"/>
                                          </p:val>
                                        </p:tav>
                                        <p:tav tm="100000">
                                          <p:val>
                                            <p:strVal val="#ppt_h"/>
                                          </p:val>
                                        </p:tav>
                                      </p:tavLst>
                                    </p:anim>
                                  </p:childTnLst>
                                </p:cTn>
                              </p:par>
                              <p:par>
                                <p:cTn id="32" presetID="17" presetClass="entr" presetSubtype="8" fill="hold" nodeType="withEffect">
                                  <p:stCondLst>
                                    <p:cond delay="1250"/>
                                  </p:stCondLst>
                                  <p:childTnLst>
                                    <p:set>
                                      <p:cBhvr>
                                        <p:cTn id="33" dur="1" fill="hold">
                                          <p:stCondLst>
                                            <p:cond delay="0"/>
                                          </p:stCondLst>
                                        </p:cTn>
                                        <p:tgtEl>
                                          <p:spTgt spid="23"/>
                                        </p:tgtEl>
                                        <p:attrNameLst>
                                          <p:attrName>style.visibility</p:attrName>
                                        </p:attrNameLst>
                                      </p:cBhvr>
                                      <p:to>
                                        <p:strVal val="visible"/>
                                      </p:to>
                                    </p:set>
                                    <p:anim calcmode="lin" valueType="num">
                                      <p:cBhvr>
                                        <p:cTn id="34" dur="250" fill="hold"/>
                                        <p:tgtEl>
                                          <p:spTgt spid="23"/>
                                        </p:tgtEl>
                                        <p:attrNameLst>
                                          <p:attrName>ppt_x</p:attrName>
                                        </p:attrNameLst>
                                      </p:cBhvr>
                                      <p:tavLst>
                                        <p:tav tm="0">
                                          <p:val>
                                            <p:strVal val="#ppt_x-#ppt_w/2"/>
                                          </p:val>
                                        </p:tav>
                                        <p:tav tm="100000">
                                          <p:val>
                                            <p:strVal val="#ppt_x"/>
                                          </p:val>
                                        </p:tav>
                                      </p:tavLst>
                                    </p:anim>
                                    <p:anim calcmode="lin" valueType="num">
                                      <p:cBhvr>
                                        <p:cTn id="35" dur="250" fill="hold"/>
                                        <p:tgtEl>
                                          <p:spTgt spid="23"/>
                                        </p:tgtEl>
                                        <p:attrNameLst>
                                          <p:attrName>ppt_y</p:attrName>
                                        </p:attrNameLst>
                                      </p:cBhvr>
                                      <p:tavLst>
                                        <p:tav tm="0">
                                          <p:val>
                                            <p:strVal val="#ppt_y"/>
                                          </p:val>
                                        </p:tav>
                                        <p:tav tm="100000">
                                          <p:val>
                                            <p:strVal val="#ppt_y"/>
                                          </p:val>
                                        </p:tav>
                                      </p:tavLst>
                                    </p:anim>
                                    <p:anim calcmode="lin" valueType="num">
                                      <p:cBhvr>
                                        <p:cTn id="36" dur="250" fill="hold"/>
                                        <p:tgtEl>
                                          <p:spTgt spid="23"/>
                                        </p:tgtEl>
                                        <p:attrNameLst>
                                          <p:attrName>ppt_w</p:attrName>
                                        </p:attrNameLst>
                                      </p:cBhvr>
                                      <p:tavLst>
                                        <p:tav tm="0">
                                          <p:val>
                                            <p:fltVal val="0"/>
                                          </p:val>
                                        </p:tav>
                                        <p:tav tm="100000">
                                          <p:val>
                                            <p:strVal val="#ppt_w"/>
                                          </p:val>
                                        </p:tav>
                                      </p:tavLst>
                                    </p:anim>
                                    <p:anim calcmode="lin" valueType="num">
                                      <p:cBhvr>
                                        <p:cTn id="37" dur="250" fill="hold"/>
                                        <p:tgtEl>
                                          <p:spTgt spid="23"/>
                                        </p:tgtEl>
                                        <p:attrNameLst>
                                          <p:attrName>ppt_h</p:attrName>
                                        </p:attrNameLst>
                                      </p:cBhvr>
                                      <p:tavLst>
                                        <p:tav tm="0">
                                          <p:val>
                                            <p:strVal val="#ppt_h"/>
                                          </p:val>
                                        </p:tav>
                                        <p:tav tm="100000">
                                          <p:val>
                                            <p:strVal val="#ppt_h"/>
                                          </p:val>
                                        </p:tav>
                                      </p:tavLst>
                                    </p:anim>
                                  </p:childTnLst>
                                </p:cTn>
                              </p:par>
                              <p:par>
                                <p:cTn id="38" presetID="53" presetClass="entr" presetSubtype="16" fill="hold" grpId="0" nodeType="withEffect">
                                  <p:stCondLst>
                                    <p:cond delay="1250"/>
                                  </p:stCondLst>
                                  <p:childTnLst>
                                    <p:set>
                                      <p:cBhvr>
                                        <p:cTn id="39" dur="1" fill="hold">
                                          <p:stCondLst>
                                            <p:cond delay="0"/>
                                          </p:stCondLst>
                                        </p:cTn>
                                        <p:tgtEl>
                                          <p:spTgt spid="56"/>
                                        </p:tgtEl>
                                        <p:attrNameLst>
                                          <p:attrName>style.visibility</p:attrName>
                                        </p:attrNameLst>
                                      </p:cBhvr>
                                      <p:to>
                                        <p:strVal val="visible"/>
                                      </p:to>
                                    </p:set>
                                    <p:anim calcmode="lin" valueType="num">
                                      <p:cBhvr>
                                        <p:cTn id="40" dur="250" fill="hold"/>
                                        <p:tgtEl>
                                          <p:spTgt spid="56"/>
                                        </p:tgtEl>
                                        <p:attrNameLst>
                                          <p:attrName>ppt_w</p:attrName>
                                        </p:attrNameLst>
                                      </p:cBhvr>
                                      <p:tavLst>
                                        <p:tav tm="0">
                                          <p:val>
                                            <p:fltVal val="0"/>
                                          </p:val>
                                        </p:tav>
                                        <p:tav tm="100000">
                                          <p:val>
                                            <p:strVal val="#ppt_w"/>
                                          </p:val>
                                        </p:tav>
                                      </p:tavLst>
                                    </p:anim>
                                    <p:anim calcmode="lin" valueType="num">
                                      <p:cBhvr>
                                        <p:cTn id="41" dur="250" fill="hold"/>
                                        <p:tgtEl>
                                          <p:spTgt spid="56"/>
                                        </p:tgtEl>
                                        <p:attrNameLst>
                                          <p:attrName>ppt_h</p:attrName>
                                        </p:attrNameLst>
                                      </p:cBhvr>
                                      <p:tavLst>
                                        <p:tav tm="0">
                                          <p:val>
                                            <p:fltVal val="0"/>
                                          </p:val>
                                        </p:tav>
                                        <p:tav tm="100000">
                                          <p:val>
                                            <p:strVal val="#ppt_h"/>
                                          </p:val>
                                        </p:tav>
                                      </p:tavLst>
                                    </p:anim>
                                    <p:animEffect transition="in" filter="fade">
                                      <p:cBhvr>
                                        <p:cTn id="42" dur="250"/>
                                        <p:tgtEl>
                                          <p:spTgt spid="56"/>
                                        </p:tgtEl>
                                      </p:cBhvr>
                                    </p:animEffect>
                                  </p:childTnLst>
                                </p:cTn>
                              </p:par>
                              <p:par>
                                <p:cTn id="43" presetID="53" presetClass="entr" presetSubtype="16" fill="hold" grpId="0" nodeType="withEffect">
                                  <p:stCondLst>
                                    <p:cond delay="1250"/>
                                  </p:stCondLst>
                                  <p:childTnLst>
                                    <p:set>
                                      <p:cBhvr>
                                        <p:cTn id="44" dur="1" fill="hold">
                                          <p:stCondLst>
                                            <p:cond delay="0"/>
                                          </p:stCondLst>
                                        </p:cTn>
                                        <p:tgtEl>
                                          <p:spTgt spid="59"/>
                                        </p:tgtEl>
                                        <p:attrNameLst>
                                          <p:attrName>style.visibility</p:attrName>
                                        </p:attrNameLst>
                                      </p:cBhvr>
                                      <p:to>
                                        <p:strVal val="visible"/>
                                      </p:to>
                                    </p:set>
                                    <p:anim calcmode="lin" valueType="num">
                                      <p:cBhvr>
                                        <p:cTn id="45" dur="250" fill="hold"/>
                                        <p:tgtEl>
                                          <p:spTgt spid="59"/>
                                        </p:tgtEl>
                                        <p:attrNameLst>
                                          <p:attrName>ppt_w</p:attrName>
                                        </p:attrNameLst>
                                      </p:cBhvr>
                                      <p:tavLst>
                                        <p:tav tm="0">
                                          <p:val>
                                            <p:fltVal val="0"/>
                                          </p:val>
                                        </p:tav>
                                        <p:tav tm="100000">
                                          <p:val>
                                            <p:strVal val="#ppt_w"/>
                                          </p:val>
                                        </p:tav>
                                      </p:tavLst>
                                    </p:anim>
                                    <p:anim calcmode="lin" valueType="num">
                                      <p:cBhvr>
                                        <p:cTn id="46" dur="250" fill="hold"/>
                                        <p:tgtEl>
                                          <p:spTgt spid="59"/>
                                        </p:tgtEl>
                                        <p:attrNameLst>
                                          <p:attrName>ppt_h</p:attrName>
                                        </p:attrNameLst>
                                      </p:cBhvr>
                                      <p:tavLst>
                                        <p:tav tm="0">
                                          <p:val>
                                            <p:fltVal val="0"/>
                                          </p:val>
                                        </p:tav>
                                        <p:tav tm="100000">
                                          <p:val>
                                            <p:strVal val="#ppt_h"/>
                                          </p:val>
                                        </p:tav>
                                      </p:tavLst>
                                    </p:anim>
                                    <p:animEffect transition="in" filter="fade">
                                      <p:cBhvr>
                                        <p:cTn id="47"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10EAD1-BA11-5A92-CAC2-CC79D0F60DEA}"/>
              </a:ext>
            </a:extLst>
          </p:cNvPr>
          <p:cNvSpPr txBox="1"/>
          <p:nvPr/>
        </p:nvSpPr>
        <p:spPr>
          <a:xfrm>
            <a:off x="433135" y="4391664"/>
            <a:ext cx="4459706" cy="209288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ar-EG" sz="1800" dirty="0">
                <a:solidFill>
                  <a:srgbClr val="008000"/>
                </a:solidFill>
                <a:latin typeface="Consolas" panose="020B0609020204030204" pitchFamily="49" charset="0"/>
              </a:rPr>
              <a:t>----- اعلي المناطق طلبا </a:t>
            </a:r>
            <a:endParaRPr lang="en-US" sz="18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region</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State</a:t>
            </a:r>
            <a:r>
              <a:rPr lang="en-US" sz="1400" dirty="0" err="1">
                <a:solidFill>
                  <a:srgbClr val="808080"/>
                </a:solidFill>
                <a:latin typeface="Consolas" panose="020B0609020204030204" pitchFamily="49" charset="0"/>
              </a:rPr>
              <a:t>,</a:t>
            </a:r>
            <a:r>
              <a:rPr lang="en-US" sz="1400" dirty="0" err="1">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Total_Orders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sum</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amount</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Invoice_Amount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Customers c </a:t>
            </a:r>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Sales s </a:t>
            </a:r>
          </a:p>
          <a:p>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Customer_ID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Customer_ID</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Orders o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region</a:t>
            </a:r>
            <a:r>
              <a:rPr lang="en-US" sz="1400" dirty="0" err="1">
                <a:solidFill>
                  <a:srgbClr val="808080"/>
                </a:solidFill>
                <a:latin typeface="Consolas" panose="020B0609020204030204" pitchFamily="49" charset="0"/>
              </a:rPr>
              <a:t>,</a:t>
            </a:r>
            <a:r>
              <a:rPr lang="en-US" sz="1400" dirty="0" err="1">
                <a:solidFill>
                  <a:srgbClr val="0000FF"/>
                </a:solidFill>
                <a:latin typeface="Consolas" panose="020B0609020204030204" pitchFamily="49" charset="0"/>
              </a:rPr>
              <a:t>State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Invoice_amount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desc</a:t>
            </a:r>
            <a:endParaRPr lang="en-US" sz="1400" dirty="0"/>
          </a:p>
        </p:txBody>
      </p:sp>
      <p:sp>
        <p:nvSpPr>
          <p:cNvPr id="8" name="TextBox 7">
            <a:extLst>
              <a:ext uri="{FF2B5EF4-FFF2-40B4-BE49-F238E27FC236}">
                <a16:creationId xmlns:a16="http://schemas.microsoft.com/office/drawing/2014/main" id="{5D76FEC1-CE69-B8C1-65C7-969095297763}"/>
              </a:ext>
            </a:extLst>
          </p:cNvPr>
          <p:cNvSpPr txBox="1"/>
          <p:nvPr/>
        </p:nvSpPr>
        <p:spPr>
          <a:xfrm>
            <a:off x="7058528" y="4730219"/>
            <a:ext cx="4973051"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ar-EG" dirty="0">
                <a:solidFill>
                  <a:srgbClr val="008000"/>
                </a:solidFill>
                <a:latin typeface="Consolas" panose="020B0609020204030204" pitchFamily="49" charset="0"/>
              </a:rPr>
              <a:t>---- تحليل معدل المبيعات حسب منطقة الشحن أو فئة الشحن</a:t>
            </a:r>
            <a:endParaRPr lang="ar-EG"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SELECT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ship_mode</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FF"/>
                </a:solidFill>
                <a:latin typeface="Consolas" panose="020B0609020204030204" pitchFamily="49" charset="0"/>
              </a:rPr>
              <a:t>count</a:t>
            </a:r>
            <a:r>
              <a:rPr lang="en-US" sz="1500" dirty="0">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orderID</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AS</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Total_Invoice</a:t>
            </a:r>
            <a:r>
              <a:rPr lang="en-US" sz="1500" dirty="0" err="1">
                <a:solidFill>
                  <a:srgbClr val="808080"/>
                </a:solidFill>
                <a:latin typeface="Consolas" panose="020B0609020204030204" pitchFamily="49" charset="0"/>
              </a:rPr>
              <a:t>,</a:t>
            </a:r>
            <a:r>
              <a:rPr lang="en-US" sz="1500" dirty="0" err="1">
                <a:solidFill>
                  <a:srgbClr val="FF00FF"/>
                </a:solidFill>
                <a:latin typeface="Consolas" panose="020B0609020204030204" pitchFamily="49" charset="0"/>
              </a:rPr>
              <a:t>sum</a:t>
            </a:r>
            <a:r>
              <a:rPr lang="en-US" sz="1500" dirty="0">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s</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amount</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as</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total_amount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FROM</a:t>
            </a:r>
            <a:r>
              <a:rPr lang="en-US" sz="1500" dirty="0">
                <a:solidFill>
                  <a:srgbClr val="000000"/>
                </a:solidFill>
                <a:latin typeface="Consolas" panose="020B0609020204030204" pitchFamily="49" charset="0"/>
              </a:rPr>
              <a:t> Orders o </a:t>
            </a:r>
            <a:r>
              <a:rPr lang="en-US" sz="1500" dirty="0">
                <a:solidFill>
                  <a:srgbClr val="808080"/>
                </a:solidFill>
                <a:latin typeface="Consolas" panose="020B0609020204030204" pitchFamily="49" charset="0"/>
              </a:rPr>
              <a:t>join</a:t>
            </a:r>
            <a:r>
              <a:rPr lang="en-US" sz="1500" dirty="0">
                <a:solidFill>
                  <a:srgbClr val="000000"/>
                </a:solidFill>
                <a:latin typeface="Consolas" panose="020B0609020204030204" pitchFamily="49" charset="0"/>
              </a:rPr>
              <a:t> sales s</a:t>
            </a:r>
          </a:p>
          <a:p>
            <a:r>
              <a:rPr lang="en-US" sz="1500" dirty="0">
                <a:solidFill>
                  <a:srgbClr val="0000FF"/>
                </a:solidFill>
                <a:latin typeface="Consolas" panose="020B0609020204030204" pitchFamily="49" charset="0"/>
              </a:rPr>
              <a:t>on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orderid</a:t>
            </a:r>
            <a:r>
              <a:rPr lang="en-US" sz="1500" dirty="0">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s</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orderid</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GROUP</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BY</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ship_mode</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ORDER</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BY</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Total_Invoice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DESC</a:t>
            </a:r>
            <a:r>
              <a:rPr lang="en-US" sz="1500" dirty="0">
                <a:solidFill>
                  <a:srgbClr val="808080"/>
                </a:solidFill>
                <a:latin typeface="Consolas" panose="020B0609020204030204" pitchFamily="49" charset="0"/>
              </a:rPr>
              <a:t>;</a:t>
            </a:r>
            <a:endParaRPr lang="en-US" sz="1500" dirty="0"/>
          </a:p>
        </p:txBody>
      </p:sp>
      <p:sp>
        <p:nvSpPr>
          <p:cNvPr id="10" name="TextBox 9">
            <a:extLst>
              <a:ext uri="{FF2B5EF4-FFF2-40B4-BE49-F238E27FC236}">
                <a16:creationId xmlns:a16="http://schemas.microsoft.com/office/drawing/2014/main" id="{E0C25267-7450-6A25-B28D-A8D331E5A862}"/>
              </a:ext>
            </a:extLst>
          </p:cNvPr>
          <p:cNvSpPr txBox="1"/>
          <p:nvPr/>
        </p:nvSpPr>
        <p:spPr>
          <a:xfrm>
            <a:off x="433135" y="1250619"/>
            <a:ext cx="4459706"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ar-EG" sz="1400" dirty="0">
                <a:solidFill>
                  <a:srgbClr val="008000"/>
                </a:solidFill>
                <a:latin typeface="Consolas" panose="020B0609020204030204" pitchFamily="49" charset="0"/>
              </a:rPr>
              <a:t>---تحليل العملاء الذين يساهمون بأعلى نسبة من المبيعات</a:t>
            </a:r>
            <a:endParaRPr lang="ar-EG"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top</a:t>
            </a:r>
            <a:r>
              <a:rPr lang="en-US" sz="1400" dirty="0">
                <a:solidFill>
                  <a:srgbClr val="000000"/>
                </a:solidFill>
                <a:latin typeface="Consolas" panose="020B0609020204030204" pitchFamily="49" charset="0"/>
              </a:rPr>
              <a:t> 20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customer_name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Total_Invoice</a:t>
            </a:r>
            <a:r>
              <a:rPr lang="en-US" sz="1400" dirty="0" err="1">
                <a:solidFill>
                  <a:srgbClr val="808080"/>
                </a:solidFill>
                <a:latin typeface="Consolas" panose="020B0609020204030204" pitchFamily="49" charset="0"/>
              </a:rPr>
              <a:t>,</a:t>
            </a:r>
            <a:r>
              <a:rPr lang="en-US" sz="1400" dirty="0" err="1">
                <a:solidFill>
                  <a:srgbClr val="FF00FF"/>
                </a:solidFill>
                <a:latin typeface="Consolas" panose="020B0609020204030204" pitchFamily="49" charset="0"/>
              </a:rPr>
              <a:t>SUM</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amount</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total_sales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Customers c </a:t>
            </a:r>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sales s </a:t>
            </a:r>
          </a:p>
          <a:p>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Customer_ID</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customer_id</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Orders o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customer_name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Total_Invoice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DESC</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
        <p:nvSpPr>
          <p:cNvPr id="11" name="TextBox 10">
            <a:extLst>
              <a:ext uri="{FF2B5EF4-FFF2-40B4-BE49-F238E27FC236}">
                <a16:creationId xmlns:a16="http://schemas.microsoft.com/office/drawing/2014/main" id="{2271CC34-CB95-D246-1106-9048F4808D8F}"/>
              </a:ext>
            </a:extLst>
          </p:cNvPr>
          <p:cNvSpPr txBox="1"/>
          <p:nvPr/>
        </p:nvSpPr>
        <p:spPr>
          <a:xfrm>
            <a:off x="7058528" y="1250618"/>
            <a:ext cx="4459706"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ar-EG" sz="1400" dirty="0">
                <a:solidFill>
                  <a:srgbClr val="008000"/>
                </a:solidFill>
                <a:latin typeface="Consolas" panose="020B0609020204030204" pitchFamily="49" charset="0"/>
              </a:rPr>
              <a:t>---ما هي فئات المنتجات التي تحقق أعلى طلبيات، وكيف يتم توزيع الطلبات بين مختلف الفئات الفرعية؟</a:t>
            </a:r>
            <a:endParaRPr lang="ar-EG"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sub_category</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Total_Orders</a:t>
            </a:r>
            <a:r>
              <a:rPr lang="en-US" sz="1400" dirty="0" err="1">
                <a:solidFill>
                  <a:srgbClr val="808080"/>
                </a:solidFill>
                <a:latin typeface="Consolas" panose="020B0609020204030204" pitchFamily="49" charset="0"/>
              </a:rPr>
              <a:t>,</a:t>
            </a:r>
            <a:r>
              <a:rPr lang="en-US" sz="1400" dirty="0" err="1">
                <a:solidFill>
                  <a:srgbClr val="FF00FF"/>
                </a:solidFill>
                <a:latin typeface="Consolas" panose="020B0609020204030204" pitchFamily="49" charset="0"/>
              </a:rPr>
              <a:t>SUM</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amount</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Total_Amount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Products p </a:t>
            </a:r>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Sales s </a:t>
            </a:r>
          </a:p>
          <a:p>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Orders o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sub_category</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Total_Orders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desc</a:t>
            </a:r>
            <a:endParaRPr lang="en-US" sz="1400" dirty="0">
              <a:solidFill>
                <a:srgbClr val="000000"/>
              </a:solidFill>
              <a:latin typeface="Consolas" panose="020B0609020204030204" pitchFamily="49" charset="0"/>
            </a:endParaRPr>
          </a:p>
        </p:txBody>
      </p:sp>
      <p:sp>
        <p:nvSpPr>
          <p:cNvPr id="12" name="Rectangle: Rounded Corners 11">
            <a:hlinkClick r:id="rId2" action="ppaction://hlinksldjump"/>
            <a:extLst>
              <a:ext uri="{FF2B5EF4-FFF2-40B4-BE49-F238E27FC236}">
                <a16:creationId xmlns:a16="http://schemas.microsoft.com/office/drawing/2014/main" id="{D5447739-E4BD-AD46-8629-FCABCDD6B41C}"/>
              </a:ext>
            </a:extLst>
          </p:cNvPr>
          <p:cNvSpPr/>
          <p:nvPr/>
        </p:nvSpPr>
        <p:spPr>
          <a:xfrm>
            <a:off x="37333" y="109479"/>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Back</a:t>
            </a:r>
          </a:p>
        </p:txBody>
      </p:sp>
    </p:spTree>
    <p:extLst>
      <p:ext uri="{BB962C8B-B14F-4D97-AF65-F5344CB8AC3E}">
        <p14:creationId xmlns:p14="http://schemas.microsoft.com/office/powerpoint/2010/main" val="29613049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500"/>
                                        <p:tgtEl>
                                          <p:spTgt spid="7">
                                            <p:txEl>
                                              <p:pRg st="2" end="2"/>
                                            </p:txEl>
                                          </p:spTgt>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up)">
                                      <p:cBhvr>
                                        <p:cTn id="16" dur="500"/>
                                        <p:tgtEl>
                                          <p:spTgt spid="7">
                                            <p:txEl>
                                              <p:pRg st="3" end="3"/>
                                            </p:txEl>
                                          </p:spTgt>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up)">
                                      <p:cBhvr>
                                        <p:cTn id="19" dur="500"/>
                                        <p:tgtEl>
                                          <p:spTgt spid="7">
                                            <p:txEl>
                                              <p:pRg st="4" end="4"/>
                                            </p:txEl>
                                          </p:spTgt>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up)">
                                      <p:cBhvr>
                                        <p:cTn id="22" dur="500"/>
                                        <p:tgtEl>
                                          <p:spTgt spid="7">
                                            <p:txEl>
                                              <p:pRg st="5" end="5"/>
                                            </p:txEl>
                                          </p:spTgt>
                                        </p:tgtEl>
                                      </p:cBhvr>
                                    </p:animEffect>
                                  </p:childTnLst>
                                </p:cTn>
                              </p:par>
                              <p:par>
                                <p:cTn id="23" presetID="22" presetClass="entr" presetSubtype="1" fill="hold" grpId="0" nodeType="withEffect">
                                  <p:stCondLst>
                                    <p:cond delay="25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up)">
                                      <p:cBhvr>
                                        <p:cTn id="25" dur="500"/>
                                        <p:tgtEl>
                                          <p:spTgt spid="7">
                                            <p:txEl>
                                              <p:pRg st="6" end="6"/>
                                            </p:txEl>
                                          </p:spTgt>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up)">
                                      <p:cBhvr>
                                        <p:cTn id="28" dur="500"/>
                                        <p:tgtEl>
                                          <p:spTgt spid="8">
                                            <p:txEl>
                                              <p:pRg st="0" end="0"/>
                                            </p:txEl>
                                          </p:spTgt>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wipe(up)">
                                      <p:cBhvr>
                                        <p:cTn id="31" dur="500"/>
                                        <p:tgtEl>
                                          <p:spTgt spid="8">
                                            <p:txEl>
                                              <p:pRg st="1" end="1"/>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wipe(up)">
                                      <p:cBhvr>
                                        <p:cTn id="34" dur="500"/>
                                        <p:tgtEl>
                                          <p:spTgt spid="8">
                                            <p:txEl>
                                              <p:pRg st="2" end="2"/>
                                            </p:txEl>
                                          </p:spTgt>
                                        </p:tgtEl>
                                      </p:cBhvr>
                                    </p:animEffect>
                                  </p:childTnLst>
                                </p:cTn>
                              </p:par>
                              <p:par>
                                <p:cTn id="35" presetID="22" presetClass="entr" presetSubtype="1" fill="hold" grpId="0" nodeType="withEffect">
                                  <p:stCondLst>
                                    <p:cond delay="25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wipe(up)">
                                      <p:cBhvr>
                                        <p:cTn id="37" dur="500"/>
                                        <p:tgtEl>
                                          <p:spTgt spid="8">
                                            <p:txEl>
                                              <p:pRg st="3" end="3"/>
                                            </p:txEl>
                                          </p:spTgt>
                                        </p:tgtEl>
                                      </p:cBhvr>
                                    </p:animEffect>
                                  </p:childTnLst>
                                </p:cTn>
                              </p:par>
                              <p:par>
                                <p:cTn id="38" presetID="22" presetClass="entr" presetSubtype="1" fill="hold" grpId="0" nodeType="withEffect">
                                  <p:stCondLst>
                                    <p:cond delay="25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wipe(up)">
                                      <p:cBhvr>
                                        <p:cTn id="40" dur="500"/>
                                        <p:tgtEl>
                                          <p:spTgt spid="8">
                                            <p:txEl>
                                              <p:pRg st="4" end="4"/>
                                            </p:txEl>
                                          </p:spTgt>
                                        </p:tgtEl>
                                      </p:cBhvr>
                                    </p:animEffect>
                                  </p:childTnLst>
                                </p:cTn>
                              </p:par>
                              <p:par>
                                <p:cTn id="41" presetID="22" presetClass="entr" presetSubtype="1" fill="hold" grpId="0" nodeType="withEffect">
                                  <p:stCondLst>
                                    <p:cond delay="250"/>
                                  </p:stCondLst>
                                  <p:childTnLst>
                                    <p:set>
                                      <p:cBhvr>
                                        <p:cTn id="42" dur="1" fill="hold">
                                          <p:stCondLst>
                                            <p:cond delay="0"/>
                                          </p:stCondLst>
                                        </p:cTn>
                                        <p:tgtEl>
                                          <p:spTgt spid="8">
                                            <p:txEl>
                                              <p:pRg st="5" end="5"/>
                                            </p:txEl>
                                          </p:spTgt>
                                        </p:tgtEl>
                                        <p:attrNameLst>
                                          <p:attrName>style.visibility</p:attrName>
                                        </p:attrNameLst>
                                      </p:cBhvr>
                                      <p:to>
                                        <p:strVal val="visible"/>
                                      </p:to>
                                    </p:set>
                                    <p:animEffect transition="in" filter="wipe(up)">
                                      <p:cBhvr>
                                        <p:cTn id="43" dur="500"/>
                                        <p:tgtEl>
                                          <p:spTgt spid="8">
                                            <p:txEl>
                                              <p:pRg st="5" end="5"/>
                                            </p:txEl>
                                          </p:spTgt>
                                        </p:tgtEl>
                                      </p:cBhvr>
                                    </p:animEffect>
                                  </p:childTnLst>
                                </p:cTn>
                              </p:par>
                              <p:par>
                                <p:cTn id="44" presetID="22" presetClass="entr" presetSubtype="1" fill="hold" grpId="0" nodeType="withEffect">
                                  <p:stCondLst>
                                    <p:cond delay="25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wipe(up)">
                                      <p:cBhvr>
                                        <p:cTn id="46" dur="500"/>
                                        <p:tgtEl>
                                          <p:spTgt spid="10">
                                            <p:txEl>
                                              <p:pRg st="0" end="0"/>
                                            </p:txEl>
                                          </p:spTgt>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10">
                                            <p:txEl>
                                              <p:pRg st="2" end="2"/>
                                            </p:txEl>
                                          </p:spTgt>
                                        </p:tgtEl>
                                        <p:attrNameLst>
                                          <p:attrName>style.visibility</p:attrName>
                                        </p:attrNameLst>
                                      </p:cBhvr>
                                      <p:to>
                                        <p:strVal val="visible"/>
                                      </p:to>
                                    </p:set>
                                    <p:animEffect transition="in" filter="wipe(up)">
                                      <p:cBhvr>
                                        <p:cTn id="49" dur="500"/>
                                        <p:tgtEl>
                                          <p:spTgt spid="10">
                                            <p:txEl>
                                              <p:pRg st="2" end="2"/>
                                            </p:txEl>
                                          </p:spTgt>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wipe(up)">
                                      <p:cBhvr>
                                        <p:cTn id="52" dur="500"/>
                                        <p:tgtEl>
                                          <p:spTgt spid="10">
                                            <p:txEl>
                                              <p:pRg st="3" end="3"/>
                                            </p:txEl>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10">
                                            <p:txEl>
                                              <p:pRg st="4" end="4"/>
                                            </p:txEl>
                                          </p:spTgt>
                                        </p:tgtEl>
                                        <p:attrNameLst>
                                          <p:attrName>style.visibility</p:attrName>
                                        </p:attrNameLst>
                                      </p:cBhvr>
                                      <p:to>
                                        <p:strVal val="visible"/>
                                      </p:to>
                                    </p:set>
                                    <p:animEffect transition="in" filter="wipe(up)">
                                      <p:cBhvr>
                                        <p:cTn id="55" dur="500"/>
                                        <p:tgtEl>
                                          <p:spTgt spid="10">
                                            <p:txEl>
                                              <p:pRg st="4" end="4"/>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10">
                                            <p:txEl>
                                              <p:pRg st="5" end="5"/>
                                            </p:txEl>
                                          </p:spTgt>
                                        </p:tgtEl>
                                        <p:attrNameLst>
                                          <p:attrName>style.visibility</p:attrName>
                                        </p:attrNameLst>
                                      </p:cBhvr>
                                      <p:to>
                                        <p:strVal val="visible"/>
                                      </p:to>
                                    </p:set>
                                    <p:animEffect transition="in" filter="wipe(up)">
                                      <p:cBhvr>
                                        <p:cTn id="58" dur="500"/>
                                        <p:tgtEl>
                                          <p:spTgt spid="10">
                                            <p:txEl>
                                              <p:pRg st="5" end="5"/>
                                            </p:txEl>
                                          </p:spTgt>
                                        </p:tgtEl>
                                      </p:cBhvr>
                                    </p:animEffect>
                                  </p:childTnLst>
                                </p:cTn>
                              </p:par>
                              <p:par>
                                <p:cTn id="59" presetID="22" presetClass="entr" presetSubtype="1" fill="hold" grpId="0" nodeType="withEffect">
                                  <p:stCondLst>
                                    <p:cond delay="250"/>
                                  </p:stCondLst>
                                  <p:childTnLst>
                                    <p:set>
                                      <p:cBhvr>
                                        <p:cTn id="60" dur="1" fill="hold">
                                          <p:stCondLst>
                                            <p:cond delay="0"/>
                                          </p:stCondLst>
                                        </p:cTn>
                                        <p:tgtEl>
                                          <p:spTgt spid="10">
                                            <p:txEl>
                                              <p:pRg st="6" end="6"/>
                                            </p:txEl>
                                          </p:spTgt>
                                        </p:tgtEl>
                                        <p:attrNameLst>
                                          <p:attrName>style.visibility</p:attrName>
                                        </p:attrNameLst>
                                      </p:cBhvr>
                                      <p:to>
                                        <p:strVal val="visible"/>
                                      </p:to>
                                    </p:set>
                                    <p:animEffect transition="in" filter="wipe(up)">
                                      <p:cBhvr>
                                        <p:cTn id="61" dur="500"/>
                                        <p:tgtEl>
                                          <p:spTgt spid="10">
                                            <p:txEl>
                                              <p:pRg st="6" end="6"/>
                                            </p:txEl>
                                          </p:spTgt>
                                        </p:tgtEl>
                                      </p:cBhvr>
                                    </p:animEffect>
                                  </p:childTnLst>
                                </p:cTn>
                              </p:par>
                              <p:par>
                                <p:cTn id="62" presetID="22" presetClass="entr" presetSubtype="1" fill="hold" grpId="0" nodeType="withEffect">
                                  <p:stCondLst>
                                    <p:cond delay="250"/>
                                  </p:stCondLst>
                                  <p:childTnLst>
                                    <p:set>
                                      <p:cBhvr>
                                        <p:cTn id="63" dur="1" fill="hold">
                                          <p:stCondLst>
                                            <p:cond delay="0"/>
                                          </p:stCondLst>
                                        </p:cTn>
                                        <p:tgtEl>
                                          <p:spTgt spid="10">
                                            <p:txEl>
                                              <p:pRg st="7" end="7"/>
                                            </p:txEl>
                                          </p:spTgt>
                                        </p:tgtEl>
                                        <p:attrNameLst>
                                          <p:attrName>style.visibility</p:attrName>
                                        </p:attrNameLst>
                                      </p:cBhvr>
                                      <p:to>
                                        <p:strVal val="visible"/>
                                      </p:to>
                                    </p:set>
                                    <p:animEffect transition="in" filter="wipe(up)">
                                      <p:cBhvr>
                                        <p:cTn id="64" dur="500"/>
                                        <p:tgtEl>
                                          <p:spTgt spid="10">
                                            <p:txEl>
                                              <p:pRg st="7" end="7"/>
                                            </p:txEl>
                                          </p:spTgt>
                                        </p:tgtEl>
                                      </p:cBhvr>
                                    </p:animEffect>
                                  </p:childTnLst>
                                </p:cTn>
                              </p:par>
                              <p:par>
                                <p:cTn id="65" presetID="22" presetClass="entr" presetSubtype="1" fill="hold" grpId="0" nodeType="withEffect">
                                  <p:stCondLst>
                                    <p:cond delay="250"/>
                                  </p:stCondLst>
                                  <p:childTnLst>
                                    <p:set>
                                      <p:cBhvr>
                                        <p:cTn id="66" dur="1" fill="hold">
                                          <p:stCondLst>
                                            <p:cond delay="0"/>
                                          </p:stCondLst>
                                        </p:cTn>
                                        <p:tgtEl>
                                          <p:spTgt spid="11">
                                            <p:txEl>
                                              <p:pRg st="0" end="0"/>
                                            </p:txEl>
                                          </p:spTgt>
                                        </p:tgtEl>
                                        <p:attrNameLst>
                                          <p:attrName>style.visibility</p:attrName>
                                        </p:attrNameLst>
                                      </p:cBhvr>
                                      <p:to>
                                        <p:strVal val="visible"/>
                                      </p:to>
                                    </p:set>
                                    <p:animEffect transition="in" filter="wipe(up)">
                                      <p:cBhvr>
                                        <p:cTn id="67" dur="500"/>
                                        <p:tgtEl>
                                          <p:spTgt spid="11">
                                            <p:txEl>
                                              <p:pRg st="0" end="0"/>
                                            </p:txEl>
                                          </p:spTgt>
                                        </p:tgtEl>
                                      </p:cBhvr>
                                    </p:animEffect>
                                  </p:childTnLst>
                                </p:cTn>
                              </p:par>
                              <p:par>
                                <p:cTn id="68" presetID="22" presetClass="entr" presetSubtype="1" fill="hold" grpId="0" nodeType="withEffect">
                                  <p:stCondLst>
                                    <p:cond delay="250"/>
                                  </p:stCondLst>
                                  <p:childTnLst>
                                    <p:set>
                                      <p:cBhvr>
                                        <p:cTn id="69" dur="1" fill="hold">
                                          <p:stCondLst>
                                            <p:cond delay="0"/>
                                          </p:stCondLst>
                                        </p:cTn>
                                        <p:tgtEl>
                                          <p:spTgt spid="11">
                                            <p:txEl>
                                              <p:pRg st="1" end="1"/>
                                            </p:txEl>
                                          </p:spTgt>
                                        </p:tgtEl>
                                        <p:attrNameLst>
                                          <p:attrName>style.visibility</p:attrName>
                                        </p:attrNameLst>
                                      </p:cBhvr>
                                      <p:to>
                                        <p:strVal val="visible"/>
                                      </p:to>
                                    </p:set>
                                    <p:animEffect transition="in" filter="wipe(up)">
                                      <p:cBhvr>
                                        <p:cTn id="70" dur="500"/>
                                        <p:tgtEl>
                                          <p:spTgt spid="11">
                                            <p:txEl>
                                              <p:pRg st="1" end="1"/>
                                            </p:txEl>
                                          </p:spTgt>
                                        </p:tgtEl>
                                      </p:cBhvr>
                                    </p:animEffect>
                                  </p:childTnLst>
                                </p:cTn>
                              </p:par>
                              <p:par>
                                <p:cTn id="71" presetID="22" presetClass="entr" presetSubtype="1" fill="hold" grpId="0" nodeType="withEffect">
                                  <p:stCondLst>
                                    <p:cond delay="250"/>
                                  </p:stCondLst>
                                  <p:childTnLst>
                                    <p:set>
                                      <p:cBhvr>
                                        <p:cTn id="72" dur="1" fill="hold">
                                          <p:stCondLst>
                                            <p:cond delay="0"/>
                                          </p:stCondLst>
                                        </p:cTn>
                                        <p:tgtEl>
                                          <p:spTgt spid="11">
                                            <p:txEl>
                                              <p:pRg st="2" end="2"/>
                                            </p:txEl>
                                          </p:spTgt>
                                        </p:tgtEl>
                                        <p:attrNameLst>
                                          <p:attrName>style.visibility</p:attrName>
                                        </p:attrNameLst>
                                      </p:cBhvr>
                                      <p:to>
                                        <p:strVal val="visible"/>
                                      </p:to>
                                    </p:set>
                                    <p:animEffect transition="in" filter="wipe(up)">
                                      <p:cBhvr>
                                        <p:cTn id="73" dur="500"/>
                                        <p:tgtEl>
                                          <p:spTgt spid="11">
                                            <p:txEl>
                                              <p:pRg st="2" end="2"/>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11">
                                            <p:txEl>
                                              <p:pRg st="3" end="3"/>
                                            </p:txEl>
                                          </p:spTgt>
                                        </p:tgtEl>
                                        <p:attrNameLst>
                                          <p:attrName>style.visibility</p:attrName>
                                        </p:attrNameLst>
                                      </p:cBhvr>
                                      <p:to>
                                        <p:strVal val="visible"/>
                                      </p:to>
                                    </p:set>
                                    <p:animEffect transition="in" filter="wipe(up)">
                                      <p:cBhvr>
                                        <p:cTn id="76" dur="500"/>
                                        <p:tgtEl>
                                          <p:spTgt spid="11">
                                            <p:txEl>
                                              <p:pRg st="3" end="3"/>
                                            </p:txEl>
                                          </p:spTgt>
                                        </p:tgtEl>
                                      </p:cBhvr>
                                    </p:animEffect>
                                  </p:childTnLst>
                                </p:cTn>
                              </p:par>
                              <p:par>
                                <p:cTn id="77" presetID="22" presetClass="entr" presetSubtype="1" fill="hold" grpId="0" nodeType="withEffect">
                                  <p:stCondLst>
                                    <p:cond delay="250"/>
                                  </p:stCondLst>
                                  <p:childTnLst>
                                    <p:set>
                                      <p:cBhvr>
                                        <p:cTn id="78" dur="1" fill="hold">
                                          <p:stCondLst>
                                            <p:cond delay="0"/>
                                          </p:stCondLst>
                                        </p:cTn>
                                        <p:tgtEl>
                                          <p:spTgt spid="11">
                                            <p:txEl>
                                              <p:pRg st="4" end="4"/>
                                            </p:txEl>
                                          </p:spTgt>
                                        </p:tgtEl>
                                        <p:attrNameLst>
                                          <p:attrName>style.visibility</p:attrName>
                                        </p:attrNameLst>
                                      </p:cBhvr>
                                      <p:to>
                                        <p:strVal val="visible"/>
                                      </p:to>
                                    </p:set>
                                    <p:animEffect transition="in" filter="wipe(up)">
                                      <p:cBhvr>
                                        <p:cTn id="79" dur="500"/>
                                        <p:tgtEl>
                                          <p:spTgt spid="11">
                                            <p:txEl>
                                              <p:pRg st="4" end="4"/>
                                            </p:txEl>
                                          </p:spTgt>
                                        </p:tgtEl>
                                      </p:cBhvr>
                                    </p:animEffect>
                                  </p:childTnLst>
                                </p:cTn>
                              </p:par>
                              <p:par>
                                <p:cTn id="80" presetID="22" presetClass="entr" presetSubtype="1" fill="hold" grpId="0" nodeType="withEffect">
                                  <p:stCondLst>
                                    <p:cond delay="250"/>
                                  </p:stCondLst>
                                  <p:childTnLst>
                                    <p:set>
                                      <p:cBhvr>
                                        <p:cTn id="81" dur="1" fill="hold">
                                          <p:stCondLst>
                                            <p:cond delay="0"/>
                                          </p:stCondLst>
                                        </p:cTn>
                                        <p:tgtEl>
                                          <p:spTgt spid="11">
                                            <p:txEl>
                                              <p:pRg st="5" end="5"/>
                                            </p:txEl>
                                          </p:spTgt>
                                        </p:tgtEl>
                                        <p:attrNameLst>
                                          <p:attrName>style.visibility</p:attrName>
                                        </p:attrNameLst>
                                      </p:cBhvr>
                                      <p:to>
                                        <p:strVal val="visible"/>
                                      </p:to>
                                    </p:set>
                                    <p:animEffect transition="in" filter="wipe(up)">
                                      <p:cBhvr>
                                        <p:cTn id="82" dur="500"/>
                                        <p:tgtEl>
                                          <p:spTgt spid="11">
                                            <p:txEl>
                                              <p:pRg st="5" end="5"/>
                                            </p:txEl>
                                          </p:spTgt>
                                        </p:tgtEl>
                                      </p:cBhvr>
                                    </p:animEffect>
                                  </p:childTnLst>
                                </p:cTn>
                              </p:par>
                              <p:par>
                                <p:cTn id="83" presetID="22" presetClass="entr" presetSubtype="1" fill="hold" grpId="0" nodeType="withEffect">
                                  <p:stCondLst>
                                    <p:cond delay="250"/>
                                  </p:stCondLst>
                                  <p:childTnLst>
                                    <p:set>
                                      <p:cBhvr>
                                        <p:cTn id="84" dur="1" fill="hold">
                                          <p:stCondLst>
                                            <p:cond delay="0"/>
                                          </p:stCondLst>
                                        </p:cTn>
                                        <p:tgtEl>
                                          <p:spTgt spid="11">
                                            <p:txEl>
                                              <p:pRg st="6" end="6"/>
                                            </p:txEl>
                                          </p:spTgt>
                                        </p:tgtEl>
                                        <p:attrNameLst>
                                          <p:attrName>style.visibility</p:attrName>
                                        </p:attrNameLst>
                                      </p:cBhvr>
                                      <p:to>
                                        <p:strVal val="visible"/>
                                      </p:to>
                                    </p:set>
                                    <p:animEffect transition="in" filter="wipe(up)">
                                      <p:cBhvr>
                                        <p:cTn id="8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build="p"/>
      <p:bldP spid="10" grpId="0" uiExpand="1" build="p"/>
      <p:bldP spid="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9F0A91D3-2A43-5248-96D7-BA7BF52D6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181100"/>
            <a:ext cx="5112712" cy="247173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descr="A screenshot of a computer&#10;&#10;Description automatically generated">
            <a:extLst>
              <a:ext uri="{FF2B5EF4-FFF2-40B4-BE49-F238E27FC236}">
                <a16:creationId xmlns:a16="http://schemas.microsoft.com/office/drawing/2014/main" id="{318FFAF1-D2D5-C076-6710-EF5D5E88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273" y="1181101"/>
            <a:ext cx="5238577" cy="247173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6" descr="A computer screen shot of a code&#10;&#10;Description automatically generated">
            <a:extLst>
              <a:ext uri="{FF2B5EF4-FFF2-40B4-BE49-F238E27FC236}">
                <a16:creationId xmlns:a16="http://schemas.microsoft.com/office/drawing/2014/main" id="{9F14315E-28DE-57A6-2A3E-E81D15C8F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0" y="4214812"/>
            <a:ext cx="5255625" cy="247173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8" descr="A computer screen shot of a code&#10;&#10;Description automatically generated">
            <a:extLst>
              <a:ext uri="{FF2B5EF4-FFF2-40B4-BE49-F238E27FC236}">
                <a16:creationId xmlns:a16="http://schemas.microsoft.com/office/drawing/2014/main" id="{56A06B40-AD97-DF6A-1154-991DA6A82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5273" y="4252911"/>
            <a:ext cx="5238577" cy="24717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Rectangle: Rounded Corners 9">
            <a:hlinkClick r:id="rId6" action="ppaction://hlinksldjump"/>
            <a:extLst>
              <a:ext uri="{FF2B5EF4-FFF2-40B4-BE49-F238E27FC236}">
                <a16:creationId xmlns:a16="http://schemas.microsoft.com/office/drawing/2014/main" id="{9D2943DC-EE18-3EB7-02CC-61D8B60AF4C7}"/>
              </a:ext>
            </a:extLst>
          </p:cNvPr>
          <p:cNvSpPr/>
          <p:nvPr/>
        </p:nvSpPr>
        <p:spPr>
          <a:xfrm>
            <a:off x="37333" y="109479"/>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Back</a:t>
            </a:r>
          </a:p>
        </p:txBody>
      </p:sp>
    </p:spTree>
    <p:extLst>
      <p:ext uri="{BB962C8B-B14F-4D97-AF65-F5344CB8AC3E}">
        <p14:creationId xmlns:p14="http://schemas.microsoft.com/office/powerpoint/2010/main" val="6148102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125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5000" b="-5000"/>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354F38-BF5C-670E-905D-58554708FD05}"/>
              </a:ext>
            </a:extLst>
          </p:cNvPr>
          <p:cNvGrpSpPr/>
          <p:nvPr/>
        </p:nvGrpSpPr>
        <p:grpSpPr>
          <a:xfrm>
            <a:off x="721896" y="2017294"/>
            <a:ext cx="2823411" cy="2727158"/>
            <a:chOff x="2149643" y="1744579"/>
            <a:chExt cx="2823411" cy="2727158"/>
          </a:xfrm>
        </p:grpSpPr>
        <p:sp useBgFill="1">
          <p:nvSpPr>
            <p:cNvPr id="9" name="Rectangle: Rounded Corners 8">
              <a:extLst>
                <a:ext uri="{FF2B5EF4-FFF2-40B4-BE49-F238E27FC236}">
                  <a16:creationId xmlns:a16="http://schemas.microsoft.com/office/drawing/2014/main" id="{0D156F80-6D3D-4E38-75D5-1E747525FD8E}"/>
                </a:ext>
              </a:extLst>
            </p:cNvPr>
            <p:cNvSpPr/>
            <p:nvPr/>
          </p:nvSpPr>
          <p:spPr>
            <a:xfrm>
              <a:off x="2149643" y="1744579"/>
              <a:ext cx="2823411" cy="2727158"/>
            </a:xfrm>
            <a:prstGeom prst="roundRect">
              <a:avLst/>
            </a:prstGeom>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9D5B7C-4575-6392-A683-BDEAF947B094}"/>
                </a:ext>
              </a:extLst>
            </p:cNvPr>
            <p:cNvSpPr/>
            <p:nvPr/>
          </p:nvSpPr>
          <p:spPr>
            <a:xfrm>
              <a:off x="2149643" y="1744579"/>
              <a:ext cx="2823411" cy="2727158"/>
            </a:xfrm>
            <a:prstGeom prst="roundRect">
              <a:avLst/>
            </a:prstGeom>
            <a:gradFill flip="none" rotWithShape="1">
              <a:gsLst>
                <a:gs pos="100000">
                  <a:schemeClr val="bg1">
                    <a:alpha val="9000"/>
                  </a:schemeClr>
                </a:gs>
                <a:gs pos="0">
                  <a:schemeClr val="tx1">
                    <a:alpha val="11000"/>
                  </a:schemeClr>
                </a:gs>
              </a:gsLst>
              <a:path path="circle">
                <a:fillToRect l="100000" b="100000"/>
              </a:path>
              <a:tileRect t="-100000" r="-100000"/>
            </a:grad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6F4ECB93-C302-B473-7B39-48FEF58CDBBF}"/>
              </a:ext>
            </a:extLst>
          </p:cNvPr>
          <p:cNvGrpSpPr>
            <a:grpSpLocks/>
          </p:cNvGrpSpPr>
          <p:nvPr/>
        </p:nvGrpSpPr>
        <p:grpSpPr>
          <a:xfrm>
            <a:off x="5334000" y="663741"/>
            <a:ext cx="4178968" cy="830176"/>
            <a:chOff x="2149643" y="1744579"/>
            <a:chExt cx="2823411" cy="2727158"/>
          </a:xfrm>
          <a:gradFill>
            <a:gsLst>
              <a:gs pos="0">
                <a:schemeClr val="tx1">
                  <a:alpha val="0"/>
                </a:schemeClr>
              </a:gs>
              <a:gs pos="100000">
                <a:srgbClr val="C00000">
                  <a:alpha val="22000"/>
                </a:srgbClr>
              </a:gs>
            </a:gsLst>
            <a:lin ang="18900000" scaled="1"/>
          </a:gradFill>
        </p:grpSpPr>
        <p:sp useBgFill="1">
          <p:nvSpPr>
            <p:cNvPr id="12" name="Rectangle: Rounded Corners 11">
              <a:extLst>
                <a:ext uri="{FF2B5EF4-FFF2-40B4-BE49-F238E27FC236}">
                  <a16:creationId xmlns:a16="http://schemas.microsoft.com/office/drawing/2014/main" id="{475B2E96-E630-F80D-70AB-775DAF946708}"/>
                </a:ext>
              </a:extLst>
            </p:cNvPr>
            <p:cNvSpPr>
              <a:spLocks/>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922B4E0-A605-CE0F-E6E7-9410994E6414}"/>
                </a:ext>
              </a:extLst>
            </p:cNvPr>
            <p:cNvSpPr>
              <a:spLocks/>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2D8774C1-B45A-FF08-DA76-8509060E10C1}"/>
              </a:ext>
            </a:extLst>
          </p:cNvPr>
          <p:cNvGrpSpPr/>
          <p:nvPr/>
        </p:nvGrpSpPr>
        <p:grpSpPr>
          <a:xfrm>
            <a:off x="6785809" y="2330112"/>
            <a:ext cx="4178968" cy="898360"/>
            <a:chOff x="2149643" y="1744579"/>
            <a:chExt cx="2823411" cy="2727158"/>
          </a:xfrm>
          <a:gradFill>
            <a:gsLst>
              <a:gs pos="0">
                <a:schemeClr val="tx1">
                  <a:alpha val="0"/>
                </a:schemeClr>
              </a:gs>
              <a:gs pos="100000">
                <a:srgbClr val="FFC000">
                  <a:alpha val="22000"/>
                </a:srgbClr>
              </a:gs>
            </a:gsLst>
            <a:lin ang="18900000" scaled="1"/>
          </a:gradFill>
        </p:grpSpPr>
        <p:sp useBgFill="1">
          <p:nvSpPr>
            <p:cNvPr id="15" name="Rectangle: Rounded Corners 14">
              <a:extLst>
                <a:ext uri="{FF2B5EF4-FFF2-40B4-BE49-F238E27FC236}">
                  <a16:creationId xmlns:a16="http://schemas.microsoft.com/office/drawing/2014/main" id="{F49DA4D3-CC1B-8019-F4AD-FD6251CC3F6C}"/>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8683C73-6352-2D26-27E7-A1116A47176D}"/>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557B9CB-646E-B05A-B0BC-4DF1C82FF830}"/>
              </a:ext>
            </a:extLst>
          </p:cNvPr>
          <p:cNvGrpSpPr/>
          <p:nvPr/>
        </p:nvGrpSpPr>
        <p:grpSpPr>
          <a:xfrm>
            <a:off x="6785809" y="3599449"/>
            <a:ext cx="4178968" cy="830174"/>
            <a:chOff x="2149643" y="1744579"/>
            <a:chExt cx="2823411" cy="2727158"/>
          </a:xfrm>
          <a:gradFill>
            <a:gsLst>
              <a:gs pos="0">
                <a:schemeClr val="tx1">
                  <a:alpha val="0"/>
                </a:schemeClr>
              </a:gs>
              <a:gs pos="100000">
                <a:schemeClr val="accent1">
                  <a:alpha val="22000"/>
                </a:schemeClr>
              </a:gs>
            </a:gsLst>
            <a:lin ang="18900000" scaled="1"/>
          </a:gradFill>
        </p:grpSpPr>
        <p:sp useBgFill="1">
          <p:nvSpPr>
            <p:cNvPr id="21" name="Rectangle: Rounded Corners 20">
              <a:extLst>
                <a:ext uri="{FF2B5EF4-FFF2-40B4-BE49-F238E27FC236}">
                  <a16:creationId xmlns:a16="http://schemas.microsoft.com/office/drawing/2014/main" id="{CCD56CEA-3998-9808-015D-F31A0F341C0D}"/>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A2A50A6-9AE2-0646-54FD-2C6F5EEE8E9B}"/>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D1E4417-23C2-BA6D-DC81-2E2789D18EA8}"/>
              </a:ext>
            </a:extLst>
          </p:cNvPr>
          <p:cNvGrpSpPr/>
          <p:nvPr/>
        </p:nvGrpSpPr>
        <p:grpSpPr>
          <a:xfrm>
            <a:off x="5434274" y="5151524"/>
            <a:ext cx="4178968" cy="830174"/>
            <a:chOff x="2149643" y="1744579"/>
            <a:chExt cx="2823411" cy="2727158"/>
          </a:xfrm>
          <a:gradFill>
            <a:gsLst>
              <a:gs pos="0">
                <a:schemeClr val="tx1">
                  <a:alpha val="0"/>
                </a:schemeClr>
              </a:gs>
              <a:gs pos="100000">
                <a:schemeClr val="accent3">
                  <a:lumMod val="60000"/>
                  <a:lumOff val="40000"/>
                  <a:alpha val="22000"/>
                </a:schemeClr>
              </a:gs>
            </a:gsLst>
            <a:lin ang="18900000" scaled="1"/>
          </a:gradFill>
        </p:grpSpPr>
        <p:sp useBgFill="1">
          <p:nvSpPr>
            <p:cNvPr id="24" name="Rectangle: Rounded Corners 23">
              <a:extLst>
                <a:ext uri="{FF2B5EF4-FFF2-40B4-BE49-F238E27FC236}">
                  <a16:creationId xmlns:a16="http://schemas.microsoft.com/office/drawing/2014/main" id="{C395872E-5B87-4BE9-DD42-381B6B84F6E3}"/>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75269BA-C89D-96F2-D302-A39169B51EBF}"/>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B3D73404-3479-A4D5-C893-13A89922A54F}"/>
              </a:ext>
            </a:extLst>
          </p:cNvPr>
          <p:cNvGrpSpPr/>
          <p:nvPr/>
        </p:nvGrpSpPr>
        <p:grpSpPr>
          <a:xfrm>
            <a:off x="3657606" y="1798718"/>
            <a:ext cx="1989219" cy="731922"/>
            <a:chOff x="3625517" y="1824790"/>
            <a:chExt cx="1989219" cy="731922"/>
          </a:xfrm>
        </p:grpSpPr>
        <p:cxnSp>
          <p:nvCxnSpPr>
            <p:cNvPr id="27" name="Straight Connector 26">
              <a:extLst>
                <a:ext uri="{FF2B5EF4-FFF2-40B4-BE49-F238E27FC236}">
                  <a16:creationId xmlns:a16="http://schemas.microsoft.com/office/drawing/2014/main" id="{12BB3E69-7D81-587A-C50F-6C153C833CBA}"/>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7D4900-416F-89DA-75EE-B1D905CAA9FC}"/>
                </a:ext>
              </a:extLst>
            </p:cNvPr>
            <p:cNvCxnSpPr>
              <a:cxnSpLocks/>
            </p:cNvCxnSpPr>
            <p:nvPr/>
          </p:nvCxnSpPr>
          <p:spPr>
            <a:xfrm>
              <a:off x="5614736" y="1824790"/>
              <a:ext cx="0" cy="731922"/>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1AE19FC7-823D-8D11-EF54-C72FED2A992F}"/>
              </a:ext>
            </a:extLst>
          </p:cNvPr>
          <p:cNvGrpSpPr/>
          <p:nvPr/>
        </p:nvGrpSpPr>
        <p:grpSpPr>
          <a:xfrm>
            <a:off x="3641564" y="2707107"/>
            <a:ext cx="3064030" cy="100246"/>
            <a:chOff x="3625517" y="2556712"/>
            <a:chExt cx="3064040" cy="0"/>
          </a:xfrm>
        </p:grpSpPr>
        <p:cxnSp>
          <p:nvCxnSpPr>
            <p:cNvPr id="36" name="Straight Connector 35">
              <a:extLst>
                <a:ext uri="{FF2B5EF4-FFF2-40B4-BE49-F238E27FC236}">
                  <a16:creationId xmlns:a16="http://schemas.microsoft.com/office/drawing/2014/main" id="{08EA0955-1B0A-A89C-BCE3-6543BD38A1D5}"/>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5C30C4C-D70E-8E72-A18E-1917723AD966}"/>
                </a:ext>
              </a:extLst>
            </p:cNvPr>
            <p:cNvCxnSpPr>
              <a:cxnSpLocks/>
            </p:cNvCxnSpPr>
            <p:nvPr/>
          </p:nvCxnSpPr>
          <p:spPr>
            <a:xfrm flipH="1">
              <a:off x="5614736" y="2556712"/>
              <a:ext cx="1074821"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9B7FE3E1-9378-0936-9A04-C0223761386F}"/>
              </a:ext>
            </a:extLst>
          </p:cNvPr>
          <p:cNvGrpSpPr/>
          <p:nvPr/>
        </p:nvGrpSpPr>
        <p:grpSpPr>
          <a:xfrm>
            <a:off x="3641563" y="4231106"/>
            <a:ext cx="1989213" cy="613607"/>
            <a:chOff x="3641563" y="3954382"/>
            <a:chExt cx="1989216" cy="1475871"/>
          </a:xfrm>
        </p:grpSpPr>
        <p:cxnSp>
          <p:nvCxnSpPr>
            <p:cNvPr id="40" name="Straight Connector 39">
              <a:extLst>
                <a:ext uri="{FF2B5EF4-FFF2-40B4-BE49-F238E27FC236}">
                  <a16:creationId xmlns:a16="http://schemas.microsoft.com/office/drawing/2014/main" id="{2E8E09E2-B097-CC72-F3B1-0182D9F16856}"/>
                </a:ext>
              </a:extLst>
            </p:cNvPr>
            <p:cNvCxnSpPr>
              <a:cxnSpLocks/>
            </p:cNvCxnSpPr>
            <p:nvPr/>
          </p:nvCxnSpPr>
          <p:spPr>
            <a:xfrm flipV="1">
              <a:off x="5630778" y="3954382"/>
              <a:ext cx="1" cy="1475871"/>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34479A1-D88B-130F-A282-6710F54A4913}"/>
                </a:ext>
              </a:extLst>
            </p:cNvPr>
            <p:cNvCxnSpPr>
              <a:cxnSpLocks/>
            </p:cNvCxnSpPr>
            <p:nvPr/>
          </p:nvCxnSpPr>
          <p:spPr>
            <a:xfrm rot="16200000">
              <a:off x="4636170" y="2959776"/>
              <a:ext cx="0" cy="1989213"/>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43998053-AE8D-DE36-F743-7423275E6851}"/>
              </a:ext>
            </a:extLst>
          </p:cNvPr>
          <p:cNvGrpSpPr/>
          <p:nvPr/>
        </p:nvGrpSpPr>
        <p:grpSpPr>
          <a:xfrm>
            <a:off x="3633543" y="4066683"/>
            <a:ext cx="3064030" cy="100246"/>
            <a:chOff x="3625517" y="2556712"/>
            <a:chExt cx="3064040" cy="0"/>
          </a:xfrm>
        </p:grpSpPr>
        <p:cxnSp>
          <p:nvCxnSpPr>
            <p:cNvPr id="51" name="Straight Connector 50">
              <a:extLst>
                <a:ext uri="{FF2B5EF4-FFF2-40B4-BE49-F238E27FC236}">
                  <a16:creationId xmlns:a16="http://schemas.microsoft.com/office/drawing/2014/main" id="{355C64F3-3184-7B5A-6596-5F5412BA6192}"/>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CB162CF-3371-3DCF-F349-7D470F75775A}"/>
                </a:ext>
              </a:extLst>
            </p:cNvPr>
            <p:cNvCxnSpPr>
              <a:cxnSpLocks/>
            </p:cNvCxnSpPr>
            <p:nvPr/>
          </p:nvCxnSpPr>
          <p:spPr>
            <a:xfrm flipH="1">
              <a:off x="5614736" y="2556712"/>
              <a:ext cx="1074821"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B90BDBD5-7888-21B4-B609-C2346D67586A}"/>
              </a:ext>
            </a:extLst>
          </p:cNvPr>
          <p:cNvSpPr txBox="1"/>
          <p:nvPr/>
        </p:nvSpPr>
        <p:spPr>
          <a:xfrm>
            <a:off x="721902" y="3320962"/>
            <a:ext cx="2823410"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Forecasting Questions Phase</a:t>
            </a:r>
          </a:p>
        </p:txBody>
      </p:sp>
      <p:pic>
        <p:nvPicPr>
          <p:cNvPr id="55" name="Graphic 54" descr="Help with solid fill">
            <a:extLst>
              <a:ext uri="{FF2B5EF4-FFF2-40B4-BE49-F238E27FC236}">
                <a16:creationId xmlns:a16="http://schemas.microsoft.com/office/drawing/2014/main" id="{73643D0E-1677-3C5A-D889-D73E8E1988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8649" y="2520615"/>
            <a:ext cx="585537" cy="585537"/>
          </a:xfrm>
          <a:prstGeom prst="rect">
            <a:avLst/>
          </a:prstGeom>
          <a:effectLst>
            <a:glow rad="139700">
              <a:schemeClr val="accent4">
                <a:satMod val="175000"/>
                <a:alpha val="40000"/>
              </a:schemeClr>
            </a:glow>
            <a:reflection blurRad="6350" stA="52000" endA="300" endPos="35000" dir="5400000" sy="-100000" algn="bl" rotWithShape="0"/>
          </a:effectLst>
        </p:spPr>
      </p:pic>
      <p:sp>
        <p:nvSpPr>
          <p:cNvPr id="56" name="TextBox 55">
            <a:extLst>
              <a:ext uri="{FF2B5EF4-FFF2-40B4-BE49-F238E27FC236}">
                <a16:creationId xmlns:a16="http://schemas.microsoft.com/office/drawing/2014/main" id="{8F84C4A7-1283-F995-16E1-197B0AACD7DC}"/>
              </a:ext>
            </a:extLst>
          </p:cNvPr>
          <p:cNvSpPr txBox="1"/>
          <p:nvPr/>
        </p:nvSpPr>
        <p:spPr>
          <a:xfrm>
            <a:off x="5622756" y="815251"/>
            <a:ext cx="3866140" cy="477054"/>
          </a:xfrm>
          <a:prstGeom prst="rect">
            <a:avLst/>
          </a:prstGeom>
          <a:noFill/>
        </p:spPr>
        <p:txBody>
          <a:bodyPr wrap="square" rtlCol="0">
            <a:spAutoFit/>
          </a:bodyPr>
          <a:lstStyle/>
          <a:p>
            <a:r>
              <a:rPr lang="en-US" sz="2500" dirty="0">
                <a:solidFill>
                  <a:schemeClr val="bg1"/>
                </a:solidFill>
                <a:latin typeface="Bernard MT Condensed" panose="02050806060905020404" pitchFamily="18" charset="0"/>
              </a:rPr>
              <a:t>Key Forecasting Questions</a:t>
            </a:r>
          </a:p>
        </p:txBody>
      </p:sp>
      <p:sp>
        <p:nvSpPr>
          <p:cNvPr id="57" name="TextBox 56">
            <a:extLst>
              <a:ext uri="{FF2B5EF4-FFF2-40B4-BE49-F238E27FC236}">
                <a16:creationId xmlns:a16="http://schemas.microsoft.com/office/drawing/2014/main" id="{42F754F9-0547-10EC-9FBC-7F7EBCB6119E}"/>
              </a:ext>
            </a:extLst>
          </p:cNvPr>
          <p:cNvSpPr txBox="1"/>
          <p:nvPr/>
        </p:nvSpPr>
        <p:spPr>
          <a:xfrm>
            <a:off x="7423484" y="2517682"/>
            <a:ext cx="3866140" cy="523220"/>
          </a:xfrm>
          <a:prstGeom prst="rect">
            <a:avLst/>
          </a:prstGeom>
          <a:noFill/>
        </p:spPr>
        <p:txBody>
          <a:bodyPr wrap="square" rtlCol="0">
            <a:spAutoFit/>
          </a:bodyPr>
          <a:lstStyle/>
          <a:p>
            <a:r>
              <a:rPr lang="en-US" sz="2800" dirty="0">
                <a:solidFill>
                  <a:schemeClr val="bg1"/>
                </a:solidFill>
                <a:latin typeface="Bernard MT Condensed" panose="02050806060905020404" pitchFamily="18" charset="0"/>
              </a:rPr>
              <a:t>Tools Used : Python</a:t>
            </a:r>
            <a:endParaRPr lang="en-US" sz="2500" dirty="0">
              <a:solidFill>
                <a:schemeClr val="bg1"/>
              </a:solidFill>
              <a:latin typeface="Bernard MT Condensed" panose="02050806060905020404" pitchFamily="18" charset="0"/>
            </a:endParaRPr>
          </a:p>
        </p:txBody>
      </p:sp>
      <p:sp>
        <p:nvSpPr>
          <p:cNvPr id="58" name="TextBox 57">
            <a:extLst>
              <a:ext uri="{FF2B5EF4-FFF2-40B4-BE49-F238E27FC236}">
                <a16:creationId xmlns:a16="http://schemas.microsoft.com/office/drawing/2014/main" id="{210D7A9F-15DC-A311-AE7F-92C04A82126C}"/>
              </a:ext>
            </a:extLst>
          </p:cNvPr>
          <p:cNvSpPr txBox="1"/>
          <p:nvPr/>
        </p:nvSpPr>
        <p:spPr>
          <a:xfrm>
            <a:off x="7852603" y="3754933"/>
            <a:ext cx="3866140" cy="523220"/>
          </a:xfrm>
          <a:prstGeom prst="rect">
            <a:avLst/>
          </a:prstGeom>
          <a:noFill/>
        </p:spPr>
        <p:txBody>
          <a:bodyPr wrap="square" rtlCol="0">
            <a:spAutoFit/>
          </a:bodyPr>
          <a:lstStyle/>
          <a:p>
            <a:r>
              <a:rPr lang="en-US" sz="2800" dirty="0">
                <a:solidFill>
                  <a:schemeClr val="bg1"/>
                </a:solidFill>
                <a:latin typeface="Bernard MT Condensed" panose="02050806060905020404" pitchFamily="18" charset="0"/>
              </a:rPr>
              <a:t>Deliverables</a:t>
            </a:r>
            <a:endParaRPr lang="en-US" sz="2500" dirty="0">
              <a:solidFill>
                <a:schemeClr val="bg1"/>
              </a:solidFill>
              <a:latin typeface="Bernard MT Condensed" panose="02050806060905020404" pitchFamily="18" charset="0"/>
            </a:endParaRPr>
          </a:p>
        </p:txBody>
      </p:sp>
      <p:sp>
        <p:nvSpPr>
          <p:cNvPr id="59" name="TextBox 58">
            <a:extLst>
              <a:ext uri="{FF2B5EF4-FFF2-40B4-BE49-F238E27FC236}">
                <a16:creationId xmlns:a16="http://schemas.microsoft.com/office/drawing/2014/main" id="{BDB4B846-6155-39EA-0F95-5DB458459474}"/>
              </a:ext>
            </a:extLst>
          </p:cNvPr>
          <p:cNvSpPr txBox="1"/>
          <p:nvPr/>
        </p:nvSpPr>
        <p:spPr>
          <a:xfrm>
            <a:off x="6168185" y="5305001"/>
            <a:ext cx="3866140" cy="523220"/>
          </a:xfrm>
          <a:prstGeom prst="rect">
            <a:avLst/>
          </a:prstGeom>
          <a:noFill/>
        </p:spPr>
        <p:txBody>
          <a:bodyPr wrap="square" rtlCol="0">
            <a:spAutoFit/>
          </a:bodyPr>
          <a:lstStyle/>
          <a:p>
            <a:r>
              <a:rPr lang="en-US" sz="2800" dirty="0">
                <a:solidFill>
                  <a:schemeClr val="bg1"/>
                </a:solidFill>
                <a:latin typeface="Bernard MT Condensed" panose="02050806060905020404" pitchFamily="18" charset="0"/>
              </a:rPr>
              <a:t>Visual Examples</a:t>
            </a:r>
            <a:endParaRPr lang="en-US" sz="2500" dirty="0">
              <a:solidFill>
                <a:schemeClr val="bg1"/>
              </a:solidFill>
              <a:latin typeface="Bernard MT Condensed" panose="02050806060905020404" pitchFamily="18" charset="0"/>
            </a:endParaRPr>
          </a:p>
        </p:txBody>
      </p:sp>
      <mc:AlternateContent xmlns:mc="http://schemas.openxmlformats.org/markup-compatibility/2006" xmlns:pslz="http://schemas.microsoft.com/office/powerpoint/2016/slidezoom">
        <mc:Choice Requires="pslz">
          <p:graphicFrame>
            <p:nvGraphicFramePr>
              <p:cNvPr id="63" name="Slide Zoom 62">
                <a:extLst>
                  <a:ext uri="{FF2B5EF4-FFF2-40B4-BE49-F238E27FC236}">
                    <a16:creationId xmlns:a16="http://schemas.microsoft.com/office/drawing/2014/main" id="{D8866608-7CCF-E278-BDC4-244678A7C54B}"/>
                  </a:ext>
                </a:extLst>
              </p:cNvPr>
              <p:cNvGraphicFramePr>
                <a:graphicFrameLocks noChangeAspect="1"/>
              </p:cNvGraphicFramePr>
              <p:nvPr>
                <p:extLst>
                  <p:ext uri="{D42A27DB-BD31-4B8C-83A1-F6EECF244321}">
                    <p14:modId xmlns:p14="http://schemas.microsoft.com/office/powerpoint/2010/main" val="120691943"/>
                  </p:ext>
                </p:extLst>
              </p:nvPr>
            </p:nvGraphicFramePr>
            <p:xfrm>
              <a:off x="6789804" y="684116"/>
              <a:ext cx="1532043" cy="861774"/>
            </p:xfrm>
            <a:graphic>
              <a:graphicData uri="http://schemas.microsoft.com/office/powerpoint/2016/slidezoom">
                <pslz:sldZm>
                  <pslz:sldZmObj sldId="263" cId="927295421">
                    <pslz:zmPr id="{EA9A8057-B2EE-430E-B3D0-BE690179D9BE}"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32043" cy="861774"/>
                        </a:xfrm>
                        <a:prstGeom prst="rect">
                          <a:avLst/>
                        </a:prstGeom>
                        <a:ln w="3175">
                          <a:noFill/>
                        </a:ln>
                      </p166:spPr>
                    </pslz:zmPr>
                  </pslz:sldZmObj>
                </pslz:sldZm>
              </a:graphicData>
            </a:graphic>
          </p:graphicFrame>
        </mc:Choice>
        <mc:Fallback xmlns="">
          <p:pic>
            <p:nvPicPr>
              <p:cNvPr id="63" name="Slide Zoom 62">
                <a:hlinkClick r:id="rId6" action="ppaction://hlinksldjump"/>
                <a:extLst>
                  <a:ext uri="{FF2B5EF4-FFF2-40B4-BE49-F238E27FC236}">
                    <a16:creationId xmlns:a16="http://schemas.microsoft.com/office/drawing/2014/main" id="{D8866608-7CCF-E278-BDC4-244678A7C54B}"/>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6789804" y="684116"/>
                <a:ext cx="1532043" cy="86177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65" name="Slide Zoom 64">
                <a:extLst>
                  <a:ext uri="{FF2B5EF4-FFF2-40B4-BE49-F238E27FC236}">
                    <a16:creationId xmlns:a16="http://schemas.microsoft.com/office/drawing/2014/main" id="{D3FCDBC9-9070-C281-A232-1B880CBAD893}"/>
                  </a:ext>
                </a:extLst>
              </p:cNvPr>
              <p:cNvGraphicFramePr>
                <a:graphicFrameLocks noChangeAspect="1"/>
              </p:cNvGraphicFramePr>
              <p:nvPr>
                <p:extLst>
                  <p:ext uri="{D42A27DB-BD31-4B8C-83A1-F6EECF244321}">
                    <p14:modId xmlns:p14="http://schemas.microsoft.com/office/powerpoint/2010/main" val="3643984943"/>
                  </p:ext>
                </p:extLst>
              </p:nvPr>
            </p:nvGraphicFramePr>
            <p:xfrm>
              <a:off x="8293055" y="2308867"/>
              <a:ext cx="1532043" cy="861774"/>
            </p:xfrm>
            <a:graphic>
              <a:graphicData uri="http://schemas.microsoft.com/office/powerpoint/2016/slidezoom">
                <pslz:sldZm>
                  <pslz:sldZmObj sldId="265" cId="3237410733">
                    <pslz:zmPr id="{15C6B959-BD58-482C-B515-AEA9967E8C77}"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532043" cy="861774"/>
                        </a:xfrm>
                        <a:prstGeom prst="rect">
                          <a:avLst/>
                        </a:prstGeom>
                        <a:ln w="3175">
                          <a:noFill/>
                        </a:ln>
                      </p166:spPr>
                    </pslz:zmPr>
                  </pslz:sldZmObj>
                </pslz:sldZm>
              </a:graphicData>
            </a:graphic>
          </p:graphicFrame>
        </mc:Choice>
        <mc:Fallback xmlns="">
          <p:pic>
            <p:nvPicPr>
              <p:cNvPr id="65" name="Slide Zoom 64">
                <a:hlinkClick r:id="rId8" action="ppaction://hlinksldjump"/>
                <a:extLst>
                  <a:ext uri="{FF2B5EF4-FFF2-40B4-BE49-F238E27FC236}">
                    <a16:creationId xmlns:a16="http://schemas.microsoft.com/office/drawing/2014/main" id="{D3FCDBC9-9070-C281-A232-1B880CBAD893}"/>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293055" y="2308867"/>
                <a:ext cx="1532043" cy="86177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67" name="Slide Zoom 66">
                <a:extLst>
                  <a:ext uri="{FF2B5EF4-FFF2-40B4-BE49-F238E27FC236}">
                    <a16:creationId xmlns:a16="http://schemas.microsoft.com/office/drawing/2014/main" id="{5184A4D7-9D90-0C3A-2B23-97A28801C792}"/>
                  </a:ext>
                </a:extLst>
              </p:cNvPr>
              <p:cNvGraphicFramePr>
                <a:graphicFrameLocks noChangeAspect="1"/>
              </p:cNvGraphicFramePr>
              <p:nvPr>
                <p:extLst>
                  <p:ext uri="{D42A27DB-BD31-4B8C-83A1-F6EECF244321}">
                    <p14:modId xmlns:p14="http://schemas.microsoft.com/office/powerpoint/2010/main" val="1899544810"/>
                  </p:ext>
                </p:extLst>
              </p:nvPr>
            </p:nvGraphicFramePr>
            <p:xfrm>
              <a:off x="8105249" y="3567849"/>
              <a:ext cx="1532043" cy="861774"/>
            </p:xfrm>
            <a:graphic>
              <a:graphicData uri="http://schemas.microsoft.com/office/powerpoint/2016/slidezoom">
                <pslz:sldZm>
                  <pslz:sldZmObj sldId="266" cId="1119241282">
                    <pslz:zmPr id="{EB33BF8C-00D5-41FA-A51C-15C6B4BFF064}"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32043" cy="861774"/>
                        </a:xfrm>
                        <a:prstGeom prst="rect">
                          <a:avLst/>
                        </a:prstGeom>
                        <a:ln>
                          <a:noFill/>
                        </a:ln>
                      </p166:spPr>
                    </pslz:zmPr>
                  </pslz:sldZmObj>
                </pslz:sldZm>
              </a:graphicData>
            </a:graphic>
          </p:graphicFrame>
        </mc:Choice>
        <mc:Fallback xmlns="">
          <p:pic>
            <p:nvPicPr>
              <p:cNvPr id="67" name="Slide Zoom 66">
                <a:hlinkClick r:id="rId9" action="ppaction://hlinksldjump"/>
                <a:extLst>
                  <a:ext uri="{FF2B5EF4-FFF2-40B4-BE49-F238E27FC236}">
                    <a16:creationId xmlns:a16="http://schemas.microsoft.com/office/drawing/2014/main" id="{5184A4D7-9D90-0C3A-2B23-97A28801C792}"/>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105249" y="3567849"/>
                <a:ext cx="1532043" cy="861774"/>
              </a:xfrm>
              <a:prstGeom prst="rect">
                <a:avLst/>
              </a:prstGeom>
              <a:ln>
                <a:noFill/>
              </a:ln>
            </p:spPr>
          </p:pic>
        </mc:Fallback>
      </mc:AlternateContent>
      <mc:AlternateContent xmlns:mc="http://schemas.openxmlformats.org/markup-compatibility/2006" xmlns:pslz="http://schemas.microsoft.com/office/powerpoint/2016/slidezoom">
        <mc:Choice Requires="pslz">
          <p:graphicFrame>
            <p:nvGraphicFramePr>
              <p:cNvPr id="69" name="Slide Zoom 68">
                <a:extLst>
                  <a:ext uri="{FF2B5EF4-FFF2-40B4-BE49-F238E27FC236}">
                    <a16:creationId xmlns:a16="http://schemas.microsoft.com/office/drawing/2014/main" id="{D0835775-90A2-21F1-C752-B9A0D0A8284D}"/>
                  </a:ext>
                </a:extLst>
              </p:cNvPr>
              <p:cNvGraphicFramePr>
                <a:graphicFrameLocks noChangeAspect="1"/>
              </p:cNvGraphicFramePr>
              <p:nvPr>
                <p:extLst>
                  <p:ext uri="{D42A27DB-BD31-4B8C-83A1-F6EECF244321}">
                    <p14:modId xmlns:p14="http://schemas.microsoft.com/office/powerpoint/2010/main" val="1420017738"/>
                  </p:ext>
                </p:extLst>
              </p:nvPr>
            </p:nvGraphicFramePr>
            <p:xfrm>
              <a:off x="6789804" y="5119924"/>
              <a:ext cx="1532043" cy="861774"/>
            </p:xfrm>
            <a:graphic>
              <a:graphicData uri="http://schemas.microsoft.com/office/powerpoint/2016/slidezoom">
                <pslz:sldZm>
                  <pslz:sldZmObj sldId="264" cId="4232780695">
                    <pslz:zmPr id="{4FECD913-7F69-409C-ABAF-17FE75CDBDC6}"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532043" cy="861774"/>
                        </a:xfrm>
                        <a:prstGeom prst="rect">
                          <a:avLst/>
                        </a:prstGeom>
                        <a:ln w="3175">
                          <a:noFill/>
                        </a:ln>
                      </p166:spPr>
                    </pslz:zmPr>
                  </pslz:sldZmObj>
                </pslz:sldZm>
              </a:graphicData>
            </a:graphic>
          </p:graphicFrame>
        </mc:Choice>
        <mc:Fallback xmlns="">
          <p:pic>
            <p:nvPicPr>
              <p:cNvPr id="69" name="Slide Zoom 68">
                <a:hlinkClick r:id="rId10" action="ppaction://hlinksldjump"/>
                <a:extLst>
                  <a:ext uri="{FF2B5EF4-FFF2-40B4-BE49-F238E27FC236}">
                    <a16:creationId xmlns:a16="http://schemas.microsoft.com/office/drawing/2014/main" id="{D0835775-90A2-21F1-C752-B9A0D0A8284D}"/>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6789804" y="5119924"/>
                <a:ext cx="1532043" cy="861774"/>
              </a:xfrm>
              <a:prstGeom prst="rect">
                <a:avLst/>
              </a:prstGeom>
              <a:ln w="3175">
                <a:noFill/>
              </a:ln>
            </p:spPr>
          </p:pic>
        </mc:Fallback>
      </mc:AlternateContent>
      <p:sp>
        <p:nvSpPr>
          <p:cNvPr id="71" name="Rectangle: Rounded Corners 70">
            <a:hlinkClick r:id="rId11" action="ppaction://hlinksldjump"/>
            <a:extLst>
              <a:ext uri="{FF2B5EF4-FFF2-40B4-BE49-F238E27FC236}">
                <a16:creationId xmlns:a16="http://schemas.microsoft.com/office/drawing/2014/main" id="{456968D2-C215-B856-4379-AE283898014F}"/>
              </a:ext>
            </a:extLst>
          </p:cNvPr>
          <p:cNvSpPr/>
          <p:nvPr/>
        </p:nvSpPr>
        <p:spPr>
          <a:xfrm>
            <a:off x="37333" y="109479"/>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192081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2000">
                                          <p:cBhvr additive="base">
                                            <p:cTn id="7" dur="500" fill="hold"/>
                                            <p:tgtEl>
                                              <p:spTgt spid="10"/>
                                            </p:tgtEl>
                                            <p:attrNameLst>
                                              <p:attrName>ppt_x</p:attrName>
                                            </p:attrNameLst>
                                          </p:cBhvr>
                                          <p:tavLst>
                                            <p:tav tm="0">
                                              <p:val>
                                                <p:strVal val="0-#ppt_w/2"/>
                                              </p:val>
                                            </p:tav>
                                            <p:tav tm="100000">
                                              <p:val>
                                                <p:strVal val="#ppt_x"/>
                                              </p:val>
                                            </p:tav>
                                          </p:tavLst>
                                        </p:anim>
                                        <p:anim calcmode="lin" valueType="num" p14:bounceEnd="62000">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1000" fill="hold"/>
                                            <p:tgtEl>
                                              <p:spTgt spid="53"/>
                                            </p:tgtEl>
                                            <p:attrNameLst>
                                              <p:attrName>ppt_w</p:attrName>
                                            </p:attrNameLst>
                                          </p:cBhvr>
                                          <p:tavLst>
                                            <p:tav tm="0">
                                              <p:val>
                                                <p:fltVal val="0"/>
                                              </p:val>
                                            </p:tav>
                                            <p:tav tm="100000">
                                              <p:val>
                                                <p:strVal val="#ppt_w"/>
                                              </p:val>
                                            </p:tav>
                                          </p:tavLst>
                                        </p:anim>
                                        <p:anim calcmode="lin" valueType="num">
                                          <p:cBhvr>
                                            <p:cTn id="12" dur="1000" fill="hold"/>
                                            <p:tgtEl>
                                              <p:spTgt spid="53"/>
                                            </p:tgtEl>
                                            <p:attrNameLst>
                                              <p:attrName>ppt_h</p:attrName>
                                            </p:attrNameLst>
                                          </p:cBhvr>
                                          <p:tavLst>
                                            <p:tav tm="0">
                                              <p:val>
                                                <p:fltVal val="0"/>
                                              </p:val>
                                            </p:tav>
                                            <p:tav tm="100000">
                                              <p:val>
                                                <p:strVal val="#ppt_h"/>
                                              </p:val>
                                            </p:tav>
                                          </p:tavLst>
                                        </p:anim>
                                        <p:anim calcmode="lin" valueType="num">
                                          <p:cBhvr>
                                            <p:cTn id="13" dur="1000" fill="hold"/>
                                            <p:tgtEl>
                                              <p:spTgt spid="53"/>
                                            </p:tgtEl>
                                            <p:attrNameLst>
                                              <p:attrName>style.rotation</p:attrName>
                                            </p:attrNameLst>
                                          </p:cBhvr>
                                          <p:tavLst>
                                            <p:tav tm="0">
                                              <p:val>
                                                <p:fltVal val="90"/>
                                              </p:val>
                                            </p:tav>
                                            <p:tav tm="100000">
                                              <p:val>
                                                <p:fltVal val="0"/>
                                              </p:val>
                                            </p:tav>
                                          </p:tavLst>
                                        </p:anim>
                                        <p:animEffect transition="in" filter="fade">
                                          <p:cBhvr>
                                            <p:cTn id="14" dur="1000"/>
                                            <p:tgtEl>
                                              <p:spTgt spid="53"/>
                                            </p:tgtEl>
                                          </p:cBhvr>
                                        </p:animEffect>
                                      </p:childTnLst>
                                    </p:cTn>
                                  </p:par>
                                  <p:par>
                                    <p:cTn id="15" presetID="3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1000" fill="hold"/>
                                            <p:tgtEl>
                                              <p:spTgt spid="55"/>
                                            </p:tgtEl>
                                            <p:attrNameLst>
                                              <p:attrName>ppt_w</p:attrName>
                                            </p:attrNameLst>
                                          </p:cBhvr>
                                          <p:tavLst>
                                            <p:tav tm="0">
                                              <p:val>
                                                <p:fltVal val="0"/>
                                              </p:val>
                                            </p:tav>
                                            <p:tav tm="100000">
                                              <p:val>
                                                <p:strVal val="#ppt_w"/>
                                              </p:val>
                                            </p:tav>
                                          </p:tavLst>
                                        </p:anim>
                                        <p:anim calcmode="lin" valueType="num">
                                          <p:cBhvr>
                                            <p:cTn id="18" dur="1000" fill="hold"/>
                                            <p:tgtEl>
                                              <p:spTgt spid="55"/>
                                            </p:tgtEl>
                                            <p:attrNameLst>
                                              <p:attrName>ppt_h</p:attrName>
                                            </p:attrNameLst>
                                          </p:cBhvr>
                                          <p:tavLst>
                                            <p:tav tm="0">
                                              <p:val>
                                                <p:fltVal val="0"/>
                                              </p:val>
                                            </p:tav>
                                            <p:tav tm="100000">
                                              <p:val>
                                                <p:strVal val="#ppt_h"/>
                                              </p:val>
                                            </p:tav>
                                          </p:tavLst>
                                        </p:anim>
                                        <p:anim calcmode="lin" valueType="num">
                                          <p:cBhvr>
                                            <p:cTn id="19" dur="1000" fill="hold"/>
                                            <p:tgtEl>
                                              <p:spTgt spid="55"/>
                                            </p:tgtEl>
                                            <p:attrNameLst>
                                              <p:attrName>style.rotation</p:attrName>
                                            </p:attrNameLst>
                                          </p:cBhvr>
                                          <p:tavLst>
                                            <p:tav tm="0">
                                              <p:val>
                                                <p:fltVal val="90"/>
                                              </p:val>
                                            </p:tav>
                                            <p:tav tm="100000">
                                              <p:val>
                                                <p:fltVal val="0"/>
                                              </p:val>
                                            </p:tav>
                                          </p:tavLst>
                                        </p:anim>
                                        <p:animEffect transition="in" filter="fade">
                                          <p:cBhvr>
                                            <p:cTn id="20" dur="1000"/>
                                            <p:tgtEl>
                                              <p:spTgt spid="55"/>
                                            </p:tgtEl>
                                          </p:cBhvr>
                                        </p:animEffect>
                                      </p:childTnLst>
                                    </p:cTn>
                                  </p:par>
                                  <p:par>
                                    <p:cTn id="21" presetID="22" presetClass="entr" presetSubtype="4" fill="hold" nodeType="withEffect">
                                      <p:stCondLst>
                                        <p:cond delay="15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250"/>
                                            <p:tgtEl>
                                              <p:spTgt spid="34"/>
                                            </p:tgtEl>
                                          </p:cBhvr>
                                        </p:animEffect>
                                      </p:childTnLst>
                                    </p:cTn>
                                  </p:par>
                                  <p:par>
                                    <p:cTn id="24" presetID="22" presetClass="entr" presetSubtype="4" fill="hold" nodeType="withEffect">
                                      <p:stCondLst>
                                        <p:cond delay="150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250"/>
                                            <p:tgtEl>
                                              <p:spTgt spid="35"/>
                                            </p:tgtEl>
                                          </p:cBhvr>
                                        </p:animEffect>
                                      </p:childTnLst>
                                    </p:cTn>
                                  </p:par>
                                  <p:par>
                                    <p:cTn id="27" presetID="22" presetClass="entr" presetSubtype="4" fill="hold" nodeType="withEffect">
                                      <p:stCondLst>
                                        <p:cond delay="150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250"/>
                                            <p:tgtEl>
                                              <p:spTgt spid="50"/>
                                            </p:tgtEl>
                                          </p:cBhvr>
                                        </p:animEffect>
                                      </p:childTnLst>
                                    </p:cTn>
                                  </p:par>
                                  <p:par>
                                    <p:cTn id="30" presetID="22" presetClass="entr" presetSubtype="4" fill="hold" nodeType="withEffect">
                                      <p:stCondLst>
                                        <p:cond delay="150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250"/>
                                            <p:tgtEl>
                                              <p:spTgt spid="43"/>
                                            </p:tgtEl>
                                          </p:cBhvr>
                                        </p:animEffect>
                                      </p:childTnLst>
                                    </p:cTn>
                                  </p:par>
                                  <p:par>
                                    <p:cTn id="33" presetID="17" presetClass="entr" presetSubtype="8" fill="hold" nodeType="withEffect">
                                      <p:stCondLst>
                                        <p:cond delay="25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250" fill="hold"/>
                                            <p:tgtEl>
                                              <p:spTgt spid="11"/>
                                            </p:tgtEl>
                                            <p:attrNameLst>
                                              <p:attrName>ppt_x</p:attrName>
                                            </p:attrNameLst>
                                          </p:cBhvr>
                                          <p:tavLst>
                                            <p:tav tm="0">
                                              <p:val>
                                                <p:strVal val="#ppt_x-#ppt_w/2"/>
                                              </p:val>
                                            </p:tav>
                                            <p:tav tm="100000">
                                              <p:val>
                                                <p:strVal val="#ppt_x"/>
                                              </p:val>
                                            </p:tav>
                                          </p:tavLst>
                                        </p:anim>
                                        <p:anim calcmode="lin" valueType="num">
                                          <p:cBhvr>
                                            <p:cTn id="36" dur="250" fill="hold"/>
                                            <p:tgtEl>
                                              <p:spTgt spid="11"/>
                                            </p:tgtEl>
                                            <p:attrNameLst>
                                              <p:attrName>ppt_y</p:attrName>
                                            </p:attrNameLst>
                                          </p:cBhvr>
                                          <p:tavLst>
                                            <p:tav tm="0">
                                              <p:val>
                                                <p:strVal val="#ppt_y"/>
                                              </p:val>
                                            </p:tav>
                                            <p:tav tm="100000">
                                              <p:val>
                                                <p:strVal val="#ppt_y"/>
                                              </p:val>
                                            </p:tav>
                                          </p:tavLst>
                                        </p:anim>
                                        <p:anim calcmode="lin" valueType="num">
                                          <p:cBhvr>
                                            <p:cTn id="37" dur="250" fill="hold"/>
                                            <p:tgtEl>
                                              <p:spTgt spid="11"/>
                                            </p:tgtEl>
                                            <p:attrNameLst>
                                              <p:attrName>ppt_w</p:attrName>
                                            </p:attrNameLst>
                                          </p:cBhvr>
                                          <p:tavLst>
                                            <p:tav tm="0">
                                              <p:val>
                                                <p:fltVal val="0"/>
                                              </p:val>
                                            </p:tav>
                                            <p:tav tm="100000">
                                              <p:val>
                                                <p:strVal val="#ppt_w"/>
                                              </p:val>
                                            </p:tav>
                                          </p:tavLst>
                                        </p:anim>
                                        <p:anim calcmode="lin" valueType="num">
                                          <p:cBhvr>
                                            <p:cTn id="38" dur="250" fill="hold"/>
                                            <p:tgtEl>
                                              <p:spTgt spid="11"/>
                                            </p:tgtEl>
                                            <p:attrNameLst>
                                              <p:attrName>ppt_h</p:attrName>
                                            </p:attrNameLst>
                                          </p:cBhvr>
                                          <p:tavLst>
                                            <p:tav tm="0">
                                              <p:val>
                                                <p:strVal val="#ppt_h"/>
                                              </p:val>
                                            </p:tav>
                                            <p:tav tm="100000">
                                              <p:val>
                                                <p:strVal val="#ppt_h"/>
                                              </p:val>
                                            </p:tav>
                                          </p:tavLst>
                                        </p:anim>
                                      </p:childTnLst>
                                    </p:cTn>
                                  </p:par>
                                  <p:par>
                                    <p:cTn id="39" presetID="17" presetClass="entr" presetSubtype="8" fill="hold" nodeType="withEffect">
                                      <p:stCondLst>
                                        <p:cond delay="25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250" fill="hold"/>
                                            <p:tgtEl>
                                              <p:spTgt spid="14"/>
                                            </p:tgtEl>
                                            <p:attrNameLst>
                                              <p:attrName>ppt_x</p:attrName>
                                            </p:attrNameLst>
                                          </p:cBhvr>
                                          <p:tavLst>
                                            <p:tav tm="0">
                                              <p:val>
                                                <p:strVal val="#ppt_x-#ppt_w/2"/>
                                              </p:val>
                                            </p:tav>
                                            <p:tav tm="100000">
                                              <p:val>
                                                <p:strVal val="#ppt_x"/>
                                              </p:val>
                                            </p:tav>
                                          </p:tavLst>
                                        </p:anim>
                                        <p:anim calcmode="lin" valueType="num">
                                          <p:cBhvr>
                                            <p:cTn id="42" dur="250" fill="hold"/>
                                            <p:tgtEl>
                                              <p:spTgt spid="14"/>
                                            </p:tgtEl>
                                            <p:attrNameLst>
                                              <p:attrName>ppt_y</p:attrName>
                                            </p:attrNameLst>
                                          </p:cBhvr>
                                          <p:tavLst>
                                            <p:tav tm="0">
                                              <p:val>
                                                <p:strVal val="#ppt_y"/>
                                              </p:val>
                                            </p:tav>
                                            <p:tav tm="100000">
                                              <p:val>
                                                <p:strVal val="#ppt_y"/>
                                              </p:val>
                                            </p:tav>
                                          </p:tavLst>
                                        </p:anim>
                                        <p:anim calcmode="lin" valueType="num">
                                          <p:cBhvr>
                                            <p:cTn id="43" dur="250" fill="hold"/>
                                            <p:tgtEl>
                                              <p:spTgt spid="14"/>
                                            </p:tgtEl>
                                            <p:attrNameLst>
                                              <p:attrName>ppt_w</p:attrName>
                                            </p:attrNameLst>
                                          </p:cBhvr>
                                          <p:tavLst>
                                            <p:tav tm="0">
                                              <p:val>
                                                <p:fltVal val="0"/>
                                              </p:val>
                                            </p:tav>
                                            <p:tav tm="100000">
                                              <p:val>
                                                <p:strVal val="#ppt_w"/>
                                              </p:val>
                                            </p:tav>
                                          </p:tavLst>
                                        </p:anim>
                                        <p:anim calcmode="lin" valueType="num">
                                          <p:cBhvr>
                                            <p:cTn id="44" dur="250" fill="hold"/>
                                            <p:tgtEl>
                                              <p:spTgt spid="14"/>
                                            </p:tgtEl>
                                            <p:attrNameLst>
                                              <p:attrName>ppt_h</p:attrName>
                                            </p:attrNameLst>
                                          </p:cBhvr>
                                          <p:tavLst>
                                            <p:tav tm="0">
                                              <p:val>
                                                <p:strVal val="#ppt_h"/>
                                              </p:val>
                                            </p:tav>
                                            <p:tav tm="100000">
                                              <p:val>
                                                <p:strVal val="#ppt_h"/>
                                              </p:val>
                                            </p:tav>
                                          </p:tavLst>
                                        </p:anim>
                                      </p:childTnLst>
                                    </p:cTn>
                                  </p:par>
                                  <p:par>
                                    <p:cTn id="45" presetID="17" presetClass="entr" presetSubtype="8" fill="hold" nodeType="withEffect">
                                      <p:stCondLst>
                                        <p:cond delay="2500"/>
                                      </p:stCondLst>
                                      <p:childTnLst>
                                        <p:set>
                                          <p:cBhvr>
                                            <p:cTn id="46" dur="1" fill="hold">
                                              <p:stCondLst>
                                                <p:cond delay="0"/>
                                              </p:stCondLst>
                                            </p:cTn>
                                            <p:tgtEl>
                                              <p:spTgt spid="20"/>
                                            </p:tgtEl>
                                            <p:attrNameLst>
                                              <p:attrName>style.visibility</p:attrName>
                                            </p:attrNameLst>
                                          </p:cBhvr>
                                          <p:to>
                                            <p:strVal val="visible"/>
                                          </p:to>
                                        </p:set>
                                        <p:anim calcmode="lin" valueType="num">
                                          <p:cBhvr>
                                            <p:cTn id="47" dur="250" fill="hold"/>
                                            <p:tgtEl>
                                              <p:spTgt spid="20"/>
                                            </p:tgtEl>
                                            <p:attrNameLst>
                                              <p:attrName>ppt_x</p:attrName>
                                            </p:attrNameLst>
                                          </p:cBhvr>
                                          <p:tavLst>
                                            <p:tav tm="0">
                                              <p:val>
                                                <p:strVal val="#ppt_x-#ppt_w/2"/>
                                              </p:val>
                                            </p:tav>
                                            <p:tav tm="100000">
                                              <p:val>
                                                <p:strVal val="#ppt_x"/>
                                              </p:val>
                                            </p:tav>
                                          </p:tavLst>
                                        </p:anim>
                                        <p:anim calcmode="lin" valueType="num">
                                          <p:cBhvr>
                                            <p:cTn id="48" dur="250" fill="hold"/>
                                            <p:tgtEl>
                                              <p:spTgt spid="20"/>
                                            </p:tgtEl>
                                            <p:attrNameLst>
                                              <p:attrName>ppt_y</p:attrName>
                                            </p:attrNameLst>
                                          </p:cBhvr>
                                          <p:tavLst>
                                            <p:tav tm="0">
                                              <p:val>
                                                <p:strVal val="#ppt_y"/>
                                              </p:val>
                                            </p:tav>
                                            <p:tav tm="100000">
                                              <p:val>
                                                <p:strVal val="#ppt_y"/>
                                              </p:val>
                                            </p:tav>
                                          </p:tavLst>
                                        </p:anim>
                                        <p:anim calcmode="lin" valueType="num">
                                          <p:cBhvr>
                                            <p:cTn id="49" dur="250" fill="hold"/>
                                            <p:tgtEl>
                                              <p:spTgt spid="20"/>
                                            </p:tgtEl>
                                            <p:attrNameLst>
                                              <p:attrName>ppt_w</p:attrName>
                                            </p:attrNameLst>
                                          </p:cBhvr>
                                          <p:tavLst>
                                            <p:tav tm="0">
                                              <p:val>
                                                <p:fltVal val="0"/>
                                              </p:val>
                                            </p:tav>
                                            <p:tav tm="100000">
                                              <p:val>
                                                <p:strVal val="#ppt_w"/>
                                              </p:val>
                                            </p:tav>
                                          </p:tavLst>
                                        </p:anim>
                                        <p:anim calcmode="lin" valueType="num">
                                          <p:cBhvr>
                                            <p:cTn id="50" dur="250" fill="hold"/>
                                            <p:tgtEl>
                                              <p:spTgt spid="20"/>
                                            </p:tgtEl>
                                            <p:attrNameLst>
                                              <p:attrName>ppt_h</p:attrName>
                                            </p:attrNameLst>
                                          </p:cBhvr>
                                          <p:tavLst>
                                            <p:tav tm="0">
                                              <p:val>
                                                <p:strVal val="#ppt_h"/>
                                              </p:val>
                                            </p:tav>
                                            <p:tav tm="100000">
                                              <p:val>
                                                <p:strVal val="#ppt_h"/>
                                              </p:val>
                                            </p:tav>
                                          </p:tavLst>
                                        </p:anim>
                                      </p:childTnLst>
                                    </p:cTn>
                                  </p:par>
                                  <p:par>
                                    <p:cTn id="51" presetID="17" presetClass="entr" presetSubtype="8" fill="hold" nodeType="withEffect">
                                      <p:stCondLst>
                                        <p:cond delay="25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250" fill="hold"/>
                                            <p:tgtEl>
                                              <p:spTgt spid="23"/>
                                            </p:tgtEl>
                                            <p:attrNameLst>
                                              <p:attrName>ppt_x</p:attrName>
                                            </p:attrNameLst>
                                          </p:cBhvr>
                                          <p:tavLst>
                                            <p:tav tm="0">
                                              <p:val>
                                                <p:strVal val="#ppt_x-#ppt_w/2"/>
                                              </p:val>
                                            </p:tav>
                                            <p:tav tm="100000">
                                              <p:val>
                                                <p:strVal val="#ppt_x"/>
                                              </p:val>
                                            </p:tav>
                                          </p:tavLst>
                                        </p:anim>
                                        <p:anim calcmode="lin" valueType="num">
                                          <p:cBhvr>
                                            <p:cTn id="54" dur="250" fill="hold"/>
                                            <p:tgtEl>
                                              <p:spTgt spid="23"/>
                                            </p:tgtEl>
                                            <p:attrNameLst>
                                              <p:attrName>ppt_y</p:attrName>
                                            </p:attrNameLst>
                                          </p:cBhvr>
                                          <p:tavLst>
                                            <p:tav tm="0">
                                              <p:val>
                                                <p:strVal val="#ppt_y"/>
                                              </p:val>
                                            </p:tav>
                                            <p:tav tm="100000">
                                              <p:val>
                                                <p:strVal val="#ppt_y"/>
                                              </p:val>
                                            </p:tav>
                                          </p:tavLst>
                                        </p:anim>
                                        <p:anim calcmode="lin" valueType="num">
                                          <p:cBhvr>
                                            <p:cTn id="55" dur="250" fill="hold"/>
                                            <p:tgtEl>
                                              <p:spTgt spid="23"/>
                                            </p:tgtEl>
                                            <p:attrNameLst>
                                              <p:attrName>ppt_w</p:attrName>
                                            </p:attrNameLst>
                                          </p:cBhvr>
                                          <p:tavLst>
                                            <p:tav tm="0">
                                              <p:val>
                                                <p:fltVal val="0"/>
                                              </p:val>
                                            </p:tav>
                                            <p:tav tm="100000">
                                              <p:val>
                                                <p:strVal val="#ppt_w"/>
                                              </p:val>
                                            </p:tav>
                                          </p:tavLst>
                                        </p:anim>
                                        <p:anim calcmode="lin" valueType="num">
                                          <p:cBhvr>
                                            <p:cTn id="56" dur="250" fill="hold"/>
                                            <p:tgtEl>
                                              <p:spTgt spid="23"/>
                                            </p:tgtEl>
                                            <p:attrNameLst>
                                              <p:attrName>ppt_h</p:attrName>
                                            </p:attrNameLst>
                                          </p:cBhvr>
                                          <p:tavLst>
                                            <p:tav tm="0">
                                              <p:val>
                                                <p:strVal val="#ppt_h"/>
                                              </p:val>
                                            </p:tav>
                                            <p:tav tm="100000">
                                              <p:val>
                                                <p:strVal val="#ppt_h"/>
                                              </p:val>
                                            </p:tav>
                                          </p:tavLst>
                                        </p:anim>
                                      </p:childTnLst>
                                    </p:cTn>
                                  </p:par>
                                  <p:par>
                                    <p:cTn id="57" presetID="53" presetClass="entr" presetSubtype="16" fill="hold" grpId="0" nodeType="withEffect">
                                      <p:stCondLst>
                                        <p:cond delay="25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250" fill="hold"/>
                                            <p:tgtEl>
                                              <p:spTgt spid="56"/>
                                            </p:tgtEl>
                                            <p:attrNameLst>
                                              <p:attrName>ppt_w</p:attrName>
                                            </p:attrNameLst>
                                          </p:cBhvr>
                                          <p:tavLst>
                                            <p:tav tm="0">
                                              <p:val>
                                                <p:fltVal val="0"/>
                                              </p:val>
                                            </p:tav>
                                            <p:tav tm="100000">
                                              <p:val>
                                                <p:strVal val="#ppt_w"/>
                                              </p:val>
                                            </p:tav>
                                          </p:tavLst>
                                        </p:anim>
                                        <p:anim calcmode="lin" valueType="num">
                                          <p:cBhvr>
                                            <p:cTn id="60" dur="250" fill="hold"/>
                                            <p:tgtEl>
                                              <p:spTgt spid="56"/>
                                            </p:tgtEl>
                                            <p:attrNameLst>
                                              <p:attrName>ppt_h</p:attrName>
                                            </p:attrNameLst>
                                          </p:cBhvr>
                                          <p:tavLst>
                                            <p:tav tm="0">
                                              <p:val>
                                                <p:fltVal val="0"/>
                                              </p:val>
                                            </p:tav>
                                            <p:tav tm="100000">
                                              <p:val>
                                                <p:strVal val="#ppt_h"/>
                                              </p:val>
                                            </p:tav>
                                          </p:tavLst>
                                        </p:anim>
                                        <p:animEffect transition="in" filter="fade">
                                          <p:cBhvr>
                                            <p:cTn id="61" dur="250"/>
                                            <p:tgtEl>
                                              <p:spTgt spid="56"/>
                                            </p:tgtEl>
                                          </p:cBhvr>
                                        </p:animEffect>
                                      </p:childTnLst>
                                    </p:cTn>
                                  </p:par>
                                  <p:par>
                                    <p:cTn id="62" presetID="53" presetClass="entr" presetSubtype="16" fill="hold" grpId="0" nodeType="withEffect">
                                      <p:stCondLst>
                                        <p:cond delay="2500"/>
                                      </p:stCondLst>
                                      <p:childTnLst>
                                        <p:set>
                                          <p:cBhvr>
                                            <p:cTn id="63" dur="1" fill="hold">
                                              <p:stCondLst>
                                                <p:cond delay="0"/>
                                              </p:stCondLst>
                                            </p:cTn>
                                            <p:tgtEl>
                                              <p:spTgt spid="57"/>
                                            </p:tgtEl>
                                            <p:attrNameLst>
                                              <p:attrName>style.visibility</p:attrName>
                                            </p:attrNameLst>
                                          </p:cBhvr>
                                          <p:to>
                                            <p:strVal val="visible"/>
                                          </p:to>
                                        </p:set>
                                        <p:anim calcmode="lin" valueType="num">
                                          <p:cBhvr>
                                            <p:cTn id="64" dur="250" fill="hold"/>
                                            <p:tgtEl>
                                              <p:spTgt spid="57"/>
                                            </p:tgtEl>
                                            <p:attrNameLst>
                                              <p:attrName>ppt_w</p:attrName>
                                            </p:attrNameLst>
                                          </p:cBhvr>
                                          <p:tavLst>
                                            <p:tav tm="0">
                                              <p:val>
                                                <p:fltVal val="0"/>
                                              </p:val>
                                            </p:tav>
                                            <p:tav tm="100000">
                                              <p:val>
                                                <p:strVal val="#ppt_w"/>
                                              </p:val>
                                            </p:tav>
                                          </p:tavLst>
                                        </p:anim>
                                        <p:anim calcmode="lin" valueType="num">
                                          <p:cBhvr>
                                            <p:cTn id="65" dur="250" fill="hold"/>
                                            <p:tgtEl>
                                              <p:spTgt spid="57"/>
                                            </p:tgtEl>
                                            <p:attrNameLst>
                                              <p:attrName>ppt_h</p:attrName>
                                            </p:attrNameLst>
                                          </p:cBhvr>
                                          <p:tavLst>
                                            <p:tav tm="0">
                                              <p:val>
                                                <p:fltVal val="0"/>
                                              </p:val>
                                            </p:tav>
                                            <p:tav tm="100000">
                                              <p:val>
                                                <p:strVal val="#ppt_h"/>
                                              </p:val>
                                            </p:tav>
                                          </p:tavLst>
                                        </p:anim>
                                        <p:animEffect transition="in" filter="fade">
                                          <p:cBhvr>
                                            <p:cTn id="66" dur="250"/>
                                            <p:tgtEl>
                                              <p:spTgt spid="57"/>
                                            </p:tgtEl>
                                          </p:cBhvr>
                                        </p:animEffect>
                                      </p:childTnLst>
                                    </p:cTn>
                                  </p:par>
                                  <p:par>
                                    <p:cTn id="67" presetID="53" presetClass="entr" presetSubtype="16" fill="hold" grpId="0" nodeType="withEffect">
                                      <p:stCondLst>
                                        <p:cond delay="2500"/>
                                      </p:stCondLst>
                                      <p:childTnLst>
                                        <p:set>
                                          <p:cBhvr>
                                            <p:cTn id="68" dur="1" fill="hold">
                                              <p:stCondLst>
                                                <p:cond delay="0"/>
                                              </p:stCondLst>
                                            </p:cTn>
                                            <p:tgtEl>
                                              <p:spTgt spid="58"/>
                                            </p:tgtEl>
                                            <p:attrNameLst>
                                              <p:attrName>style.visibility</p:attrName>
                                            </p:attrNameLst>
                                          </p:cBhvr>
                                          <p:to>
                                            <p:strVal val="visible"/>
                                          </p:to>
                                        </p:set>
                                        <p:anim calcmode="lin" valueType="num">
                                          <p:cBhvr>
                                            <p:cTn id="69" dur="250" fill="hold"/>
                                            <p:tgtEl>
                                              <p:spTgt spid="58"/>
                                            </p:tgtEl>
                                            <p:attrNameLst>
                                              <p:attrName>ppt_w</p:attrName>
                                            </p:attrNameLst>
                                          </p:cBhvr>
                                          <p:tavLst>
                                            <p:tav tm="0">
                                              <p:val>
                                                <p:fltVal val="0"/>
                                              </p:val>
                                            </p:tav>
                                            <p:tav tm="100000">
                                              <p:val>
                                                <p:strVal val="#ppt_w"/>
                                              </p:val>
                                            </p:tav>
                                          </p:tavLst>
                                        </p:anim>
                                        <p:anim calcmode="lin" valueType="num">
                                          <p:cBhvr>
                                            <p:cTn id="70" dur="250" fill="hold"/>
                                            <p:tgtEl>
                                              <p:spTgt spid="58"/>
                                            </p:tgtEl>
                                            <p:attrNameLst>
                                              <p:attrName>ppt_h</p:attrName>
                                            </p:attrNameLst>
                                          </p:cBhvr>
                                          <p:tavLst>
                                            <p:tav tm="0">
                                              <p:val>
                                                <p:fltVal val="0"/>
                                              </p:val>
                                            </p:tav>
                                            <p:tav tm="100000">
                                              <p:val>
                                                <p:strVal val="#ppt_h"/>
                                              </p:val>
                                            </p:tav>
                                          </p:tavLst>
                                        </p:anim>
                                        <p:animEffect transition="in" filter="fade">
                                          <p:cBhvr>
                                            <p:cTn id="71" dur="250"/>
                                            <p:tgtEl>
                                              <p:spTgt spid="58"/>
                                            </p:tgtEl>
                                          </p:cBhvr>
                                        </p:animEffect>
                                      </p:childTnLst>
                                    </p:cTn>
                                  </p:par>
                                  <p:par>
                                    <p:cTn id="72" presetID="53" presetClass="entr" presetSubtype="16" fill="hold" grpId="0" nodeType="withEffect">
                                      <p:stCondLst>
                                        <p:cond delay="2500"/>
                                      </p:stCondLst>
                                      <p:childTnLst>
                                        <p:set>
                                          <p:cBhvr>
                                            <p:cTn id="73" dur="1" fill="hold">
                                              <p:stCondLst>
                                                <p:cond delay="0"/>
                                              </p:stCondLst>
                                            </p:cTn>
                                            <p:tgtEl>
                                              <p:spTgt spid="59"/>
                                            </p:tgtEl>
                                            <p:attrNameLst>
                                              <p:attrName>style.visibility</p:attrName>
                                            </p:attrNameLst>
                                          </p:cBhvr>
                                          <p:to>
                                            <p:strVal val="visible"/>
                                          </p:to>
                                        </p:set>
                                        <p:anim calcmode="lin" valueType="num">
                                          <p:cBhvr>
                                            <p:cTn id="74" dur="250" fill="hold"/>
                                            <p:tgtEl>
                                              <p:spTgt spid="59"/>
                                            </p:tgtEl>
                                            <p:attrNameLst>
                                              <p:attrName>ppt_w</p:attrName>
                                            </p:attrNameLst>
                                          </p:cBhvr>
                                          <p:tavLst>
                                            <p:tav tm="0">
                                              <p:val>
                                                <p:fltVal val="0"/>
                                              </p:val>
                                            </p:tav>
                                            <p:tav tm="100000">
                                              <p:val>
                                                <p:strVal val="#ppt_w"/>
                                              </p:val>
                                            </p:tav>
                                          </p:tavLst>
                                        </p:anim>
                                        <p:anim calcmode="lin" valueType="num">
                                          <p:cBhvr>
                                            <p:cTn id="75" dur="250" fill="hold"/>
                                            <p:tgtEl>
                                              <p:spTgt spid="59"/>
                                            </p:tgtEl>
                                            <p:attrNameLst>
                                              <p:attrName>ppt_h</p:attrName>
                                            </p:attrNameLst>
                                          </p:cBhvr>
                                          <p:tavLst>
                                            <p:tav tm="0">
                                              <p:val>
                                                <p:fltVal val="0"/>
                                              </p:val>
                                            </p:tav>
                                            <p:tav tm="100000">
                                              <p:val>
                                                <p:strVal val="#ppt_h"/>
                                              </p:val>
                                            </p:tav>
                                          </p:tavLst>
                                        </p:anim>
                                        <p:animEffect transition="in" filter="fade">
                                          <p:cBhvr>
                                            <p:cTn id="76"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7" grpId="0"/>
          <p:bldP spid="58" grpId="0"/>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1000" fill="hold"/>
                                            <p:tgtEl>
                                              <p:spTgt spid="53"/>
                                            </p:tgtEl>
                                            <p:attrNameLst>
                                              <p:attrName>ppt_w</p:attrName>
                                            </p:attrNameLst>
                                          </p:cBhvr>
                                          <p:tavLst>
                                            <p:tav tm="0">
                                              <p:val>
                                                <p:fltVal val="0"/>
                                              </p:val>
                                            </p:tav>
                                            <p:tav tm="100000">
                                              <p:val>
                                                <p:strVal val="#ppt_w"/>
                                              </p:val>
                                            </p:tav>
                                          </p:tavLst>
                                        </p:anim>
                                        <p:anim calcmode="lin" valueType="num">
                                          <p:cBhvr>
                                            <p:cTn id="12" dur="1000" fill="hold"/>
                                            <p:tgtEl>
                                              <p:spTgt spid="53"/>
                                            </p:tgtEl>
                                            <p:attrNameLst>
                                              <p:attrName>ppt_h</p:attrName>
                                            </p:attrNameLst>
                                          </p:cBhvr>
                                          <p:tavLst>
                                            <p:tav tm="0">
                                              <p:val>
                                                <p:fltVal val="0"/>
                                              </p:val>
                                            </p:tav>
                                            <p:tav tm="100000">
                                              <p:val>
                                                <p:strVal val="#ppt_h"/>
                                              </p:val>
                                            </p:tav>
                                          </p:tavLst>
                                        </p:anim>
                                        <p:anim calcmode="lin" valueType="num">
                                          <p:cBhvr>
                                            <p:cTn id="13" dur="1000" fill="hold"/>
                                            <p:tgtEl>
                                              <p:spTgt spid="53"/>
                                            </p:tgtEl>
                                            <p:attrNameLst>
                                              <p:attrName>style.rotation</p:attrName>
                                            </p:attrNameLst>
                                          </p:cBhvr>
                                          <p:tavLst>
                                            <p:tav tm="0">
                                              <p:val>
                                                <p:fltVal val="90"/>
                                              </p:val>
                                            </p:tav>
                                            <p:tav tm="100000">
                                              <p:val>
                                                <p:fltVal val="0"/>
                                              </p:val>
                                            </p:tav>
                                          </p:tavLst>
                                        </p:anim>
                                        <p:animEffect transition="in" filter="fade">
                                          <p:cBhvr>
                                            <p:cTn id="14" dur="1000"/>
                                            <p:tgtEl>
                                              <p:spTgt spid="53"/>
                                            </p:tgtEl>
                                          </p:cBhvr>
                                        </p:animEffect>
                                      </p:childTnLst>
                                    </p:cTn>
                                  </p:par>
                                  <p:par>
                                    <p:cTn id="15" presetID="3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1000" fill="hold"/>
                                            <p:tgtEl>
                                              <p:spTgt spid="55"/>
                                            </p:tgtEl>
                                            <p:attrNameLst>
                                              <p:attrName>ppt_w</p:attrName>
                                            </p:attrNameLst>
                                          </p:cBhvr>
                                          <p:tavLst>
                                            <p:tav tm="0">
                                              <p:val>
                                                <p:fltVal val="0"/>
                                              </p:val>
                                            </p:tav>
                                            <p:tav tm="100000">
                                              <p:val>
                                                <p:strVal val="#ppt_w"/>
                                              </p:val>
                                            </p:tav>
                                          </p:tavLst>
                                        </p:anim>
                                        <p:anim calcmode="lin" valueType="num">
                                          <p:cBhvr>
                                            <p:cTn id="18" dur="1000" fill="hold"/>
                                            <p:tgtEl>
                                              <p:spTgt spid="55"/>
                                            </p:tgtEl>
                                            <p:attrNameLst>
                                              <p:attrName>ppt_h</p:attrName>
                                            </p:attrNameLst>
                                          </p:cBhvr>
                                          <p:tavLst>
                                            <p:tav tm="0">
                                              <p:val>
                                                <p:fltVal val="0"/>
                                              </p:val>
                                            </p:tav>
                                            <p:tav tm="100000">
                                              <p:val>
                                                <p:strVal val="#ppt_h"/>
                                              </p:val>
                                            </p:tav>
                                          </p:tavLst>
                                        </p:anim>
                                        <p:anim calcmode="lin" valueType="num">
                                          <p:cBhvr>
                                            <p:cTn id="19" dur="1000" fill="hold"/>
                                            <p:tgtEl>
                                              <p:spTgt spid="55"/>
                                            </p:tgtEl>
                                            <p:attrNameLst>
                                              <p:attrName>style.rotation</p:attrName>
                                            </p:attrNameLst>
                                          </p:cBhvr>
                                          <p:tavLst>
                                            <p:tav tm="0">
                                              <p:val>
                                                <p:fltVal val="90"/>
                                              </p:val>
                                            </p:tav>
                                            <p:tav tm="100000">
                                              <p:val>
                                                <p:fltVal val="0"/>
                                              </p:val>
                                            </p:tav>
                                          </p:tavLst>
                                        </p:anim>
                                        <p:animEffect transition="in" filter="fade">
                                          <p:cBhvr>
                                            <p:cTn id="20" dur="1000"/>
                                            <p:tgtEl>
                                              <p:spTgt spid="55"/>
                                            </p:tgtEl>
                                          </p:cBhvr>
                                        </p:animEffect>
                                      </p:childTnLst>
                                    </p:cTn>
                                  </p:par>
                                  <p:par>
                                    <p:cTn id="21" presetID="22" presetClass="entr" presetSubtype="4" fill="hold" nodeType="withEffect">
                                      <p:stCondLst>
                                        <p:cond delay="15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250"/>
                                            <p:tgtEl>
                                              <p:spTgt spid="34"/>
                                            </p:tgtEl>
                                          </p:cBhvr>
                                        </p:animEffect>
                                      </p:childTnLst>
                                    </p:cTn>
                                  </p:par>
                                  <p:par>
                                    <p:cTn id="24" presetID="22" presetClass="entr" presetSubtype="4" fill="hold" nodeType="withEffect">
                                      <p:stCondLst>
                                        <p:cond delay="150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250"/>
                                            <p:tgtEl>
                                              <p:spTgt spid="35"/>
                                            </p:tgtEl>
                                          </p:cBhvr>
                                        </p:animEffect>
                                      </p:childTnLst>
                                    </p:cTn>
                                  </p:par>
                                  <p:par>
                                    <p:cTn id="27" presetID="22" presetClass="entr" presetSubtype="4" fill="hold" nodeType="withEffect">
                                      <p:stCondLst>
                                        <p:cond delay="150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250"/>
                                            <p:tgtEl>
                                              <p:spTgt spid="50"/>
                                            </p:tgtEl>
                                          </p:cBhvr>
                                        </p:animEffect>
                                      </p:childTnLst>
                                    </p:cTn>
                                  </p:par>
                                  <p:par>
                                    <p:cTn id="30" presetID="22" presetClass="entr" presetSubtype="4" fill="hold" nodeType="withEffect">
                                      <p:stCondLst>
                                        <p:cond delay="150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250"/>
                                            <p:tgtEl>
                                              <p:spTgt spid="43"/>
                                            </p:tgtEl>
                                          </p:cBhvr>
                                        </p:animEffect>
                                      </p:childTnLst>
                                    </p:cTn>
                                  </p:par>
                                  <p:par>
                                    <p:cTn id="33" presetID="17" presetClass="entr" presetSubtype="8" fill="hold" nodeType="withEffect">
                                      <p:stCondLst>
                                        <p:cond delay="25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250" fill="hold"/>
                                            <p:tgtEl>
                                              <p:spTgt spid="11"/>
                                            </p:tgtEl>
                                            <p:attrNameLst>
                                              <p:attrName>ppt_x</p:attrName>
                                            </p:attrNameLst>
                                          </p:cBhvr>
                                          <p:tavLst>
                                            <p:tav tm="0">
                                              <p:val>
                                                <p:strVal val="#ppt_x-#ppt_w/2"/>
                                              </p:val>
                                            </p:tav>
                                            <p:tav tm="100000">
                                              <p:val>
                                                <p:strVal val="#ppt_x"/>
                                              </p:val>
                                            </p:tav>
                                          </p:tavLst>
                                        </p:anim>
                                        <p:anim calcmode="lin" valueType="num">
                                          <p:cBhvr>
                                            <p:cTn id="36" dur="250" fill="hold"/>
                                            <p:tgtEl>
                                              <p:spTgt spid="11"/>
                                            </p:tgtEl>
                                            <p:attrNameLst>
                                              <p:attrName>ppt_y</p:attrName>
                                            </p:attrNameLst>
                                          </p:cBhvr>
                                          <p:tavLst>
                                            <p:tav tm="0">
                                              <p:val>
                                                <p:strVal val="#ppt_y"/>
                                              </p:val>
                                            </p:tav>
                                            <p:tav tm="100000">
                                              <p:val>
                                                <p:strVal val="#ppt_y"/>
                                              </p:val>
                                            </p:tav>
                                          </p:tavLst>
                                        </p:anim>
                                        <p:anim calcmode="lin" valueType="num">
                                          <p:cBhvr>
                                            <p:cTn id="37" dur="250" fill="hold"/>
                                            <p:tgtEl>
                                              <p:spTgt spid="11"/>
                                            </p:tgtEl>
                                            <p:attrNameLst>
                                              <p:attrName>ppt_w</p:attrName>
                                            </p:attrNameLst>
                                          </p:cBhvr>
                                          <p:tavLst>
                                            <p:tav tm="0">
                                              <p:val>
                                                <p:fltVal val="0"/>
                                              </p:val>
                                            </p:tav>
                                            <p:tav tm="100000">
                                              <p:val>
                                                <p:strVal val="#ppt_w"/>
                                              </p:val>
                                            </p:tav>
                                          </p:tavLst>
                                        </p:anim>
                                        <p:anim calcmode="lin" valueType="num">
                                          <p:cBhvr>
                                            <p:cTn id="38" dur="250" fill="hold"/>
                                            <p:tgtEl>
                                              <p:spTgt spid="11"/>
                                            </p:tgtEl>
                                            <p:attrNameLst>
                                              <p:attrName>ppt_h</p:attrName>
                                            </p:attrNameLst>
                                          </p:cBhvr>
                                          <p:tavLst>
                                            <p:tav tm="0">
                                              <p:val>
                                                <p:strVal val="#ppt_h"/>
                                              </p:val>
                                            </p:tav>
                                            <p:tav tm="100000">
                                              <p:val>
                                                <p:strVal val="#ppt_h"/>
                                              </p:val>
                                            </p:tav>
                                          </p:tavLst>
                                        </p:anim>
                                      </p:childTnLst>
                                    </p:cTn>
                                  </p:par>
                                  <p:par>
                                    <p:cTn id="39" presetID="17" presetClass="entr" presetSubtype="8" fill="hold" nodeType="withEffect">
                                      <p:stCondLst>
                                        <p:cond delay="25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250" fill="hold"/>
                                            <p:tgtEl>
                                              <p:spTgt spid="14"/>
                                            </p:tgtEl>
                                            <p:attrNameLst>
                                              <p:attrName>ppt_x</p:attrName>
                                            </p:attrNameLst>
                                          </p:cBhvr>
                                          <p:tavLst>
                                            <p:tav tm="0">
                                              <p:val>
                                                <p:strVal val="#ppt_x-#ppt_w/2"/>
                                              </p:val>
                                            </p:tav>
                                            <p:tav tm="100000">
                                              <p:val>
                                                <p:strVal val="#ppt_x"/>
                                              </p:val>
                                            </p:tav>
                                          </p:tavLst>
                                        </p:anim>
                                        <p:anim calcmode="lin" valueType="num">
                                          <p:cBhvr>
                                            <p:cTn id="42" dur="250" fill="hold"/>
                                            <p:tgtEl>
                                              <p:spTgt spid="14"/>
                                            </p:tgtEl>
                                            <p:attrNameLst>
                                              <p:attrName>ppt_y</p:attrName>
                                            </p:attrNameLst>
                                          </p:cBhvr>
                                          <p:tavLst>
                                            <p:tav tm="0">
                                              <p:val>
                                                <p:strVal val="#ppt_y"/>
                                              </p:val>
                                            </p:tav>
                                            <p:tav tm="100000">
                                              <p:val>
                                                <p:strVal val="#ppt_y"/>
                                              </p:val>
                                            </p:tav>
                                          </p:tavLst>
                                        </p:anim>
                                        <p:anim calcmode="lin" valueType="num">
                                          <p:cBhvr>
                                            <p:cTn id="43" dur="250" fill="hold"/>
                                            <p:tgtEl>
                                              <p:spTgt spid="14"/>
                                            </p:tgtEl>
                                            <p:attrNameLst>
                                              <p:attrName>ppt_w</p:attrName>
                                            </p:attrNameLst>
                                          </p:cBhvr>
                                          <p:tavLst>
                                            <p:tav tm="0">
                                              <p:val>
                                                <p:fltVal val="0"/>
                                              </p:val>
                                            </p:tav>
                                            <p:tav tm="100000">
                                              <p:val>
                                                <p:strVal val="#ppt_w"/>
                                              </p:val>
                                            </p:tav>
                                          </p:tavLst>
                                        </p:anim>
                                        <p:anim calcmode="lin" valueType="num">
                                          <p:cBhvr>
                                            <p:cTn id="44" dur="250" fill="hold"/>
                                            <p:tgtEl>
                                              <p:spTgt spid="14"/>
                                            </p:tgtEl>
                                            <p:attrNameLst>
                                              <p:attrName>ppt_h</p:attrName>
                                            </p:attrNameLst>
                                          </p:cBhvr>
                                          <p:tavLst>
                                            <p:tav tm="0">
                                              <p:val>
                                                <p:strVal val="#ppt_h"/>
                                              </p:val>
                                            </p:tav>
                                            <p:tav tm="100000">
                                              <p:val>
                                                <p:strVal val="#ppt_h"/>
                                              </p:val>
                                            </p:tav>
                                          </p:tavLst>
                                        </p:anim>
                                      </p:childTnLst>
                                    </p:cTn>
                                  </p:par>
                                  <p:par>
                                    <p:cTn id="45" presetID="17" presetClass="entr" presetSubtype="8" fill="hold" nodeType="withEffect">
                                      <p:stCondLst>
                                        <p:cond delay="2500"/>
                                      </p:stCondLst>
                                      <p:childTnLst>
                                        <p:set>
                                          <p:cBhvr>
                                            <p:cTn id="46" dur="1" fill="hold">
                                              <p:stCondLst>
                                                <p:cond delay="0"/>
                                              </p:stCondLst>
                                            </p:cTn>
                                            <p:tgtEl>
                                              <p:spTgt spid="20"/>
                                            </p:tgtEl>
                                            <p:attrNameLst>
                                              <p:attrName>style.visibility</p:attrName>
                                            </p:attrNameLst>
                                          </p:cBhvr>
                                          <p:to>
                                            <p:strVal val="visible"/>
                                          </p:to>
                                        </p:set>
                                        <p:anim calcmode="lin" valueType="num">
                                          <p:cBhvr>
                                            <p:cTn id="47" dur="250" fill="hold"/>
                                            <p:tgtEl>
                                              <p:spTgt spid="20"/>
                                            </p:tgtEl>
                                            <p:attrNameLst>
                                              <p:attrName>ppt_x</p:attrName>
                                            </p:attrNameLst>
                                          </p:cBhvr>
                                          <p:tavLst>
                                            <p:tav tm="0">
                                              <p:val>
                                                <p:strVal val="#ppt_x-#ppt_w/2"/>
                                              </p:val>
                                            </p:tav>
                                            <p:tav tm="100000">
                                              <p:val>
                                                <p:strVal val="#ppt_x"/>
                                              </p:val>
                                            </p:tav>
                                          </p:tavLst>
                                        </p:anim>
                                        <p:anim calcmode="lin" valueType="num">
                                          <p:cBhvr>
                                            <p:cTn id="48" dur="250" fill="hold"/>
                                            <p:tgtEl>
                                              <p:spTgt spid="20"/>
                                            </p:tgtEl>
                                            <p:attrNameLst>
                                              <p:attrName>ppt_y</p:attrName>
                                            </p:attrNameLst>
                                          </p:cBhvr>
                                          <p:tavLst>
                                            <p:tav tm="0">
                                              <p:val>
                                                <p:strVal val="#ppt_y"/>
                                              </p:val>
                                            </p:tav>
                                            <p:tav tm="100000">
                                              <p:val>
                                                <p:strVal val="#ppt_y"/>
                                              </p:val>
                                            </p:tav>
                                          </p:tavLst>
                                        </p:anim>
                                        <p:anim calcmode="lin" valueType="num">
                                          <p:cBhvr>
                                            <p:cTn id="49" dur="250" fill="hold"/>
                                            <p:tgtEl>
                                              <p:spTgt spid="20"/>
                                            </p:tgtEl>
                                            <p:attrNameLst>
                                              <p:attrName>ppt_w</p:attrName>
                                            </p:attrNameLst>
                                          </p:cBhvr>
                                          <p:tavLst>
                                            <p:tav tm="0">
                                              <p:val>
                                                <p:fltVal val="0"/>
                                              </p:val>
                                            </p:tav>
                                            <p:tav tm="100000">
                                              <p:val>
                                                <p:strVal val="#ppt_w"/>
                                              </p:val>
                                            </p:tav>
                                          </p:tavLst>
                                        </p:anim>
                                        <p:anim calcmode="lin" valueType="num">
                                          <p:cBhvr>
                                            <p:cTn id="50" dur="250" fill="hold"/>
                                            <p:tgtEl>
                                              <p:spTgt spid="20"/>
                                            </p:tgtEl>
                                            <p:attrNameLst>
                                              <p:attrName>ppt_h</p:attrName>
                                            </p:attrNameLst>
                                          </p:cBhvr>
                                          <p:tavLst>
                                            <p:tav tm="0">
                                              <p:val>
                                                <p:strVal val="#ppt_h"/>
                                              </p:val>
                                            </p:tav>
                                            <p:tav tm="100000">
                                              <p:val>
                                                <p:strVal val="#ppt_h"/>
                                              </p:val>
                                            </p:tav>
                                          </p:tavLst>
                                        </p:anim>
                                      </p:childTnLst>
                                    </p:cTn>
                                  </p:par>
                                  <p:par>
                                    <p:cTn id="51" presetID="17" presetClass="entr" presetSubtype="8" fill="hold" nodeType="withEffect">
                                      <p:stCondLst>
                                        <p:cond delay="25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250" fill="hold"/>
                                            <p:tgtEl>
                                              <p:spTgt spid="23"/>
                                            </p:tgtEl>
                                            <p:attrNameLst>
                                              <p:attrName>ppt_x</p:attrName>
                                            </p:attrNameLst>
                                          </p:cBhvr>
                                          <p:tavLst>
                                            <p:tav tm="0">
                                              <p:val>
                                                <p:strVal val="#ppt_x-#ppt_w/2"/>
                                              </p:val>
                                            </p:tav>
                                            <p:tav tm="100000">
                                              <p:val>
                                                <p:strVal val="#ppt_x"/>
                                              </p:val>
                                            </p:tav>
                                          </p:tavLst>
                                        </p:anim>
                                        <p:anim calcmode="lin" valueType="num">
                                          <p:cBhvr>
                                            <p:cTn id="54" dur="250" fill="hold"/>
                                            <p:tgtEl>
                                              <p:spTgt spid="23"/>
                                            </p:tgtEl>
                                            <p:attrNameLst>
                                              <p:attrName>ppt_y</p:attrName>
                                            </p:attrNameLst>
                                          </p:cBhvr>
                                          <p:tavLst>
                                            <p:tav tm="0">
                                              <p:val>
                                                <p:strVal val="#ppt_y"/>
                                              </p:val>
                                            </p:tav>
                                            <p:tav tm="100000">
                                              <p:val>
                                                <p:strVal val="#ppt_y"/>
                                              </p:val>
                                            </p:tav>
                                          </p:tavLst>
                                        </p:anim>
                                        <p:anim calcmode="lin" valueType="num">
                                          <p:cBhvr>
                                            <p:cTn id="55" dur="250" fill="hold"/>
                                            <p:tgtEl>
                                              <p:spTgt spid="23"/>
                                            </p:tgtEl>
                                            <p:attrNameLst>
                                              <p:attrName>ppt_w</p:attrName>
                                            </p:attrNameLst>
                                          </p:cBhvr>
                                          <p:tavLst>
                                            <p:tav tm="0">
                                              <p:val>
                                                <p:fltVal val="0"/>
                                              </p:val>
                                            </p:tav>
                                            <p:tav tm="100000">
                                              <p:val>
                                                <p:strVal val="#ppt_w"/>
                                              </p:val>
                                            </p:tav>
                                          </p:tavLst>
                                        </p:anim>
                                        <p:anim calcmode="lin" valueType="num">
                                          <p:cBhvr>
                                            <p:cTn id="56" dur="250" fill="hold"/>
                                            <p:tgtEl>
                                              <p:spTgt spid="23"/>
                                            </p:tgtEl>
                                            <p:attrNameLst>
                                              <p:attrName>ppt_h</p:attrName>
                                            </p:attrNameLst>
                                          </p:cBhvr>
                                          <p:tavLst>
                                            <p:tav tm="0">
                                              <p:val>
                                                <p:strVal val="#ppt_h"/>
                                              </p:val>
                                            </p:tav>
                                            <p:tav tm="100000">
                                              <p:val>
                                                <p:strVal val="#ppt_h"/>
                                              </p:val>
                                            </p:tav>
                                          </p:tavLst>
                                        </p:anim>
                                      </p:childTnLst>
                                    </p:cTn>
                                  </p:par>
                                  <p:par>
                                    <p:cTn id="57" presetID="53" presetClass="entr" presetSubtype="16" fill="hold" grpId="0" nodeType="withEffect">
                                      <p:stCondLst>
                                        <p:cond delay="25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250" fill="hold"/>
                                            <p:tgtEl>
                                              <p:spTgt spid="56"/>
                                            </p:tgtEl>
                                            <p:attrNameLst>
                                              <p:attrName>ppt_w</p:attrName>
                                            </p:attrNameLst>
                                          </p:cBhvr>
                                          <p:tavLst>
                                            <p:tav tm="0">
                                              <p:val>
                                                <p:fltVal val="0"/>
                                              </p:val>
                                            </p:tav>
                                            <p:tav tm="100000">
                                              <p:val>
                                                <p:strVal val="#ppt_w"/>
                                              </p:val>
                                            </p:tav>
                                          </p:tavLst>
                                        </p:anim>
                                        <p:anim calcmode="lin" valueType="num">
                                          <p:cBhvr>
                                            <p:cTn id="60" dur="250" fill="hold"/>
                                            <p:tgtEl>
                                              <p:spTgt spid="56"/>
                                            </p:tgtEl>
                                            <p:attrNameLst>
                                              <p:attrName>ppt_h</p:attrName>
                                            </p:attrNameLst>
                                          </p:cBhvr>
                                          <p:tavLst>
                                            <p:tav tm="0">
                                              <p:val>
                                                <p:fltVal val="0"/>
                                              </p:val>
                                            </p:tav>
                                            <p:tav tm="100000">
                                              <p:val>
                                                <p:strVal val="#ppt_h"/>
                                              </p:val>
                                            </p:tav>
                                          </p:tavLst>
                                        </p:anim>
                                        <p:animEffect transition="in" filter="fade">
                                          <p:cBhvr>
                                            <p:cTn id="61" dur="250"/>
                                            <p:tgtEl>
                                              <p:spTgt spid="56"/>
                                            </p:tgtEl>
                                          </p:cBhvr>
                                        </p:animEffect>
                                      </p:childTnLst>
                                    </p:cTn>
                                  </p:par>
                                  <p:par>
                                    <p:cTn id="62" presetID="53" presetClass="entr" presetSubtype="16" fill="hold" grpId="0" nodeType="withEffect">
                                      <p:stCondLst>
                                        <p:cond delay="2500"/>
                                      </p:stCondLst>
                                      <p:childTnLst>
                                        <p:set>
                                          <p:cBhvr>
                                            <p:cTn id="63" dur="1" fill="hold">
                                              <p:stCondLst>
                                                <p:cond delay="0"/>
                                              </p:stCondLst>
                                            </p:cTn>
                                            <p:tgtEl>
                                              <p:spTgt spid="57"/>
                                            </p:tgtEl>
                                            <p:attrNameLst>
                                              <p:attrName>style.visibility</p:attrName>
                                            </p:attrNameLst>
                                          </p:cBhvr>
                                          <p:to>
                                            <p:strVal val="visible"/>
                                          </p:to>
                                        </p:set>
                                        <p:anim calcmode="lin" valueType="num">
                                          <p:cBhvr>
                                            <p:cTn id="64" dur="250" fill="hold"/>
                                            <p:tgtEl>
                                              <p:spTgt spid="57"/>
                                            </p:tgtEl>
                                            <p:attrNameLst>
                                              <p:attrName>ppt_w</p:attrName>
                                            </p:attrNameLst>
                                          </p:cBhvr>
                                          <p:tavLst>
                                            <p:tav tm="0">
                                              <p:val>
                                                <p:fltVal val="0"/>
                                              </p:val>
                                            </p:tav>
                                            <p:tav tm="100000">
                                              <p:val>
                                                <p:strVal val="#ppt_w"/>
                                              </p:val>
                                            </p:tav>
                                          </p:tavLst>
                                        </p:anim>
                                        <p:anim calcmode="lin" valueType="num">
                                          <p:cBhvr>
                                            <p:cTn id="65" dur="250" fill="hold"/>
                                            <p:tgtEl>
                                              <p:spTgt spid="57"/>
                                            </p:tgtEl>
                                            <p:attrNameLst>
                                              <p:attrName>ppt_h</p:attrName>
                                            </p:attrNameLst>
                                          </p:cBhvr>
                                          <p:tavLst>
                                            <p:tav tm="0">
                                              <p:val>
                                                <p:fltVal val="0"/>
                                              </p:val>
                                            </p:tav>
                                            <p:tav tm="100000">
                                              <p:val>
                                                <p:strVal val="#ppt_h"/>
                                              </p:val>
                                            </p:tav>
                                          </p:tavLst>
                                        </p:anim>
                                        <p:animEffect transition="in" filter="fade">
                                          <p:cBhvr>
                                            <p:cTn id="66" dur="250"/>
                                            <p:tgtEl>
                                              <p:spTgt spid="57"/>
                                            </p:tgtEl>
                                          </p:cBhvr>
                                        </p:animEffect>
                                      </p:childTnLst>
                                    </p:cTn>
                                  </p:par>
                                  <p:par>
                                    <p:cTn id="67" presetID="53" presetClass="entr" presetSubtype="16" fill="hold" grpId="0" nodeType="withEffect">
                                      <p:stCondLst>
                                        <p:cond delay="2500"/>
                                      </p:stCondLst>
                                      <p:childTnLst>
                                        <p:set>
                                          <p:cBhvr>
                                            <p:cTn id="68" dur="1" fill="hold">
                                              <p:stCondLst>
                                                <p:cond delay="0"/>
                                              </p:stCondLst>
                                            </p:cTn>
                                            <p:tgtEl>
                                              <p:spTgt spid="58"/>
                                            </p:tgtEl>
                                            <p:attrNameLst>
                                              <p:attrName>style.visibility</p:attrName>
                                            </p:attrNameLst>
                                          </p:cBhvr>
                                          <p:to>
                                            <p:strVal val="visible"/>
                                          </p:to>
                                        </p:set>
                                        <p:anim calcmode="lin" valueType="num">
                                          <p:cBhvr>
                                            <p:cTn id="69" dur="250" fill="hold"/>
                                            <p:tgtEl>
                                              <p:spTgt spid="58"/>
                                            </p:tgtEl>
                                            <p:attrNameLst>
                                              <p:attrName>ppt_w</p:attrName>
                                            </p:attrNameLst>
                                          </p:cBhvr>
                                          <p:tavLst>
                                            <p:tav tm="0">
                                              <p:val>
                                                <p:fltVal val="0"/>
                                              </p:val>
                                            </p:tav>
                                            <p:tav tm="100000">
                                              <p:val>
                                                <p:strVal val="#ppt_w"/>
                                              </p:val>
                                            </p:tav>
                                          </p:tavLst>
                                        </p:anim>
                                        <p:anim calcmode="lin" valueType="num">
                                          <p:cBhvr>
                                            <p:cTn id="70" dur="250" fill="hold"/>
                                            <p:tgtEl>
                                              <p:spTgt spid="58"/>
                                            </p:tgtEl>
                                            <p:attrNameLst>
                                              <p:attrName>ppt_h</p:attrName>
                                            </p:attrNameLst>
                                          </p:cBhvr>
                                          <p:tavLst>
                                            <p:tav tm="0">
                                              <p:val>
                                                <p:fltVal val="0"/>
                                              </p:val>
                                            </p:tav>
                                            <p:tav tm="100000">
                                              <p:val>
                                                <p:strVal val="#ppt_h"/>
                                              </p:val>
                                            </p:tav>
                                          </p:tavLst>
                                        </p:anim>
                                        <p:animEffect transition="in" filter="fade">
                                          <p:cBhvr>
                                            <p:cTn id="71" dur="250"/>
                                            <p:tgtEl>
                                              <p:spTgt spid="58"/>
                                            </p:tgtEl>
                                          </p:cBhvr>
                                        </p:animEffect>
                                      </p:childTnLst>
                                    </p:cTn>
                                  </p:par>
                                  <p:par>
                                    <p:cTn id="72" presetID="53" presetClass="entr" presetSubtype="16" fill="hold" grpId="0" nodeType="withEffect">
                                      <p:stCondLst>
                                        <p:cond delay="2500"/>
                                      </p:stCondLst>
                                      <p:childTnLst>
                                        <p:set>
                                          <p:cBhvr>
                                            <p:cTn id="73" dur="1" fill="hold">
                                              <p:stCondLst>
                                                <p:cond delay="0"/>
                                              </p:stCondLst>
                                            </p:cTn>
                                            <p:tgtEl>
                                              <p:spTgt spid="59"/>
                                            </p:tgtEl>
                                            <p:attrNameLst>
                                              <p:attrName>style.visibility</p:attrName>
                                            </p:attrNameLst>
                                          </p:cBhvr>
                                          <p:to>
                                            <p:strVal val="visible"/>
                                          </p:to>
                                        </p:set>
                                        <p:anim calcmode="lin" valueType="num">
                                          <p:cBhvr>
                                            <p:cTn id="74" dur="250" fill="hold"/>
                                            <p:tgtEl>
                                              <p:spTgt spid="59"/>
                                            </p:tgtEl>
                                            <p:attrNameLst>
                                              <p:attrName>ppt_w</p:attrName>
                                            </p:attrNameLst>
                                          </p:cBhvr>
                                          <p:tavLst>
                                            <p:tav tm="0">
                                              <p:val>
                                                <p:fltVal val="0"/>
                                              </p:val>
                                            </p:tav>
                                            <p:tav tm="100000">
                                              <p:val>
                                                <p:strVal val="#ppt_w"/>
                                              </p:val>
                                            </p:tav>
                                          </p:tavLst>
                                        </p:anim>
                                        <p:anim calcmode="lin" valueType="num">
                                          <p:cBhvr>
                                            <p:cTn id="75" dur="250" fill="hold"/>
                                            <p:tgtEl>
                                              <p:spTgt spid="59"/>
                                            </p:tgtEl>
                                            <p:attrNameLst>
                                              <p:attrName>ppt_h</p:attrName>
                                            </p:attrNameLst>
                                          </p:cBhvr>
                                          <p:tavLst>
                                            <p:tav tm="0">
                                              <p:val>
                                                <p:fltVal val="0"/>
                                              </p:val>
                                            </p:tav>
                                            <p:tav tm="100000">
                                              <p:val>
                                                <p:strVal val="#ppt_h"/>
                                              </p:val>
                                            </p:tav>
                                          </p:tavLst>
                                        </p:anim>
                                        <p:animEffect transition="in" filter="fade">
                                          <p:cBhvr>
                                            <p:cTn id="76"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7" grpId="0"/>
          <p:bldP spid="58" grpId="0"/>
          <p:bldP spid="5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lines and dots&#10;&#10;Description automatically generated">
            <a:extLst>
              <a:ext uri="{FF2B5EF4-FFF2-40B4-BE49-F238E27FC236}">
                <a16:creationId xmlns:a16="http://schemas.microsoft.com/office/drawing/2014/main" id="{95C135E4-E866-A03A-47CC-57B7EDDA5CC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tretch>
            <a:fillRect/>
          </a:stretch>
        </p:blipFill>
        <p:spPr>
          <a:xfrm>
            <a:off x="-657726" y="0"/>
            <a:ext cx="8598568" cy="6673516"/>
          </a:xfrm>
          <a:prstGeom prst="roundRect">
            <a:avLst>
              <a:gd name="adj" fmla="val 8594"/>
            </a:avLst>
          </a:prstGeom>
          <a:gradFill>
            <a:gsLst>
              <a:gs pos="0">
                <a:srgbClr val="731107"/>
              </a:gs>
              <a:gs pos="100000">
                <a:schemeClr val="bg1"/>
              </a:gs>
            </a:gsLst>
            <a:lin ang="18900000" scaled="1"/>
          </a:gradFill>
          <a:ln w="34925">
            <a:solidFill>
              <a:srgbClr val="FFFFFF"/>
            </a:solidFill>
          </a:ln>
          <a:effectLst>
            <a:outerShdw blurRad="317500" dir="2700000" algn="ctr">
              <a:srgbClr val="000000">
                <a:alpha val="43000"/>
              </a:srgbClr>
            </a:outerShdw>
            <a:reflection blurRad="12700" stA="38000" endPos="28000" dist="5000" dir="5400000" sy="-100000" algn="bl" rotWithShape="0"/>
          </a:effectLst>
          <a:scene3d>
            <a:camera prst="perspectiveRight"/>
            <a:lightRig rig="threePt" dir="t">
              <a:rot lat="0" lon="0" rev="0"/>
            </a:lightRig>
          </a:scene3d>
          <a:sp3d extrusionH="38100" prstMaterial="clear">
            <a:bevelT w="260350" h="50800" prst="softRound"/>
            <a:bevelB prst="softRound"/>
          </a:sp3d>
        </p:spPr>
      </p:pic>
      <p:pic>
        <p:nvPicPr>
          <p:cNvPr id="5" name="Picture 4" descr="A person sitting at a desk working on a computer&#10;&#10;Description automatically generated">
            <a:extLst>
              <a:ext uri="{FF2B5EF4-FFF2-40B4-BE49-F238E27FC236}">
                <a16:creationId xmlns:a16="http://schemas.microsoft.com/office/drawing/2014/main" id="{68CEDA92-F16E-30F7-AE7B-D99625F2343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94170" y="1094874"/>
            <a:ext cx="4159157" cy="5081337"/>
          </a:xfrm>
          <a:prstGeom prst="rect">
            <a:avLst/>
          </a:prstGeom>
        </p:spPr>
      </p:pic>
      <p:sp>
        <p:nvSpPr>
          <p:cNvPr id="8" name="TextBox 7">
            <a:extLst>
              <a:ext uri="{FF2B5EF4-FFF2-40B4-BE49-F238E27FC236}">
                <a16:creationId xmlns:a16="http://schemas.microsoft.com/office/drawing/2014/main" id="{FABE6517-2E2C-9CB3-7881-5B84FFCF0690}"/>
              </a:ext>
            </a:extLst>
          </p:cNvPr>
          <p:cNvSpPr txBox="1"/>
          <p:nvPr/>
        </p:nvSpPr>
        <p:spPr>
          <a:xfrm>
            <a:off x="-24064" y="853466"/>
            <a:ext cx="7331243" cy="5564152"/>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3000" dirty="0">
                <a:solidFill>
                  <a:schemeClr val="bg1"/>
                </a:solidFill>
                <a:latin typeface="Baskerville Old Face" panose="02020602080505020303" pitchFamily="18" charset="0"/>
              </a:rPr>
              <a:t>What are the projected sales for the upcoming months?</a:t>
            </a:r>
          </a:p>
          <a:p>
            <a:pPr marL="742950" lvl="1" indent="-285750">
              <a:lnSpc>
                <a:spcPct val="150000"/>
              </a:lnSpc>
              <a:buFont typeface="Arial" panose="020B0604020202020204" pitchFamily="34" charset="0"/>
              <a:buChar char="•"/>
            </a:pPr>
            <a:r>
              <a:rPr lang="en-US" sz="3000" dirty="0">
                <a:solidFill>
                  <a:schemeClr val="bg1"/>
                </a:solidFill>
                <a:latin typeface="Baskerville Old Face" panose="02020602080505020303" pitchFamily="18" charset="0"/>
              </a:rPr>
              <a:t>Which product categories are expected to grow in the future?</a:t>
            </a:r>
          </a:p>
          <a:p>
            <a:pPr marL="742950" lvl="1" indent="-285750">
              <a:lnSpc>
                <a:spcPct val="150000"/>
              </a:lnSpc>
              <a:buFont typeface="Arial" panose="020B0604020202020204" pitchFamily="34" charset="0"/>
              <a:buChar char="•"/>
            </a:pPr>
            <a:r>
              <a:rPr lang="en-US" sz="3000" dirty="0">
                <a:solidFill>
                  <a:schemeClr val="bg1"/>
                </a:solidFill>
                <a:latin typeface="Baskerville Old Face" panose="02020602080505020303" pitchFamily="18" charset="0"/>
              </a:rPr>
              <a:t>How will regional demand shifts affect overall sales?</a:t>
            </a:r>
          </a:p>
          <a:p>
            <a:pPr marL="742950" lvl="1" indent="-285750">
              <a:lnSpc>
                <a:spcPct val="150000"/>
              </a:lnSpc>
              <a:buFont typeface="Arial" panose="020B0604020202020204" pitchFamily="34" charset="0"/>
              <a:buChar char="•"/>
            </a:pPr>
            <a:r>
              <a:rPr lang="en-US" sz="3000" dirty="0">
                <a:solidFill>
                  <a:schemeClr val="bg1"/>
                </a:solidFill>
                <a:latin typeface="Baskerville Old Face" panose="02020602080505020303" pitchFamily="18" charset="0"/>
              </a:rPr>
              <a:t>Can we predict seasonal demand spikes?</a:t>
            </a:r>
          </a:p>
          <a:p>
            <a:pPr>
              <a:lnSpc>
                <a:spcPct val="150000"/>
              </a:lnSpc>
            </a:pPr>
            <a:endParaRPr lang="en-US" sz="30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927295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par>
                                <p:cTn id="21" presetID="22" presetClass="entr" presetSubtype="1"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1000"/>
                                        <p:tgtEl>
                                          <p:spTgt spid="8"/>
                                        </p:tgtEl>
                                      </p:cBhvr>
                                    </p:animEffect>
                                  </p:childTnLst>
                                </p:cTn>
                              </p:par>
                              <p:par>
                                <p:cTn id="24" presetID="32" presetClass="emph" presetSubtype="0" repeatCount="indefinite" fill="hold" nodeType="withEffect">
                                  <p:stCondLst>
                                    <p:cond delay="0"/>
                                  </p:stCondLst>
                                  <p:childTnLst>
                                    <p:animRot by="120000">
                                      <p:cBhvr>
                                        <p:cTn id="25" dur="100" fill="hold">
                                          <p:stCondLst>
                                            <p:cond delay="0"/>
                                          </p:stCondLst>
                                        </p:cTn>
                                        <p:tgtEl>
                                          <p:spTgt spid="5"/>
                                        </p:tgtEl>
                                        <p:attrNameLst>
                                          <p:attrName>r</p:attrName>
                                        </p:attrNameLst>
                                      </p:cBhvr>
                                    </p:animRot>
                                    <p:animRot by="-240000">
                                      <p:cBhvr>
                                        <p:cTn id="26" dur="200" fill="hold">
                                          <p:stCondLst>
                                            <p:cond delay="200"/>
                                          </p:stCondLst>
                                        </p:cTn>
                                        <p:tgtEl>
                                          <p:spTgt spid="5"/>
                                        </p:tgtEl>
                                        <p:attrNameLst>
                                          <p:attrName>r</p:attrName>
                                        </p:attrNameLst>
                                      </p:cBhvr>
                                    </p:animRot>
                                    <p:animRot by="240000">
                                      <p:cBhvr>
                                        <p:cTn id="27" dur="200" fill="hold">
                                          <p:stCondLst>
                                            <p:cond delay="400"/>
                                          </p:stCondLst>
                                        </p:cTn>
                                        <p:tgtEl>
                                          <p:spTgt spid="5"/>
                                        </p:tgtEl>
                                        <p:attrNameLst>
                                          <p:attrName>r</p:attrName>
                                        </p:attrNameLst>
                                      </p:cBhvr>
                                    </p:animRot>
                                    <p:animRot by="-240000">
                                      <p:cBhvr>
                                        <p:cTn id="28" dur="200" fill="hold">
                                          <p:stCondLst>
                                            <p:cond delay="600"/>
                                          </p:stCondLst>
                                        </p:cTn>
                                        <p:tgtEl>
                                          <p:spTgt spid="5"/>
                                        </p:tgtEl>
                                        <p:attrNameLst>
                                          <p:attrName>r</p:attrName>
                                        </p:attrNameLst>
                                      </p:cBhvr>
                                    </p:animRot>
                                    <p:animRot by="120000">
                                      <p:cBhvr>
                                        <p:cTn id="29"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5000" b="-5000"/>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354F38-BF5C-670E-905D-58554708FD05}"/>
              </a:ext>
            </a:extLst>
          </p:cNvPr>
          <p:cNvGrpSpPr/>
          <p:nvPr/>
        </p:nvGrpSpPr>
        <p:grpSpPr>
          <a:xfrm>
            <a:off x="671765" y="2133608"/>
            <a:ext cx="2823411" cy="2727158"/>
            <a:chOff x="2149643" y="1744579"/>
            <a:chExt cx="2823411" cy="2727158"/>
          </a:xfrm>
        </p:grpSpPr>
        <p:sp useBgFill="1">
          <p:nvSpPr>
            <p:cNvPr id="9" name="Rectangle: Rounded Corners 8">
              <a:extLst>
                <a:ext uri="{FF2B5EF4-FFF2-40B4-BE49-F238E27FC236}">
                  <a16:creationId xmlns:a16="http://schemas.microsoft.com/office/drawing/2014/main" id="{0D156F80-6D3D-4E38-75D5-1E747525FD8E}"/>
                </a:ext>
              </a:extLst>
            </p:cNvPr>
            <p:cNvSpPr/>
            <p:nvPr/>
          </p:nvSpPr>
          <p:spPr>
            <a:xfrm>
              <a:off x="2149643" y="1744579"/>
              <a:ext cx="2823411" cy="2727158"/>
            </a:xfrm>
            <a:prstGeom prst="roundRect">
              <a:avLst/>
            </a:prstGeom>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9D5B7C-4575-6392-A683-BDEAF947B094}"/>
                </a:ext>
              </a:extLst>
            </p:cNvPr>
            <p:cNvSpPr/>
            <p:nvPr/>
          </p:nvSpPr>
          <p:spPr>
            <a:xfrm>
              <a:off x="2149643" y="1744579"/>
              <a:ext cx="2823411" cy="2727158"/>
            </a:xfrm>
            <a:prstGeom prst="roundRect">
              <a:avLst/>
            </a:prstGeom>
            <a:gradFill flip="none" rotWithShape="1">
              <a:gsLst>
                <a:gs pos="100000">
                  <a:schemeClr val="bg1">
                    <a:alpha val="9000"/>
                  </a:schemeClr>
                </a:gs>
                <a:gs pos="0">
                  <a:schemeClr val="tx1">
                    <a:alpha val="11000"/>
                  </a:schemeClr>
                </a:gs>
              </a:gsLst>
              <a:path path="circle">
                <a:fillToRect l="100000" b="100000"/>
              </a:path>
              <a:tileRect t="-100000" r="-100000"/>
            </a:grad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6F4ECB93-C302-B473-7B39-48FEF58CDBBF}"/>
              </a:ext>
            </a:extLst>
          </p:cNvPr>
          <p:cNvGrpSpPr/>
          <p:nvPr/>
        </p:nvGrpSpPr>
        <p:grpSpPr>
          <a:xfrm>
            <a:off x="5434270" y="567402"/>
            <a:ext cx="4178968" cy="1429759"/>
            <a:chOff x="2149643" y="1744579"/>
            <a:chExt cx="2823411" cy="2727158"/>
          </a:xfrm>
          <a:gradFill>
            <a:gsLst>
              <a:gs pos="0">
                <a:schemeClr val="tx1">
                  <a:alpha val="0"/>
                </a:schemeClr>
              </a:gs>
              <a:gs pos="100000">
                <a:srgbClr val="C00000">
                  <a:alpha val="22000"/>
                </a:srgbClr>
              </a:gs>
            </a:gsLst>
            <a:lin ang="18900000" scaled="1"/>
          </a:gradFill>
        </p:grpSpPr>
        <p:sp useBgFill="1">
          <p:nvSpPr>
            <p:cNvPr id="12" name="Rectangle: Rounded Corners 11">
              <a:extLst>
                <a:ext uri="{FF2B5EF4-FFF2-40B4-BE49-F238E27FC236}">
                  <a16:creationId xmlns:a16="http://schemas.microsoft.com/office/drawing/2014/main" id="{475B2E96-E630-F80D-70AB-775DAF946708}"/>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922B4E0-A605-CE0F-E6E7-9410994E6414}"/>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2D8774C1-B45A-FF08-DA76-8509060E10C1}"/>
              </a:ext>
            </a:extLst>
          </p:cNvPr>
          <p:cNvGrpSpPr/>
          <p:nvPr/>
        </p:nvGrpSpPr>
        <p:grpSpPr>
          <a:xfrm>
            <a:off x="7030437" y="2801348"/>
            <a:ext cx="4178968" cy="1429758"/>
            <a:chOff x="2149643" y="1744579"/>
            <a:chExt cx="2823411" cy="2727158"/>
          </a:xfrm>
          <a:gradFill>
            <a:gsLst>
              <a:gs pos="0">
                <a:schemeClr val="tx1">
                  <a:alpha val="0"/>
                </a:schemeClr>
              </a:gs>
              <a:gs pos="100000">
                <a:srgbClr val="FFC000">
                  <a:alpha val="22000"/>
                </a:srgbClr>
              </a:gs>
            </a:gsLst>
            <a:lin ang="18900000" scaled="1"/>
          </a:gradFill>
        </p:grpSpPr>
        <p:sp useBgFill="1">
          <p:nvSpPr>
            <p:cNvPr id="15" name="Rectangle: Rounded Corners 14">
              <a:extLst>
                <a:ext uri="{FF2B5EF4-FFF2-40B4-BE49-F238E27FC236}">
                  <a16:creationId xmlns:a16="http://schemas.microsoft.com/office/drawing/2014/main" id="{F49DA4D3-CC1B-8019-F4AD-FD6251CC3F6C}"/>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8683C73-6352-2D26-27E7-A1116A47176D}"/>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D1E4417-23C2-BA6D-DC81-2E2789D18EA8}"/>
              </a:ext>
            </a:extLst>
          </p:cNvPr>
          <p:cNvGrpSpPr/>
          <p:nvPr/>
        </p:nvGrpSpPr>
        <p:grpSpPr>
          <a:xfrm>
            <a:off x="5434274" y="5192564"/>
            <a:ext cx="4178968" cy="1309297"/>
            <a:chOff x="2149643" y="1744579"/>
            <a:chExt cx="2823411" cy="2727158"/>
          </a:xfrm>
          <a:gradFill>
            <a:gsLst>
              <a:gs pos="0">
                <a:schemeClr val="tx1">
                  <a:alpha val="0"/>
                </a:schemeClr>
              </a:gs>
              <a:gs pos="100000">
                <a:schemeClr val="accent3">
                  <a:lumMod val="60000"/>
                  <a:lumOff val="40000"/>
                  <a:alpha val="22000"/>
                </a:schemeClr>
              </a:gs>
            </a:gsLst>
            <a:lin ang="18900000" scaled="1"/>
          </a:gradFill>
        </p:grpSpPr>
        <p:sp useBgFill="1">
          <p:nvSpPr>
            <p:cNvPr id="24" name="Rectangle: Rounded Corners 23">
              <a:extLst>
                <a:ext uri="{FF2B5EF4-FFF2-40B4-BE49-F238E27FC236}">
                  <a16:creationId xmlns:a16="http://schemas.microsoft.com/office/drawing/2014/main" id="{C395872E-5B87-4BE9-DD42-381B6B84F6E3}"/>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75269BA-C89D-96F2-D302-A39169B51EBF}"/>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B3D73404-3479-A4D5-C893-13A89922A54F}"/>
              </a:ext>
            </a:extLst>
          </p:cNvPr>
          <p:cNvGrpSpPr/>
          <p:nvPr/>
        </p:nvGrpSpPr>
        <p:grpSpPr>
          <a:xfrm>
            <a:off x="3641568" y="2151721"/>
            <a:ext cx="1989219" cy="731922"/>
            <a:chOff x="3625517" y="1824790"/>
            <a:chExt cx="1989219" cy="731922"/>
          </a:xfrm>
        </p:grpSpPr>
        <p:cxnSp>
          <p:nvCxnSpPr>
            <p:cNvPr id="27" name="Straight Connector 26">
              <a:extLst>
                <a:ext uri="{FF2B5EF4-FFF2-40B4-BE49-F238E27FC236}">
                  <a16:creationId xmlns:a16="http://schemas.microsoft.com/office/drawing/2014/main" id="{12BB3E69-7D81-587A-C50F-6C153C833CBA}"/>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7D4900-416F-89DA-75EE-B1D905CAA9FC}"/>
                </a:ext>
              </a:extLst>
            </p:cNvPr>
            <p:cNvCxnSpPr>
              <a:cxnSpLocks/>
            </p:cNvCxnSpPr>
            <p:nvPr/>
          </p:nvCxnSpPr>
          <p:spPr>
            <a:xfrm>
              <a:off x="5614736" y="1824790"/>
              <a:ext cx="0" cy="731922"/>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1AE19FC7-823D-8D11-EF54-C72FED2A992F}"/>
              </a:ext>
            </a:extLst>
          </p:cNvPr>
          <p:cNvGrpSpPr/>
          <p:nvPr/>
        </p:nvGrpSpPr>
        <p:grpSpPr>
          <a:xfrm>
            <a:off x="3689685" y="3497187"/>
            <a:ext cx="3064030" cy="100246"/>
            <a:chOff x="3625517" y="2556712"/>
            <a:chExt cx="3064040" cy="0"/>
          </a:xfrm>
        </p:grpSpPr>
        <p:cxnSp>
          <p:nvCxnSpPr>
            <p:cNvPr id="36" name="Straight Connector 35">
              <a:extLst>
                <a:ext uri="{FF2B5EF4-FFF2-40B4-BE49-F238E27FC236}">
                  <a16:creationId xmlns:a16="http://schemas.microsoft.com/office/drawing/2014/main" id="{08EA0955-1B0A-A89C-BCE3-6543BD38A1D5}"/>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5C30C4C-D70E-8E72-A18E-1917723AD966}"/>
                </a:ext>
              </a:extLst>
            </p:cNvPr>
            <p:cNvCxnSpPr>
              <a:cxnSpLocks/>
            </p:cNvCxnSpPr>
            <p:nvPr/>
          </p:nvCxnSpPr>
          <p:spPr>
            <a:xfrm flipH="1">
              <a:off x="5614736" y="2556712"/>
              <a:ext cx="1074821"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9B7FE3E1-9378-0936-9A04-C0223761386F}"/>
              </a:ext>
            </a:extLst>
          </p:cNvPr>
          <p:cNvGrpSpPr/>
          <p:nvPr/>
        </p:nvGrpSpPr>
        <p:grpSpPr>
          <a:xfrm>
            <a:off x="3641563" y="4231106"/>
            <a:ext cx="1989213" cy="613607"/>
            <a:chOff x="3641563" y="3954382"/>
            <a:chExt cx="1989216" cy="1475871"/>
          </a:xfrm>
        </p:grpSpPr>
        <p:cxnSp>
          <p:nvCxnSpPr>
            <p:cNvPr id="40" name="Straight Connector 39">
              <a:extLst>
                <a:ext uri="{FF2B5EF4-FFF2-40B4-BE49-F238E27FC236}">
                  <a16:creationId xmlns:a16="http://schemas.microsoft.com/office/drawing/2014/main" id="{2E8E09E2-B097-CC72-F3B1-0182D9F16856}"/>
                </a:ext>
              </a:extLst>
            </p:cNvPr>
            <p:cNvCxnSpPr>
              <a:cxnSpLocks/>
            </p:cNvCxnSpPr>
            <p:nvPr/>
          </p:nvCxnSpPr>
          <p:spPr>
            <a:xfrm flipV="1">
              <a:off x="5630778" y="3954382"/>
              <a:ext cx="1" cy="1475871"/>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34479A1-D88B-130F-A282-6710F54A4913}"/>
                </a:ext>
              </a:extLst>
            </p:cNvPr>
            <p:cNvCxnSpPr>
              <a:cxnSpLocks/>
            </p:cNvCxnSpPr>
            <p:nvPr/>
          </p:nvCxnSpPr>
          <p:spPr>
            <a:xfrm rot="16200000">
              <a:off x="4636170" y="2959776"/>
              <a:ext cx="0" cy="1989213"/>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B90BDBD5-7888-21B4-B609-C2346D67586A}"/>
              </a:ext>
            </a:extLst>
          </p:cNvPr>
          <p:cNvSpPr txBox="1"/>
          <p:nvPr/>
        </p:nvSpPr>
        <p:spPr>
          <a:xfrm>
            <a:off x="721902" y="3320962"/>
            <a:ext cx="2823410" cy="47705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Python Tools</a:t>
            </a:r>
          </a:p>
        </p:txBody>
      </p:sp>
      <p:sp>
        <p:nvSpPr>
          <p:cNvPr id="56" name="TextBox 55">
            <a:extLst>
              <a:ext uri="{FF2B5EF4-FFF2-40B4-BE49-F238E27FC236}">
                <a16:creationId xmlns:a16="http://schemas.microsoft.com/office/drawing/2014/main" id="{8F84C4A7-1283-F995-16E1-197B0AACD7DC}"/>
              </a:ext>
            </a:extLst>
          </p:cNvPr>
          <p:cNvSpPr txBox="1"/>
          <p:nvPr/>
        </p:nvSpPr>
        <p:spPr>
          <a:xfrm>
            <a:off x="5622755" y="815251"/>
            <a:ext cx="3990483"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scikit-learn:</a:t>
            </a:r>
            <a:r>
              <a:rPr lang="en-US" sz="2500" dirty="0">
                <a:latin typeface="Bernard MT Condensed" panose="02050806060905020404" pitchFamily="18" charset="0"/>
              </a:rPr>
              <a:t> For building forecasting models.</a:t>
            </a:r>
          </a:p>
        </p:txBody>
      </p:sp>
      <p:sp>
        <p:nvSpPr>
          <p:cNvPr id="57" name="TextBox 56">
            <a:extLst>
              <a:ext uri="{FF2B5EF4-FFF2-40B4-BE49-F238E27FC236}">
                <a16:creationId xmlns:a16="http://schemas.microsoft.com/office/drawing/2014/main" id="{42F754F9-0547-10EC-9FBC-7F7EBCB6119E}"/>
              </a:ext>
            </a:extLst>
          </p:cNvPr>
          <p:cNvSpPr txBox="1"/>
          <p:nvPr/>
        </p:nvSpPr>
        <p:spPr>
          <a:xfrm>
            <a:off x="7230953" y="3167395"/>
            <a:ext cx="3866140"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Pandas: </a:t>
            </a:r>
            <a:r>
              <a:rPr lang="en-US" sz="2500" dirty="0">
                <a:latin typeface="Bernard MT Condensed" panose="02050806060905020404" pitchFamily="18" charset="0"/>
              </a:rPr>
              <a:t>Data manipulation and trend analysis.</a:t>
            </a:r>
          </a:p>
        </p:txBody>
      </p:sp>
      <p:sp>
        <p:nvSpPr>
          <p:cNvPr id="59" name="TextBox 58">
            <a:extLst>
              <a:ext uri="{FF2B5EF4-FFF2-40B4-BE49-F238E27FC236}">
                <a16:creationId xmlns:a16="http://schemas.microsoft.com/office/drawing/2014/main" id="{BDB4B846-6155-39EA-0F95-5DB458459474}"/>
              </a:ext>
            </a:extLst>
          </p:cNvPr>
          <p:cNvSpPr txBox="1"/>
          <p:nvPr/>
        </p:nvSpPr>
        <p:spPr>
          <a:xfrm>
            <a:off x="5779171" y="5428824"/>
            <a:ext cx="3866140"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Matplotlib: </a:t>
            </a:r>
            <a:r>
              <a:rPr lang="en-US" sz="2500" dirty="0">
                <a:latin typeface="Bernard MT Condensed" panose="02050806060905020404" pitchFamily="18" charset="0"/>
              </a:rPr>
              <a:t>Visualizing forecasting results.</a:t>
            </a:r>
          </a:p>
        </p:txBody>
      </p:sp>
      <p:pic>
        <p:nvPicPr>
          <p:cNvPr id="3" name="Graphic 2" descr="Snake with solid fill">
            <a:extLst>
              <a:ext uri="{FF2B5EF4-FFF2-40B4-BE49-F238E27FC236}">
                <a16:creationId xmlns:a16="http://schemas.microsoft.com/office/drawing/2014/main" id="{B42BA83A-2193-43A4-471E-F05CA96FEE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6926" y="2624830"/>
            <a:ext cx="581537" cy="581537"/>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23741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fltVal val="0.5"/>
                                          </p:val>
                                        </p:tav>
                                        <p:tav tm="100000">
                                          <p:val>
                                            <p:strVal val="#ppt_x"/>
                                          </p:val>
                                        </p:tav>
                                      </p:tavLst>
                                    </p:anim>
                                    <p:anim calcmode="lin" valueType="num">
                                      <p:cBhvr>
                                        <p:cTn id="11" dur="1000" fill="hold"/>
                                        <p:tgtEl>
                                          <p:spTgt spid="10"/>
                                        </p:tgtEl>
                                        <p:attrNameLst>
                                          <p:attrName>ppt_y</p:attrName>
                                        </p:attrNameLst>
                                      </p:cBhvr>
                                      <p:tavLst>
                                        <p:tav tm="0">
                                          <p:val>
                                            <p:fltVal val="0.5"/>
                                          </p:val>
                                        </p:tav>
                                        <p:tav tm="100000">
                                          <p:val>
                                            <p:strVal val="#ppt_y"/>
                                          </p:val>
                                        </p:tav>
                                      </p:tavLst>
                                    </p:anim>
                                  </p:childTnLst>
                                </p:cTn>
                              </p:par>
                              <p:par>
                                <p:cTn id="12" presetID="31"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1000" fill="hold"/>
                                        <p:tgtEl>
                                          <p:spTgt spid="53"/>
                                        </p:tgtEl>
                                        <p:attrNameLst>
                                          <p:attrName>ppt_w</p:attrName>
                                        </p:attrNameLst>
                                      </p:cBhvr>
                                      <p:tavLst>
                                        <p:tav tm="0">
                                          <p:val>
                                            <p:fltVal val="0"/>
                                          </p:val>
                                        </p:tav>
                                        <p:tav tm="100000">
                                          <p:val>
                                            <p:strVal val="#ppt_w"/>
                                          </p:val>
                                        </p:tav>
                                      </p:tavLst>
                                    </p:anim>
                                    <p:anim calcmode="lin" valueType="num">
                                      <p:cBhvr>
                                        <p:cTn id="15" dur="1000" fill="hold"/>
                                        <p:tgtEl>
                                          <p:spTgt spid="53"/>
                                        </p:tgtEl>
                                        <p:attrNameLst>
                                          <p:attrName>ppt_h</p:attrName>
                                        </p:attrNameLst>
                                      </p:cBhvr>
                                      <p:tavLst>
                                        <p:tav tm="0">
                                          <p:val>
                                            <p:fltVal val="0"/>
                                          </p:val>
                                        </p:tav>
                                        <p:tav tm="100000">
                                          <p:val>
                                            <p:strVal val="#ppt_h"/>
                                          </p:val>
                                        </p:tav>
                                      </p:tavLst>
                                    </p:anim>
                                    <p:anim calcmode="lin" valueType="num">
                                      <p:cBhvr>
                                        <p:cTn id="16" dur="1000" fill="hold"/>
                                        <p:tgtEl>
                                          <p:spTgt spid="53"/>
                                        </p:tgtEl>
                                        <p:attrNameLst>
                                          <p:attrName>style.rotation</p:attrName>
                                        </p:attrNameLst>
                                      </p:cBhvr>
                                      <p:tavLst>
                                        <p:tav tm="0">
                                          <p:val>
                                            <p:fltVal val="90"/>
                                          </p:val>
                                        </p:tav>
                                        <p:tav tm="100000">
                                          <p:val>
                                            <p:fltVal val="0"/>
                                          </p:val>
                                        </p:tav>
                                      </p:tavLst>
                                    </p:anim>
                                    <p:animEffect transition="in" filter="fade">
                                      <p:cBhvr>
                                        <p:cTn id="17" dur="1000"/>
                                        <p:tgtEl>
                                          <p:spTgt spid="53"/>
                                        </p:tgtEl>
                                      </p:cBhvr>
                                    </p:animEffect>
                                  </p:childTnLst>
                                </p:cTn>
                              </p:par>
                              <p:par>
                                <p:cTn id="18" presetID="22" presetClass="entr" presetSubtype="4" fill="hold" nodeType="withEffect">
                                  <p:stCondLst>
                                    <p:cond delay="150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par>
                                <p:cTn id="21" presetID="22" presetClass="entr" presetSubtype="4" fill="hold" nodeType="withEffect">
                                  <p:stCondLst>
                                    <p:cond delay="150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4" fill="hold" nodeType="withEffect">
                                  <p:stCondLst>
                                    <p:cond delay="150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par>
                                <p:cTn id="27" presetID="17" presetClass="entr" presetSubtype="8" fill="hold" nodeType="withEffect">
                                  <p:stCondLst>
                                    <p:cond delay="25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ppt_w/2"/>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par>
                                <p:cTn id="33" presetID="17" presetClass="entr" presetSubtype="8" fill="hold" nodeType="withEffect">
                                  <p:stCondLst>
                                    <p:cond delay="25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ppt_w/2"/>
                                          </p:val>
                                        </p:tav>
                                        <p:tav tm="100000">
                                          <p:val>
                                            <p:strVal val="#ppt_x"/>
                                          </p:val>
                                        </p:tav>
                                      </p:tavLst>
                                    </p:anim>
                                    <p:anim calcmode="lin" valueType="num">
                                      <p:cBhvr>
                                        <p:cTn id="36" dur="500" fill="hold"/>
                                        <p:tgtEl>
                                          <p:spTgt spid="14"/>
                                        </p:tgtEl>
                                        <p:attrNameLst>
                                          <p:attrName>ppt_y</p:attrName>
                                        </p:attrNameLst>
                                      </p:cBhvr>
                                      <p:tavLst>
                                        <p:tav tm="0">
                                          <p:val>
                                            <p:strVal val="#ppt_y"/>
                                          </p:val>
                                        </p:tav>
                                        <p:tav tm="100000">
                                          <p:val>
                                            <p:strVal val="#ppt_y"/>
                                          </p:val>
                                        </p:tav>
                                      </p:tavLst>
                                    </p:anim>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strVal val="#ppt_h"/>
                                          </p:val>
                                        </p:tav>
                                        <p:tav tm="100000">
                                          <p:val>
                                            <p:strVal val="#ppt_h"/>
                                          </p:val>
                                        </p:tav>
                                      </p:tavLst>
                                    </p:anim>
                                  </p:childTnLst>
                                </p:cTn>
                              </p:par>
                              <p:par>
                                <p:cTn id="39" presetID="17" presetClass="entr" presetSubtype="8" fill="hold" nodeType="withEffect">
                                  <p:stCondLst>
                                    <p:cond delay="25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ppt_x</p:attrName>
                                        </p:attrNameLst>
                                      </p:cBhvr>
                                      <p:tavLst>
                                        <p:tav tm="0">
                                          <p:val>
                                            <p:strVal val="#ppt_x-#ppt_w/2"/>
                                          </p:val>
                                        </p:tav>
                                        <p:tav tm="100000">
                                          <p:val>
                                            <p:strVal val="#ppt_x"/>
                                          </p:val>
                                        </p:tav>
                                      </p:tavLst>
                                    </p:anim>
                                    <p:anim calcmode="lin" valueType="num">
                                      <p:cBhvr>
                                        <p:cTn id="42" dur="500" fill="hold"/>
                                        <p:tgtEl>
                                          <p:spTgt spid="23"/>
                                        </p:tgtEl>
                                        <p:attrNameLst>
                                          <p:attrName>ppt_y</p:attrName>
                                        </p:attrNameLst>
                                      </p:cBhvr>
                                      <p:tavLst>
                                        <p:tav tm="0">
                                          <p:val>
                                            <p:strVal val="#ppt_y"/>
                                          </p:val>
                                        </p:tav>
                                        <p:tav tm="100000">
                                          <p:val>
                                            <p:strVal val="#ppt_y"/>
                                          </p:val>
                                        </p:tav>
                                      </p:tavLst>
                                    </p:anim>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strVal val="#ppt_h"/>
                                          </p:val>
                                        </p:tav>
                                        <p:tav tm="100000">
                                          <p:val>
                                            <p:strVal val="#ppt_h"/>
                                          </p:val>
                                        </p:tav>
                                      </p:tavLst>
                                    </p:anim>
                                  </p:childTnLst>
                                </p:cTn>
                              </p:par>
                              <p:par>
                                <p:cTn id="45" presetID="53" presetClass="entr" presetSubtype="16" fill="hold" grpId="0" nodeType="withEffect">
                                  <p:stCondLst>
                                    <p:cond delay="250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fltVal val="0"/>
                                          </p:val>
                                        </p:tav>
                                        <p:tav tm="100000">
                                          <p:val>
                                            <p:strVal val="#ppt_w"/>
                                          </p:val>
                                        </p:tav>
                                      </p:tavLst>
                                    </p:anim>
                                    <p:anim calcmode="lin" valueType="num">
                                      <p:cBhvr>
                                        <p:cTn id="48" dur="500" fill="hold"/>
                                        <p:tgtEl>
                                          <p:spTgt spid="56"/>
                                        </p:tgtEl>
                                        <p:attrNameLst>
                                          <p:attrName>ppt_h</p:attrName>
                                        </p:attrNameLst>
                                      </p:cBhvr>
                                      <p:tavLst>
                                        <p:tav tm="0">
                                          <p:val>
                                            <p:fltVal val="0"/>
                                          </p:val>
                                        </p:tav>
                                        <p:tav tm="100000">
                                          <p:val>
                                            <p:strVal val="#ppt_h"/>
                                          </p:val>
                                        </p:tav>
                                      </p:tavLst>
                                    </p:anim>
                                    <p:animEffect transition="in" filter="fade">
                                      <p:cBhvr>
                                        <p:cTn id="49" dur="500"/>
                                        <p:tgtEl>
                                          <p:spTgt spid="56"/>
                                        </p:tgtEl>
                                      </p:cBhvr>
                                    </p:animEffect>
                                  </p:childTnLst>
                                </p:cTn>
                              </p:par>
                              <p:par>
                                <p:cTn id="50" presetID="53" presetClass="entr" presetSubtype="16" fill="hold" grpId="0" nodeType="withEffect">
                                  <p:stCondLst>
                                    <p:cond delay="250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childTnLst>
                                </p:cTn>
                              </p:par>
                              <p:par>
                                <p:cTn id="55" presetID="53" presetClass="entr" presetSubtype="16" fill="hold" grpId="0" nodeType="withEffect">
                                  <p:stCondLst>
                                    <p:cond delay="2500"/>
                                  </p:stCondLst>
                                  <p:childTnLst>
                                    <p:set>
                                      <p:cBhvr>
                                        <p:cTn id="56" dur="1" fill="hold">
                                          <p:stCondLst>
                                            <p:cond delay="0"/>
                                          </p:stCondLst>
                                        </p:cTn>
                                        <p:tgtEl>
                                          <p:spTgt spid="59"/>
                                        </p:tgtEl>
                                        <p:attrNameLst>
                                          <p:attrName>style.visibility</p:attrName>
                                        </p:attrNameLst>
                                      </p:cBhvr>
                                      <p:to>
                                        <p:strVal val="visible"/>
                                      </p:to>
                                    </p:set>
                                    <p:anim calcmode="lin" valueType="num">
                                      <p:cBhvr>
                                        <p:cTn id="57" dur="500" fill="hold"/>
                                        <p:tgtEl>
                                          <p:spTgt spid="59"/>
                                        </p:tgtEl>
                                        <p:attrNameLst>
                                          <p:attrName>ppt_w</p:attrName>
                                        </p:attrNameLst>
                                      </p:cBhvr>
                                      <p:tavLst>
                                        <p:tav tm="0">
                                          <p:val>
                                            <p:fltVal val="0"/>
                                          </p:val>
                                        </p:tav>
                                        <p:tav tm="100000">
                                          <p:val>
                                            <p:strVal val="#ppt_w"/>
                                          </p:val>
                                        </p:tav>
                                      </p:tavLst>
                                    </p:anim>
                                    <p:anim calcmode="lin" valueType="num">
                                      <p:cBhvr>
                                        <p:cTn id="58" dur="500" fill="hold"/>
                                        <p:tgtEl>
                                          <p:spTgt spid="59"/>
                                        </p:tgtEl>
                                        <p:attrNameLst>
                                          <p:attrName>ppt_h</p:attrName>
                                        </p:attrNameLst>
                                      </p:cBhvr>
                                      <p:tavLst>
                                        <p:tav tm="0">
                                          <p:val>
                                            <p:fltVal val="0"/>
                                          </p:val>
                                        </p:tav>
                                        <p:tav tm="100000">
                                          <p:val>
                                            <p:strVal val="#ppt_h"/>
                                          </p:val>
                                        </p:tav>
                                      </p:tavLst>
                                    </p:anim>
                                    <p:animEffect transition="in" filter="fade">
                                      <p:cBhvr>
                                        <p:cTn id="59" dur="500"/>
                                        <p:tgtEl>
                                          <p:spTgt spid="59"/>
                                        </p:tgtEl>
                                      </p:cBhvr>
                                    </p:animEffect>
                                  </p:childTnLst>
                                </p:cTn>
                              </p:par>
                              <p:par>
                                <p:cTn id="60" presetID="31" presetClass="entr" presetSubtype="0"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1000" fill="hold"/>
                                        <p:tgtEl>
                                          <p:spTgt spid="3"/>
                                        </p:tgtEl>
                                        <p:attrNameLst>
                                          <p:attrName>ppt_w</p:attrName>
                                        </p:attrNameLst>
                                      </p:cBhvr>
                                      <p:tavLst>
                                        <p:tav tm="0">
                                          <p:val>
                                            <p:fltVal val="0"/>
                                          </p:val>
                                        </p:tav>
                                        <p:tav tm="100000">
                                          <p:val>
                                            <p:strVal val="#ppt_w"/>
                                          </p:val>
                                        </p:tav>
                                      </p:tavLst>
                                    </p:anim>
                                    <p:anim calcmode="lin" valueType="num">
                                      <p:cBhvr>
                                        <p:cTn id="63" dur="1000" fill="hold"/>
                                        <p:tgtEl>
                                          <p:spTgt spid="3"/>
                                        </p:tgtEl>
                                        <p:attrNameLst>
                                          <p:attrName>ppt_h</p:attrName>
                                        </p:attrNameLst>
                                      </p:cBhvr>
                                      <p:tavLst>
                                        <p:tav tm="0">
                                          <p:val>
                                            <p:fltVal val="0"/>
                                          </p:val>
                                        </p:tav>
                                        <p:tav tm="100000">
                                          <p:val>
                                            <p:strVal val="#ppt_h"/>
                                          </p:val>
                                        </p:tav>
                                      </p:tavLst>
                                    </p:anim>
                                    <p:anim calcmode="lin" valueType="num">
                                      <p:cBhvr>
                                        <p:cTn id="64" dur="1000" fill="hold"/>
                                        <p:tgtEl>
                                          <p:spTgt spid="3"/>
                                        </p:tgtEl>
                                        <p:attrNameLst>
                                          <p:attrName>style.rotation</p:attrName>
                                        </p:attrNameLst>
                                      </p:cBhvr>
                                      <p:tavLst>
                                        <p:tav tm="0">
                                          <p:val>
                                            <p:fltVal val="90"/>
                                          </p:val>
                                        </p:tav>
                                        <p:tav tm="100000">
                                          <p:val>
                                            <p:fltVal val="0"/>
                                          </p:val>
                                        </p:tav>
                                      </p:tavLst>
                                    </p:anim>
                                    <p:animEffect transition="in" filter="fade">
                                      <p:cBhvr>
                                        <p:cTn id="6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7" grpId="0"/>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5000" b="-5000"/>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354F38-BF5C-670E-905D-58554708FD05}"/>
              </a:ext>
            </a:extLst>
          </p:cNvPr>
          <p:cNvGrpSpPr/>
          <p:nvPr/>
        </p:nvGrpSpPr>
        <p:grpSpPr>
          <a:xfrm>
            <a:off x="671765" y="2133608"/>
            <a:ext cx="2823411" cy="2727158"/>
            <a:chOff x="2149643" y="1744579"/>
            <a:chExt cx="2823411" cy="2727158"/>
          </a:xfrm>
        </p:grpSpPr>
        <p:sp useBgFill="1">
          <p:nvSpPr>
            <p:cNvPr id="9" name="Rectangle: Rounded Corners 8">
              <a:extLst>
                <a:ext uri="{FF2B5EF4-FFF2-40B4-BE49-F238E27FC236}">
                  <a16:creationId xmlns:a16="http://schemas.microsoft.com/office/drawing/2014/main" id="{0D156F80-6D3D-4E38-75D5-1E747525FD8E}"/>
                </a:ext>
              </a:extLst>
            </p:cNvPr>
            <p:cNvSpPr/>
            <p:nvPr/>
          </p:nvSpPr>
          <p:spPr>
            <a:xfrm>
              <a:off x="2149643" y="1744579"/>
              <a:ext cx="2823411" cy="2727158"/>
            </a:xfrm>
            <a:prstGeom prst="roundRect">
              <a:avLst/>
            </a:prstGeom>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9D5B7C-4575-6392-A683-BDEAF947B094}"/>
                </a:ext>
              </a:extLst>
            </p:cNvPr>
            <p:cNvSpPr/>
            <p:nvPr/>
          </p:nvSpPr>
          <p:spPr>
            <a:xfrm>
              <a:off x="2149643" y="1744579"/>
              <a:ext cx="2823411" cy="2727158"/>
            </a:xfrm>
            <a:prstGeom prst="roundRect">
              <a:avLst/>
            </a:prstGeom>
            <a:gradFill flip="none" rotWithShape="1">
              <a:gsLst>
                <a:gs pos="100000">
                  <a:schemeClr val="bg1">
                    <a:alpha val="9000"/>
                  </a:schemeClr>
                </a:gs>
                <a:gs pos="0">
                  <a:schemeClr val="tx1">
                    <a:alpha val="11000"/>
                  </a:schemeClr>
                </a:gs>
              </a:gsLst>
              <a:path path="circle">
                <a:fillToRect l="100000" b="100000"/>
              </a:path>
              <a:tileRect t="-100000" r="-100000"/>
            </a:grad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6F4ECB93-C302-B473-7B39-48FEF58CDBBF}"/>
              </a:ext>
            </a:extLst>
          </p:cNvPr>
          <p:cNvGrpSpPr/>
          <p:nvPr/>
        </p:nvGrpSpPr>
        <p:grpSpPr>
          <a:xfrm>
            <a:off x="5434270" y="567402"/>
            <a:ext cx="4178968" cy="1429759"/>
            <a:chOff x="2149643" y="1744579"/>
            <a:chExt cx="2823411" cy="2727158"/>
          </a:xfrm>
          <a:gradFill>
            <a:gsLst>
              <a:gs pos="0">
                <a:schemeClr val="tx1">
                  <a:alpha val="0"/>
                </a:schemeClr>
              </a:gs>
              <a:gs pos="100000">
                <a:srgbClr val="C00000">
                  <a:alpha val="22000"/>
                </a:srgbClr>
              </a:gs>
            </a:gsLst>
            <a:lin ang="18900000" scaled="1"/>
          </a:gradFill>
        </p:grpSpPr>
        <p:sp useBgFill="1">
          <p:nvSpPr>
            <p:cNvPr id="12" name="Rectangle: Rounded Corners 11">
              <a:extLst>
                <a:ext uri="{FF2B5EF4-FFF2-40B4-BE49-F238E27FC236}">
                  <a16:creationId xmlns:a16="http://schemas.microsoft.com/office/drawing/2014/main" id="{475B2E96-E630-F80D-70AB-775DAF946708}"/>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922B4E0-A605-CE0F-E6E7-9410994E6414}"/>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2D8774C1-B45A-FF08-DA76-8509060E10C1}"/>
              </a:ext>
            </a:extLst>
          </p:cNvPr>
          <p:cNvGrpSpPr/>
          <p:nvPr/>
        </p:nvGrpSpPr>
        <p:grpSpPr>
          <a:xfrm>
            <a:off x="7030437" y="2801348"/>
            <a:ext cx="4178968" cy="1429758"/>
            <a:chOff x="2149643" y="1744579"/>
            <a:chExt cx="2823411" cy="2727158"/>
          </a:xfrm>
          <a:gradFill>
            <a:gsLst>
              <a:gs pos="0">
                <a:schemeClr val="tx1">
                  <a:alpha val="0"/>
                </a:schemeClr>
              </a:gs>
              <a:gs pos="100000">
                <a:srgbClr val="FFC000">
                  <a:alpha val="22000"/>
                </a:srgbClr>
              </a:gs>
            </a:gsLst>
            <a:lin ang="18900000" scaled="1"/>
          </a:gradFill>
        </p:grpSpPr>
        <p:sp useBgFill="1">
          <p:nvSpPr>
            <p:cNvPr id="15" name="Rectangle: Rounded Corners 14">
              <a:extLst>
                <a:ext uri="{FF2B5EF4-FFF2-40B4-BE49-F238E27FC236}">
                  <a16:creationId xmlns:a16="http://schemas.microsoft.com/office/drawing/2014/main" id="{F49DA4D3-CC1B-8019-F4AD-FD6251CC3F6C}"/>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8683C73-6352-2D26-27E7-A1116A47176D}"/>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D1E4417-23C2-BA6D-DC81-2E2789D18EA8}"/>
              </a:ext>
            </a:extLst>
          </p:cNvPr>
          <p:cNvGrpSpPr/>
          <p:nvPr/>
        </p:nvGrpSpPr>
        <p:grpSpPr>
          <a:xfrm>
            <a:off x="5434274" y="5192564"/>
            <a:ext cx="4178968" cy="1309297"/>
            <a:chOff x="2149643" y="1744579"/>
            <a:chExt cx="2823411" cy="2727158"/>
          </a:xfrm>
          <a:gradFill>
            <a:gsLst>
              <a:gs pos="0">
                <a:schemeClr val="tx1">
                  <a:alpha val="0"/>
                </a:schemeClr>
              </a:gs>
              <a:gs pos="100000">
                <a:schemeClr val="accent3">
                  <a:lumMod val="60000"/>
                  <a:lumOff val="40000"/>
                  <a:alpha val="22000"/>
                </a:schemeClr>
              </a:gs>
            </a:gsLst>
            <a:lin ang="18900000" scaled="1"/>
          </a:gradFill>
        </p:grpSpPr>
        <p:sp useBgFill="1">
          <p:nvSpPr>
            <p:cNvPr id="24" name="Rectangle: Rounded Corners 23">
              <a:extLst>
                <a:ext uri="{FF2B5EF4-FFF2-40B4-BE49-F238E27FC236}">
                  <a16:creationId xmlns:a16="http://schemas.microsoft.com/office/drawing/2014/main" id="{C395872E-5B87-4BE9-DD42-381B6B84F6E3}"/>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75269BA-C89D-96F2-D302-A39169B51EBF}"/>
                </a:ext>
              </a:extLst>
            </p:cNvPr>
            <p:cNvSpPr/>
            <p:nvPr/>
          </p:nvSpPr>
          <p:spPr>
            <a:xfrm>
              <a:off x="2149643" y="1744579"/>
              <a:ext cx="2823411" cy="2727158"/>
            </a:xfrm>
            <a:prstGeom prst="roundRect">
              <a:avLst/>
            </a:prstGeom>
            <a:grpFill/>
            <a:ln>
              <a:gradFill flip="none" rotWithShape="1">
                <a:gsLst>
                  <a:gs pos="0">
                    <a:schemeClr val="tx1"/>
                  </a:gs>
                  <a:gs pos="100000">
                    <a:schemeClr val="bg1"/>
                  </a:gs>
                </a:gsLst>
                <a:lin ang="18900000" scaled="1"/>
                <a:tileRect/>
              </a:gradFill>
            </a:ln>
            <a:effectLst>
              <a:innerShdw blurRad="63500" dist="50800" dir="18900000">
                <a:prstClr val="black">
                  <a:alpha val="50000"/>
                </a:prstClr>
              </a:innerShdw>
              <a:reflection blurRad="6350" stA="50000" endA="300" endPos="55000" dir="5400000" sy="-100000" algn="bl" rotWithShape="0"/>
              <a:softEdge rad="317500"/>
            </a:effectLst>
            <a:scene3d>
              <a:camera prst="perspectiveAbove"/>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B3D73404-3479-A4D5-C893-13A89922A54F}"/>
              </a:ext>
            </a:extLst>
          </p:cNvPr>
          <p:cNvGrpSpPr/>
          <p:nvPr/>
        </p:nvGrpSpPr>
        <p:grpSpPr>
          <a:xfrm>
            <a:off x="3641568" y="2151721"/>
            <a:ext cx="1989219" cy="731922"/>
            <a:chOff x="3625517" y="1824790"/>
            <a:chExt cx="1989219" cy="731922"/>
          </a:xfrm>
        </p:grpSpPr>
        <p:cxnSp>
          <p:nvCxnSpPr>
            <p:cNvPr id="27" name="Straight Connector 26">
              <a:extLst>
                <a:ext uri="{FF2B5EF4-FFF2-40B4-BE49-F238E27FC236}">
                  <a16:creationId xmlns:a16="http://schemas.microsoft.com/office/drawing/2014/main" id="{12BB3E69-7D81-587A-C50F-6C153C833CBA}"/>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7D4900-416F-89DA-75EE-B1D905CAA9FC}"/>
                </a:ext>
              </a:extLst>
            </p:cNvPr>
            <p:cNvCxnSpPr>
              <a:cxnSpLocks/>
            </p:cNvCxnSpPr>
            <p:nvPr/>
          </p:nvCxnSpPr>
          <p:spPr>
            <a:xfrm>
              <a:off x="5614736" y="1824790"/>
              <a:ext cx="0" cy="731922"/>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1AE19FC7-823D-8D11-EF54-C72FED2A992F}"/>
              </a:ext>
            </a:extLst>
          </p:cNvPr>
          <p:cNvGrpSpPr/>
          <p:nvPr/>
        </p:nvGrpSpPr>
        <p:grpSpPr>
          <a:xfrm>
            <a:off x="3689685" y="3497187"/>
            <a:ext cx="3064030" cy="100246"/>
            <a:chOff x="3625517" y="2556712"/>
            <a:chExt cx="3064040" cy="0"/>
          </a:xfrm>
        </p:grpSpPr>
        <p:cxnSp>
          <p:nvCxnSpPr>
            <p:cNvPr id="36" name="Straight Connector 35">
              <a:extLst>
                <a:ext uri="{FF2B5EF4-FFF2-40B4-BE49-F238E27FC236}">
                  <a16:creationId xmlns:a16="http://schemas.microsoft.com/office/drawing/2014/main" id="{08EA0955-1B0A-A89C-BCE3-6543BD38A1D5}"/>
                </a:ext>
              </a:extLst>
            </p:cNvPr>
            <p:cNvCxnSpPr/>
            <p:nvPr/>
          </p:nvCxnSpPr>
          <p:spPr>
            <a:xfrm>
              <a:off x="3625517" y="2556712"/>
              <a:ext cx="1989219"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5C30C4C-D70E-8E72-A18E-1917723AD966}"/>
                </a:ext>
              </a:extLst>
            </p:cNvPr>
            <p:cNvCxnSpPr>
              <a:cxnSpLocks/>
            </p:cNvCxnSpPr>
            <p:nvPr/>
          </p:nvCxnSpPr>
          <p:spPr>
            <a:xfrm flipH="1">
              <a:off x="5614736" y="2556712"/>
              <a:ext cx="1074821" cy="0"/>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9B7FE3E1-9378-0936-9A04-C0223761386F}"/>
              </a:ext>
            </a:extLst>
          </p:cNvPr>
          <p:cNvGrpSpPr/>
          <p:nvPr/>
        </p:nvGrpSpPr>
        <p:grpSpPr>
          <a:xfrm>
            <a:off x="3641563" y="4231106"/>
            <a:ext cx="1989213" cy="613607"/>
            <a:chOff x="3641563" y="3954382"/>
            <a:chExt cx="1989216" cy="1475871"/>
          </a:xfrm>
        </p:grpSpPr>
        <p:cxnSp>
          <p:nvCxnSpPr>
            <p:cNvPr id="40" name="Straight Connector 39">
              <a:extLst>
                <a:ext uri="{FF2B5EF4-FFF2-40B4-BE49-F238E27FC236}">
                  <a16:creationId xmlns:a16="http://schemas.microsoft.com/office/drawing/2014/main" id="{2E8E09E2-B097-CC72-F3B1-0182D9F16856}"/>
                </a:ext>
              </a:extLst>
            </p:cNvPr>
            <p:cNvCxnSpPr>
              <a:cxnSpLocks/>
            </p:cNvCxnSpPr>
            <p:nvPr/>
          </p:nvCxnSpPr>
          <p:spPr>
            <a:xfrm flipV="1">
              <a:off x="5630778" y="3954382"/>
              <a:ext cx="1" cy="1475871"/>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34479A1-D88B-130F-A282-6710F54A4913}"/>
                </a:ext>
              </a:extLst>
            </p:cNvPr>
            <p:cNvCxnSpPr>
              <a:cxnSpLocks/>
            </p:cNvCxnSpPr>
            <p:nvPr/>
          </p:nvCxnSpPr>
          <p:spPr>
            <a:xfrm rot="16200000">
              <a:off x="4636170" y="2959776"/>
              <a:ext cx="0" cy="1989213"/>
            </a:xfrm>
            <a:prstGeom prst="line">
              <a:avLst/>
            </a:prstGeom>
            <a:ln>
              <a:solidFill>
                <a:schemeClr val="bg1"/>
              </a:solidFill>
              <a:headEnd type="diamond"/>
              <a:tailEnd w="lg" len="lg"/>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B90BDBD5-7888-21B4-B609-C2346D67586A}"/>
              </a:ext>
            </a:extLst>
          </p:cNvPr>
          <p:cNvSpPr txBox="1"/>
          <p:nvPr/>
        </p:nvSpPr>
        <p:spPr>
          <a:xfrm>
            <a:off x="705860" y="3529508"/>
            <a:ext cx="2823410" cy="47705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Deliverables</a:t>
            </a:r>
          </a:p>
        </p:txBody>
      </p:sp>
      <p:sp>
        <p:nvSpPr>
          <p:cNvPr id="56" name="TextBox 55">
            <a:extLst>
              <a:ext uri="{FF2B5EF4-FFF2-40B4-BE49-F238E27FC236}">
                <a16:creationId xmlns:a16="http://schemas.microsoft.com/office/drawing/2014/main" id="{8F84C4A7-1283-F995-16E1-197B0AACD7DC}"/>
              </a:ext>
            </a:extLst>
          </p:cNvPr>
          <p:cNvSpPr txBox="1"/>
          <p:nvPr/>
        </p:nvSpPr>
        <p:spPr>
          <a:xfrm>
            <a:off x="5622755" y="815251"/>
            <a:ext cx="3990483"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Forecast Visualization: </a:t>
            </a:r>
            <a:r>
              <a:rPr lang="en-US" sz="2500" dirty="0">
                <a:latin typeface="Bernard MT Condensed" panose="02050806060905020404" pitchFamily="18" charset="0"/>
              </a:rPr>
              <a:t>Sales trend charts.</a:t>
            </a:r>
          </a:p>
        </p:txBody>
      </p:sp>
      <p:sp>
        <p:nvSpPr>
          <p:cNvPr id="57" name="TextBox 56">
            <a:extLst>
              <a:ext uri="{FF2B5EF4-FFF2-40B4-BE49-F238E27FC236}">
                <a16:creationId xmlns:a16="http://schemas.microsoft.com/office/drawing/2014/main" id="{42F754F9-0547-10EC-9FBC-7F7EBCB6119E}"/>
              </a:ext>
            </a:extLst>
          </p:cNvPr>
          <p:cNvSpPr txBox="1"/>
          <p:nvPr/>
        </p:nvSpPr>
        <p:spPr>
          <a:xfrm>
            <a:off x="7230953" y="3079337"/>
            <a:ext cx="3866140" cy="1031051"/>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Predictive Insights: </a:t>
            </a:r>
            <a:r>
              <a:rPr lang="en-US" dirty="0">
                <a:latin typeface="Bernard MT Condensed" panose="02050806060905020404" pitchFamily="18" charset="0"/>
              </a:rPr>
              <a:t>Insights on future sales, demand patterns, and category performance.</a:t>
            </a:r>
          </a:p>
        </p:txBody>
      </p:sp>
      <p:sp>
        <p:nvSpPr>
          <p:cNvPr id="59" name="TextBox 58">
            <a:extLst>
              <a:ext uri="{FF2B5EF4-FFF2-40B4-BE49-F238E27FC236}">
                <a16:creationId xmlns:a16="http://schemas.microsoft.com/office/drawing/2014/main" id="{BDB4B846-6155-39EA-0F95-5DB458459474}"/>
              </a:ext>
            </a:extLst>
          </p:cNvPr>
          <p:cNvSpPr txBox="1"/>
          <p:nvPr/>
        </p:nvSpPr>
        <p:spPr>
          <a:xfrm>
            <a:off x="5779171" y="5428824"/>
            <a:ext cx="3866140" cy="861774"/>
          </a:xfrm>
          <a:prstGeom prst="rect">
            <a:avLst/>
          </a:prstGeom>
          <a:noFill/>
        </p:spPr>
        <p:txBody>
          <a:bodyPr wrap="square" rtlCol="0">
            <a:spAutoFit/>
          </a:bodyPr>
          <a:lstStyle/>
          <a:p>
            <a:pPr algn="ctr"/>
            <a:r>
              <a:rPr lang="en-US" sz="2500" dirty="0">
                <a:solidFill>
                  <a:schemeClr val="bg1"/>
                </a:solidFill>
                <a:latin typeface="Bernard MT Condensed" panose="02050806060905020404" pitchFamily="18" charset="0"/>
              </a:rPr>
              <a:t>Reports: </a:t>
            </a:r>
            <a:r>
              <a:rPr lang="en-US" sz="2500" dirty="0">
                <a:latin typeface="Bernard MT Condensed" panose="02050806060905020404" pitchFamily="18" charset="0"/>
              </a:rPr>
              <a:t>Summarized findings for stakeholders.</a:t>
            </a:r>
          </a:p>
        </p:txBody>
      </p:sp>
      <p:pic>
        <p:nvPicPr>
          <p:cNvPr id="4" name="Graphic 3" descr="Open book with solid fill">
            <a:extLst>
              <a:ext uri="{FF2B5EF4-FFF2-40B4-BE49-F238E27FC236}">
                <a16:creationId xmlns:a16="http://schemas.microsoft.com/office/drawing/2014/main" id="{D8FA0E60-44B4-3DC0-FB54-994F5F93BD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363" y="2514600"/>
            <a:ext cx="914400" cy="914400"/>
          </a:xfrm>
          <a:prstGeom prst="rect">
            <a:avLst/>
          </a:prstGeom>
          <a:effectLst>
            <a:glow rad="139700">
              <a:schemeClr val="accent1">
                <a:satMod val="175000"/>
                <a:alpha val="40000"/>
              </a:schemeClr>
            </a:glow>
            <a:reflection blurRad="6350" stA="52000" endA="300" endPos="35000" dir="5400000" sy="-100000" algn="bl" rotWithShape="0"/>
          </a:effectLst>
        </p:spPr>
      </p:pic>
    </p:spTree>
    <p:extLst>
      <p:ext uri="{BB962C8B-B14F-4D97-AF65-F5344CB8AC3E}">
        <p14:creationId xmlns:p14="http://schemas.microsoft.com/office/powerpoint/2010/main" val="111924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fltVal val="0.5"/>
                                          </p:val>
                                        </p:tav>
                                        <p:tav tm="100000">
                                          <p:val>
                                            <p:strVal val="#ppt_x"/>
                                          </p:val>
                                        </p:tav>
                                      </p:tavLst>
                                    </p:anim>
                                    <p:anim calcmode="lin" valueType="num">
                                      <p:cBhvr>
                                        <p:cTn id="11" dur="1000" fill="hold"/>
                                        <p:tgtEl>
                                          <p:spTgt spid="10"/>
                                        </p:tgtEl>
                                        <p:attrNameLst>
                                          <p:attrName>ppt_y</p:attrName>
                                        </p:attrNameLst>
                                      </p:cBhvr>
                                      <p:tavLst>
                                        <p:tav tm="0">
                                          <p:val>
                                            <p:fltVal val="0.5"/>
                                          </p:val>
                                        </p:tav>
                                        <p:tav tm="100000">
                                          <p:val>
                                            <p:strVal val="#ppt_y"/>
                                          </p:val>
                                        </p:tav>
                                      </p:tavLst>
                                    </p:anim>
                                  </p:childTnLst>
                                </p:cTn>
                              </p:par>
                              <p:par>
                                <p:cTn id="12" presetID="31"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1000" fill="hold"/>
                                        <p:tgtEl>
                                          <p:spTgt spid="53"/>
                                        </p:tgtEl>
                                        <p:attrNameLst>
                                          <p:attrName>ppt_w</p:attrName>
                                        </p:attrNameLst>
                                      </p:cBhvr>
                                      <p:tavLst>
                                        <p:tav tm="0">
                                          <p:val>
                                            <p:fltVal val="0"/>
                                          </p:val>
                                        </p:tav>
                                        <p:tav tm="100000">
                                          <p:val>
                                            <p:strVal val="#ppt_w"/>
                                          </p:val>
                                        </p:tav>
                                      </p:tavLst>
                                    </p:anim>
                                    <p:anim calcmode="lin" valueType="num">
                                      <p:cBhvr>
                                        <p:cTn id="15" dur="1000" fill="hold"/>
                                        <p:tgtEl>
                                          <p:spTgt spid="53"/>
                                        </p:tgtEl>
                                        <p:attrNameLst>
                                          <p:attrName>ppt_h</p:attrName>
                                        </p:attrNameLst>
                                      </p:cBhvr>
                                      <p:tavLst>
                                        <p:tav tm="0">
                                          <p:val>
                                            <p:fltVal val="0"/>
                                          </p:val>
                                        </p:tav>
                                        <p:tav tm="100000">
                                          <p:val>
                                            <p:strVal val="#ppt_h"/>
                                          </p:val>
                                        </p:tav>
                                      </p:tavLst>
                                    </p:anim>
                                    <p:anim calcmode="lin" valueType="num">
                                      <p:cBhvr>
                                        <p:cTn id="16" dur="1000" fill="hold"/>
                                        <p:tgtEl>
                                          <p:spTgt spid="53"/>
                                        </p:tgtEl>
                                        <p:attrNameLst>
                                          <p:attrName>style.rotation</p:attrName>
                                        </p:attrNameLst>
                                      </p:cBhvr>
                                      <p:tavLst>
                                        <p:tav tm="0">
                                          <p:val>
                                            <p:fltVal val="90"/>
                                          </p:val>
                                        </p:tav>
                                        <p:tav tm="100000">
                                          <p:val>
                                            <p:fltVal val="0"/>
                                          </p:val>
                                        </p:tav>
                                      </p:tavLst>
                                    </p:anim>
                                    <p:animEffect transition="in" filter="fade">
                                      <p:cBhvr>
                                        <p:cTn id="17" dur="1000"/>
                                        <p:tgtEl>
                                          <p:spTgt spid="53"/>
                                        </p:tgtEl>
                                      </p:cBhvr>
                                    </p:animEffect>
                                  </p:childTnLst>
                                </p:cTn>
                              </p:par>
                              <p:par>
                                <p:cTn id="18" presetID="22" presetClass="entr" presetSubtype="4" fill="hold" nodeType="withEffect">
                                  <p:stCondLst>
                                    <p:cond delay="150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par>
                                <p:cTn id="21" presetID="22" presetClass="entr" presetSubtype="4" fill="hold" nodeType="withEffect">
                                  <p:stCondLst>
                                    <p:cond delay="150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4" fill="hold" nodeType="withEffect">
                                  <p:stCondLst>
                                    <p:cond delay="150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par>
                                <p:cTn id="27" presetID="17" presetClass="entr" presetSubtype="8" fill="hold" nodeType="withEffect">
                                  <p:stCondLst>
                                    <p:cond delay="25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ppt_w/2"/>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par>
                                <p:cTn id="33" presetID="17" presetClass="entr" presetSubtype="8" fill="hold" nodeType="withEffect">
                                  <p:stCondLst>
                                    <p:cond delay="25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ppt_w/2"/>
                                          </p:val>
                                        </p:tav>
                                        <p:tav tm="100000">
                                          <p:val>
                                            <p:strVal val="#ppt_x"/>
                                          </p:val>
                                        </p:tav>
                                      </p:tavLst>
                                    </p:anim>
                                    <p:anim calcmode="lin" valueType="num">
                                      <p:cBhvr>
                                        <p:cTn id="36" dur="500" fill="hold"/>
                                        <p:tgtEl>
                                          <p:spTgt spid="14"/>
                                        </p:tgtEl>
                                        <p:attrNameLst>
                                          <p:attrName>ppt_y</p:attrName>
                                        </p:attrNameLst>
                                      </p:cBhvr>
                                      <p:tavLst>
                                        <p:tav tm="0">
                                          <p:val>
                                            <p:strVal val="#ppt_y"/>
                                          </p:val>
                                        </p:tav>
                                        <p:tav tm="100000">
                                          <p:val>
                                            <p:strVal val="#ppt_y"/>
                                          </p:val>
                                        </p:tav>
                                      </p:tavLst>
                                    </p:anim>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strVal val="#ppt_h"/>
                                          </p:val>
                                        </p:tav>
                                        <p:tav tm="100000">
                                          <p:val>
                                            <p:strVal val="#ppt_h"/>
                                          </p:val>
                                        </p:tav>
                                      </p:tavLst>
                                    </p:anim>
                                  </p:childTnLst>
                                </p:cTn>
                              </p:par>
                              <p:par>
                                <p:cTn id="39" presetID="17" presetClass="entr" presetSubtype="8" fill="hold" nodeType="withEffect">
                                  <p:stCondLst>
                                    <p:cond delay="25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ppt_x</p:attrName>
                                        </p:attrNameLst>
                                      </p:cBhvr>
                                      <p:tavLst>
                                        <p:tav tm="0">
                                          <p:val>
                                            <p:strVal val="#ppt_x-#ppt_w/2"/>
                                          </p:val>
                                        </p:tav>
                                        <p:tav tm="100000">
                                          <p:val>
                                            <p:strVal val="#ppt_x"/>
                                          </p:val>
                                        </p:tav>
                                      </p:tavLst>
                                    </p:anim>
                                    <p:anim calcmode="lin" valueType="num">
                                      <p:cBhvr>
                                        <p:cTn id="42" dur="500" fill="hold"/>
                                        <p:tgtEl>
                                          <p:spTgt spid="23"/>
                                        </p:tgtEl>
                                        <p:attrNameLst>
                                          <p:attrName>ppt_y</p:attrName>
                                        </p:attrNameLst>
                                      </p:cBhvr>
                                      <p:tavLst>
                                        <p:tav tm="0">
                                          <p:val>
                                            <p:strVal val="#ppt_y"/>
                                          </p:val>
                                        </p:tav>
                                        <p:tav tm="100000">
                                          <p:val>
                                            <p:strVal val="#ppt_y"/>
                                          </p:val>
                                        </p:tav>
                                      </p:tavLst>
                                    </p:anim>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strVal val="#ppt_h"/>
                                          </p:val>
                                        </p:tav>
                                        <p:tav tm="100000">
                                          <p:val>
                                            <p:strVal val="#ppt_h"/>
                                          </p:val>
                                        </p:tav>
                                      </p:tavLst>
                                    </p:anim>
                                  </p:childTnLst>
                                </p:cTn>
                              </p:par>
                              <p:par>
                                <p:cTn id="45" presetID="53" presetClass="entr" presetSubtype="16" fill="hold" grpId="0" nodeType="withEffect">
                                  <p:stCondLst>
                                    <p:cond delay="250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fltVal val="0"/>
                                          </p:val>
                                        </p:tav>
                                        <p:tav tm="100000">
                                          <p:val>
                                            <p:strVal val="#ppt_w"/>
                                          </p:val>
                                        </p:tav>
                                      </p:tavLst>
                                    </p:anim>
                                    <p:anim calcmode="lin" valueType="num">
                                      <p:cBhvr>
                                        <p:cTn id="48" dur="500" fill="hold"/>
                                        <p:tgtEl>
                                          <p:spTgt spid="56"/>
                                        </p:tgtEl>
                                        <p:attrNameLst>
                                          <p:attrName>ppt_h</p:attrName>
                                        </p:attrNameLst>
                                      </p:cBhvr>
                                      <p:tavLst>
                                        <p:tav tm="0">
                                          <p:val>
                                            <p:fltVal val="0"/>
                                          </p:val>
                                        </p:tav>
                                        <p:tav tm="100000">
                                          <p:val>
                                            <p:strVal val="#ppt_h"/>
                                          </p:val>
                                        </p:tav>
                                      </p:tavLst>
                                    </p:anim>
                                    <p:animEffect transition="in" filter="fade">
                                      <p:cBhvr>
                                        <p:cTn id="49" dur="500"/>
                                        <p:tgtEl>
                                          <p:spTgt spid="56"/>
                                        </p:tgtEl>
                                      </p:cBhvr>
                                    </p:animEffect>
                                  </p:childTnLst>
                                </p:cTn>
                              </p:par>
                              <p:par>
                                <p:cTn id="50" presetID="53" presetClass="entr" presetSubtype="16" fill="hold" grpId="0" nodeType="withEffect">
                                  <p:stCondLst>
                                    <p:cond delay="250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childTnLst>
                                </p:cTn>
                              </p:par>
                              <p:par>
                                <p:cTn id="55" presetID="53" presetClass="entr" presetSubtype="16" fill="hold" grpId="0" nodeType="withEffect">
                                  <p:stCondLst>
                                    <p:cond delay="2500"/>
                                  </p:stCondLst>
                                  <p:childTnLst>
                                    <p:set>
                                      <p:cBhvr>
                                        <p:cTn id="56" dur="1" fill="hold">
                                          <p:stCondLst>
                                            <p:cond delay="0"/>
                                          </p:stCondLst>
                                        </p:cTn>
                                        <p:tgtEl>
                                          <p:spTgt spid="59"/>
                                        </p:tgtEl>
                                        <p:attrNameLst>
                                          <p:attrName>style.visibility</p:attrName>
                                        </p:attrNameLst>
                                      </p:cBhvr>
                                      <p:to>
                                        <p:strVal val="visible"/>
                                      </p:to>
                                    </p:set>
                                    <p:anim calcmode="lin" valueType="num">
                                      <p:cBhvr>
                                        <p:cTn id="57" dur="500" fill="hold"/>
                                        <p:tgtEl>
                                          <p:spTgt spid="59"/>
                                        </p:tgtEl>
                                        <p:attrNameLst>
                                          <p:attrName>ppt_w</p:attrName>
                                        </p:attrNameLst>
                                      </p:cBhvr>
                                      <p:tavLst>
                                        <p:tav tm="0">
                                          <p:val>
                                            <p:fltVal val="0"/>
                                          </p:val>
                                        </p:tav>
                                        <p:tav tm="100000">
                                          <p:val>
                                            <p:strVal val="#ppt_w"/>
                                          </p:val>
                                        </p:tav>
                                      </p:tavLst>
                                    </p:anim>
                                    <p:anim calcmode="lin" valueType="num">
                                      <p:cBhvr>
                                        <p:cTn id="58" dur="500" fill="hold"/>
                                        <p:tgtEl>
                                          <p:spTgt spid="59"/>
                                        </p:tgtEl>
                                        <p:attrNameLst>
                                          <p:attrName>ppt_h</p:attrName>
                                        </p:attrNameLst>
                                      </p:cBhvr>
                                      <p:tavLst>
                                        <p:tav tm="0">
                                          <p:val>
                                            <p:fltVal val="0"/>
                                          </p:val>
                                        </p:tav>
                                        <p:tav tm="100000">
                                          <p:val>
                                            <p:strVal val="#ppt_h"/>
                                          </p:val>
                                        </p:tav>
                                      </p:tavLst>
                                    </p:anim>
                                    <p:animEffect transition="in" filter="fade">
                                      <p:cBhvr>
                                        <p:cTn id="59" dur="500"/>
                                        <p:tgtEl>
                                          <p:spTgt spid="59"/>
                                        </p:tgtEl>
                                      </p:cBhvr>
                                    </p:animEffect>
                                  </p:childTnLst>
                                </p:cTn>
                              </p:par>
                              <p:par>
                                <p:cTn id="60" presetID="31"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1000" fill="hold"/>
                                        <p:tgtEl>
                                          <p:spTgt spid="4"/>
                                        </p:tgtEl>
                                        <p:attrNameLst>
                                          <p:attrName>ppt_w</p:attrName>
                                        </p:attrNameLst>
                                      </p:cBhvr>
                                      <p:tavLst>
                                        <p:tav tm="0">
                                          <p:val>
                                            <p:fltVal val="0"/>
                                          </p:val>
                                        </p:tav>
                                        <p:tav tm="100000">
                                          <p:val>
                                            <p:strVal val="#ppt_w"/>
                                          </p:val>
                                        </p:tav>
                                      </p:tavLst>
                                    </p:anim>
                                    <p:anim calcmode="lin" valueType="num">
                                      <p:cBhvr>
                                        <p:cTn id="63" dur="1000" fill="hold"/>
                                        <p:tgtEl>
                                          <p:spTgt spid="4"/>
                                        </p:tgtEl>
                                        <p:attrNameLst>
                                          <p:attrName>ppt_h</p:attrName>
                                        </p:attrNameLst>
                                      </p:cBhvr>
                                      <p:tavLst>
                                        <p:tav tm="0">
                                          <p:val>
                                            <p:fltVal val="0"/>
                                          </p:val>
                                        </p:tav>
                                        <p:tav tm="100000">
                                          <p:val>
                                            <p:strVal val="#ppt_h"/>
                                          </p:val>
                                        </p:tav>
                                      </p:tavLst>
                                    </p:anim>
                                    <p:anim calcmode="lin" valueType="num">
                                      <p:cBhvr>
                                        <p:cTn id="64" dur="1000" fill="hold"/>
                                        <p:tgtEl>
                                          <p:spTgt spid="4"/>
                                        </p:tgtEl>
                                        <p:attrNameLst>
                                          <p:attrName>style.rotation</p:attrName>
                                        </p:attrNameLst>
                                      </p:cBhvr>
                                      <p:tavLst>
                                        <p:tav tm="0">
                                          <p:val>
                                            <p:fltVal val="90"/>
                                          </p:val>
                                        </p:tav>
                                        <p:tav tm="100000">
                                          <p:val>
                                            <p:fltVal val="0"/>
                                          </p:val>
                                        </p:tav>
                                      </p:tavLst>
                                    </p:anim>
                                    <p:animEffect transition="in" filter="fade">
                                      <p:cBhvr>
                                        <p:cTn id="6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7"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 shot of a computer screen&#10;&#10;Description automatically generated">
            <a:extLst>
              <a:ext uri="{FF2B5EF4-FFF2-40B4-BE49-F238E27FC236}">
                <a16:creationId xmlns:a16="http://schemas.microsoft.com/office/drawing/2014/main" id="{BAF9F017-1606-723E-5898-C7546E6F9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191" y="608324"/>
            <a:ext cx="2591462" cy="2200837"/>
          </a:xfrm>
          <a:prstGeom prst="rect">
            <a:avLst/>
          </a:prstGeom>
          <a:effectLst>
            <a:reflection blurRad="6350" stA="52000" endA="300" endPos="35000" dir="5400000" sy="-100000" algn="bl" rotWithShape="0"/>
          </a:effectLst>
        </p:spPr>
      </p:pic>
      <p:pic>
        <p:nvPicPr>
          <p:cNvPr id="7" name="Picture 6" descr="A graph showing the growth of a number of people&#10;&#10;Description automatically generated with medium confidence">
            <a:extLst>
              <a:ext uri="{FF2B5EF4-FFF2-40B4-BE49-F238E27FC236}">
                <a16:creationId xmlns:a16="http://schemas.microsoft.com/office/drawing/2014/main" id="{47C94FCC-0396-3E3D-3B3E-701C264CF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143" y="608324"/>
            <a:ext cx="2774217" cy="2451560"/>
          </a:xfrm>
          <a:prstGeom prst="rect">
            <a:avLst/>
          </a:prstGeom>
          <a:effectLst>
            <a:reflection blurRad="6350" stA="52000" endA="300" endPos="35000" dir="5400000" sy="-100000" algn="bl" rotWithShape="0"/>
          </a:effectLst>
        </p:spPr>
      </p:pic>
      <p:pic>
        <p:nvPicPr>
          <p:cNvPr id="9" name="Picture 8" descr="A graph showing the growth of a number of people&#10;&#10;Description automatically generated with medium confidence">
            <a:extLst>
              <a:ext uri="{FF2B5EF4-FFF2-40B4-BE49-F238E27FC236}">
                <a16:creationId xmlns:a16="http://schemas.microsoft.com/office/drawing/2014/main" id="{7E3FCF43-49A1-E49C-E8A5-81FDAA4E3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6618" y="1396734"/>
            <a:ext cx="4658764" cy="3777658"/>
          </a:xfrm>
          <a:prstGeom prst="rect">
            <a:avLst/>
          </a:prstGeom>
          <a:effectLst>
            <a:reflection blurRad="6350" stA="52000" endA="300" endPos="35000" dir="5400000" sy="-100000" algn="bl" rotWithShape="0"/>
          </a:effectLst>
        </p:spPr>
      </p:pic>
      <p:pic>
        <p:nvPicPr>
          <p:cNvPr id="11" name="Picture 10" descr="A graph showing sales by region&#10;&#10;Description automatically generated">
            <a:extLst>
              <a:ext uri="{FF2B5EF4-FFF2-40B4-BE49-F238E27FC236}">
                <a16:creationId xmlns:a16="http://schemas.microsoft.com/office/drawing/2014/main" id="{5796710F-92A3-2420-B9FD-FBC899CD7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143" y="4008553"/>
            <a:ext cx="3248762" cy="2680818"/>
          </a:xfrm>
          <a:prstGeom prst="rect">
            <a:avLst/>
          </a:prstGeom>
          <a:effectLst>
            <a:reflection blurRad="6350" stA="52000" endA="300" endPos="35000" dir="5400000" sy="-100000" algn="bl" rotWithShape="0"/>
          </a:effectLst>
        </p:spPr>
      </p:pic>
      <p:pic>
        <p:nvPicPr>
          <p:cNvPr id="13" name="Picture 12" descr="A graph with blue lines and numbers&#10;&#10;Description automatically generated">
            <a:extLst>
              <a:ext uri="{FF2B5EF4-FFF2-40B4-BE49-F238E27FC236}">
                <a16:creationId xmlns:a16="http://schemas.microsoft.com/office/drawing/2014/main" id="{E48B6CE9-0CEA-E593-44A7-8817D9BC3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737" y="4182684"/>
            <a:ext cx="2737916" cy="2200837"/>
          </a:xfrm>
          <a:prstGeom prst="roundRect">
            <a:avLst>
              <a:gd name="adj" fmla="val 8594"/>
            </a:avLst>
          </a:prstGeom>
          <a:solidFill>
            <a:srgbClr val="FFFFFF">
              <a:shade val="85000"/>
            </a:srgbClr>
          </a:solidFill>
          <a:ln>
            <a:noFill/>
          </a:ln>
          <a:effectLst>
            <a:reflection blurRad="6350" stA="52000" endA="300" endPos="35000" dir="5400000" sy="-100000" algn="bl" rotWithShape="0"/>
          </a:effectLst>
        </p:spPr>
      </p:pic>
    </p:spTree>
    <p:extLst>
      <p:ext uri="{BB962C8B-B14F-4D97-AF65-F5344CB8AC3E}">
        <p14:creationId xmlns:p14="http://schemas.microsoft.com/office/powerpoint/2010/main" val="423278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50" fill="hold"/>
                                        <p:tgtEl>
                                          <p:spTgt spid="13"/>
                                        </p:tgtEl>
                                        <p:attrNameLst>
                                          <p:attrName>ppt_x</p:attrName>
                                        </p:attrNameLst>
                                      </p:cBhvr>
                                      <p:tavLst>
                                        <p:tav tm="0">
                                          <p:val>
                                            <p:strVal val="#ppt_x"/>
                                          </p:val>
                                        </p:tav>
                                        <p:tav tm="100000">
                                          <p:val>
                                            <p:strVal val="#ppt_x"/>
                                          </p:val>
                                        </p:tav>
                                      </p:tavLst>
                                    </p:anim>
                                    <p:anim calcmode="lin" valueType="num">
                                      <p:cBhvr additive="base">
                                        <p:cTn id="12" dur="12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250" fill="hold"/>
                                        <p:tgtEl>
                                          <p:spTgt spid="7"/>
                                        </p:tgtEl>
                                        <p:attrNameLst>
                                          <p:attrName>ppt_x</p:attrName>
                                        </p:attrNameLst>
                                      </p:cBhvr>
                                      <p:tavLst>
                                        <p:tav tm="0">
                                          <p:val>
                                            <p:strVal val="#ppt_x"/>
                                          </p:val>
                                        </p:tav>
                                        <p:tav tm="100000">
                                          <p:val>
                                            <p:strVal val="#ppt_x"/>
                                          </p:val>
                                        </p:tav>
                                      </p:tavLst>
                                    </p:anim>
                                    <p:anim calcmode="lin" valueType="num">
                                      <p:cBhvr additive="base">
                                        <p:cTn id="16" dur="12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E47B2AD5-8996-D610-7478-7DB926276AE1}"/>
                  </a:ext>
                </a:extLst>
              </p:cNvPr>
              <p:cNvGraphicFramePr>
                <a:graphicFrameLocks noGrp="1"/>
              </p:cNvGraphicFramePr>
              <p:nvPr>
                <p:extLst>
                  <p:ext uri="{D42A27DB-BD31-4B8C-83A1-F6EECF244321}">
                    <p14:modId xmlns:p14="http://schemas.microsoft.com/office/powerpoint/2010/main" val="53224608"/>
                  </p:ext>
                </p:extLst>
              </p:nvPr>
            </p:nvGraphicFramePr>
            <p:xfrm>
              <a:off x="-1" y="-1"/>
              <a:ext cx="12192001" cy="73267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E47B2AD5-8996-D610-7478-7DB926276AE1}"/>
                  </a:ext>
                </a:extLst>
              </p:cNvPr>
              <p:cNvPicPr>
                <a:picLocks noGrp="1" noRot="1" noChangeAspect="1" noMove="1" noResize="1" noEditPoints="1" noAdjustHandles="1" noChangeArrowheads="1" noChangeShapeType="1"/>
              </p:cNvPicPr>
              <p:nvPr/>
            </p:nvPicPr>
            <p:blipFill>
              <a:blip r:embed="rId3"/>
              <a:stretch>
                <a:fillRect/>
              </a:stretch>
            </p:blipFill>
            <p:spPr>
              <a:xfrm>
                <a:off x="-1" y="-1"/>
                <a:ext cx="12192001" cy="7326775"/>
              </a:xfrm>
              <a:prstGeom prst="rect">
                <a:avLst/>
              </a:prstGeom>
            </p:spPr>
          </p:pic>
        </mc:Fallback>
      </mc:AlternateContent>
      <p:sp>
        <p:nvSpPr>
          <p:cNvPr id="2" name="Rectangle: Rounded Corners 1">
            <a:hlinkClick r:id="rId4" action="ppaction://hlinksldjump"/>
            <a:extLst>
              <a:ext uri="{FF2B5EF4-FFF2-40B4-BE49-F238E27FC236}">
                <a16:creationId xmlns:a16="http://schemas.microsoft.com/office/drawing/2014/main" id="{C5D957A2-70AA-A315-E144-CE515FEC39A0}"/>
              </a:ext>
            </a:extLst>
          </p:cNvPr>
          <p:cNvSpPr/>
          <p:nvPr/>
        </p:nvSpPr>
        <p:spPr>
          <a:xfrm>
            <a:off x="0" y="639240"/>
            <a:ext cx="1113319" cy="40949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166728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6908">
              <a:schemeClr val="tx1"/>
            </a:gs>
            <a:gs pos="22500">
              <a:schemeClr val="tx1"/>
            </a:gs>
            <a:gs pos="0">
              <a:srgbClr val="9B0101"/>
            </a:gs>
            <a:gs pos="100000">
              <a:srgbClr val="9B0101"/>
            </a:gs>
          </a:gsLst>
          <a:lin ang="2700000" scaled="1"/>
          <a:tileRect/>
        </a:gra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44F4813-BBA9-EF17-AB56-47FDF59FE2C6}"/>
              </a:ext>
            </a:extLst>
          </p:cNvPr>
          <p:cNvSpPr/>
          <p:nvPr/>
        </p:nvSpPr>
        <p:spPr>
          <a:xfrm>
            <a:off x="342900" y="133350"/>
            <a:ext cx="11582400" cy="6515100"/>
          </a:xfrm>
          <a:prstGeom prst="roundRect">
            <a:avLst>
              <a:gd name="adj" fmla="val 5336"/>
            </a:avLst>
          </a:prstGeom>
          <a:gradFill flip="none" rotWithShape="1">
            <a:gsLst>
              <a:gs pos="85000">
                <a:schemeClr val="tx1">
                  <a:lumMod val="100000"/>
                </a:schemeClr>
              </a:gs>
              <a:gs pos="13000">
                <a:schemeClr val="tx1"/>
              </a:gs>
              <a:gs pos="0">
                <a:srgbClr val="9B0101">
                  <a:alpha val="68000"/>
                </a:srgbClr>
              </a:gs>
              <a:gs pos="100000">
                <a:srgbClr val="9B0101">
                  <a:alpha val="68000"/>
                </a:srgbClr>
              </a:gs>
            </a:gsLst>
            <a:lin ang="2700000" scaled="1"/>
            <a:tileRect/>
          </a:gradFill>
          <a:ln w="28575">
            <a:solidFill>
              <a:srgbClr val="9B010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hlinkClick r:id="rId2" action="ppaction://hlinksldjump"/>
            <a:extLst>
              <a:ext uri="{FF2B5EF4-FFF2-40B4-BE49-F238E27FC236}">
                <a16:creationId xmlns:a16="http://schemas.microsoft.com/office/drawing/2014/main" id="{7A98687D-8682-12C4-B6AC-2BF81021BF60}"/>
              </a:ext>
            </a:extLst>
          </p:cNvPr>
          <p:cNvSpPr txBox="1"/>
          <p:nvPr/>
        </p:nvSpPr>
        <p:spPr>
          <a:xfrm>
            <a:off x="3276600" y="857250"/>
            <a:ext cx="1638300" cy="477054"/>
          </a:xfrm>
          <a:prstGeom prst="rect">
            <a:avLst/>
          </a:prstGeom>
          <a:noFill/>
        </p:spPr>
        <p:txBody>
          <a:bodyPr wrap="square" rtlCol="0">
            <a:spAutoFit/>
          </a:bodyPr>
          <a:lstStyle/>
          <a:p>
            <a:r>
              <a:rPr lang="en-US" sz="2500" u="sng" dirty="0">
                <a:solidFill>
                  <a:schemeClr val="bg1">
                    <a:lumMod val="65000"/>
                  </a:schemeClr>
                </a:solidFill>
                <a:latin typeface="Baskerville Old Face" panose="02020602080505020303" pitchFamily="18" charset="0"/>
              </a:rPr>
              <a:t>Team</a:t>
            </a:r>
          </a:p>
        </p:txBody>
      </p:sp>
      <p:sp>
        <p:nvSpPr>
          <p:cNvPr id="17" name="TextBox 16">
            <a:extLst>
              <a:ext uri="{FF2B5EF4-FFF2-40B4-BE49-F238E27FC236}">
                <a16:creationId xmlns:a16="http://schemas.microsoft.com/office/drawing/2014/main" id="{95504CD3-94B3-1AFF-DE76-BC3FED57B179}"/>
              </a:ext>
            </a:extLst>
          </p:cNvPr>
          <p:cNvSpPr txBox="1"/>
          <p:nvPr/>
        </p:nvSpPr>
        <p:spPr>
          <a:xfrm>
            <a:off x="4914900" y="857250"/>
            <a:ext cx="1866900" cy="477054"/>
          </a:xfrm>
          <a:prstGeom prst="rect">
            <a:avLst/>
          </a:prstGeom>
          <a:noFill/>
        </p:spPr>
        <p:txBody>
          <a:bodyPr wrap="square" rtlCol="0">
            <a:spAutoFit/>
          </a:bodyPr>
          <a:lstStyle/>
          <a:p>
            <a:r>
              <a:rPr lang="en-US" sz="2500" u="sng" dirty="0">
                <a:solidFill>
                  <a:schemeClr val="bg1">
                    <a:lumMod val="65000"/>
                  </a:schemeClr>
                </a:solidFill>
                <a:latin typeface="Baskerville Old Face" panose="02020602080505020303" pitchFamily="18" charset="0"/>
                <a:hlinkClick r:id="rId3" action="ppaction://hlinksldjump">
                  <a:extLst>
                    <a:ext uri="{A12FA001-AC4F-418D-AE19-62706E023703}">
                      <ahyp:hlinkClr xmlns:ahyp="http://schemas.microsoft.com/office/drawing/2018/hyperlinkcolor" val="tx"/>
                    </a:ext>
                  </a:extLst>
                </a:hlinkClick>
              </a:rPr>
              <a:t>Project</a:t>
            </a:r>
            <a:r>
              <a:rPr lang="en-US" sz="2500" u="sng" dirty="0">
                <a:solidFill>
                  <a:schemeClr val="bg1">
                    <a:lumMod val="65000"/>
                  </a:schemeClr>
                </a:solidFill>
                <a:latin typeface="Baskerville Old Face" panose="02020602080505020303" pitchFamily="18" charset="0"/>
              </a:rPr>
              <a:t> Info</a:t>
            </a:r>
          </a:p>
        </p:txBody>
      </p:sp>
      <p:sp>
        <p:nvSpPr>
          <p:cNvPr id="18" name="TextBox 17">
            <a:hlinkClick r:id="rId4" action="ppaction://hlinksldjump"/>
            <a:extLst>
              <a:ext uri="{FF2B5EF4-FFF2-40B4-BE49-F238E27FC236}">
                <a16:creationId xmlns:a16="http://schemas.microsoft.com/office/drawing/2014/main" id="{99051338-2E0D-F078-DB9F-7519F4C9A87D}"/>
              </a:ext>
            </a:extLst>
          </p:cNvPr>
          <p:cNvSpPr txBox="1"/>
          <p:nvPr/>
        </p:nvSpPr>
        <p:spPr>
          <a:xfrm>
            <a:off x="7277100" y="857250"/>
            <a:ext cx="2019300" cy="477054"/>
          </a:xfrm>
          <a:prstGeom prst="rect">
            <a:avLst/>
          </a:prstGeom>
          <a:noFill/>
        </p:spPr>
        <p:txBody>
          <a:bodyPr wrap="square" rtlCol="0">
            <a:spAutoFit/>
          </a:bodyPr>
          <a:lstStyle/>
          <a:p>
            <a:r>
              <a:rPr lang="en-US" sz="2500" u="sng" dirty="0">
                <a:solidFill>
                  <a:schemeClr val="bg1">
                    <a:lumMod val="65000"/>
                  </a:schemeClr>
                </a:solidFill>
                <a:latin typeface="Baskerville Old Face" panose="02020602080505020303" pitchFamily="18" charset="0"/>
              </a:rPr>
              <a:t>Project Issues</a:t>
            </a:r>
          </a:p>
        </p:txBody>
      </p:sp>
      <p:sp>
        <p:nvSpPr>
          <p:cNvPr id="20" name="TextBox 19">
            <a:hlinkClick r:id="rId5" action="ppaction://hlinksldjump"/>
            <a:extLst>
              <a:ext uri="{FF2B5EF4-FFF2-40B4-BE49-F238E27FC236}">
                <a16:creationId xmlns:a16="http://schemas.microsoft.com/office/drawing/2014/main" id="{360562C9-F01F-8192-A622-4D54F9F426B9}"/>
              </a:ext>
            </a:extLst>
          </p:cNvPr>
          <p:cNvSpPr txBox="1"/>
          <p:nvPr/>
        </p:nvSpPr>
        <p:spPr>
          <a:xfrm>
            <a:off x="9791700" y="857250"/>
            <a:ext cx="1638300" cy="477054"/>
          </a:xfrm>
          <a:prstGeom prst="rect">
            <a:avLst/>
          </a:prstGeom>
          <a:noFill/>
        </p:spPr>
        <p:txBody>
          <a:bodyPr wrap="square" rtlCol="0">
            <a:spAutoFit/>
          </a:bodyPr>
          <a:lstStyle/>
          <a:p>
            <a:r>
              <a:rPr lang="en-US" sz="2500" u="sng" dirty="0">
                <a:solidFill>
                  <a:schemeClr val="bg1">
                    <a:lumMod val="65000"/>
                  </a:schemeClr>
                </a:solidFill>
                <a:latin typeface="Baskerville Old Face" panose="02020602080505020303" pitchFamily="18" charset="0"/>
              </a:rPr>
              <a:t>Processing</a:t>
            </a:r>
          </a:p>
        </p:txBody>
      </p:sp>
      <p:pic>
        <p:nvPicPr>
          <p:cNvPr id="22" name="Picture 21" descr="A blue graduation cap with confetti flying out of it&#10;&#10;Description automatically generated">
            <a:extLst>
              <a:ext uri="{FF2B5EF4-FFF2-40B4-BE49-F238E27FC236}">
                <a16:creationId xmlns:a16="http://schemas.microsoft.com/office/drawing/2014/main" id="{416C8683-516B-D7F3-2624-51134C27B58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52438" y="252814"/>
            <a:ext cx="2714625" cy="1685925"/>
          </a:xfrm>
          <a:prstGeom prst="ellipse">
            <a:avLst/>
          </a:prstGeom>
          <a:ln>
            <a:noFill/>
          </a:ln>
          <a:effectLst>
            <a:softEdge rad="112500"/>
          </a:effectLst>
        </p:spPr>
      </p:pic>
      <p:sp>
        <p:nvSpPr>
          <p:cNvPr id="23" name="TextBox 22">
            <a:extLst>
              <a:ext uri="{FF2B5EF4-FFF2-40B4-BE49-F238E27FC236}">
                <a16:creationId xmlns:a16="http://schemas.microsoft.com/office/drawing/2014/main" id="{42336637-B443-0DFD-CC86-A0D865E06FFC}"/>
              </a:ext>
            </a:extLst>
          </p:cNvPr>
          <p:cNvSpPr txBox="1"/>
          <p:nvPr/>
        </p:nvSpPr>
        <p:spPr>
          <a:xfrm>
            <a:off x="790575" y="2343953"/>
            <a:ext cx="4810125" cy="3475952"/>
          </a:xfrm>
          <a:prstGeom prst="rect">
            <a:avLst/>
          </a:prstGeom>
          <a:noFill/>
        </p:spPr>
        <p:txBody>
          <a:bodyPr wrap="square" rtlCol="0">
            <a:spAutoFit/>
          </a:bodyPr>
          <a:lstStyle/>
          <a:p>
            <a:pPr>
              <a:lnSpc>
                <a:spcPct val="150000"/>
              </a:lnSpc>
            </a:pPr>
            <a:r>
              <a:rPr lang="en-US" sz="3000" dirty="0">
                <a:solidFill>
                  <a:schemeClr val="bg1">
                    <a:lumMod val="65000"/>
                  </a:schemeClr>
                </a:solidFill>
                <a:latin typeface="Modern No. 20" panose="02070704070505020303" pitchFamily="18" charset="0"/>
              </a:rPr>
              <a:t>Comprehensive Sales Analysis and Forecasting: A Data-Driven Approach using </a:t>
            </a:r>
            <a:r>
              <a:rPr lang="en-US" sz="3000" dirty="0">
                <a:solidFill>
                  <a:srgbClr val="F3B500"/>
                </a:solidFill>
                <a:latin typeface="Modern No. 20" panose="02070704070505020303" pitchFamily="18" charset="0"/>
              </a:rPr>
              <a:t>SQL</a:t>
            </a:r>
            <a:r>
              <a:rPr lang="en-US" sz="3000" dirty="0">
                <a:solidFill>
                  <a:schemeClr val="bg1">
                    <a:lumMod val="65000"/>
                  </a:schemeClr>
                </a:solidFill>
                <a:latin typeface="Modern No. 20" panose="02070704070505020303" pitchFamily="18" charset="0"/>
              </a:rPr>
              <a:t>, </a:t>
            </a:r>
            <a:r>
              <a:rPr lang="en-US" sz="3000" dirty="0">
                <a:solidFill>
                  <a:srgbClr val="F3B500"/>
                </a:solidFill>
                <a:latin typeface="Modern No. 20" panose="02070704070505020303" pitchFamily="18" charset="0"/>
              </a:rPr>
              <a:t>Python </a:t>
            </a:r>
            <a:r>
              <a:rPr lang="en-US" sz="3000" dirty="0">
                <a:solidFill>
                  <a:schemeClr val="bg1">
                    <a:lumMod val="65000"/>
                  </a:schemeClr>
                </a:solidFill>
                <a:latin typeface="Modern No. 20" panose="02070704070505020303" pitchFamily="18" charset="0"/>
              </a:rPr>
              <a:t>, </a:t>
            </a:r>
            <a:r>
              <a:rPr lang="en-US" sz="3000" dirty="0">
                <a:solidFill>
                  <a:srgbClr val="F3B500"/>
                </a:solidFill>
                <a:latin typeface="Modern No. 20" panose="02070704070505020303" pitchFamily="18" charset="0"/>
              </a:rPr>
              <a:t>Power Bi</a:t>
            </a:r>
            <a:r>
              <a:rPr lang="en-US" sz="3000" dirty="0">
                <a:solidFill>
                  <a:schemeClr val="bg1">
                    <a:lumMod val="65000"/>
                  </a:schemeClr>
                </a:solidFill>
                <a:latin typeface="Modern No. 20" panose="02070704070505020303" pitchFamily="18" charset="0"/>
              </a:rPr>
              <a:t>, and </a:t>
            </a:r>
            <a:r>
              <a:rPr lang="en-US" sz="3000" dirty="0">
                <a:solidFill>
                  <a:srgbClr val="F3B500"/>
                </a:solidFill>
                <a:latin typeface="Modern No. 20" panose="02070704070505020303" pitchFamily="18" charset="0"/>
              </a:rPr>
              <a:t>Tableau</a:t>
            </a:r>
          </a:p>
        </p:txBody>
      </p:sp>
      <p:pic>
        <p:nvPicPr>
          <p:cNvPr id="25" name="Picture 24" descr="A hand holding a graduation cap&#10;&#10;Description automatically generated">
            <a:extLst>
              <a:ext uri="{FF2B5EF4-FFF2-40B4-BE49-F238E27FC236}">
                <a16:creationId xmlns:a16="http://schemas.microsoft.com/office/drawing/2014/main" id="{F87EE34D-1408-A1D1-E7B7-4E9F90306959}"/>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bright="-69000" contrast="20000"/>
                    </a14:imgEffect>
                  </a14:imgLayer>
                </a14:imgProps>
              </a:ext>
              <a:ext uri="{28A0092B-C50C-407E-A947-70E740481C1C}">
                <a14:useLocalDpi xmlns:a14="http://schemas.microsoft.com/office/drawing/2010/main" val="0"/>
              </a:ext>
            </a:extLst>
          </a:blip>
          <a:stretch>
            <a:fillRect/>
          </a:stretch>
        </p:blipFill>
        <p:spPr>
          <a:xfrm>
            <a:off x="6468551" y="1782109"/>
            <a:ext cx="4932874" cy="4037796"/>
          </a:xfrm>
          <a:prstGeom prst="ellipse">
            <a:avLst/>
          </a:prstGeom>
          <a:ln>
            <a:noFill/>
          </a:ln>
          <a:effectLst>
            <a:softEdge rad="112500"/>
          </a:effectLst>
        </p:spPr>
      </p:pic>
    </p:spTree>
    <p:extLst>
      <p:ext uri="{BB962C8B-B14F-4D97-AF65-F5344CB8AC3E}">
        <p14:creationId xmlns:p14="http://schemas.microsoft.com/office/powerpoint/2010/main" val="209732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75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30C41A17-BFFF-D975-15D8-DFDF91EC5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370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A690EA92-1D9F-9D4A-6A6B-27123A181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122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FD0E9F96-27B1-E9B1-A61C-302CA101A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94562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Description automatically generated with medium confidence">
            <a:extLst>
              <a:ext uri="{FF2B5EF4-FFF2-40B4-BE49-F238E27FC236}">
                <a16:creationId xmlns:a16="http://schemas.microsoft.com/office/drawing/2014/main" id="{AE3ED0E6-FF4D-64DA-DE88-5043F0392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37684"/>
          </a:xfrm>
          <a:prstGeom prst="rect">
            <a:avLst/>
          </a:prstGeom>
        </p:spPr>
      </p:pic>
    </p:spTree>
    <p:extLst>
      <p:ext uri="{BB962C8B-B14F-4D97-AF65-F5344CB8AC3E}">
        <p14:creationId xmlns:p14="http://schemas.microsoft.com/office/powerpoint/2010/main" val="320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FC5E0B-AA27-6DE3-8350-142A87F7B687}"/>
              </a:ext>
            </a:extLst>
          </p:cNvPr>
          <p:cNvSpPr txBox="1"/>
          <p:nvPr/>
        </p:nvSpPr>
        <p:spPr>
          <a:xfrm>
            <a:off x="0" y="0"/>
            <a:ext cx="12369609" cy="6885859"/>
          </a:xfrm>
          <a:prstGeom prst="rect">
            <a:avLst/>
          </a:prstGeom>
          <a:noFill/>
        </p:spPr>
        <p:txBody>
          <a:bodyPr wrap="square">
            <a:spAutoFit/>
          </a:bodyPr>
          <a:lstStyle/>
          <a:p>
            <a:pPr lvl="8">
              <a:lnSpc>
                <a:spcPct val="107000"/>
              </a:lnSpc>
              <a:spcBef>
                <a:spcPts val="800"/>
              </a:spcBef>
              <a:spcAft>
                <a:spcPts val="400"/>
              </a:spcAft>
            </a:pPr>
            <a:r>
              <a:rPr lang="en-US" sz="2000" b="1" dirty="0">
                <a:solidFill>
                  <a:srgbClr val="0F4761"/>
                </a:solidFill>
                <a:effectLst/>
                <a:latin typeface="Broadway" panose="04040905080B02020502" pitchFamily="82" charset="0"/>
                <a:ea typeface="Times New Roman" panose="02020603050405020304" pitchFamily="18" charset="0"/>
                <a:cs typeface="Times New Roman" panose="02020603050405020304" pitchFamily="18" charset="0"/>
              </a:rPr>
              <a:t>                        </a:t>
            </a:r>
            <a:r>
              <a:rPr lang="en-US" sz="3000" dirty="0">
                <a:solidFill>
                  <a:srgbClr val="F3B500"/>
                </a:solidFill>
                <a:effectLst/>
                <a:latin typeface="Broadway" panose="04040905080B02020502" pitchFamily="82" charset="0"/>
                <a:ea typeface="Times New Roman" panose="02020603050405020304" pitchFamily="18" charset="0"/>
                <a:cs typeface="Times New Roman" panose="02020603050405020304" pitchFamily="18" charset="0"/>
              </a:rPr>
              <a:t>Insights</a:t>
            </a:r>
          </a:p>
          <a:p>
            <a:pPr marL="0" marR="0">
              <a:lnSpc>
                <a:spcPct val="107000"/>
              </a:lnSpc>
              <a:spcBef>
                <a:spcPts val="0"/>
              </a:spcBef>
              <a:spcAft>
                <a:spcPts val="800"/>
              </a:spcAft>
            </a:pPr>
            <a:r>
              <a:rPr lang="en-US" sz="100" dirty="0">
                <a:effectLst/>
                <a:latin typeface="Aptos" panose="020B0004020202020204" pitchFamily="34" charset="0"/>
                <a:ea typeface="Aptos" panose="020B0004020202020204" pitchFamily="34" charset="0"/>
                <a:cs typeface="Arial" panose="020B0604020202020204" pitchFamily="34" charset="0"/>
              </a:rPr>
              <a:t> </a:t>
            </a: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Rarely Ordered Products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Certain products have been ordered only once in the last four years.</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This signals potential opportunities for effective promotion or a reevaluation of product availability.</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Seasonal Trends in Orders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Orders spike significantly in November and December, with a drop in January and February.</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Indicates holiday-related purchasing patterns, necessitating tailored marketing strategies during these months.</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Top Products and Customers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Times New Roman" panose="02020603050405020304" pitchFamily="18" charset="0"/>
                <a:ea typeface="Aptos" panose="020B0004020202020204" pitchFamily="34" charset="0"/>
                <a:cs typeface="Times New Roman" panose="02020603050405020304" pitchFamily="18" charset="0"/>
              </a:rPr>
              <a:t>The top 10 ordered products do not include the highest revenue-generating items, suggesting a disconnect between popularity and profitability.</a:t>
            </a:r>
            <a:endParaRPr lang="en-US" sz="10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Times New Roman" panose="02020603050405020304" pitchFamily="18" charset="0"/>
                <a:ea typeface="Aptos" panose="020B0004020202020204" pitchFamily="34" charset="0"/>
                <a:cs typeface="Times New Roman" panose="02020603050405020304" pitchFamily="18" charset="0"/>
              </a:rPr>
              <a:t>Top customers show significant variation in order volume and total spending, reflecting a diverse purchasing behavior.</a:t>
            </a:r>
            <a:endParaRPr lang="en-US" sz="10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High Spend vs. Frequency</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The highest spender made only five orders, while the most frequent customer made 17 orders.</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There are distinct customer segments; some prioritize high-value purchases, while others favor frequency over spend.</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Dominant Product Categories and Segments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Most ordered items fall within the office supplies category and are favored by the consumer segment.</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Opportunity exists to enhance product offerings in this category.</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Shipping Preferences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Standard shipping is the most preferred mode.</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This preference should inform logistics and shipping strategies.</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800"/>
              </a:spcBef>
              <a:spcAft>
                <a:spcPts val="400"/>
              </a:spcAft>
            </a:pPr>
            <a:r>
              <a:rPr lang="en-US" sz="10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Geographic Insights</a:t>
            </a:r>
            <a:endParaRPr lang="en-US" sz="1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Observation</a:t>
            </a:r>
            <a:r>
              <a:rPr lang="en-US" sz="1000" dirty="0">
                <a:effectLst/>
                <a:latin typeface="Times New Roman" panose="02020603050405020304" pitchFamily="18" charset="0"/>
                <a:ea typeface="Aptos" panose="020B0004020202020204" pitchFamily="34" charset="0"/>
                <a:cs typeface="Arial" panose="020B0604020202020204" pitchFamily="34" charset="0"/>
              </a:rPr>
              <a:t>: New York City leads in revenue and number of orders, while western regions have higher order volumes compared to other regions.</a:t>
            </a:r>
            <a:endParaRPr lang="en-US" sz="10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00" b="1" dirty="0">
                <a:effectLst/>
                <a:latin typeface="Times New Roman" panose="02020603050405020304" pitchFamily="18" charset="0"/>
                <a:ea typeface="Aptos" panose="020B0004020202020204" pitchFamily="34" charset="0"/>
                <a:cs typeface="Times New Roman" panose="02020603050405020304" pitchFamily="18" charset="0"/>
              </a:rPr>
              <a:t>Implication</a:t>
            </a:r>
            <a:r>
              <a:rPr lang="en-US" sz="1000" dirty="0">
                <a:effectLst/>
                <a:latin typeface="Times New Roman" panose="02020603050405020304" pitchFamily="18" charset="0"/>
                <a:ea typeface="Aptos" panose="020B0004020202020204" pitchFamily="34" charset="0"/>
                <a:cs typeface="Arial" panose="020B0604020202020204" pitchFamily="34" charset="0"/>
              </a:rPr>
              <a:t>: Marketing and logistics strategies should cater to these geographic preferences.</a:t>
            </a:r>
            <a:endParaRPr lang="en-US" sz="1000" dirty="0">
              <a:effectLst/>
              <a:latin typeface="Aptos" panose="020B0004020202020204" pitchFamily="34" charset="0"/>
              <a:ea typeface="Aptos" panose="020B0004020202020204" pitchFamily="34" charset="0"/>
              <a:cs typeface="Arial" panose="020B0604020202020204" pitchFamily="34" charset="0"/>
            </a:endParaRPr>
          </a:p>
        </p:txBody>
      </p:sp>
      <p:pic>
        <p:nvPicPr>
          <p:cNvPr id="10" name="Picture 9" descr="A person standing at a desk&#10;&#10;Description automatically generated">
            <a:extLst>
              <a:ext uri="{FF2B5EF4-FFF2-40B4-BE49-F238E27FC236}">
                <a16:creationId xmlns:a16="http://schemas.microsoft.com/office/drawing/2014/main" id="{821F21E7-FC8C-C90D-65E4-B738326D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532" y="1336256"/>
            <a:ext cx="3362325" cy="3572628"/>
          </a:xfrm>
          <a:prstGeom prst="ellipse">
            <a:avLst/>
          </a:prstGeom>
          <a:ln>
            <a:noFill/>
          </a:ln>
          <a:effectLst>
            <a:reflection blurRad="6350" stA="52000" endA="300" endPos="35000" dir="5400000" sy="-100000" algn="bl" rotWithShape="0"/>
            <a:softEdge rad="112500"/>
          </a:effectLst>
          <a:scene3d>
            <a:camera prst="orthographicFront">
              <a:rot lat="0" lon="0" rev="0"/>
            </a:camera>
            <a:lightRig rig="contrasting" dir="t">
              <a:rot lat="0" lon="0" rev="7800000"/>
            </a:lightRig>
          </a:scene3d>
          <a:sp3d>
            <a:bevelT w="139700" h="139700" prst="relaxedInset"/>
          </a:sp3d>
        </p:spPr>
      </p:pic>
    </p:spTree>
    <p:extLst>
      <p:ext uri="{BB962C8B-B14F-4D97-AF65-F5344CB8AC3E}">
        <p14:creationId xmlns:p14="http://schemas.microsoft.com/office/powerpoint/2010/main" val="105670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left)">
                                      <p:cBhvr>
                                        <p:cTn id="7" dur="1000"/>
                                        <p:tgtEl>
                                          <p:spTgt spid="8">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left)">
                                      <p:cBhvr>
                                        <p:cTn id="10" dur="1000"/>
                                        <p:tgtEl>
                                          <p:spTgt spid="8">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1000"/>
                                        <p:tgtEl>
                                          <p:spTgt spid="8">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1000"/>
                                        <p:tgtEl>
                                          <p:spTgt spid="8">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1000"/>
                                        <p:tgtEl>
                                          <p:spTgt spid="8">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1000"/>
                                        <p:tgtEl>
                                          <p:spTgt spid="8">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1000"/>
                                        <p:tgtEl>
                                          <p:spTgt spid="8">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wipe(left)">
                                      <p:cBhvr>
                                        <p:cTn id="31" dur="1000"/>
                                        <p:tgtEl>
                                          <p:spTgt spid="8">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wipe(left)">
                                      <p:cBhvr>
                                        <p:cTn id="34" dur="1000"/>
                                        <p:tgtEl>
                                          <p:spTgt spid="8">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wipe(left)">
                                      <p:cBhvr>
                                        <p:cTn id="37" dur="1000"/>
                                        <p:tgtEl>
                                          <p:spTgt spid="8">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wipe(left)">
                                      <p:cBhvr>
                                        <p:cTn id="40" dur="1000"/>
                                        <p:tgtEl>
                                          <p:spTgt spid="8">
                                            <p:txEl>
                                              <p:pRg st="10" end="1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wipe(left)">
                                      <p:cBhvr>
                                        <p:cTn id="43" dur="1000"/>
                                        <p:tgtEl>
                                          <p:spTgt spid="8">
                                            <p:txEl>
                                              <p:pRg st="11" end="1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wipe(left)">
                                      <p:cBhvr>
                                        <p:cTn id="46" dur="1000"/>
                                        <p:tgtEl>
                                          <p:spTgt spid="8">
                                            <p:txEl>
                                              <p:pRg st="12" end="12"/>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wipe(left)">
                                      <p:cBhvr>
                                        <p:cTn id="49" dur="1000"/>
                                        <p:tgtEl>
                                          <p:spTgt spid="8">
                                            <p:txEl>
                                              <p:pRg st="13" end="13"/>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
                                            <p:txEl>
                                              <p:pRg st="14" end="14"/>
                                            </p:txEl>
                                          </p:spTgt>
                                        </p:tgtEl>
                                        <p:attrNameLst>
                                          <p:attrName>style.visibility</p:attrName>
                                        </p:attrNameLst>
                                      </p:cBhvr>
                                      <p:to>
                                        <p:strVal val="visible"/>
                                      </p:to>
                                    </p:set>
                                    <p:animEffect transition="in" filter="wipe(left)">
                                      <p:cBhvr>
                                        <p:cTn id="52" dur="1000"/>
                                        <p:tgtEl>
                                          <p:spTgt spid="8">
                                            <p:txEl>
                                              <p:pRg st="14" end="14"/>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wipe(left)">
                                      <p:cBhvr>
                                        <p:cTn id="55" dur="1000"/>
                                        <p:tgtEl>
                                          <p:spTgt spid="8">
                                            <p:txEl>
                                              <p:pRg st="15" end="15"/>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8">
                                            <p:txEl>
                                              <p:pRg st="16" end="16"/>
                                            </p:txEl>
                                          </p:spTgt>
                                        </p:tgtEl>
                                        <p:attrNameLst>
                                          <p:attrName>style.visibility</p:attrName>
                                        </p:attrNameLst>
                                      </p:cBhvr>
                                      <p:to>
                                        <p:strVal val="visible"/>
                                      </p:to>
                                    </p:set>
                                    <p:animEffect transition="in" filter="wipe(left)">
                                      <p:cBhvr>
                                        <p:cTn id="58" dur="1000"/>
                                        <p:tgtEl>
                                          <p:spTgt spid="8">
                                            <p:txEl>
                                              <p:pRg st="16" end="16"/>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8">
                                            <p:txEl>
                                              <p:pRg st="17" end="17"/>
                                            </p:txEl>
                                          </p:spTgt>
                                        </p:tgtEl>
                                        <p:attrNameLst>
                                          <p:attrName>style.visibility</p:attrName>
                                        </p:attrNameLst>
                                      </p:cBhvr>
                                      <p:to>
                                        <p:strVal val="visible"/>
                                      </p:to>
                                    </p:set>
                                    <p:animEffect transition="in" filter="wipe(left)">
                                      <p:cBhvr>
                                        <p:cTn id="61" dur="1000"/>
                                        <p:tgtEl>
                                          <p:spTgt spid="8">
                                            <p:txEl>
                                              <p:pRg st="17" end="17"/>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8">
                                            <p:txEl>
                                              <p:pRg st="18" end="18"/>
                                            </p:txEl>
                                          </p:spTgt>
                                        </p:tgtEl>
                                        <p:attrNameLst>
                                          <p:attrName>style.visibility</p:attrName>
                                        </p:attrNameLst>
                                      </p:cBhvr>
                                      <p:to>
                                        <p:strVal val="visible"/>
                                      </p:to>
                                    </p:set>
                                    <p:animEffect transition="in" filter="wipe(left)">
                                      <p:cBhvr>
                                        <p:cTn id="64" dur="1000"/>
                                        <p:tgtEl>
                                          <p:spTgt spid="8">
                                            <p:txEl>
                                              <p:pRg st="18" end="18"/>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
                                            <p:txEl>
                                              <p:pRg st="19" end="19"/>
                                            </p:txEl>
                                          </p:spTgt>
                                        </p:tgtEl>
                                        <p:attrNameLst>
                                          <p:attrName>style.visibility</p:attrName>
                                        </p:attrNameLst>
                                      </p:cBhvr>
                                      <p:to>
                                        <p:strVal val="visible"/>
                                      </p:to>
                                    </p:set>
                                    <p:animEffect transition="in" filter="wipe(left)">
                                      <p:cBhvr>
                                        <p:cTn id="67" dur="1000"/>
                                        <p:tgtEl>
                                          <p:spTgt spid="8">
                                            <p:txEl>
                                              <p:pRg st="19" end="19"/>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
                                            <p:txEl>
                                              <p:pRg st="20" end="20"/>
                                            </p:txEl>
                                          </p:spTgt>
                                        </p:tgtEl>
                                        <p:attrNameLst>
                                          <p:attrName>style.visibility</p:attrName>
                                        </p:attrNameLst>
                                      </p:cBhvr>
                                      <p:to>
                                        <p:strVal val="visible"/>
                                      </p:to>
                                    </p:set>
                                    <p:animEffect transition="in" filter="wipe(left)">
                                      <p:cBhvr>
                                        <p:cTn id="70" dur="1000"/>
                                        <p:tgtEl>
                                          <p:spTgt spid="8">
                                            <p:txEl>
                                              <p:pRg st="20" end="20"/>
                                            </p:txEl>
                                          </p:spTgt>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8">
                                            <p:txEl>
                                              <p:pRg st="21" end="21"/>
                                            </p:txEl>
                                          </p:spTgt>
                                        </p:tgtEl>
                                        <p:attrNameLst>
                                          <p:attrName>style.visibility</p:attrName>
                                        </p:attrNameLst>
                                      </p:cBhvr>
                                      <p:to>
                                        <p:strVal val="visible"/>
                                      </p:to>
                                    </p:set>
                                    <p:animEffect transition="in" filter="wipe(left)">
                                      <p:cBhvr>
                                        <p:cTn id="73" dur="1000"/>
                                        <p:tgtEl>
                                          <p:spTgt spid="8">
                                            <p:txEl>
                                              <p:pRg st="21" end="21"/>
                                            </p:tx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
                                            <p:txEl>
                                              <p:pRg st="22" end="22"/>
                                            </p:txEl>
                                          </p:spTgt>
                                        </p:tgtEl>
                                        <p:attrNameLst>
                                          <p:attrName>style.visibility</p:attrName>
                                        </p:attrNameLst>
                                      </p:cBhvr>
                                      <p:to>
                                        <p:strVal val="visible"/>
                                      </p:to>
                                    </p:set>
                                    <p:animEffect transition="in" filter="wipe(left)">
                                      <p:cBhvr>
                                        <p:cTn id="76" dur="1000"/>
                                        <p:tgtEl>
                                          <p:spTgt spid="8">
                                            <p:txEl>
                                              <p:pRg st="22" end="22"/>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
                                            <p:txEl>
                                              <p:pRg st="23" end="23"/>
                                            </p:txEl>
                                          </p:spTgt>
                                        </p:tgtEl>
                                        <p:attrNameLst>
                                          <p:attrName>style.visibility</p:attrName>
                                        </p:attrNameLst>
                                      </p:cBhvr>
                                      <p:to>
                                        <p:strVal val="visible"/>
                                      </p:to>
                                    </p:set>
                                    <p:animEffect transition="in" filter="wipe(left)">
                                      <p:cBhvr>
                                        <p:cTn id="79" dur="1000"/>
                                        <p:tgtEl>
                                          <p:spTgt spid="8">
                                            <p:txEl>
                                              <p:pRg st="23" end="23"/>
                                            </p:txEl>
                                          </p:spTgt>
                                        </p:tgtEl>
                                      </p:cBhvr>
                                    </p:animEffect>
                                  </p:childTnLst>
                                </p:cTn>
                              </p:par>
                              <p:par>
                                <p:cTn id="80" presetID="2" presetClass="entr" presetSubtype="2"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1+#ppt_w/2"/>
                                          </p:val>
                                        </p:tav>
                                        <p:tav tm="100000">
                                          <p:val>
                                            <p:strVal val="#ppt_x"/>
                                          </p:val>
                                        </p:tav>
                                      </p:tavLst>
                                    </p:anim>
                                    <p:anim calcmode="lin" valueType="num">
                                      <p:cBhvr additive="base">
                                        <p:cTn id="8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FC5E0B-AA27-6DE3-8350-142A87F7B687}"/>
              </a:ext>
            </a:extLst>
          </p:cNvPr>
          <p:cNvSpPr txBox="1"/>
          <p:nvPr/>
        </p:nvSpPr>
        <p:spPr>
          <a:xfrm>
            <a:off x="232610" y="0"/>
            <a:ext cx="11726779" cy="6126870"/>
          </a:xfrm>
          <a:prstGeom prst="rect">
            <a:avLst/>
          </a:prstGeom>
          <a:noFill/>
        </p:spPr>
        <p:txBody>
          <a:bodyPr wrap="square">
            <a:spAutoFit/>
          </a:bodyPr>
          <a:lstStyle/>
          <a:p>
            <a:pPr algn="ctr">
              <a:lnSpc>
                <a:spcPct val="150000"/>
              </a:lnSpc>
              <a:spcBef>
                <a:spcPts val="800"/>
              </a:spcBef>
              <a:spcAft>
                <a:spcPts val="400"/>
              </a:spcAft>
            </a:pPr>
            <a:r>
              <a:rPr lang="en-US" sz="3600" b="1" dirty="0">
                <a:solidFill>
                  <a:srgbClr val="F3B500"/>
                </a:solidFill>
                <a:latin typeface="Broadway" panose="04040905080B02020502" pitchFamily="82" charset="0"/>
                <a:ea typeface="Times New Roman" panose="02020603050405020304" pitchFamily="18" charset="0"/>
                <a:cs typeface="Times New Roman" panose="02020603050405020304" pitchFamily="18" charset="0"/>
              </a:rPr>
              <a:t>Recommendations</a:t>
            </a:r>
            <a:endParaRPr lang="en-US" sz="2400" b="1" dirty="0">
              <a:solidFill>
                <a:srgbClr val="F3B500"/>
              </a:solidFill>
              <a:latin typeface="Broadway" panose="04040905080B02020502" pitchFamily="82" charset="0"/>
              <a:ea typeface="Times New Roman" panose="02020603050405020304" pitchFamily="18" charset="0"/>
              <a:cs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Enhance Promotion of Underperforming Products</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Investigate and promote rarely ordered products to boost their visibility and assess their viability in the market.</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Leverage Seasonal Demand</a:t>
            </a:r>
            <a:r>
              <a:rPr lang="en-US" sz="15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Develop targeted marketing campaigns and inventory strategies to capitalize on increased purchasing activity during the holiday season.</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Maximize Product Profitability</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Evaluate the profitability of the most ordered products and explore opportunities to replace or upsell with higher-margin alternatives.</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Tailor Customer Engagement Strategies</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Create personalized marketing approaches for different customer segments to encourage both high-value transactions and repeat purchases.</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Focus on Best-Selling Items</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Highlight and consistently stock the most sold products to meet demand and enhance marketing efforts around these items.</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Optimize Office Supplies Offerings</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Expand and refine the product range within the office supplies category to better serve the consumer segment.</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Standardize Shipping Options</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Maintain standard shipping as the primary option to align with customer preferences and streamline logistics.</a:t>
            </a:r>
            <a:endParaRPr lang="en-US" sz="1500" dirty="0">
              <a:latin typeface="Times New Roman" panose="02020603050405020304" pitchFamily="18"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Target Geographic Marketing</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Adapt marketing and logistics strategies to focus on high-demand areas, particularly New York City and the western regions, to maximize revenue potential.</a:t>
            </a:r>
            <a:endParaRPr lang="en-US" sz="1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563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1000"/>
                                        <p:tgtEl>
                                          <p:spTgt spid="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1000"/>
                                        <p:tgtEl>
                                          <p:spTgt spid="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1000"/>
                                        <p:tgtEl>
                                          <p:spTgt spid="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left)">
                                      <p:cBhvr>
                                        <p:cTn id="19" dur="1000"/>
                                        <p:tgtEl>
                                          <p:spTgt spid="8">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left)">
                                      <p:cBhvr>
                                        <p:cTn id="22" dur="1000"/>
                                        <p:tgtEl>
                                          <p:spTgt spid="8">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wipe(left)">
                                      <p:cBhvr>
                                        <p:cTn id="25" dur="1000"/>
                                        <p:tgtEl>
                                          <p:spTgt spid="8">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wipe(left)">
                                      <p:cBhvr>
                                        <p:cTn id="28" dur="1000"/>
                                        <p:tgtEl>
                                          <p:spTgt spid="8">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wipe(left)">
                                      <p:cBhvr>
                                        <p:cTn id="31" dur="1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FD6A12-FB23-DA40-CE02-A1D29080DB15}"/>
              </a:ext>
            </a:extLst>
          </p:cNvPr>
          <p:cNvSpPr txBox="1"/>
          <p:nvPr/>
        </p:nvSpPr>
        <p:spPr>
          <a:xfrm>
            <a:off x="259307" y="1104426"/>
            <a:ext cx="11780293" cy="3834448"/>
          </a:xfrm>
          <a:prstGeom prst="rect">
            <a:avLst/>
          </a:prstGeom>
          <a:noFill/>
        </p:spPr>
        <p:txBody>
          <a:bodyPr wrap="square">
            <a:spAutoFit/>
          </a:bodyPr>
          <a:lstStyle/>
          <a:p>
            <a:pPr algn="ctr">
              <a:lnSpc>
                <a:spcPct val="150000"/>
              </a:lnSpc>
            </a:pPr>
            <a:r>
              <a:rPr lang="en-US" sz="4500" b="1" dirty="0">
                <a:effectLst>
                  <a:glow rad="63500">
                    <a:schemeClr val="accent1">
                      <a:satMod val="175000"/>
                      <a:alpha val="40000"/>
                    </a:schemeClr>
                  </a:glow>
                  <a:outerShdw blurRad="50800" dist="38100" algn="l" rotWithShape="0">
                    <a:prstClr val="black">
                      <a:alpha val="40000"/>
                    </a:prstClr>
                  </a:outerShdw>
                </a:effectLst>
                <a:latin typeface="Britannic Bold" panose="020B0903060703020204" pitchFamily="34" charset="0"/>
              </a:rPr>
              <a:t>Thank you for your attendance!</a:t>
            </a:r>
            <a:endParaRPr lang="en-US" sz="4500" dirty="0">
              <a:effectLst>
                <a:glow rad="63500">
                  <a:schemeClr val="accent1">
                    <a:satMod val="175000"/>
                    <a:alpha val="40000"/>
                  </a:schemeClr>
                </a:glow>
                <a:outerShdw blurRad="50800" dist="38100" algn="l" rotWithShape="0">
                  <a:prstClr val="black">
                    <a:alpha val="40000"/>
                  </a:prstClr>
                </a:outerShdw>
              </a:effectLst>
              <a:latin typeface="Britannic Bold" panose="020B0903060703020204" pitchFamily="34" charset="0"/>
            </a:endParaRPr>
          </a:p>
          <a:p>
            <a:pPr algn="just">
              <a:lnSpc>
                <a:spcPct val="150000"/>
              </a:lnSpc>
            </a:pPr>
            <a:r>
              <a:rPr lang="en-US" sz="3000" dirty="0">
                <a:effectLst>
                  <a:glow rad="63500">
                    <a:schemeClr val="accent1">
                      <a:satMod val="175000"/>
                      <a:alpha val="40000"/>
                    </a:schemeClr>
                  </a:glow>
                  <a:outerShdw blurRad="50800" dist="38100" algn="l" rotWithShape="0">
                    <a:prstClr val="black">
                      <a:alpha val="40000"/>
                    </a:prstClr>
                  </a:outerShdw>
                </a:effectLst>
              </a:rPr>
              <a:t>We appreciate your time and interest in our project. We hope you found the information useful and that you gained a clear understanding of what we have accomplished. We are excited about the next steps and look forward </a:t>
            </a:r>
            <a:r>
              <a:rPr lang="en-US" sz="3000" dirty="0">
                <a:solidFill>
                  <a:srgbClr val="FF0000"/>
                </a:solidFill>
                <a:effectLst>
                  <a:glow rad="63500">
                    <a:schemeClr val="accent1">
                      <a:satMod val="175000"/>
                      <a:alpha val="40000"/>
                    </a:schemeClr>
                  </a:glow>
                  <a:outerShdw blurRad="50800" dist="38100" algn="l" rotWithShape="0">
                    <a:prstClr val="black">
                      <a:alpha val="40000"/>
                    </a:prstClr>
                  </a:outerShdw>
                </a:effectLst>
              </a:rPr>
              <a:t>to any questions or comments you may have.</a:t>
            </a:r>
          </a:p>
        </p:txBody>
      </p:sp>
    </p:spTree>
    <p:extLst>
      <p:ext uri="{BB962C8B-B14F-4D97-AF65-F5344CB8AC3E}">
        <p14:creationId xmlns:p14="http://schemas.microsoft.com/office/powerpoint/2010/main" val="239573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erson standing on a beach&#10;&#10;Description automatically generated">
            <a:extLst>
              <a:ext uri="{FF2B5EF4-FFF2-40B4-BE49-F238E27FC236}">
                <a16:creationId xmlns:a16="http://schemas.microsoft.com/office/drawing/2014/main" id="{4A10E8C7-0BEB-36B1-D454-AB452AD1F074}"/>
              </a:ext>
            </a:extLst>
          </p:cNvPr>
          <p:cNvPicPr>
            <a:picLocks noGrp="1" noChangeAspect="1"/>
          </p:cNvPicPr>
          <p:nvPr>
            <p:ph type="pic" sz="quarter" idx="14"/>
          </p:nvPr>
        </p:nvPicPr>
        <p:blipFill>
          <a:blip r:embed="rId2">
            <a:grayscl/>
            <a:extLst>
              <a:ext uri="{28A0092B-C50C-407E-A947-70E740481C1C}">
                <a14:useLocalDpi xmlns:a14="http://schemas.microsoft.com/office/drawing/2010/main" val="0"/>
              </a:ext>
            </a:extLst>
          </a:blip>
          <a:srcRect l="28204" r="28204"/>
          <a:stretch>
            <a:fillRect/>
          </a:stretch>
        </p:blipFill>
        <p:spPr>
          <a:ln w="12700"/>
        </p:spPr>
      </p:pic>
      <p:pic>
        <p:nvPicPr>
          <p:cNvPr id="14" name="Picture Placeholder 13" descr="A person standing on a sidewalk&#10;&#10;Description automatically generated">
            <a:extLst>
              <a:ext uri="{FF2B5EF4-FFF2-40B4-BE49-F238E27FC236}">
                <a16:creationId xmlns:a16="http://schemas.microsoft.com/office/drawing/2014/main" id="{1A4C8A34-652D-7FCB-23DA-027FCCC25588}"/>
              </a:ext>
            </a:extLst>
          </p:cNvPr>
          <p:cNvPicPr>
            <a:picLocks noGrp="1" noChangeAspect="1"/>
          </p:cNvPicPr>
          <p:nvPr>
            <p:ph type="pic" sz="quarter" idx="13"/>
          </p:nvPr>
        </p:nvPicPr>
        <p:blipFill>
          <a:blip r:embed="rId3">
            <a:grayscl/>
            <a:extLst>
              <a:ext uri="{28A0092B-C50C-407E-A947-70E740481C1C}">
                <a14:useLocalDpi xmlns:a14="http://schemas.microsoft.com/office/drawing/2010/main" val="0"/>
              </a:ext>
            </a:extLst>
          </a:blip>
          <a:srcRect l="30817" r="30817"/>
          <a:stretch>
            <a:fillRect/>
          </a:stretch>
        </p:blipFill>
        <p:spPr>
          <a:ln w="12700"/>
        </p:spPr>
      </p:pic>
      <p:pic>
        <p:nvPicPr>
          <p:cNvPr id="12" name="Picture Placeholder 11" descr="A person with glasses and beard wearing white shirt&#10;&#10;Description automatically generated">
            <a:extLst>
              <a:ext uri="{FF2B5EF4-FFF2-40B4-BE49-F238E27FC236}">
                <a16:creationId xmlns:a16="http://schemas.microsoft.com/office/drawing/2014/main" id="{EE53E7DE-E351-A555-118B-D90ACCDAE7B8}"/>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27890" r="27890"/>
          <a:stretch>
            <a:fillRect/>
          </a:stretch>
        </p:blipFill>
        <p:spPr>
          <a:ln w="12700"/>
        </p:spPr>
      </p:pic>
      <p:pic>
        <p:nvPicPr>
          <p:cNvPr id="10" name="Picture Placeholder 9" descr="A person standing on a boat&#10;&#10;Description automatically generated">
            <a:extLst>
              <a:ext uri="{FF2B5EF4-FFF2-40B4-BE49-F238E27FC236}">
                <a16:creationId xmlns:a16="http://schemas.microsoft.com/office/drawing/2014/main" id="{7618C688-0B8F-3243-A092-36DCE7F50EAF}"/>
              </a:ext>
            </a:extLst>
          </p:cNvPr>
          <p:cNvPicPr>
            <a:picLocks noGrp="1" noChangeAspect="1"/>
          </p:cNvPicPr>
          <p:nvPr>
            <p:ph type="pic" sz="quarter" idx="11"/>
          </p:nvPr>
        </p:nvPicPr>
        <p:blipFill>
          <a:blip r:embed="rId5">
            <a:grayscl/>
            <a:extLst>
              <a:ext uri="{28A0092B-C50C-407E-A947-70E740481C1C}">
                <a14:useLocalDpi xmlns:a14="http://schemas.microsoft.com/office/drawing/2010/main" val="0"/>
              </a:ext>
            </a:extLst>
          </a:blip>
          <a:srcRect l="24883" r="24883"/>
          <a:stretch>
            <a:fillRect/>
          </a:stretch>
        </p:blipFill>
        <p:spPr>
          <a:ln w="12700"/>
        </p:spPr>
      </p:pic>
      <p:pic>
        <p:nvPicPr>
          <p:cNvPr id="8" name="Picture Placeholder 7" descr="A person in a suit&#10;&#10;Description automatically generated">
            <a:extLst>
              <a:ext uri="{FF2B5EF4-FFF2-40B4-BE49-F238E27FC236}">
                <a16:creationId xmlns:a16="http://schemas.microsoft.com/office/drawing/2014/main" id="{A631708F-DCA8-CC20-1C97-F2C31100B4E6}"/>
              </a:ext>
            </a:extLst>
          </p:cNvPr>
          <p:cNvPicPr>
            <a:picLocks noGrp="1" noChangeAspect="1"/>
          </p:cNvPicPr>
          <p:nvPr>
            <p:ph type="pic" sz="quarter" idx="10"/>
          </p:nvPr>
        </p:nvPicPr>
        <p:blipFill>
          <a:blip r:embed="rId6">
            <a:grayscl/>
            <a:extLst>
              <a:ext uri="{28A0092B-C50C-407E-A947-70E740481C1C}">
                <a14:useLocalDpi xmlns:a14="http://schemas.microsoft.com/office/drawing/2010/main" val="0"/>
              </a:ext>
            </a:extLst>
          </a:blip>
          <a:srcRect l="16174" r="16174"/>
          <a:stretch>
            <a:fillRect/>
          </a:stretch>
        </p:blipFill>
        <p:spPr>
          <a:ln w="12700"/>
        </p:spPr>
      </p:pic>
      <p:sp>
        <p:nvSpPr>
          <p:cNvPr id="17" name="Rectangle 16">
            <a:extLst>
              <a:ext uri="{FF2B5EF4-FFF2-40B4-BE49-F238E27FC236}">
                <a16:creationId xmlns:a16="http://schemas.microsoft.com/office/drawing/2014/main" id="{8FAF4257-4AF4-F27D-897E-7FCECA09F0D8}"/>
              </a:ext>
            </a:extLst>
          </p:cNvPr>
          <p:cNvSpPr/>
          <p:nvPr/>
        </p:nvSpPr>
        <p:spPr>
          <a:xfrm>
            <a:off x="255672" y="5543550"/>
            <a:ext cx="2222032" cy="1314450"/>
          </a:xfrm>
          <a:prstGeom prst="rect">
            <a:avLst/>
          </a:prstGeom>
          <a:gradFill flip="none" rotWithShape="1">
            <a:gsLst>
              <a:gs pos="0">
                <a:schemeClr val="tx1">
                  <a:alpha val="0"/>
                </a:schemeClr>
              </a:gs>
              <a:gs pos="100000">
                <a:srgbClr val="C00000"/>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470B5F-869F-CD9E-EC1E-EBB4EE5384E2}"/>
              </a:ext>
            </a:extLst>
          </p:cNvPr>
          <p:cNvSpPr/>
          <p:nvPr/>
        </p:nvSpPr>
        <p:spPr>
          <a:xfrm>
            <a:off x="2569945" y="5543550"/>
            <a:ext cx="2222032" cy="1314450"/>
          </a:xfrm>
          <a:prstGeom prst="rect">
            <a:avLst/>
          </a:prstGeom>
          <a:gradFill flip="none" rotWithShape="1">
            <a:gsLst>
              <a:gs pos="0">
                <a:schemeClr val="tx1">
                  <a:alpha val="0"/>
                </a:schemeClr>
              </a:gs>
              <a:gs pos="100000">
                <a:srgbClr val="C00000"/>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84CF555-E07B-1653-9500-3ACAEEC3B4CF}"/>
              </a:ext>
            </a:extLst>
          </p:cNvPr>
          <p:cNvSpPr/>
          <p:nvPr/>
        </p:nvSpPr>
        <p:spPr>
          <a:xfrm>
            <a:off x="4903268" y="5543550"/>
            <a:ext cx="2222032" cy="1314450"/>
          </a:xfrm>
          <a:prstGeom prst="rect">
            <a:avLst/>
          </a:prstGeom>
          <a:gradFill flip="none" rotWithShape="1">
            <a:gsLst>
              <a:gs pos="0">
                <a:schemeClr val="tx1">
                  <a:alpha val="0"/>
                </a:schemeClr>
              </a:gs>
              <a:gs pos="100000">
                <a:srgbClr val="C00000"/>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CBEC99-660F-82F0-DFCC-B811CA9DDF8E}"/>
              </a:ext>
            </a:extLst>
          </p:cNvPr>
          <p:cNvSpPr/>
          <p:nvPr/>
        </p:nvSpPr>
        <p:spPr>
          <a:xfrm>
            <a:off x="7274691" y="5543550"/>
            <a:ext cx="2222032" cy="1314450"/>
          </a:xfrm>
          <a:prstGeom prst="rect">
            <a:avLst/>
          </a:prstGeom>
          <a:gradFill flip="none" rotWithShape="1">
            <a:gsLst>
              <a:gs pos="0">
                <a:schemeClr val="tx1">
                  <a:alpha val="0"/>
                </a:schemeClr>
              </a:gs>
              <a:gs pos="100000">
                <a:srgbClr val="C00000"/>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4435225-2546-05B9-9484-2B9ADA5F55CA}"/>
              </a:ext>
            </a:extLst>
          </p:cNvPr>
          <p:cNvSpPr/>
          <p:nvPr/>
        </p:nvSpPr>
        <p:spPr>
          <a:xfrm>
            <a:off x="9608014" y="5543550"/>
            <a:ext cx="2222032" cy="1314450"/>
          </a:xfrm>
          <a:prstGeom prst="rect">
            <a:avLst/>
          </a:prstGeom>
          <a:gradFill flip="none" rotWithShape="1">
            <a:gsLst>
              <a:gs pos="0">
                <a:schemeClr val="tx1">
                  <a:alpha val="0"/>
                </a:schemeClr>
              </a:gs>
              <a:gs pos="100000">
                <a:srgbClr val="C00000"/>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F3D70B6-4DAC-997B-9B2E-B0AE01407D3D}"/>
              </a:ext>
            </a:extLst>
          </p:cNvPr>
          <p:cNvSpPr txBox="1"/>
          <p:nvPr/>
        </p:nvSpPr>
        <p:spPr>
          <a:xfrm>
            <a:off x="376990" y="1043412"/>
            <a:ext cx="7010401" cy="1015663"/>
          </a:xfrm>
          <a:prstGeom prst="rect">
            <a:avLst/>
          </a:prstGeom>
          <a:noFill/>
        </p:spPr>
        <p:txBody>
          <a:bodyPr wrap="square" rtlCol="0">
            <a:spAutoFit/>
          </a:bodyPr>
          <a:lstStyle/>
          <a:p>
            <a:r>
              <a:rPr lang="en-US" sz="6000" dirty="0">
                <a:latin typeface="Stencil" panose="040409050D0802020404" pitchFamily="82" charset="0"/>
              </a:rPr>
              <a:t>MEET OUR TEAM</a:t>
            </a:r>
          </a:p>
        </p:txBody>
      </p:sp>
      <p:sp>
        <p:nvSpPr>
          <p:cNvPr id="23" name="TextBox 22">
            <a:extLst>
              <a:ext uri="{FF2B5EF4-FFF2-40B4-BE49-F238E27FC236}">
                <a16:creationId xmlns:a16="http://schemas.microsoft.com/office/drawing/2014/main" id="{940D14AC-D08A-CEF1-D121-A5E6D24EB2A5}"/>
              </a:ext>
            </a:extLst>
          </p:cNvPr>
          <p:cNvSpPr txBox="1"/>
          <p:nvPr/>
        </p:nvSpPr>
        <p:spPr>
          <a:xfrm>
            <a:off x="343304" y="6171798"/>
            <a:ext cx="2205585" cy="477054"/>
          </a:xfrm>
          <a:prstGeom prst="rect">
            <a:avLst/>
          </a:prstGeom>
          <a:noFill/>
        </p:spPr>
        <p:txBody>
          <a:bodyPr wrap="square" rtlCol="0">
            <a:spAutoFit/>
          </a:bodyPr>
          <a:lstStyle/>
          <a:p>
            <a:r>
              <a:rPr lang="en-US" sz="2500" dirty="0">
                <a:solidFill>
                  <a:schemeClr val="bg1"/>
                </a:solidFill>
                <a:latin typeface="Bernard MT Condensed" panose="02050806060905020404" pitchFamily="18" charset="0"/>
              </a:rPr>
              <a:t>Basem </a:t>
            </a:r>
            <a:r>
              <a:rPr lang="en-US" sz="2500" dirty="0" err="1">
                <a:solidFill>
                  <a:schemeClr val="bg1"/>
                </a:solidFill>
                <a:latin typeface="Bernard MT Condensed" panose="02050806060905020404" pitchFamily="18" charset="0"/>
              </a:rPr>
              <a:t>Elbehiri</a:t>
            </a:r>
            <a:endParaRPr lang="en-US" sz="2500" dirty="0">
              <a:solidFill>
                <a:schemeClr val="bg1"/>
              </a:solidFill>
              <a:latin typeface="Bernard MT Condensed" panose="02050806060905020404" pitchFamily="18" charset="0"/>
            </a:endParaRPr>
          </a:p>
        </p:txBody>
      </p:sp>
      <p:sp>
        <p:nvSpPr>
          <p:cNvPr id="24" name="TextBox 23">
            <a:extLst>
              <a:ext uri="{FF2B5EF4-FFF2-40B4-BE49-F238E27FC236}">
                <a16:creationId xmlns:a16="http://schemas.microsoft.com/office/drawing/2014/main" id="{A93E8C44-2C56-EA59-E020-765B2E546B0F}"/>
              </a:ext>
            </a:extLst>
          </p:cNvPr>
          <p:cNvSpPr txBox="1"/>
          <p:nvPr/>
        </p:nvSpPr>
        <p:spPr>
          <a:xfrm>
            <a:off x="2669406" y="6142420"/>
            <a:ext cx="2205585" cy="477054"/>
          </a:xfrm>
          <a:prstGeom prst="rect">
            <a:avLst/>
          </a:prstGeom>
          <a:noFill/>
        </p:spPr>
        <p:txBody>
          <a:bodyPr wrap="square" rtlCol="0">
            <a:spAutoFit/>
          </a:bodyPr>
          <a:lstStyle/>
          <a:p>
            <a:r>
              <a:rPr lang="en-US" sz="2500" dirty="0">
                <a:solidFill>
                  <a:schemeClr val="bg1"/>
                </a:solidFill>
                <a:latin typeface="Bernard MT Condensed" panose="02050806060905020404" pitchFamily="18" charset="0"/>
              </a:rPr>
              <a:t>Ahmed Masoud</a:t>
            </a:r>
          </a:p>
        </p:txBody>
      </p:sp>
      <p:sp>
        <p:nvSpPr>
          <p:cNvPr id="25" name="TextBox 24">
            <a:extLst>
              <a:ext uri="{FF2B5EF4-FFF2-40B4-BE49-F238E27FC236}">
                <a16:creationId xmlns:a16="http://schemas.microsoft.com/office/drawing/2014/main" id="{D4E4E2A4-BA22-BB34-DB54-83B278A60B91}"/>
              </a:ext>
            </a:extLst>
          </p:cNvPr>
          <p:cNvSpPr txBox="1"/>
          <p:nvPr/>
        </p:nvSpPr>
        <p:spPr>
          <a:xfrm>
            <a:off x="4855348" y="6142420"/>
            <a:ext cx="2627293" cy="477054"/>
          </a:xfrm>
          <a:prstGeom prst="rect">
            <a:avLst/>
          </a:prstGeom>
          <a:noFill/>
        </p:spPr>
        <p:txBody>
          <a:bodyPr wrap="square" rtlCol="0">
            <a:spAutoFit/>
          </a:bodyPr>
          <a:lstStyle/>
          <a:p>
            <a:r>
              <a:rPr lang="en-US" sz="2400" dirty="0">
                <a:solidFill>
                  <a:schemeClr val="bg1"/>
                </a:solidFill>
                <a:latin typeface="Bernard MT Condensed" panose="02050806060905020404" pitchFamily="18" charset="0"/>
              </a:rPr>
              <a:t>Ashraf </a:t>
            </a:r>
            <a:r>
              <a:rPr lang="en-US" sz="2400" dirty="0" err="1">
                <a:solidFill>
                  <a:schemeClr val="bg1"/>
                </a:solidFill>
                <a:latin typeface="Bernard MT Condensed" panose="02050806060905020404" pitchFamily="18" charset="0"/>
              </a:rPr>
              <a:t>Aboalyazid</a:t>
            </a:r>
            <a:endParaRPr lang="en-US" sz="2400" dirty="0">
              <a:solidFill>
                <a:schemeClr val="bg1"/>
              </a:solidFill>
              <a:latin typeface="Bernard MT Condensed" panose="02050806060905020404" pitchFamily="18" charset="0"/>
            </a:endParaRPr>
          </a:p>
        </p:txBody>
      </p:sp>
      <p:sp>
        <p:nvSpPr>
          <p:cNvPr id="26" name="TextBox 25">
            <a:extLst>
              <a:ext uri="{FF2B5EF4-FFF2-40B4-BE49-F238E27FC236}">
                <a16:creationId xmlns:a16="http://schemas.microsoft.com/office/drawing/2014/main" id="{A46BC05F-0E1C-9EB8-E5A1-E6C123351506}"/>
              </a:ext>
            </a:extLst>
          </p:cNvPr>
          <p:cNvSpPr txBox="1"/>
          <p:nvPr/>
        </p:nvSpPr>
        <p:spPr>
          <a:xfrm>
            <a:off x="7377864" y="6161470"/>
            <a:ext cx="2627293" cy="477054"/>
          </a:xfrm>
          <a:prstGeom prst="rect">
            <a:avLst/>
          </a:prstGeom>
          <a:noFill/>
        </p:spPr>
        <p:txBody>
          <a:bodyPr wrap="square" rtlCol="0">
            <a:spAutoFit/>
          </a:bodyPr>
          <a:lstStyle/>
          <a:p>
            <a:r>
              <a:rPr lang="en-US" sz="2500" dirty="0">
                <a:solidFill>
                  <a:schemeClr val="bg1"/>
                </a:solidFill>
                <a:latin typeface="Bernard MT Condensed" panose="02050806060905020404" pitchFamily="18" charset="0"/>
              </a:rPr>
              <a:t>Ahmed </a:t>
            </a:r>
            <a:r>
              <a:rPr lang="en-US" sz="2500" dirty="0" err="1">
                <a:solidFill>
                  <a:schemeClr val="bg1"/>
                </a:solidFill>
                <a:latin typeface="Bernard MT Condensed" panose="02050806060905020404" pitchFamily="18" charset="0"/>
              </a:rPr>
              <a:t>Tawfek</a:t>
            </a:r>
            <a:endParaRPr lang="en-US" sz="2500" dirty="0">
              <a:solidFill>
                <a:schemeClr val="bg1"/>
              </a:solidFill>
              <a:latin typeface="Bernard MT Condensed" panose="02050806060905020404" pitchFamily="18" charset="0"/>
            </a:endParaRPr>
          </a:p>
        </p:txBody>
      </p:sp>
      <p:sp>
        <p:nvSpPr>
          <p:cNvPr id="27" name="TextBox 26">
            <a:extLst>
              <a:ext uri="{FF2B5EF4-FFF2-40B4-BE49-F238E27FC236}">
                <a16:creationId xmlns:a16="http://schemas.microsoft.com/office/drawing/2014/main" id="{56D338CA-3902-CD39-9B8D-BFE57B395FFC}"/>
              </a:ext>
            </a:extLst>
          </p:cNvPr>
          <p:cNvSpPr txBox="1"/>
          <p:nvPr/>
        </p:nvSpPr>
        <p:spPr>
          <a:xfrm>
            <a:off x="9635137" y="6161470"/>
            <a:ext cx="2627293" cy="477054"/>
          </a:xfrm>
          <a:prstGeom prst="rect">
            <a:avLst/>
          </a:prstGeom>
          <a:noFill/>
        </p:spPr>
        <p:txBody>
          <a:bodyPr wrap="square" rtlCol="0">
            <a:spAutoFit/>
          </a:bodyPr>
          <a:lstStyle/>
          <a:p>
            <a:r>
              <a:rPr lang="en-US" sz="2500" dirty="0">
                <a:solidFill>
                  <a:schemeClr val="bg1"/>
                </a:solidFill>
                <a:latin typeface="Bernard MT Condensed" panose="02050806060905020404" pitchFamily="18" charset="0"/>
              </a:rPr>
              <a:t>Mohamed Hagag</a:t>
            </a:r>
          </a:p>
        </p:txBody>
      </p:sp>
      <p:sp>
        <p:nvSpPr>
          <p:cNvPr id="28" name="Rectangle: Rounded Corners 27">
            <a:hlinkClick r:id="rId7" action="ppaction://hlinksldjump"/>
            <a:extLst>
              <a:ext uri="{FF2B5EF4-FFF2-40B4-BE49-F238E27FC236}">
                <a16:creationId xmlns:a16="http://schemas.microsoft.com/office/drawing/2014/main" id="{EEF58D91-5FAE-2ED2-E78C-A3D6A246CFDA}"/>
              </a:ext>
            </a:extLst>
          </p:cNvPr>
          <p:cNvSpPr/>
          <p:nvPr/>
        </p:nvSpPr>
        <p:spPr>
          <a:xfrm>
            <a:off x="229345" y="192385"/>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39308420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750" fill="hold"/>
                                            <p:tgtEl>
                                              <p:spTgt spid="22"/>
                                            </p:tgtEl>
                                            <p:attrNameLst>
                                              <p:attrName>ppt_w</p:attrName>
                                            </p:attrNameLst>
                                          </p:cBhvr>
                                          <p:tavLst>
                                            <p:tav tm="0">
                                              <p:val>
                                                <p:fltVal val="0"/>
                                              </p:val>
                                            </p:tav>
                                            <p:tav tm="100000">
                                              <p:val>
                                                <p:strVal val="#ppt_w"/>
                                              </p:val>
                                            </p:tav>
                                          </p:tavLst>
                                        </p:anim>
                                        <p:anim calcmode="lin" valueType="num">
                                          <p:cBhvr>
                                            <p:cTn id="8" dur="750" fill="hold"/>
                                            <p:tgtEl>
                                              <p:spTgt spid="22"/>
                                            </p:tgtEl>
                                            <p:attrNameLst>
                                              <p:attrName>ppt_h</p:attrName>
                                            </p:attrNameLst>
                                          </p:cBhvr>
                                          <p:tavLst>
                                            <p:tav tm="0">
                                              <p:val>
                                                <p:fltVal val="0"/>
                                              </p:val>
                                            </p:tav>
                                            <p:tav tm="100000">
                                              <p:val>
                                                <p:strVal val="#ppt_h"/>
                                              </p:val>
                                            </p:tav>
                                          </p:tavLst>
                                        </p:anim>
                                        <p:animEffect transition="in" filter="fade">
                                          <p:cBhvr>
                                            <p:cTn id="9" dur="750"/>
                                            <p:tgtEl>
                                              <p:spTgt spid="22"/>
                                            </p:tgtEl>
                                          </p:cBhvr>
                                        </p:animEffect>
                                      </p:childTnLst>
                                    </p:cTn>
                                  </p:par>
                                  <p:par>
                                    <p:cTn id="10" presetID="2" presetClass="entr" presetSubtype="8" fill="hold" nodeType="withEffect" p14:presetBounceEnd="58000">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14:bounceEnd="58000">
                                          <p:cBhvr additive="base">
                                            <p:cTn id="12" dur="50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64000">
                                      <p:stCondLst>
                                        <p:cond delay="250"/>
                                      </p:stCondLst>
                                      <p:childTnLst>
                                        <p:set>
                                          <p:cBhvr>
                                            <p:cTn id="15" dur="1" fill="hold">
                                              <p:stCondLst>
                                                <p:cond delay="0"/>
                                              </p:stCondLst>
                                            </p:cTn>
                                            <p:tgtEl>
                                              <p:spTgt spid="17"/>
                                            </p:tgtEl>
                                            <p:attrNameLst>
                                              <p:attrName>style.visibility</p:attrName>
                                            </p:attrNameLst>
                                          </p:cBhvr>
                                          <p:to>
                                            <p:strVal val="visible"/>
                                          </p:to>
                                        </p:set>
                                        <p:anim calcmode="lin" valueType="num" p14:bounceEnd="64000">
                                          <p:cBhvr additive="base">
                                            <p:cTn id="16" dur="500" fill="hold"/>
                                            <p:tgtEl>
                                              <p:spTgt spid="17"/>
                                            </p:tgtEl>
                                            <p:attrNameLst>
                                              <p:attrName>ppt_x</p:attrName>
                                            </p:attrNameLst>
                                          </p:cBhvr>
                                          <p:tavLst>
                                            <p:tav tm="0">
                                              <p:val>
                                                <p:strVal val="0-#ppt_w/2"/>
                                              </p:val>
                                            </p:tav>
                                            <p:tav tm="100000">
                                              <p:val>
                                                <p:strVal val="#ppt_x"/>
                                              </p:val>
                                            </p:tav>
                                          </p:tavLst>
                                        </p:anim>
                                        <p:anim calcmode="lin" valueType="num" p14:bounceEnd="64000">
                                          <p:cBhvr additive="base">
                                            <p:cTn id="17" dur="500" fill="hold"/>
                                            <p:tgtEl>
                                              <p:spTgt spid="1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14:presetBounceEnd="64000">
                                      <p:stCondLst>
                                        <p:cond delay="250"/>
                                      </p:stCondLst>
                                      <p:childTnLst>
                                        <p:set>
                                          <p:cBhvr>
                                            <p:cTn id="19" dur="1" fill="hold">
                                              <p:stCondLst>
                                                <p:cond delay="0"/>
                                              </p:stCondLst>
                                            </p:cTn>
                                            <p:tgtEl>
                                              <p:spTgt spid="23"/>
                                            </p:tgtEl>
                                            <p:attrNameLst>
                                              <p:attrName>style.visibility</p:attrName>
                                            </p:attrNameLst>
                                          </p:cBhvr>
                                          <p:to>
                                            <p:strVal val="visible"/>
                                          </p:to>
                                        </p:set>
                                        <p:anim calcmode="lin" valueType="num" p14:bounceEnd="64000">
                                          <p:cBhvr additive="base">
                                            <p:cTn id="20" dur="500" fill="hold"/>
                                            <p:tgtEl>
                                              <p:spTgt spid="23"/>
                                            </p:tgtEl>
                                            <p:attrNameLst>
                                              <p:attrName>ppt_x</p:attrName>
                                            </p:attrNameLst>
                                          </p:cBhvr>
                                          <p:tavLst>
                                            <p:tav tm="0">
                                              <p:val>
                                                <p:strVal val="0-#ppt_w/2"/>
                                              </p:val>
                                            </p:tav>
                                            <p:tav tm="100000">
                                              <p:val>
                                                <p:strVal val="#ppt_x"/>
                                              </p:val>
                                            </p:tav>
                                          </p:tavLst>
                                        </p:anim>
                                        <p:anim calcmode="lin" valueType="num" p14:bounceEnd="64000">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14:presetBounceEnd="58000">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14:bounceEnd="58000">
                                          <p:cBhvr additive="base">
                                            <p:cTn id="24" dur="500" fill="hold"/>
                                            <p:tgtEl>
                                              <p:spTgt spid="10"/>
                                            </p:tgtEl>
                                            <p:attrNameLst>
                                              <p:attrName>ppt_x</p:attrName>
                                            </p:attrNameLst>
                                          </p:cBhvr>
                                          <p:tavLst>
                                            <p:tav tm="0">
                                              <p:val>
                                                <p:strVal val="0-#ppt_w/2"/>
                                              </p:val>
                                            </p:tav>
                                            <p:tav tm="100000">
                                              <p:val>
                                                <p:strVal val="#ppt_x"/>
                                              </p:val>
                                            </p:tav>
                                          </p:tavLst>
                                        </p:anim>
                                        <p:anim calcmode="lin" valueType="num" p14:bounceEnd="58000">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64000">
                                      <p:stCondLst>
                                        <p:cond delay="250"/>
                                      </p:stCondLst>
                                      <p:childTnLst>
                                        <p:set>
                                          <p:cBhvr>
                                            <p:cTn id="27" dur="1" fill="hold">
                                              <p:stCondLst>
                                                <p:cond delay="0"/>
                                              </p:stCondLst>
                                            </p:cTn>
                                            <p:tgtEl>
                                              <p:spTgt spid="24"/>
                                            </p:tgtEl>
                                            <p:attrNameLst>
                                              <p:attrName>style.visibility</p:attrName>
                                            </p:attrNameLst>
                                          </p:cBhvr>
                                          <p:to>
                                            <p:strVal val="visible"/>
                                          </p:to>
                                        </p:set>
                                        <p:anim calcmode="lin" valueType="num" p14:bounceEnd="64000">
                                          <p:cBhvr additive="base">
                                            <p:cTn id="28" dur="500" fill="hold"/>
                                            <p:tgtEl>
                                              <p:spTgt spid="24"/>
                                            </p:tgtEl>
                                            <p:attrNameLst>
                                              <p:attrName>ppt_x</p:attrName>
                                            </p:attrNameLst>
                                          </p:cBhvr>
                                          <p:tavLst>
                                            <p:tav tm="0">
                                              <p:val>
                                                <p:strVal val="0-#ppt_w/2"/>
                                              </p:val>
                                            </p:tav>
                                            <p:tav tm="100000">
                                              <p:val>
                                                <p:strVal val="#ppt_x"/>
                                              </p:val>
                                            </p:tav>
                                          </p:tavLst>
                                        </p:anim>
                                        <p:anim calcmode="lin" valueType="num" p14:bounceEnd="64000">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64000">
                                      <p:stCondLst>
                                        <p:cond delay="250"/>
                                      </p:stCondLst>
                                      <p:childTnLst>
                                        <p:set>
                                          <p:cBhvr>
                                            <p:cTn id="31" dur="1" fill="hold">
                                              <p:stCondLst>
                                                <p:cond delay="0"/>
                                              </p:stCondLst>
                                            </p:cTn>
                                            <p:tgtEl>
                                              <p:spTgt spid="18"/>
                                            </p:tgtEl>
                                            <p:attrNameLst>
                                              <p:attrName>style.visibility</p:attrName>
                                            </p:attrNameLst>
                                          </p:cBhvr>
                                          <p:to>
                                            <p:strVal val="visible"/>
                                          </p:to>
                                        </p:set>
                                        <p:anim calcmode="lin" valueType="num" p14:bounceEnd="64000">
                                          <p:cBhvr additive="base">
                                            <p:cTn id="32" dur="500" fill="hold"/>
                                            <p:tgtEl>
                                              <p:spTgt spid="18"/>
                                            </p:tgtEl>
                                            <p:attrNameLst>
                                              <p:attrName>ppt_x</p:attrName>
                                            </p:attrNameLst>
                                          </p:cBhvr>
                                          <p:tavLst>
                                            <p:tav tm="0">
                                              <p:val>
                                                <p:strVal val="0-#ppt_w/2"/>
                                              </p:val>
                                            </p:tav>
                                            <p:tav tm="100000">
                                              <p:val>
                                                <p:strVal val="#ppt_x"/>
                                              </p:val>
                                            </p:tav>
                                          </p:tavLst>
                                        </p:anim>
                                        <p:anim calcmode="lin" valueType="num" p14:bounceEnd="64000">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14:presetBounceEnd="58000">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14:bounceEnd="58000">
                                          <p:cBhvr additive="base">
                                            <p:cTn id="36" dur="500" fill="hold"/>
                                            <p:tgtEl>
                                              <p:spTgt spid="12"/>
                                            </p:tgtEl>
                                            <p:attrNameLst>
                                              <p:attrName>ppt_x</p:attrName>
                                            </p:attrNameLst>
                                          </p:cBhvr>
                                          <p:tavLst>
                                            <p:tav tm="0">
                                              <p:val>
                                                <p:strVal val="0-#ppt_w/2"/>
                                              </p:val>
                                            </p:tav>
                                            <p:tav tm="100000">
                                              <p:val>
                                                <p:strVal val="#ppt_x"/>
                                              </p:val>
                                            </p:tav>
                                          </p:tavLst>
                                        </p:anim>
                                        <p:anim calcmode="lin" valueType="num" p14:bounceEnd="58000">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64000">
                                      <p:stCondLst>
                                        <p:cond delay="250"/>
                                      </p:stCondLst>
                                      <p:childTnLst>
                                        <p:set>
                                          <p:cBhvr>
                                            <p:cTn id="39" dur="1" fill="hold">
                                              <p:stCondLst>
                                                <p:cond delay="0"/>
                                              </p:stCondLst>
                                            </p:cTn>
                                            <p:tgtEl>
                                              <p:spTgt spid="25"/>
                                            </p:tgtEl>
                                            <p:attrNameLst>
                                              <p:attrName>style.visibility</p:attrName>
                                            </p:attrNameLst>
                                          </p:cBhvr>
                                          <p:to>
                                            <p:strVal val="visible"/>
                                          </p:to>
                                        </p:set>
                                        <p:anim calcmode="lin" valueType="num" p14:bounceEnd="64000">
                                          <p:cBhvr additive="base">
                                            <p:cTn id="40" dur="500" fill="hold"/>
                                            <p:tgtEl>
                                              <p:spTgt spid="25"/>
                                            </p:tgtEl>
                                            <p:attrNameLst>
                                              <p:attrName>ppt_x</p:attrName>
                                            </p:attrNameLst>
                                          </p:cBhvr>
                                          <p:tavLst>
                                            <p:tav tm="0">
                                              <p:val>
                                                <p:strVal val="0-#ppt_w/2"/>
                                              </p:val>
                                            </p:tav>
                                            <p:tav tm="100000">
                                              <p:val>
                                                <p:strVal val="#ppt_x"/>
                                              </p:val>
                                            </p:tav>
                                          </p:tavLst>
                                        </p:anim>
                                        <p:anim calcmode="lin" valueType="num" p14:bounceEnd="64000">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64000">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14:bounceEnd="64000">
                                          <p:cBhvr additive="base">
                                            <p:cTn id="44" dur="500" fill="hold"/>
                                            <p:tgtEl>
                                              <p:spTgt spid="19"/>
                                            </p:tgtEl>
                                            <p:attrNameLst>
                                              <p:attrName>ppt_x</p:attrName>
                                            </p:attrNameLst>
                                          </p:cBhvr>
                                          <p:tavLst>
                                            <p:tav tm="0">
                                              <p:val>
                                                <p:strVal val="0-#ppt_w/2"/>
                                              </p:val>
                                            </p:tav>
                                            <p:tav tm="100000">
                                              <p:val>
                                                <p:strVal val="#ppt_x"/>
                                              </p:val>
                                            </p:tav>
                                          </p:tavLst>
                                        </p:anim>
                                        <p:anim calcmode="lin" valueType="num" p14:bounceEnd="64000">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14:presetBounceEnd="58000">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14:bounceEnd="58000">
                                          <p:cBhvr additive="base">
                                            <p:cTn id="48" dur="500" fill="hold"/>
                                            <p:tgtEl>
                                              <p:spTgt spid="14"/>
                                            </p:tgtEl>
                                            <p:attrNameLst>
                                              <p:attrName>ppt_x</p:attrName>
                                            </p:attrNameLst>
                                          </p:cBhvr>
                                          <p:tavLst>
                                            <p:tav tm="0">
                                              <p:val>
                                                <p:strVal val="0-#ppt_w/2"/>
                                              </p:val>
                                            </p:tav>
                                            <p:tav tm="100000">
                                              <p:val>
                                                <p:strVal val="#ppt_x"/>
                                              </p:val>
                                            </p:tav>
                                          </p:tavLst>
                                        </p:anim>
                                        <p:anim calcmode="lin" valueType="num" p14:bounceEnd="58000">
                                          <p:cBhvr additive="base">
                                            <p:cTn id="49" dur="500" fill="hold"/>
                                            <p:tgtEl>
                                              <p:spTgt spid="1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14:presetBounceEnd="64000">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14:bounceEnd="64000">
                                          <p:cBhvr additive="base">
                                            <p:cTn id="52" dur="500" fill="hold"/>
                                            <p:tgtEl>
                                              <p:spTgt spid="20"/>
                                            </p:tgtEl>
                                            <p:attrNameLst>
                                              <p:attrName>ppt_x</p:attrName>
                                            </p:attrNameLst>
                                          </p:cBhvr>
                                          <p:tavLst>
                                            <p:tav tm="0">
                                              <p:val>
                                                <p:strVal val="0-#ppt_w/2"/>
                                              </p:val>
                                            </p:tav>
                                            <p:tav tm="100000">
                                              <p:val>
                                                <p:strVal val="#ppt_x"/>
                                              </p:val>
                                            </p:tav>
                                          </p:tavLst>
                                        </p:anim>
                                        <p:anim calcmode="lin" valueType="num" p14:bounceEnd="64000">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14:presetBounceEnd="64000">
                                      <p:stCondLst>
                                        <p:cond delay="250"/>
                                      </p:stCondLst>
                                      <p:childTnLst>
                                        <p:set>
                                          <p:cBhvr>
                                            <p:cTn id="55" dur="1" fill="hold">
                                              <p:stCondLst>
                                                <p:cond delay="0"/>
                                              </p:stCondLst>
                                            </p:cTn>
                                            <p:tgtEl>
                                              <p:spTgt spid="26"/>
                                            </p:tgtEl>
                                            <p:attrNameLst>
                                              <p:attrName>style.visibility</p:attrName>
                                            </p:attrNameLst>
                                          </p:cBhvr>
                                          <p:to>
                                            <p:strVal val="visible"/>
                                          </p:to>
                                        </p:set>
                                        <p:anim calcmode="lin" valueType="num" p14:bounceEnd="64000">
                                          <p:cBhvr additive="base">
                                            <p:cTn id="56" dur="500" fill="hold"/>
                                            <p:tgtEl>
                                              <p:spTgt spid="26"/>
                                            </p:tgtEl>
                                            <p:attrNameLst>
                                              <p:attrName>ppt_x</p:attrName>
                                            </p:attrNameLst>
                                          </p:cBhvr>
                                          <p:tavLst>
                                            <p:tav tm="0">
                                              <p:val>
                                                <p:strVal val="0-#ppt_w/2"/>
                                              </p:val>
                                            </p:tav>
                                            <p:tav tm="100000">
                                              <p:val>
                                                <p:strVal val="#ppt_x"/>
                                              </p:val>
                                            </p:tav>
                                          </p:tavLst>
                                        </p:anim>
                                        <p:anim calcmode="lin" valueType="num" p14:bounceEnd="64000">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58000">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14:bounceEnd="58000">
                                          <p:cBhvr additive="base">
                                            <p:cTn id="60" dur="500" fill="hold"/>
                                            <p:tgtEl>
                                              <p:spTgt spid="16"/>
                                            </p:tgtEl>
                                            <p:attrNameLst>
                                              <p:attrName>ppt_x</p:attrName>
                                            </p:attrNameLst>
                                          </p:cBhvr>
                                          <p:tavLst>
                                            <p:tav tm="0">
                                              <p:val>
                                                <p:strVal val="0-#ppt_w/2"/>
                                              </p:val>
                                            </p:tav>
                                            <p:tav tm="100000">
                                              <p:val>
                                                <p:strVal val="#ppt_x"/>
                                              </p:val>
                                            </p:tav>
                                          </p:tavLst>
                                        </p:anim>
                                        <p:anim calcmode="lin" valueType="num" p14:bounceEnd="58000">
                                          <p:cBhvr additive="base">
                                            <p:cTn id="61" dur="500" fill="hold"/>
                                            <p:tgtEl>
                                              <p:spTgt spid="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64000">
                                      <p:stCondLst>
                                        <p:cond delay="250"/>
                                      </p:stCondLst>
                                      <p:childTnLst>
                                        <p:set>
                                          <p:cBhvr>
                                            <p:cTn id="63" dur="1" fill="hold">
                                              <p:stCondLst>
                                                <p:cond delay="0"/>
                                              </p:stCondLst>
                                            </p:cTn>
                                            <p:tgtEl>
                                              <p:spTgt spid="21"/>
                                            </p:tgtEl>
                                            <p:attrNameLst>
                                              <p:attrName>style.visibility</p:attrName>
                                            </p:attrNameLst>
                                          </p:cBhvr>
                                          <p:to>
                                            <p:strVal val="visible"/>
                                          </p:to>
                                        </p:set>
                                        <p:anim calcmode="lin" valueType="num" p14:bounceEnd="64000">
                                          <p:cBhvr additive="base">
                                            <p:cTn id="64" dur="500" fill="hold"/>
                                            <p:tgtEl>
                                              <p:spTgt spid="21"/>
                                            </p:tgtEl>
                                            <p:attrNameLst>
                                              <p:attrName>ppt_x</p:attrName>
                                            </p:attrNameLst>
                                          </p:cBhvr>
                                          <p:tavLst>
                                            <p:tav tm="0">
                                              <p:val>
                                                <p:strVal val="0-#ppt_w/2"/>
                                              </p:val>
                                            </p:tav>
                                            <p:tav tm="100000">
                                              <p:val>
                                                <p:strVal val="#ppt_x"/>
                                              </p:val>
                                            </p:tav>
                                          </p:tavLst>
                                        </p:anim>
                                        <p:anim calcmode="lin" valueType="num" p14:bounceEnd="64000">
                                          <p:cBhvr additive="base">
                                            <p:cTn id="65" dur="500" fill="hold"/>
                                            <p:tgtEl>
                                              <p:spTgt spid="2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14:presetBounceEnd="64000">
                                      <p:stCondLst>
                                        <p:cond delay="250"/>
                                      </p:stCondLst>
                                      <p:childTnLst>
                                        <p:set>
                                          <p:cBhvr>
                                            <p:cTn id="67" dur="1" fill="hold">
                                              <p:stCondLst>
                                                <p:cond delay="0"/>
                                              </p:stCondLst>
                                            </p:cTn>
                                            <p:tgtEl>
                                              <p:spTgt spid="27"/>
                                            </p:tgtEl>
                                            <p:attrNameLst>
                                              <p:attrName>style.visibility</p:attrName>
                                            </p:attrNameLst>
                                          </p:cBhvr>
                                          <p:to>
                                            <p:strVal val="visible"/>
                                          </p:to>
                                        </p:set>
                                        <p:anim calcmode="lin" valueType="num" p14:bounceEnd="64000">
                                          <p:cBhvr additive="base">
                                            <p:cTn id="68" dur="500" fill="hold"/>
                                            <p:tgtEl>
                                              <p:spTgt spid="27"/>
                                            </p:tgtEl>
                                            <p:attrNameLst>
                                              <p:attrName>ppt_x</p:attrName>
                                            </p:attrNameLst>
                                          </p:cBhvr>
                                          <p:tavLst>
                                            <p:tav tm="0">
                                              <p:val>
                                                <p:strVal val="0-#ppt_w/2"/>
                                              </p:val>
                                            </p:tav>
                                            <p:tav tm="100000">
                                              <p:val>
                                                <p:strVal val="#ppt_x"/>
                                              </p:val>
                                            </p:tav>
                                          </p:tavLst>
                                        </p:anim>
                                        <p:anim calcmode="lin" valueType="num" p14:bounceEnd="64000">
                                          <p:cBhvr additive="base">
                                            <p:cTn id="6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750" fill="hold"/>
                                            <p:tgtEl>
                                              <p:spTgt spid="22"/>
                                            </p:tgtEl>
                                            <p:attrNameLst>
                                              <p:attrName>ppt_w</p:attrName>
                                            </p:attrNameLst>
                                          </p:cBhvr>
                                          <p:tavLst>
                                            <p:tav tm="0">
                                              <p:val>
                                                <p:fltVal val="0"/>
                                              </p:val>
                                            </p:tav>
                                            <p:tav tm="100000">
                                              <p:val>
                                                <p:strVal val="#ppt_w"/>
                                              </p:val>
                                            </p:tav>
                                          </p:tavLst>
                                        </p:anim>
                                        <p:anim calcmode="lin" valueType="num">
                                          <p:cBhvr>
                                            <p:cTn id="8" dur="750" fill="hold"/>
                                            <p:tgtEl>
                                              <p:spTgt spid="22"/>
                                            </p:tgtEl>
                                            <p:attrNameLst>
                                              <p:attrName>ppt_h</p:attrName>
                                            </p:attrNameLst>
                                          </p:cBhvr>
                                          <p:tavLst>
                                            <p:tav tm="0">
                                              <p:val>
                                                <p:fltVal val="0"/>
                                              </p:val>
                                            </p:tav>
                                            <p:tav tm="100000">
                                              <p:val>
                                                <p:strVal val="#ppt_h"/>
                                              </p:val>
                                            </p:tav>
                                          </p:tavLst>
                                        </p:anim>
                                        <p:animEffect transition="in" filter="fade">
                                          <p:cBhvr>
                                            <p:cTn id="9" dur="750"/>
                                            <p:tgtEl>
                                              <p:spTgt spid="22"/>
                                            </p:tgtEl>
                                          </p:cBhvr>
                                        </p:animEffect>
                                      </p:childTnLst>
                                    </p:cTn>
                                  </p:par>
                                  <p:par>
                                    <p:cTn id="10" presetID="2" presetClass="entr" presetSubtype="8"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5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0-#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5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0-#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5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0-#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0-#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0-#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0-#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25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0-#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0-#ppt_w/2"/>
                                              </p:val>
                                            </p:tav>
                                            <p:tav tm="100000">
                                              <p:val>
                                                <p:strVal val="#ppt_x"/>
                                              </p:val>
                                            </p:tav>
                                          </p:tavLst>
                                        </p:anim>
                                        <p:anim calcmode="lin" valueType="num">
                                          <p:cBhvr additive="base">
                                            <p:cTn id="61" dur="500" fill="hold"/>
                                            <p:tgtEl>
                                              <p:spTgt spid="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25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0-#ppt_w/2"/>
                                              </p:val>
                                            </p:tav>
                                            <p:tav tm="100000">
                                              <p:val>
                                                <p:strVal val="#ppt_x"/>
                                              </p:val>
                                            </p:tav>
                                          </p:tavLst>
                                        </p:anim>
                                        <p:anim calcmode="lin" valueType="num">
                                          <p:cBhvr additive="base">
                                            <p:cTn id="65" dur="500" fill="hold"/>
                                            <p:tgtEl>
                                              <p:spTgt spid="2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25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0-#ppt_w/2"/>
                                              </p:val>
                                            </p:tav>
                                            <p:tav tm="100000">
                                              <p:val>
                                                <p:strVal val="#ppt_x"/>
                                              </p:val>
                                            </p:tav>
                                          </p:tavLst>
                                        </p:anim>
                                        <p:anim calcmode="lin" valueType="num">
                                          <p:cBhvr additive="base">
                                            <p:cTn id="6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p:bldP spid="26" grpId="0"/>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482C43-A0B5-CB7E-E865-176AE15944FE}"/>
              </a:ext>
            </a:extLst>
          </p:cNvPr>
          <p:cNvSpPr/>
          <p:nvPr/>
        </p:nvSpPr>
        <p:spPr>
          <a:xfrm>
            <a:off x="-636407" y="0"/>
            <a:ext cx="4024082" cy="7064477"/>
          </a:xfrm>
          <a:prstGeom prst="rect">
            <a:avLst/>
          </a:prstGeom>
          <a:gradFill flip="none" rotWithShape="1">
            <a:gsLst>
              <a:gs pos="0">
                <a:schemeClr val="accent3">
                  <a:lumMod val="100000"/>
                  <a:alpha val="60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500" dirty="0"/>
          </a:p>
        </p:txBody>
      </p:sp>
      <p:pic>
        <p:nvPicPr>
          <p:cNvPr id="6" name="Picture 5" descr="A blue graduation cap with confetti flying out of it&#10;&#10;Description automatically generated">
            <a:extLst>
              <a:ext uri="{FF2B5EF4-FFF2-40B4-BE49-F238E27FC236}">
                <a16:creationId xmlns:a16="http://schemas.microsoft.com/office/drawing/2014/main" id="{B45CDB40-AA94-3A0A-2268-6AC9DCF1D0D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25000"/>
                    </a14:imgEffect>
                    <a14:imgEffect>
                      <a14:brightnessContrast bright="-2000" contrast="5000"/>
                    </a14:imgEffect>
                  </a14:imgLayer>
                </a14:imgProps>
              </a:ext>
              <a:ext uri="{28A0092B-C50C-407E-A947-70E740481C1C}">
                <a14:useLocalDpi xmlns:a14="http://schemas.microsoft.com/office/drawing/2010/main" val="0"/>
              </a:ext>
            </a:extLst>
          </a:blip>
          <a:stretch>
            <a:fillRect/>
          </a:stretch>
        </p:blipFill>
        <p:spPr>
          <a:xfrm>
            <a:off x="524074" y="1141191"/>
            <a:ext cx="4024082" cy="2684206"/>
          </a:xfrm>
          <a:prstGeom prst="rect">
            <a:avLst/>
          </a:prstGeom>
          <a:noFill/>
        </p:spPr>
      </p:pic>
      <p:sp>
        <p:nvSpPr>
          <p:cNvPr id="8" name="TextBox 7">
            <a:extLst>
              <a:ext uri="{FF2B5EF4-FFF2-40B4-BE49-F238E27FC236}">
                <a16:creationId xmlns:a16="http://schemas.microsoft.com/office/drawing/2014/main" id="{73A68024-9C77-4B33-34C5-04BC06792E07}"/>
              </a:ext>
            </a:extLst>
          </p:cNvPr>
          <p:cNvSpPr txBox="1"/>
          <p:nvPr/>
        </p:nvSpPr>
        <p:spPr>
          <a:xfrm>
            <a:off x="-338953" y="3865306"/>
            <a:ext cx="4024083" cy="861774"/>
          </a:xfrm>
          <a:prstGeom prst="rect">
            <a:avLst/>
          </a:prstGeom>
          <a:noFill/>
        </p:spPr>
        <p:txBody>
          <a:bodyPr wrap="square" rtlCol="0">
            <a:spAutoFit/>
          </a:bodyPr>
          <a:lstStyle/>
          <a:p>
            <a:pPr algn="ctr"/>
            <a:r>
              <a:rPr lang="en-US" sz="2500" dirty="0">
                <a:latin typeface="Bernard MT Condensed" panose="02050806060905020404" pitchFamily="18" charset="0"/>
              </a:rPr>
              <a:t>General information</a:t>
            </a:r>
            <a:br>
              <a:rPr lang="ar-EG" sz="2500" dirty="0">
                <a:latin typeface="Bernard MT Condensed" panose="02050806060905020404" pitchFamily="18" charset="0"/>
              </a:rPr>
            </a:br>
            <a:r>
              <a:rPr lang="en-US" sz="2500" dirty="0">
                <a:latin typeface="Bernard MT Condensed" panose="02050806060905020404" pitchFamily="18" charset="0"/>
              </a:rPr>
              <a:t> about the project.</a:t>
            </a:r>
          </a:p>
        </p:txBody>
      </p:sp>
      <p:sp>
        <p:nvSpPr>
          <p:cNvPr id="9" name="TextBox 8">
            <a:extLst>
              <a:ext uri="{FF2B5EF4-FFF2-40B4-BE49-F238E27FC236}">
                <a16:creationId xmlns:a16="http://schemas.microsoft.com/office/drawing/2014/main" id="{E38CA031-2EA5-8436-F455-4A28D0AA3294}"/>
              </a:ext>
            </a:extLst>
          </p:cNvPr>
          <p:cNvSpPr txBox="1"/>
          <p:nvPr/>
        </p:nvSpPr>
        <p:spPr>
          <a:xfrm>
            <a:off x="5411182" y="-39909"/>
            <a:ext cx="5589639" cy="1015663"/>
          </a:xfrm>
          <a:prstGeom prst="rect">
            <a:avLst/>
          </a:prstGeom>
          <a:noFill/>
        </p:spPr>
        <p:txBody>
          <a:bodyPr wrap="square" rtlCol="0">
            <a:spAutoFit/>
            <a:scene3d>
              <a:camera prst="orthographicFront"/>
              <a:lightRig rig="threePt" dir="t"/>
            </a:scene3d>
            <a:sp3d extrusionH="57150">
              <a:bevelT w="50800" h="38100" prst="riblet"/>
            </a:sp3d>
          </a:bodyPr>
          <a:lstStyle/>
          <a:p>
            <a:r>
              <a:rPr lang="en-US" sz="6000" dirty="0">
                <a:solidFill>
                  <a:schemeClr val="accent1"/>
                </a:solidFill>
                <a:effectLst>
                  <a:innerShdw blurRad="63500" dist="50800" dir="13500000">
                    <a:prstClr val="black">
                      <a:alpha val="50000"/>
                    </a:prstClr>
                  </a:innerShdw>
                  <a:reflection blurRad="6350" stA="55000" endA="300" endPos="45500" dir="5400000" sy="-100000" algn="bl" rotWithShape="0"/>
                </a:effectLst>
                <a:latin typeface="Broadway" panose="04040905080B02020502" pitchFamily="82" charset="0"/>
              </a:rPr>
              <a:t>S</a:t>
            </a:r>
            <a:r>
              <a:rPr lang="en-US" sz="4000" dirty="0">
                <a:solidFill>
                  <a:schemeClr val="accent2"/>
                </a:solidFill>
                <a:effectLst>
                  <a:innerShdw blurRad="63500" dist="50800" dir="13500000">
                    <a:prstClr val="black">
                      <a:alpha val="50000"/>
                    </a:prstClr>
                  </a:innerShdw>
                </a:effectLst>
                <a:latin typeface="Broadway" panose="04040905080B02020502" pitchFamily="82" charset="0"/>
              </a:rPr>
              <a:t>uper</a:t>
            </a:r>
            <a:r>
              <a:rPr lang="en-US" sz="4000" dirty="0">
                <a:solidFill>
                  <a:schemeClr val="accent2"/>
                </a:solidFill>
                <a:latin typeface="Broadway" panose="04040905080B02020502" pitchFamily="82" charset="0"/>
              </a:rPr>
              <a:t> </a:t>
            </a:r>
            <a:r>
              <a:rPr lang="en-US" sz="6000" dirty="0">
                <a:solidFill>
                  <a:schemeClr val="accent1"/>
                </a:solidFill>
                <a:effectLst>
                  <a:reflection blurRad="6350" stA="55000" endA="300" endPos="45500" dir="5400000" sy="-100000" algn="bl" rotWithShape="0"/>
                </a:effectLst>
                <a:latin typeface="Broadway" panose="04040905080B02020502" pitchFamily="82" charset="0"/>
              </a:rPr>
              <a:t>S</a:t>
            </a:r>
            <a:r>
              <a:rPr lang="en-US" sz="4000" dirty="0">
                <a:solidFill>
                  <a:schemeClr val="accent2"/>
                </a:solidFill>
                <a:latin typeface="Broadway" panose="04040905080B02020502" pitchFamily="82" charset="0"/>
              </a:rPr>
              <a:t>tore </a:t>
            </a:r>
            <a:r>
              <a:rPr lang="en-US" sz="6000" dirty="0">
                <a:solidFill>
                  <a:schemeClr val="accent1"/>
                </a:solidFill>
                <a:effectLst>
                  <a:reflection blurRad="6350" stA="55000" endA="300" endPos="45500" dir="5400000" sy="-100000" algn="bl" rotWithShape="0"/>
                </a:effectLst>
                <a:latin typeface="Broadway" panose="04040905080B02020502" pitchFamily="82" charset="0"/>
              </a:rPr>
              <a:t>S</a:t>
            </a:r>
            <a:r>
              <a:rPr lang="en-US" sz="4000" dirty="0">
                <a:solidFill>
                  <a:schemeClr val="accent2"/>
                </a:solidFill>
                <a:latin typeface="Broadway" panose="04040905080B02020502" pitchFamily="82" charset="0"/>
              </a:rPr>
              <a:t>ales </a:t>
            </a:r>
          </a:p>
        </p:txBody>
      </p:sp>
      <p:sp>
        <p:nvSpPr>
          <p:cNvPr id="10" name="TextBox 9">
            <a:extLst>
              <a:ext uri="{FF2B5EF4-FFF2-40B4-BE49-F238E27FC236}">
                <a16:creationId xmlns:a16="http://schemas.microsoft.com/office/drawing/2014/main" id="{03B98A40-3B9E-98FA-D03E-134796AC9A61}"/>
              </a:ext>
            </a:extLst>
          </p:cNvPr>
          <p:cNvSpPr txBox="1"/>
          <p:nvPr/>
        </p:nvSpPr>
        <p:spPr>
          <a:xfrm>
            <a:off x="3387675" y="975754"/>
            <a:ext cx="8804325" cy="5509200"/>
          </a:xfrm>
          <a:prstGeom prst="rect">
            <a:avLst/>
          </a:prstGeom>
          <a:noFill/>
        </p:spPr>
        <p:txBody>
          <a:bodyPr wrap="square" rtlCol="0">
            <a:spAutoFit/>
          </a:bodyPr>
          <a:lstStyle/>
          <a:p>
            <a:pPr algn="just"/>
            <a:r>
              <a:rPr lang="en-US" sz="1600" dirty="0"/>
              <a:t>This project analyzes sales data from a major U.S. retail store to uncover insights into customer behavior, product performance, and shipping strategies. By leveraging detailed order information, the analysis aims to identify key trends that drive business performance and improve decision-making.</a:t>
            </a:r>
            <a:br>
              <a:rPr lang="ar-EG" sz="1600" dirty="0"/>
            </a:br>
            <a:endParaRPr lang="en-US" sz="1600" dirty="0"/>
          </a:p>
          <a:p>
            <a:pPr algn="just"/>
            <a:r>
              <a:rPr lang="en-US" sz="1600" b="1" dirty="0"/>
              <a:t>Key Objectives:</a:t>
            </a:r>
          </a:p>
          <a:p>
            <a:pPr algn="just">
              <a:buFont typeface="+mj-lt"/>
              <a:buAutoNum type="arabicPeriod"/>
            </a:pPr>
            <a:r>
              <a:rPr lang="en-US" sz="1600" b="1" dirty="0"/>
              <a:t>Sales Performance</a:t>
            </a:r>
            <a:r>
              <a:rPr lang="en-US" sz="1600" dirty="0"/>
              <a:t>: Analyze product-level sales to identify top-performing items and areas needing improvement.</a:t>
            </a:r>
          </a:p>
          <a:p>
            <a:pPr algn="just">
              <a:buFont typeface="+mj-lt"/>
              <a:buAutoNum type="arabicPeriod"/>
            </a:pPr>
            <a:r>
              <a:rPr lang="en-US" sz="1600" b="1" dirty="0"/>
              <a:t>Customer Behavior</a:t>
            </a:r>
            <a:r>
              <a:rPr lang="en-US" sz="1600" dirty="0"/>
              <a:t>: Understand purchasing patterns based on customer segments and geographic locations.</a:t>
            </a:r>
          </a:p>
          <a:p>
            <a:pPr algn="just">
              <a:buFont typeface="+mj-lt"/>
              <a:buAutoNum type="arabicPeriod"/>
            </a:pPr>
            <a:r>
              <a:rPr lang="en-US" sz="1600" b="1" dirty="0"/>
              <a:t>Shipping Impact</a:t>
            </a:r>
            <a:r>
              <a:rPr lang="en-US" sz="1600" dirty="0"/>
              <a:t>: Evaluate how shipping methods affect customer satisfaction and sales outcomes.</a:t>
            </a:r>
          </a:p>
          <a:p>
            <a:pPr algn="just">
              <a:buFont typeface="+mj-lt"/>
              <a:buAutoNum type="arabicPeriod"/>
            </a:pPr>
            <a:r>
              <a:rPr lang="en-US" sz="1600" b="1" dirty="0"/>
              <a:t>Sales Trends</a:t>
            </a:r>
            <a:r>
              <a:rPr lang="en-US" sz="1600" dirty="0"/>
              <a:t>: Identify high-sales periods and seasonal patterns.</a:t>
            </a:r>
            <a:br>
              <a:rPr lang="ar-EG" sz="1600" dirty="0"/>
            </a:br>
            <a:endParaRPr lang="en-US" sz="1600" dirty="0"/>
          </a:p>
          <a:p>
            <a:pPr algn="just"/>
            <a:r>
              <a:rPr lang="en-US" sz="1600" b="1" dirty="0"/>
              <a:t>Tools and Methods:</a:t>
            </a:r>
          </a:p>
          <a:p>
            <a:pPr algn="just">
              <a:buFont typeface="Arial" panose="020B0604020202020204" pitchFamily="34" charset="0"/>
              <a:buChar char="•"/>
            </a:pPr>
            <a:r>
              <a:rPr lang="en-US" sz="1600" b="1" dirty="0"/>
              <a:t>Statistical Analysis</a:t>
            </a:r>
            <a:r>
              <a:rPr lang="en-US" sz="1600" dirty="0"/>
              <a:t>: Explore correlations between variables like category and shipping.</a:t>
            </a:r>
          </a:p>
          <a:p>
            <a:pPr algn="just">
              <a:buFont typeface="Arial" panose="020B0604020202020204" pitchFamily="34" charset="0"/>
              <a:buChar char="•"/>
            </a:pPr>
            <a:r>
              <a:rPr lang="en-US" sz="1600" b="1" dirty="0"/>
              <a:t>Data Visualization</a:t>
            </a:r>
            <a:r>
              <a:rPr lang="en-US" sz="1600" dirty="0"/>
              <a:t>: Use charts and graphs for clear, actionable insights.</a:t>
            </a:r>
            <a:br>
              <a:rPr lang="ar-EG" sz="1600" dirty="0"/>
            </a:br>
            <a:endParaRPr lang="en-US" sz="1600" dirty="0"/>
          </a:p>
          <a:p>
            <a:pPr algn="just"/>
            <a:r>
              <a:rPr lang="en-US" sz="1600" b="1" dirty="0"/>
              <a:t>Impact:</a:t>
            </a:r>
          </a:p>
          <a:p>
            <a:pPr algn="just"/>
            <a:r>
              <a:rPr lang="en-US" sz="1600" dirty="0"/>
              <a:t>The project provides actionable insights to optimize marketing strategies, improve customer satisfaction, and increase sales, ultimately enhancing the store’s competitiveness in the retail market.</a:t>
            </a:r>
          </a:p>
        </p:txBody>
      </p:sp>
      <p:sp>
        <p:nvSpPr>
          <p:cNvPr id="2" name="Rectangle: Rounded Corners 1">
            <a:hlinkClick r:id="rId4" action="ppaction://hlinksldjump"/>
            <a:extLst>
              <a:ext uri="{FF2B5EF4-FFF2-40B4-BE49-F238E27FC236}">
                <a16:creationId xmlns:a16="http://schemas.microsoft.com/office/drawing/2014/main" id="{19064173-7C70-42B3-1871-F25339C353FA}"/>
              </a:ext>
            </a:extLst>
          </p:cNvPr>
          <p:cNvSpPr/>
          <p:nvPr/>
        </p:nvSpPr>
        <p:spPr>
          <a:xfrm>
            <a:off x="229345" y="192385"/>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3027772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75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Effect transition="in" filter="fade">
                                          <p:cBhvr>
                                            <p:cTn id="21" dur="250"/>
                                            <p:tgtEl>
                                              <p:spTgt spid="9"/>
                                            </p:tgtEl>
                                          </p:cBhvr>
                                        </p:animEffect>
                                      </p:childTnLst>
                                    </p:cTn>
                                  </p:par>
                                  <p:par>
                                    <p:cTn id="22" presetID="42" presetClass="entr" presetSubtype="0" fill="hold" nodeType="withEffect">
                                      <p:stCondLst>
                                        <p:cond delay="50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1000"/>
                                            <p:tgtEl>
                                              <p:spTgt spid="10">
                                                <p:txEl>
                                                  <p:pRg st="0" end="0"/>
                                                </p:txEl>
                                              </p:spTgt>
                                            </p:tgtEl>
                                          </p:cBhvr>
                                        </p:animEffect>
                                        <p:anim calcmode="lin" valueType="num">
                                          <p:cBhvr>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100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fade">
                                          <p:cBhvr>
                                            <p:cTn id="29" dur="1000"/>
                                            <p:tgtEl>
                                              <p:spTgt spid="10">
                                                <p:txEl>
                                                  <p:pRg st="1" end="1"/>
                                                </p:txEl>
                                              </p:spTgt>
                                            </p:tgtEl>
                                          </p:cBhvr>
                                        </p:animEffect>
                                        <p:anim calcmode="lin" valueType="num">
                                          <p:cBhvr>
                                            <p:cTn id="3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00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fade">
                                          <p:cBhvr>
                                            <p:cTn id="34" dur="1000"/>
                                            <p:tgtEl>
                                              <p:spTgt spid="10">
                                                <p:txEl>
                                                  <p:pRg st="2" end="2"/>
                                                </p:txEl>
                                              </p:spTgt>
                                            </p:tgtEl>
                                          </p:cBhvr>
                                        </p:animEffect>
                                        <p:anim calcmode="lin" valueType="num">
                                          <p:cBhvr>
                                            <p:cTn id="3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100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fade">
                                          <p:cBhvr>
                                            <p:cTn id="39" dur="1000"/>
                                            <p:tgtEl>
                                              <p:spTgt spid="10">
                                                <p:txEl>
                                                  <p:pRg st="3" end="3"/>
                                                </p:txEl>
                                              </p:spTgt>
                                            </p:tgtEl>
                                          </p:cBhvr>
                                        </p:animEffect>
                                        <p:anim calcmode="lin" valueType="num">
                                          <p:cBhvr>
                                            <p:cTn id="4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00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fade">
                                          <p:cBhvr>
                                            <p:cTn id="44" dur="1000"/>
                                            <p:tgtEl>
                                              <p:spTgt spid="10">
                                                <p:txEl>
                                                  <p:pRg st="4" end="4"/>
                                                </p:txEl>
                                              </p:spTgt>
                                            </p:tgtEl>
                                          </p:cBhvr>
                                        </p:animEffect>
                                        <p:anim calcmode="lin" valueType="num">
                                          <p:cBhvr>
                                            <p:cTn id="45"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1000"/>
                                            <p:tgtEl>
                                              <p:spTgt spid="10">
                                                <p:txEl>
                                                  <p:pRg st="5" end="5"/>
                                                </p:txEl>
                                              </p:spTgt>
                                            </p:tgtEl>
                                          </p:cBhvr>
                                        </p:animEffect>
                                        <p:anim calcmode="lin" valueType="num">
                                          <p:cBhvr>
                                            <p:cTn id="5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0"/>
                                      </p:stCondLst>
                                      <p:childTnLst>
                                        <p:set>
                                          <p:cBhvr>
                                            <p:cTn id="53" dur="1" fill="hold">
                                              <p:stCondLst>
                                                <p:cond delay="0"/>
                                              </p:stCondLst>
                                            </p:cTn>
                                            <p:tgtEl>
                                              <p:spTgt spid="10">
                                                <p:txEl>
                                                  <p:pRg st="6" end="6"/>
                                                </p:txEl>
                                              </p:spTgt>
                                            </p:tgtEl>
                                            <p:attrNameLst>
                                              <p:attrName>style.visibility</p:attrName>
                                            </p:attrNameLst>
                                          </p:cBhvr>
                                          <p:to>
                                            <p:strVal val="visible"/>
                                          </p:to>
                                        </p:set>
                                        <p:animEffect transition="in" filter="fade">
                                          <p:cBhvr>
                                            <p:cTn id="54" dur="1000"/>
                                            <p:tgtEl>
                                              <p:spTgt spid="10">
                                                <p:txEl>
                                                  <p:pRg st="6" end="6"/>
                                                </p:txEl>
                                              </p:spTgt>
                                            </p:tgtEl>
                                          </p:cBhvr>
                                        </p:animEffect>
                                        <p:anim calcmode="lin" valueType="num">
                                          <p:cBhvr>
                                            <p:cTn id="55"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000"/>
                                      </p:stCondLst>
                                      <p:childTnLst>
                                        <p:set>
                                          <p:cBhvr>
                                            <p:cTn id="58" dur="1" fill="hold">
                                              <p:stCondLst>
                                                <p:cond delay="0"/>
                                              </p:stCondLst>
                                            </p:cTn>
                                            <p:tgtEl>
                                              <p:spTgt spid="10">
                                                <p:txEl>
                                                  <p:pRg st="7" end="7"/>
                                                </p:txEl>
                                              </p:spTgt>
                                            </p:tgtEl>
                                            <p:attrNameLst>
                                              <p:attrName>style.visibility</p:attrName>
                                            </p:attrNameLst>
                                          </p:cBhvr>
                                          <p:to>
                                            <p:strVal val="visible"/>
                                          </p:to>
                                        </p:set>
                                        <p:animEffect transition="in" filter="fade">
                                          <p:cBhvr>
                                            <p:cTn id="59" dur="1000"/>
                                            <p:tgtEl>
                                              <p:spTgt spid="10">
                                                <p:txEl>
                                                  <p:pRg st="7" end="7"/>
                                                </p:txEl>
                                              </p:spTgt>
                                            </p:tgtEl>
                                          </p:cBhvr>
                                        </p:animEffect>
                                        <p:anim calcmode="lin" valueType="num">
                                          <p:cBhvr>
                                            <p:cTn id="60"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2000"/>
                                      </p:stCondLst>
                                      <p:childTnLst>
                                        <p:set>
                                          <p:cBhvr>
                                            <p:cTn id="63" dur="1" fill="hold">
                                              <p:stCondLst>
                                                <p:cond delay="0"/>
                                              </p:stCondLst>
                                            </p:cTn>
                                            <p:tgtEl>
                                              <p:spTgt spid="10">
                                                <p:txEl>
                                                  <p:pRg st="8" end="8"/>
                                                </p:txEl>
                                              </p:spTgt>
                                            </p:tgtEl>
                                            <p:attrNameLst>
                                              <p:attrName>style.visibility</p:attrName>
                                            </p:attrNameLst>
                                          </p:cBhvr>
                                          <p:to>
                                            <p:strVal val="visible"/>
                                          </p:to>
                                        </p:set>
                                        <p:animEffect transition="in" filter="fade">
                                          <p:cBhvr>
                                            <p:cTn id="64" dur="1000"/>
                                            <p:tgtEl>
                                              <p:spTgt spid="10">
                                                <p:txEl>
                                                  <p:pRg st="8" end="8"/>
                                                </p:txEl>
                                              </p:spTgt>
                                            </p:tgtEl>
                                          </p:cBhvr>
                                        </p:animEffect>
                                        <p:anim calcmode="lin" valueType="num">
                                          <p:cBhvr>
                                            <p:cTn id="65"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000"/>
                                      </p:stCondLst>
                                      <p:childTnLst>
                                        <p:set>
                                          <p:cBhvr>
                                            <p:cTn id="68" dur="1" fill="hold">
                                              <p:stCondLst>
                                                <p:cond delay="0"/>
                                              </p:stCondLst>
                                            </p:cTn>
                                            <p:tgtEl>
                                              <p:spTgt spid="10">
                                                <p:txEl>
                                                  <p:pRg st="9" end="9"/>
                                                </p:txEl>
                                              </p:spTgt>
                                            </p:tgtEl>
                                            <p:attrNameLst>
                                              <p:attrName>style.visibility</p:attrName>
                                            </p:attrNameLst>
                                          </p:cBhvr>
                                          <p:to>
                                            <p:strVal val="visible"/>
                                          </p:to>
                                        </p:set>
                                        <p:animEffect transition="in" filter="fade">
                                          <p:cBhvr>
                                            <p:cTn id="69" dur="1000"/>
                                            <p:tgtEl>
                                              <p:spTgt spid="10">
                                                <p:txEl>
                                                  <p:pRg st="9" end="9"/>
                                                </p:txEl>
                                              </p:spTgt>
                                            </p:tgtEl>
                                          </p:cBhvr>
                                        </p:animEffect>
                                        <p:anim calcmode="lin" valueType="num">
                                          <p:cBhvr>
                                            <p:cTn id="70"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2000"/>
                                      </p:stCondLst>
                                      <p:childTnLst>
                                        <p:set>
                                          <p:cBhvr>
                                            <p:cTn id="73" dur="1" fill="hold">
                                              <p:stCondLst>
                                                <p:cond delay="0"/>
                                              </p:stCondLst>
                                            </p:cTn>
                                            <p:tgtEl>
                                              <p:spTgt spid="10">
                                                <p:txEl>
                                                  <p:pRg st="10" end="10"/>
                                                </p:txEl>
                                              </p:spTgt>
                                            </p:tgtEl>
                                            <p:attrNameLst>
                                              <p:attrName>style.visibility</p:attrName>
                                            </p:attrNameLst>
                                          </p:cBhvr>
                                          <p:to>
                                            <p:strVal val="visible"/>
                                          </p:to>
                                        </p:set>
                                        <p:animEffect transition="in" filter="fade">
                                          <p:cBhvr>
                                            <p:cTn id="74" dur="1000"/>
                                            <p:tgtEl>
                                              <p:spTgt spid="10">
                                                <p:txEl>
                                                  <p:pRg st="10" end="10"/>
                                                </p:txEl>
                                              </p:spTgt>
                                            </p:tgtEl>
                                          </p:cBhvr>
                                        </p:animEffect>
                                        <p:anim calcmode="lin" valueType="num">
                                          <p:cBhvr>
                                            <p:cTn id="75"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Effect transition="in" filter="fade">
                                          <p:cBhvr>
                                            <p:cTn id="21" dur="250"/>
                                            <p:tgtEl>
                                              <p:spTgt spid="9"/>
                                            </p:tgtEl>
                                          </p:cBhvr>
                                        </p:animEffect>
                                      </p:childTnLst>
                                    </p:cTn>
                                  </p:par>
                                  <p:par>
                                    <p:cTn id="22" presetID="42" presetClass="entr" presetSubtype="0" fill="hold" nodeType="withEffect">
                                      <p:stCondLst>
                                        <p:cond delay="50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1000"/>
                                            <p:tgtEl>
                                              <p:spTgt spid="10">
                                                <p:txEl>
                                                  <p:pRg st="0" end="0"/>
                                                </p:txEl>
                                              </p:spTgt>
                                            </p:tgtEl>
                                          </p:cBhvr>
                                        </p:animEffect>
                                        <p:anim calcmode="lin" valueType="num">
                                          <p:cBhvr>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100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fade">
                                          <p:cBhvr>
                                            <p:cTn id="29" dur="1000"/>
                                            <p:tgtEl>
                                              <p:spTgt spid="10">
                                                <p:txEl>
                                                  <p:pRg st="1" end="1"/>
                                                </p:txEl>
                                              </p:spTgt>
                                            </p:tgtEl>
                                          </p:cBhvr>
                                        </p:animEffect>
                                        <p:anim calcmode="lin" valueType="num">
                                          <p:cBhvr>
                                            <p:cTn id="3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00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fade">
                                          <p:cBhvr>
                                            <p:cTn id="34" dur="1000"/>
                                            <p:tgtEl>
                                              <p:spTgt spid="10">
                                                <p:txEl>
                                                  <p:pRg st="2" end="2"/>
                                                </p:txEl>
                                              </p:spTgt>
                                            </p:tgtEl>
                                          </p:cBhvr>
                                        </p:animEffect>
                                        <p:anim calcmode="lin" valueType="num">
                                          <p:cBhvr>
                                            <p:cTn id="3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100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fade">
                                          <p:cBhvr>
                                            <p:cTn id="39" dur="1000"/>
                                            <p:tgtEl>
                                              <p:spTgt spid="10">
                                                <p:txEl>
                                                  <p:pRg st="3" end="3"/>
                                                </p:txEl>
                                              </p:spTgt>
                                            </p:tgtEl>
                                          </p:cBhvr>
                                        </p:animEffect>
                                        <p:anim calcmode="lin" valueType="num">
                                          <p:cBhvr>
                                            <p:cTn id="4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00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fade">
                                          <p:cBhvr>
                                            <p:cTn id="44" dur="1000"/>
                                            <p:tgtEl>
                                              <p:spTgt spid="10">
                                                <p:txEl>
                                                  <p:pRg st="4" end="4"/>
                                                </p:txEl>
                                              </p:spTgt>
                                            </p:tgtEl>
                                          </p:cBhvr>
                                        </p:animEffect>
                                        <p:anim calcmode="lin" valueType="num">
                                          <p:cBhvr>
                                            <p:cTn id="45"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1000"/>
                                            <p:tgtEl>
                                              <p:spTgt spid="10">
                                                <p:txEl>
                                                  <p:pRg st="5" end="5"/>
                                                </p:txEl>
                                              </p:spTgt>
                                            </p:tgtEl>
                                          </p:cBhvr>
                                        </p:animEffect>
                                        <p:anim calcmode="lin" valueType="num">
                                          <p:cBhvr>
                                            <p:cTn id="5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0"/>
                                      </p:stCondLst>
                                      <p:childTnLst>
                                        <p:set>
                                          <p:cBhvr>
                                            <p:cTn id="53" dur="1" fill="hold">
                                              <p:stCondLst>
                                                <p:cond delay="0"/>
                                              </p:stCondLst>
                                            </p:cTn>
                                            <p:tgtEl>
                                              <p:spTgt spid="10">
                                                <p:txEl>
                                                  <p:pRg st="6" end="6"/>
                                                </p:txEl>
                                              </p:spTgt>
                                            </p:tgtEl>
                                            <p:attrNameLst>
                                              <p:attrName>style.visibility</p:attrName>
                                            </p:attrNameLst>
                                          </p:cBhvr>
                                          <p:to>
                                            <p:strVal val="visible"/>
                                          </p:to>
                                        </p:set>
                                        <p:animEffect transition="in" filter="fade">
                                          <p:cBhvr>
                                            <p:cTn id="54" dur="1000"/>
                                            <p:tgtEl>
                                              <p:spTgt spid="10">
                                                <p:txEl>
                                                  <p:pRg st="6" end="6"/>
                                                </p:txEl>
                                              </p:spTgt>
                                            </p:tgtEl>
                                          </p:cBhvr>
                                        </p:animEffect>
                                        <p:anim calcmode="lin" valueType="num">
                                          <p:cBhvr>
                                            <p:cTn id="55"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000"/>
                                      </p:stCondLst>
                                      <p:childTnLst>
                                        <p:set>
                                          <p:cBhvr>
                                            <p:cTn id="58" dur="1" fill="hold">
                                              <p:stCondLst>
                                                <p:cond delay="0"/>
                                              </p:stCondLst>
                                            </p:cTn>
                                            <p:tgtEl>
                                              <p:spTgt spid="10">
                                                <p:txEl>
                                                  <p:pRg st="7" end="7"/>
                                                </p:txEl>
                                              </p:spTgt>
                                            </p:tgtEl>
                                            <p:attrNameLst>
                                              <p:attrName>style.visibility</p:attrName>
                                            </p:attrNameLst>
                                          </p:cBhvr>
                                          <p:to>
                                            <p:strVal val="visible"/>
                                          </p:to>
                                        </p:set>
                                        <p:animEffect transition="in" filter="fade">
                                          <p:cBhvr>
                                            <p:cTn id="59" dur="1000"/>
                                            <p:tgtEl>
                                              <p:spTgt spid="10">
                                                <p:txEl>
                                                  <p:pRg st="7" end="7"/>
                                                </p:txEl>
                                              </p:spTgt>
                                            </p:tgtEl>
                                          </p:cBhvr>
                                        </p:animEffect>
                                        <p:anim calcmode="lin" valueType="num">
                                          <p:cBhvr>
                                            <p:cTn id="60"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2000"/>
                                      </p:stCondLst>
                                      <p:childTnLst>
                                        <p:set>
                                          <p:cBhvr>
                                            <p:cTn id="63" dur="1" fill="hold">
                                              <p:stCondLst>
                                                <p:cond delay="0"/>
                                              </p:stCondLst>
                                            </p:cTn>
                                            <p:tgtEl>
                                              <p:spTgt spid="10">
                                                <p:txEl>
                                                  <p:pRg st="8" end="8"/>
                                                </p:txEl>
                                              </p:spTgt>
                                            </p:tgtEl>
                                            <p:attrNameLst>
                                              <p:attrName>style.visibility</p:attrName>
                                            </p:attrNameLst>
                                          </p:cBhvr>
                                          <p:to>
                                            <p:strVal val="visible"/>
                                          </p:to>
                                        </p:set>
                                        <p:animEffect transition="in" filter="fade">
                                          <p:cBhvr>
                                            <p:cTn id="64" dur="1000"/>
                                            <p:tgtEl>
                                              <p:spTgt spid="10">
                                                <p:txEl>
                                                  <p:pRg st="8" end="8"/>
                                                </p:txEl>
                                              </p:spTgt>
                                            </p:tgtEl>
                                          </p:cBhvr>
                                        </p:animEffect>
                                        <p:anim calcmode="lin" valueType="num">
                                          <p:cBhvr>
                                            <p:cTn id="65"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000"/>
                                      </p:stCondLst>
                                      <p:childTnLst>
                                        <p:set>
                                          <p:cBhvr>
                                            <p:cTn id="68" dur="1" fill="hold">
                                              <p:stCondLst>
                                                <p:cond delay="0"/>
                                              </p:stCondLst>
                                            </p:cTn>
                                            <p:tgtEl>
                                              <p:spTgt spid="10">
                                                <p:txEl>
                                                  <p:pRg st="9" end="9"/>
                                                </p:txEl>
                                              </p:spTgt>
                                            </p:tgtEl>
                                            <p:attrNameLst>
                                              <p:attrName>style.visibility</p:attrName>
                                            </p:attrNameLst>
                                          </p:cBhvr>
                                          <p:to>
                                            <p:strVal val="visible"/>
                                          </p:to>
                                        </p:set>
                                        <p:animEffect transition="in" filter="fade">
                                          <p:cBhvr>
                                            <p:cTn id="69" dur="1000"/>
                                            <p:tgtEl>
                                              <p:spTgt spid="10">
                                                <p:txEl>
                                                  <p:pRg st="9" end="9"/>
                                                </p:txEl>
                                              </p:spTgt>
                                            </p:tgtEl>
                                          </p:cBhvr>
                                        </p:animEffect>
                                        <p:anim calcmode="lin" valueType="num">
                                          <p:cBhvr>
                                            <p:cTn id="70"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2000"/>
                                      </p:stCondLst>
                                      <p:childTnLst>
                                        <p:set>
                                          <p:cBhvr>
                                            <p:cTn id="73" dur="1" fill="hold">
                                              <p:stCondLst>
                                                <p:cond delay="0"/>
                                              </p:stCondLst>
                                            </p:cTn>
                                            <p:tgtEl>
                                              <p:spTgt spid="10">
                                                <p:txEl>
                                                  <p:pRg st="10" end="10"/>
                                                </p:txEl>
                                              </p:spTgt>
                                            </p:tgtEl>
                                            <p:attrNameLst>
                                              <p:attrName>style.visibility</p:attrName>
                                            </p:attrNameLst>
                                          </p:cBhvr>
                                          <p:to>
                                            <p:strVal val="visible"/>
                                          </p:to>
                                        </p:set>
                                        <p:animEffect transition="in" filter="fade">
                                          <p:cBhvr>
                                            <p:cTn id="74" dur="1000"/>
                                            <p:tgtEl>
                                              <p:spTgt spid="10">
                                                <p:txEl>
                                                  <p:pRg st="10" end="10"/>
                                                </p:txEl>
                                              </p:spTgt>
                                            </p:tgtEl>
                                          </p:cBhvr>
                                        </p:animEffect>
                                        <p:anim calcmode="lin" valueType="num">
                                          <p:cBhvr>
                                            <p:cTn id="75"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40000" b="-40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482C43-A0B5-CB7E-E865-176AE15944FE}"/>
              </a:ext>
            </a:extLst>
          </p:cNvPr>
          <p:cNvSpPr/>
          <p:nvPr/>
        </p:nvSpPr>
        <p:spPr>
          <a:xfrm>
            <a:off x="-636407" y="0"/>
            <a:ext cx="4024082" cy="7064477"/>
          </a:xfrm>
          <a:prstGeom prst="rect">
            <a:avLst/>
          </a:prstGeom>
          <a:gradFill flip="none" rotWithShape="1">
            <a:gsLst>
              <a:gs pos="0">
                <a:schemeClr val="tx1">
                  <a:lumMod val="0"/>
                  <a:alpha val="59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500" dirty="0"/>
          </a:p>
        </p:txBody>
      </p:sp>
      <p:pic>
        <p:nvPicPr>
          <p:cNvPr id="6" name="Picture 5" descr="A blue graduation cap with confetti flying out of it&#10;&#10;Description automatically generated">
            <a:extLst>
              <a:ext uri="{FF2B5EF4-FFF2-40B4-BE49-F238E27FC236}">
                <a16:creationId xmlns:a16="http://schemas.microsoft.com/office/drawing/2014/main" id="{B45CDB40-AA94-3A0A-2268-6AC9DCF1D0D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Effect>
                      <a14:sharpenSoften amount="25000"/>
                    </a14:imgEffect>
                    <a14:imgEffect>
                      <a14:brightnessContrast bright="-2000" contrast="5000"/>
                    </a14:imgEffect>
                  </a14:imgLayer>
                </a14:imgProps>
              </a:ext>
              <a:ext uri="{28A0092B-C50C-407E-A947-70E740481C1C}">
                <a14:useLocalDpi xmlns:a14="http://schemas.microsoft.com/office/drawing/2010/main" val="0"/>
              </a:ext>
            </a:extLst>
          </a:blip>
          <a:stretch>
            <a:fillRect/>
          </a:stretch>
        </p:blipFill>
        <p:spPr>
          <a:xfrm>
            <a:off x="623134" y="975754"/>
            <a:ext cx="4024082" cy="2684206"/>
          </a:xfrm>
          <a:prstGeom prst="rect">
            <a:avLst/>
          </a:prstGeom>
          <a:noFill/>
        </p:spPr>
      </p:pic>
      <p:sp>
        <p:nvSpPr>
          <p:cNvPr id="8" name="TextBox 7">
            <a:extLst>
              <a:ext uri="{FF2B5EF4-FFF2-40B4-BE49-F238E27FC236}">
                <a16:creationId xmlns:a16="http://schemas.microsoft.com/office/drawing/2014/main" id="{73A68024-9C77-4B33-34C5-04BC06792E07}"/>
              </a:ext>
            </a:extLst>
          </p:cNvPr>
          <p:cNvSpPr txBox="1"/>
          <p:nvPr/>
        </p:nvSpPr>
        <p:spPr>
          <a:xfrm>
            <a:off x="-190500" y="3828189"/>
            <a:ext cx="4024083" cy="954107"/>
          </a:xfrm>
          <a:prstGeom prst="rect">
            <a:avLst/>
          </a:prstGeom>
          <a:noFill/>
        </p:spPr>
        <p:txBody>
          <a:bodyPr wrap="square" rtlCol="0">
            <a:spAutoFit/>
          </a:bodyPr>
          <a:lstStyle/>
          <a:p>
            <a:pPr algn="ctr"/>
            <a:r>
              <a:rPr lang="en-US" sz="2800" dirty="0">
                <a:latin typeface="Bernard MT Condensed" panose="02050806060905020404" pitchFamily="18" charset="0"/>
              </a:rPr>
              <a:t>Identified Issues </a:t>
            </a:r>
            <a:br>
              <a:rPr lang="en-US" sz="2800" dirty="0">
                <a:latin typeface="Bernard MT Condensed" panose="02050806060905020404" pitchFamily="18" charset="0"/>
              </a:rPr>
            </a:br>
            <a:r>
              <a:rPr lang="en-US" sz="2800" dirty="0">
                <a:latin typeface="Bernard MT Condensed" panose="02050806060905020404" pitchFamily="18" charset="0"/>
              </a:rPr>
              <a:t>in the Data:</a:t>
            </a:r>
          </a:p>
        </p:txBody>
      </p:sp>
      <p:sp>
        <p:nvSpPr>
          <p:cNvPr id="9" name="TextBox 8">
            <a:extLst>
              <a:ext uri="{FF2B5EF4-FFF2-40B4-BE49-F238E27FC236}">
                <a16:creationId xmlns:a16="http://schemas.microsoft.com/office/drawing/2014/main" id="{E38CA031-2EA5-8436-F455-4A28D0AA3294}"/>
              </a:ext>
            </a:extLst>
          </p:cNvPr>
          <p:cNvSpPr txBox="1"/>
          <p:nvPr/>
        </p:nvSpPr>
        <p:spPr>
          <a:xfrm>
            <a:off x="5411182" y="-39909"/>
            <a:ext cx="5589639" cy="1015663"/>
          </a:xfrm>
          <a:prstGeom prst="rect">
            <a:avLst/>
          </a:prstGeom>
          <a:noFill/>
        </p:spPr>
        <p:txBody>
          <a:bodyPr wrap="square" rtlCol="0">
            <a:spAutoFit/>
            <a:scene3d>
              <a:camera prst="orthographicFront"/>
              <a:lightRig rig="threePt" dir="t"/>
            </a:scene3d>
            <a:sp3d extrusionH="57150">
              <a:bevelT w="50800" h="38100" prst="riblet"/>
            </a:sp3d>
          </a:bodyPr>
          <a:lstStyle/>
          <a:p>
            <a:r>
              <a:rPr lang="en-US" sz="6000" dirty="0">
                <a:solidFill>
                  <a:schemeClr val="accent1"/>
                </a:solidFill>
                <a:effectLst>
                  <a:innerShdw blurRad="63500" dist="50800" dir="13500000">
                    <a:prstClr val="black">
                      <a:alpha val="50000"/>
                    </a:prstClr>
                  </a:innerShdw>
                  <a:reflection blurRad="6350" stA="55000" endA="300" endPos="45500" dir="5400000" sy="-100000" algn="bl" rotWithShape="0"/>
                </a:effectLst>
                <a:latin typeface="Broadway" panose="04040905080B02020502" pitchFamily="82" charset="0"/>
              </a:rPr>
              <a:t>S</a:t>
            </a:r>
            <a:r>
              <a:rPr lang="en-US" sz="4000" dirty="0">
                <a:solidFill>
                  <a:schemeClr val="accent2"/>
                </a:solidFill>
                <a:effectLst>
                  <a:innerShdw blurRad="63500" dist="50800" dir="13500000">
                    <a:prstClr val="black">
                      <a:alpha val="50000"/>
                    </a:prstClr>
                  </a:innerShdw>
                </a:effectLst>
                <a:latin typeface="Broadway" panose="04040905080B02020502" pitchFamily="82" charset="0"/>
              </a:rPr>
              <a:t>uper</a:t>
            </a:r>
            <a:r>
              <a:rPr lang="en-US" sz="4000" dirty="0">
                <a:solidFill>
                  <a:schemeClr val="accent2"/>
                </a:solidFill>
                <a:latin typeface="Broadway" panose="04040905080B02020502" pitchFamily="82" charset="0"/>
              </a:rPr>
              <a:t> </a:t>
            </a:r>
            <a:r>
              <a:rPr lang="en-US" sz="6000" dirty="0">
                <a:solidFill>
                  <a:schemeClr val="accent1"/>
                </a:solidFill>
                <a:effectLst>
                  <a:reflection blurRad="6350" stA="55000" endA="300" endPos="45500" dir="5400000" sy="-100000" algn="bl" rotWithShape="0"/>
                </a:effectLst>
                <a:latin typeface="Broadway" panose="04040905080B02020502" pitchFamily="82" charset="0"/>
              </a:rPr>
              <a:t>S</a:t>
            </a:r>
            <a:r>
              <a:rPr lang="en-US" sz="4000" dirty="0">
                <a:solidFill>
                  <a:schemeClr val="accent2"/>
                </a:solidFill>
                <a:latin typeface="Broadway" panose="04040905080B02020502" pitchFamily="82" charset="0"/>
              </a:rPr>
              <a:t>tore </a:t>
            </a:r>
            <a:r>
              <a:rPr lang="en-US" sz="6000" dirty="0">
                <a:solidFill>
                  <a:schemeClr val="accent1"/>
                </a:solidFill>
                <a:effectLst>
                  <a:reflection blurRad="6350" stA="55000" endA="300" endPos="45500" dir="5400000" sy="-100000" algn="bl" rotWithShape="0"/>
                </a:effectLst>
                <a:latin typeface="Broadway" panose="04040905080B02020502" pitchFamily="82" charset="0"/>
              </a:rPr>
              <a:t>S</a:t>
            </a:r>
            <a:r>
              <a:rPr lang="en-US" sz="4000" dirty="0">
                <a:solidFill>
                  <a:schemeClr val="accent2"/>
                </a:solidFill>
                <a:latin typeface="Broadway" panose="04040905080B02020502" pitchFamily="82" charset="0"/>
              </a:rPr>
              <a:t>ales </a:t>
            </a:r>
          </a:p>
        </p:txBody>
      </p:sp>
      <p:sp>
        <p:nvSpPr>
          <p:cNvPr id="10" name="TextBox 9">
            <a:extLst>
              <a:ext uri="{FF2B5EF4-FFF2-40B4-BE49-F238E27FC236}">
                <a16:creationId xmlns:a16="http://schemas.microsoft.com/office/drawing/2014/main" id="{03B98A40-3B9E-98FA-D03E-134796AC9A61}"/>
              </a:ext>
            </a:extLst>
          </p:cNvPr>
          <p:cNvSpPr txBox="1"/>
          <p:nvPr/>
        </p:nvSpPr>
        <p:spPr>
          <a:xfrm>
            <a:off x="3685130" y="975754"/>
            <a:ext cx="8328194" cy="5843074"/>
          </a:xfrm>
          <a:prstGeom prst="rect">
            <a:avLst/>
          </a:prstGeom>
          <a:noFill/>
        </p:spPr>
        <p:txBody>
          <a:bodyPr wrap="square" rtlCol="0">
            <a:spAutoFit/>
          </a:bodyPr>
          <a:lstStyle/>
          <a:p>
            <a:endParaRPr lang="en-US" sz="1600" dirty="0"/>
          </a:p>
          <a:p>
            <a:pPr algn="just">
              <a:lnSpc>
                <a:spcPct val="150000"/>
              </a:lnSpc>
            </a:pPr>
            <a:r>
              <a:rPr lang="en-US" b="1" dirty="0"/>
              <a:t>After importing the data into SQL, the following issues were discovered:</a:t>
            </a:r>
          </a:p>
          <a:p>
            <a:pPr algn="just">
              <a:lnSpc>
                <a:spcPct val="150000"/>
              </a:lnSpc>
            </a:pPr>
            <a:r>
              <a:rPr lang="en-US" sz="1600" b="1" dirty="0"/>
              <a:t>1- Missing data in columns such as Order Date and Ship Date was identified due to data type issues, and these columns were converted to the Date type.</a:t>
            </a:r>
          </a:p>
          <a:p>
            <a:pPr algn="just">
              <a:lnSpc>
                <a:spcPct val="150000"/>
              </a:lnSpc>
            </a:pPr>
            <a:r>
              <a:rPr lang="en-US" sz="1600" b="1" dirty="0"/>
              <a:t>2- We separated the IDs from OrderID, </a:t>
            </a:r>
            <a:r>
              <a:rPr lang="en-US" sz="1600" b="1" dirty="0" err="1"/>
              <a:t>CustomerID</a:t>
            </a:r>
            <a:r>
              <a:rPr lang="en-US" sz="1600" b="1" dirty="0"/>
              <a:t>, and </a:t>
            </a:r>
            <a:r>
              <a:rPr lang="en-US" sz="1600" b="1" dirty="0" err="1"/>
              <a:t>ProductID</a:t>
            </a:r>
            <a:r>
              <a:rPr lang="en-US" sz="1600" b="1" dirty="0"/>
              <a:t> to improve readability and enhance data organization.</a:t>
            </a:r>
          </a:p>
          <a:p>
            <a:pPr algn="just">
              <a:lnSpc>
                <a:spcPct val="150000"/>
              </a:lnSpc>
            </a:pPr>
            <a:r>
              <a:rPr lang="en-US" sz="1600" b="1" dirty="0"/>
              <a:t>3-We renamed the columns to remove spaces, ensuring smoother and faster code writing in SQL without any issues or delays.</a:t>
            </a:r>
          </a:p>
          <a:p>
            <a:pPr algn="just">
              <a:lnSpc>
                <a:spcPct val="150000"/>
              </a:lnSpc>
            </a:pPr>
            <a:r>
              <a:rPr lang="en-US" sz="1600" b="1" dirty="0"/>
              <a:t>4- There were some missing values in the Postal Code column, totaling 10 entries. Based on our assessment, this column is not significant for the analysis, so we decided to exclude it from the analytical processes.</a:t>
            </a:r>
          </a:p>
          <a:p>
            <a:pPr algn="just">
              <a:lnSpc>
                <a:spcPct val="150000"/>
              </a:lnSpc>
            </a:pPr>
            <a:r>
              <a:rPr lang="en-US" sz="1600" b="1" dirty="0"/>
              <a:t>5- We performed data cleansing and found no other issues with the data.</a:t>
            </a:r>
          </a:p>
          <a:p>
            <a:pPr algn="just">
              <a:lnSpc>
                <a:spcPct val="150000"/>
              </a:lnSpc>
            </a:pPr>
            <a:endParaRPr lang="en-US" sz="1000" b="1" dirty="0"/>
          </a:p>
          <a:p>
            <a:pPr algn="just">
              <a:lnSpc>
                <a:spcPct val="150000"/>
              </a:lnSpc>
            </a:pPr>
            <a:r>
              <a:rPr lang="en-US" b="1" u="sng" dirty="0">
                <a:solidFill>
                  <a:srgbClr val="C00000"/>
                </a:solidFill>
                <a:latin typeface="Arial Black" panose="020B0A04020102020204" pitchFamily="34" charset="0"/>
              </a:rPr>
              <a:t>Important Note</a:t>
            </a:r>
            <a:r>
              <a:rPr lang="en-US" sz="1600" b="1" dirty="0"/>
              <a:t>: We discovered that the Sales column lacks any references, such as sold quantities, selling prices for each product, shipping costs, and product costs. Having this data would be very useful!</a:t>
            </a:r>
          </a:p>
        </p:txBody>
      </p:sp>
      <p:sp>
        <p:nvSpPr>
          <p:cNvPr id="2" name="Rectangle: Rounded Corners 1">
            <a:hlinkClick r:id="rId5" action="ppaction://hlinksldjump"/>
            <a:extLst>
              <a:ext uri="{FF2B5EF4-FFF2-40B4-BE49-F238E27FC236}">
                <a16:creationId xmlns:a16="http://schemas.microsoft.com/office/drawing/2014/main" id="{76333B4A-78B9-283C-08F0-8F7FBEBBDECC}"/>
              </a:ext>
            </a:extLst>
          </p:cNvPr>
          <p:cNvSpPr/>
          <p:nvPr/>
        </p:nvSpPr>
        <p:spPr>
          <a:xfrm>
            <a:off x="229345" y="192385"/>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39425771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75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Effect transition="in" filter="fade">
                                          <p:cBhvr>
                                            <p:cTn id="21" dur="250"/>
                                            <p:tgtEl>
                                              <p:spTgt spid="9"/>
                                            </p:tgtEl>
                                          </p:cBhvr>
                                        </p:animEffect>
                                      </p:childTnLst>
                                    </p:cTn>
                                  </p:par>
                                  <p:par>
                                    <p:cTn id="22" presetID="42" presetClass="entr" presetSubtype="0" fill="hold" nodeType="withEffect">
                                      <p:stCondLst>
                                        <p:cond delay="50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fade">
                                          <p:cBhvr>
                                            <p:cTn id="24" dur="750"/>
                                            <p:tgtEl>
                                              <p:spTgt spid="10">
                                                <p:txEl>
                                                  <p:pRg st="1" end="1"/>
                                                </p:txEl>
                                              </p:spTgt>
                                            </p:tgtEl>
                                          </p:cBhvr>
                                        </p:animEffect>
                                        <p:anim calcmode="lin" valueType="num">
                                          <p:cBhvr>
                                            <p:cTn id="25" dur="75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6" dur="750" fill="hold"/>
                                            <p:tgtEl>
                                              <p:spTgt spid="10">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2500"/>
                                            <p:tgtEl>
                                              <p:spTgt spid="10">
                                                <p:txEl>
                                                  <p:pRg st="2" end="2"/>
                                                </p:txEl>
                                              </p:spTgt>
                                            </p:tgtEl>
                                          </p:cBhvr>
                                        </p:animEffect>
                                        <p:anim calcmode="lin" valueType="num">
                                          <p:cBhvr>
                                            <p:cTn id="30" dur="2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2500" fill="hold"/>
                                            <p:tgtEl>
                                              <p:spTgt spid="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50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4500"/>
                                            <p:tgtEl>
                                              <p:spTgt spid="10">
                                                <p:txEl>
                                                  <p:pRg st="3" end="3"/>
                                                </p:txEl>
                                              </p:spTgt>
                                            </p:tgtEl>
                                          </p:cBhvr>
                                        </p:animEffect>
                                        <p:anim calcmode="lin" valueType="num">
                                          <p:cBhvr>
                                            <p:cTn id="35" dur="4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6" dur="4500" fill="hold"/>
                                            <p:tgtEl>
                                              <p:spTgt spid="10">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fade">
                                          <p:cBhvr>
                                            <p:cTn id="39" dur="6500"/>
                                            <p:tgtEl>
                                              <p:spTgt spid="10">
                                                <p:txEl>
                                                  <p:pRg st="4" end="4"/>
                                                </p:txEl>
                                              </p:spTgt>
                                            </p:tgtEl>
                                          </p:cBhvr>
                                        </p:animEffect>
                                        <p:anim calcmode="lin" valueType="num">
                                          <p:cBhvr>
                                            <p:cTn id="40" dur="6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1" dur="6500" fill="hold"/>
                                            <p:tgtEl>
                                              <p:spTgt spid="10">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8500"/>
                                            <p:tgtEl>
                                              <p:spTgt spid="10">
                                                <p:txEl>
                                                  <p:pRg st="5" end="5"/>
                                                </p:txEl>
                                              </p:spTgt>
                                            </p:tgtEl>
                                          </p:cBhvr>
                                        </p:animEffect>
                                        <p:anim calcmode="lin" valueType="num">
                                          <p:cBhvr>
                                            <p:cTn id="45" dur="8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6" dur="8500" fill="hold"/>
                                            <p:tgtEl>
                                              <p:spTgt spid="10">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500"/>
                                      </p:stCondLst>
                                      <p:childTnLst>
                                        <p:set>
                                          <p:cBhvr>
                                            <p:cTn id="48" dur="1" fill="hold">
                                              <p:stCondLst>
                                                <p:cond delay="0"/>
                                              </p:stCondLst>
                                            </p:cTn>
                                            <p:tgtEl>
                                              <p:spTgt spid="10">
                                                <p:txEl>
                                                  <p:pRg st="6" end="6"/>
                                                </p:txEl>
                                              </p:spTgt>
                                            </p:tgtEl>
                                            <p:attrNameLst>
                                              <p:attrName>style.visibility</p:attrName>
                                            </p:attrNameLst>
                                          </p:cBhvr>
                                          <p:to>
                                            <p:strVal val="visible"/>
                                          </p:to>
                                        </p:set>
                                        <p:animEffect transition="in" filter="fade">
                                          <p:cBhvr>
                                            <p:cTn id="49" dur="10500"/>
                                            <p:tgtEl>
                                              <p:spTgt spid="10">
                                                <p:txEl>
                                                  <p:pRg st="6" end="6"/>
                                                </p:txEl>
                                              </p:spTgt>
                                            </p:tgtEl>
                                          </p:cBhvr>
                                        </p:animEffect>
                                        <p:anim calcmode="lin" valueType="num">
                                          <p:cBhvr>
                                            <p:cTn id="50" dur="10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1" dur="10500" fill="hold"/>
                                            <p:tgtEl>
                                              <p:spTgt spid="10">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00"/>
                                      </p:stCondLst>
                                      <p:childTnLst>
                                        <p:set>
                                          <p:cBhvr>
                                            <p:cTn id="53" dur="1" fill="hold">
                                              <p:stCondLst>
                                                <p:cond delay="0"/>
                                              </p:stCondLst>
                                            </p:cTn>
                                            <p:tgtEl>
                                              <p:spTgt spid="10">
                                                <p:txEl>
                                                  <p:pRg st="8" end="8"/>
                                                </p:txEl>
                                              </p:spTgt>
                                            </p:tgtEl>
                                            <p:attrNameLst>
                                              <p:attrName>style.visibility</p:attrName>
                                            </p:attrNameLst>
                                          </p:cBhvr>
                                          <p:to>
                                            <p:strVal val="visible"/>
                                          </p:to>
                                        </p:set>
                                        <p:animEffect transition="in" filter="fade">
                                          <p:cBhvr>
                                            <p:cTn id="54" dur="13000"/>
                                            <p:tgtEl>
                                              <p:spTgt spid="10">
                                                <p:txEl>
                                                  <p:pRg st="8" end="8"/>
                                                </p:txEl>
                                              </p:spTgt>
                                            </p:tgtEl>
                                          </p:cBhvr>
                                        </p:animEffect>
                                        <p:anim calcmode="lin" valueType="num">
                                          <p:cBhvr>
                                            <p:cTn id="55" dur="13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6" dur="13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Effect transition="in" filter="fade">
                                          <p:cBhvr>
                                            <p:cTn id="21" dur="250"/>
                                            <p:tgtEl>
                                              <p:spTgt spid="9"/>
                                            </p:tgtEl>
                                          </p:cBhvr>
                                        </p:animEffect>
                                      </p:childTnLst>
                                    </p:cTn>
                                  </p:par>
                                  <p:par>
                                    <p:cTn id="22" presetID="42" presetClass="entr" presetSubtype="0" fill="hold" nodeType="withEffect">
                                      <p:stCondLst>
                                        <p:cond delay="50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fade">
                                          <p:cBhvr>
                                            <p:cTn id="24" dur="750"/>
                                            <p:tgtEl>
                                              <p:spTgt spid="10">
                                                <p:txEl>
                                                  <p:pRg st="1" end="1"/>
                                                </p:txEl>
                                              </p:spTgt>
                                            </p:tgtEl>
                                          </p:cBhvr>
                                        </p:animEffect>
                                        <p:anim calcmode="lin" valueType="num">
                                          <p:cBhvr>
                                            <p:cTn id="25" dur="75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6" dur="750" fill="hold"/>
                                            <p:tgtEl>
                                              <p:spTgt spid="10">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2500"/>
                                            <p:tgtEl>
                                              <p:spTgt spid="10">
                                                <p:txEl>
                                                  <p:pRg st="2" end="2"/>
                                                </p:txEl>
                                              </p:spTgt>
                                            </p:tgtEl>
                                          </p:cBhvr>
                                        </p:animEffect>
                                        <p:anim calcmode="lin" valueType="num">
                                          <p:cBhvr>
                                            <p:cTn id="30" dur="2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2500" fill="hold"/>
                                            <p:tgtEl>
                                              <p:spTgt spid="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50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4500"/>
                                            <p:tgtEl>
                                              <p:spTgt spid="10">
                                                <p:txEl>
                                                  <p:pRg st="3" end="3"/>
                                                </p:txEl>
                                              </p:spTgt>
                                            </p:tgtEl>
                                          </p:cBhvr>
                                        </p:animEffect>
                                        <p:anim calcmode="lin" valueType="num">
                                          <p:cBhvr>
                                            <p:cTn id="35" dur="4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6" dur="4500" fill="hold"/>
                                            <p:tgtEl>
                                              <p:spTgt spid="10">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fade">
                                          <p:cBhvr>
                                            <p:cTn id="39" dur="6500"/>
                                            <p:tgtEl>
                                              <p:spTgt spid="10">
                                                <p:txEl>
                                                  <p:pRg st="4" end="4"/>
                                                </p:txEl>
                                              </p:spTgt>
                                            </p:tgtEl>
                                          </p:cBhvr>
                                        </p:animEffect>
                                        <p:anim calcmode="lin" valueType="num">
                                          <p:cBhvr>
                                            <p:cTn id="40" dur="6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1" dur="6500" fill="hold"/>
                                            <p:tgtEl>
                                              <p:spTgt spid="10">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8500"/>
                                            <p:tgtEl>
                                              <p:spTgt spid="10">
                                                <p:txEl>
                                                  <p:pRg st="5" end="5"/>
                                                </p:txEl>
                                              </p:spTgt>
                                            </p:tgtEl>
                                          </p:cBhvr>
                                        </p:animEffect>
                                        <p:anim calcmode="lin" valueType="num">
                                          <p:cBhvr>
                                            <p:cTn id="45" dur="8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6" dur="8500" fill="hold"/>
                                            <p:tgtEl>
                                              <p:spTgt spid="10">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500"/>
                                      </p:stCondLst>
                                      <p:childTnLst>
                                        <p:set>
                                          <p:cBhvr>
                                            <p:cTn id="48" dur="1" fill="hold">
                                              <p:stCondLst>
                                                <p:cond delay="0"/>
                                              </p:stCondLst>
                                            </p:cTn>
                                            <p:tgtEl>
                                              <p:spTgt spid="10">
                                                <p:txEl>
                                                  <p:pRg st="6" end="6"/>
                                                </p:txEl>
                                              </p:spTgt>
                                            </p:tgtEl>
                                            <p:attrNameLst>
                                              <p:attrName>style.visibility</p:attrName>
                                            </p:attrNameLst>
                                          </p:cBhvr>
                                          <p:to>
                                            <p:strVal val="visible"/>
                                          </p:to>
                                        </p:set>
                                        <p:animEffect transition="in" filter="fade">
                                          <p:cBhvr>
                                            <p:cTn id="49" dur="10500"/>
                                            <p:tgtEl>
                                              <p:spTgt spid="10">
                                                <p:txEl>
                                                  <p:pRg st="6" end="6"/>
                                                </p:txEl>
                                              </p:spTgt>
                                            </p:tgtEl>
                                          </p:cBhvr>
                                        </p:animEffect>
                                        <p:anim calcmode="lin" valueType="num">
                                          <p:cBhvr>
                                            <p:cTn id="50" dur="10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1" dur="10500" fill="hold"/>
                                            <p:tgtEl>
                                              <p:spTgt spid="10">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00"/>
                                      </p:stCondLst>
                                      <p:childTnLst>
                                        <p:set>
                                          <p:cBhvr>
                                            <p:cTn id="53" dur="1" fill="hold">
                                              <p:stCondLst>
                                                <p:cond delay="0"/>
                                              </p:stCondLst>
                                            </p:cTn>
                                            <p:tgtEl>
                                              <p:spTgt spid="10">
                                                <p:txEl>
                                                  <p:pRg st="8" end="8"/>
                                                </p:txEl>
                                              </p:spTgt>
                                            </p:tgtEl>
                                            <p:attrNameLst>
                                              <p:attrName>style.visibility</p:attrName>
                                            </p:attrNameLst>
                                          </p:cBhvr>
                                          <p:to>
                                            <p:strVal val="visible"/>
                                          </p:to>
                                        </p:set>
                                        <p:animEffect transition="in" filter="fade">
                                          <p:cBhvr>
                                            <p:cTn id="54" dur="13000"/>
                                            <p:tgtEl>
                                              <p:spTgt spid="10">
                                                <p:txEl>
                                                  <p:pRg st="8" end="8"/>
                                                </p:txEl>
                                              </p:spTgt>
                                            </p:tgtEl>
                                          </p:cBhvr>
                                        </p:animEffect>
                                        <p:anim calcmode="lin" valueType="num">
                                          <p:cBhvr>
                                            <p:cTn id="55" dur="13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6" dur="13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84D3D9C6-1F0A-1D01-BFC7-444907BF5587}"/>
              </a:ext>
            </a:extLst>
          </p:cNvPr>
          <p:cNvGrpSpPr/>
          <p:nvPr/>
        </p:nvGrpSpPr>
        <p:grpSpPr>
          <a:xfrm>
            <a:off x="6421817" y="5085472"/>
            <a:ext cx="3719016" cy="978569"/>
            <a:chOff x="6421817" y="5085472"/>
            <a:chExt cx="3719016" cy="978569"/>
          </a:xfrm>
        </p:grpSpPr>
        <p:sp>
          <p:nvSpPr>
            <p:cNvPr id="23" name="Rectangle: Rounded Corners 22">
              <a:extLst>
                <a:ext uri="{FF2B5EF4-FFF2-40B4-BE49-F238E27FC236}">
                  <a16:creationId xmlns:a16="http://schemas.microsoft.com/office/drawing/2014/main" id="{FEC9DFBB-FAA6-F367-653A-16ADDF5FA856}"/>
                </a:ext>
              </a:extLst>
            </p:cNvPr>
            <p:cNvSpPr/>
            <p:nvPr/>
          </p:nvSpPr>
          <p:spPr>
            <a:xfrm>
              <a:off x="6421817" y="5085472"/>
              <a:ext cx="3687194" cy="978569"/>
            </a:xfrm>
            <a:prstGeom prst="roundRect">
              <a:avLst>
                <a:gd name="adj" fmla="val 49454"/>
              </a:avLst>
            </a:prstGeom>
            <a:solidFill>
              <a:srgbClr val="9B010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2" action="ppaction://hlinksldjump"/>
              <a:extLst>
                <a:ext uri="{FF2B5EF4-FFF2-40B4-BE49-F238E27FC236}">
                  <a16:creationId xmlns:a16="http://schemas.microsoft.com/office/drawing/2014/main" id="{28C5D648-02FD-4C4F-37A6-033E61D155F6}"/>
                </a:ext>
              </a:extLst>
            </p:cNvPr>
            <p:cNvSpPr txBox="1"/>
            <p:nvPr/>
          </p:nvSpPr>
          <p:spPr>
            <a:xfrm>
              <a:off x="7237212" y="5100057"/>
              <a:ext cx="2903621" cy="954107"/>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Visualization Dashboard</a:t>
              </a:r>
              <a:endParaRPr lang="en-US" sz="2800" dirty="0"/>
            </a:p>
          </p:txBody>
        </p:sp>
      </p:grpSp>
      <p:grpSp>
        <p:nvGrpSpPr>
          <p:cNvPr id="62" name="Group 61">
            <a:extLst>
              <a:ext uri="{FF2B5EF4-FFF2-40B4-BE49-F238E27FC236}">
                <a16:creationId xmlns:a16="http://schemas.microsoft.com/office/drawing/2014/main" id="{51512711-B18E-543D-ADE3-ED3BCA3DF749}"/>
              </a:ext>
            </a:extLst>
          </p:cNvPr>
          <p:cNvGrpSpPr/>
          <p:nvPr/>
        </p:nvGrpSpPr>
        <p:grpSpPr>
          <a:xfrm>
            <a:off x="7619522" y="3590352"/>
            <a:ext cx="3687194" cy="1020538"/>
            <a:chOff x="7619522" y="3590352"/>
            <a:chExt cx="3687194" cy="1020538"/>
          </a:xfrm>
        </p:grpSpPr>
        <p:sp>
          <p:nvSpPr>
            <p:cNvPr id="22" name="Rectangle: Rounded Corners 21">
              <a:extLst>
                <a:ext uri="{FF2B5EF4-FFF2-40B4-BE49-F238E27FC236}">
                  <a16:creationId xmlns:a16="http://schemas.microsoft.com/office/drawing/2014/main" id="{2A570475-29C7-E07B-3CA4-40C0E2A40A6B}"/>
                </a:ext>
              </a:extLst>
            </p:cNvPr>
            <p:cNvSpPr/>
            <p:nvPr/>
          </p:nvSpPr>
          <p:spPr>
            <a:xfrm>
              <a:off x="7619522" y="3590352"/>
              <a:ext cx="3687194" cy="978569"/>
            </a:xfrm>
            <a:prstGeom prst="roundRect">
              <a:avLst>
                <a:gd name="adj" fmla="val 49454"/>
              </a:avLst>
            </a:prstGeom>
            <a:solidFill>
              <a:srgbClr val="99DAC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hlinkClick r:id="rId3" action="ppaction://hlinksldjump"/>
              <a:extLst>
                <a:ext uri="{FF2B5EF4-FFF2-40B4-BE49-F238E27FC236}">
                  <a16:creationId xmlns:a16="http://schemas.microsoft.com/office/drawing/2014/main" id="{9BC15FCF-5CDC-96F1-B4D8-9A00B217F822}"/>
                </a:ext>
              </a:extLst>
            </p:cNvPr>
            <p:cNvSpPr txBox="1"/>
            <p:nvPr/>
          </p:nvSpPr>
          <p:spPr>
            <a:xfrm>
              <a:off x="8360002" y="3656783"/>
              <a:ext cx="2903621" cy="954107"/>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Forecasting Questions Phase</a:t>
              </a:r>
              <a:endParaRPr lang="en-US" sz="2800" dirty="0"/>
            </a:p>
          </p:txBody>
        </p:sp>
      </p:grpSp>
      <p:grpSp>
        <p:nvGrpSpPr>
          <p:cNvPr id="60" name="Group 59">
            <a:extLst>
              <a:ext uri="{FF2B5EF4-FFF2-40B4-BE49-F238E27FC236}">
                <a16:creationId xmlns:a16="http://schemas.microsoft.com/office/drawing/2014/main" id="{30CE0674-03EC-563C-9392-DBB7E3C0823D}"/>
              </a:ext>
            </a:extLst>
          </p:cNvPr>
          <p:cNvGrpSpPr/>
          <p:nvPr/>
        </p:nvGrpSpPr>
        <p:grpSpPr>
          <a:xfrm>
            <a:off x="7603480" y="1864028"/>
            <a:ext cx="3687194" cy="978569"/>
            <a:chOff x="7603480" y="1864028"/>
            <a:chExt cx="3687194" cy="978569"/>
          </a:xfrm>
        </p:grpSpPr>
        <p:sp>
          <p:nvSpPr>
            <p:cNvPr id="21" name="Rectangle: Rounded Corners 20">
              <a:hlinkClick r:id="rId4" action="ppaction://hlinksldjump"/>
              <a:extLst>
                <a:ext uri="{FF2B5EF4-FFF2-40B4-BE49-F238E27FC236}">
                  <a16:creationId xmlns:a16="http://schemas.microsoft.com/office/drawing/2014/main" id="{3625BB87-1ACC-6BE3-5E36-30ABFEF1A744}"/>
                </a:ext>
              </a:extLst>
            </p:cNvPr>
            <p:cNvSpPr/>
            <p:nvPr/>
          </p:nvSpPr>
          <p:spPr>
            <a:xfrm>
              <a:off x="7603480" y="1864028"/>
              <a:ext cx="3687194" cy="978569"/>
            </a:xfrm>
            <a:prstGeom prst="roundRect">
              <a:avLst>
                <a:gd name="adj" fmla="val 49454"/>
              </a:avLst>
            </a:prstGeom>
            <a:solidFill>
              <a:srgbClr val="FFC81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hlinkClick r:id="rId4" action="ppaction://hlinksldjump"/>
              <a:extLst>
                <a:ext uri="{FF2B5EF4-FFF2-40B4-BE49-F238E27FC236}">
                  <a16:creationId xmlns:a16="http://schemas.microsoft.com/office/drawing/2014/main" id="{4C36A611-E3D8-3ACE-474D-C5AC929ECBE4}"/>
                </a:ext>
              </a:extLst>
            </p:cNvPr>
            <p:cNvSpPr txBox="1"/>
            <p:nvPr/>
          </p:nvSpPr>
          <p:spPr>
            <a:xfrm>
              <a:off x="8337662" y="1971642"/>
              <a:ext cx="2903621" cy="861774"/>
            </a:xfrm>
            <a:prstGeom prst="rect">
              <a:avLst/>
            </a:prstGeom>
            <a:noFill/>
          </p:spPr>
          <p:txBody>
            <a:bodyPr wrap="square" rtlCol="0">
              <a:spAutoFit/>
            </a:bodyPr>
            <a:lstStyle/>
            <a:p>
              <a:pPr algn="ctr"/>
              <a:r>
                <a:rPr lang="en-US" sz="2500" b="1" dirty="0">
                  <a:effectLst/>
                  <a:latin typeface="Times New Roman" panose="02020603050405020304" pitchFamily="18" charset="0"/>
                  <a:ea typeface="Times New Roman" panose="02020603050405020304" pitchFamily="18" charset="0"/>
                </a:rPr>
                <a:t>Analysis Questions Phase</a:t>
              </a:r>
            </a:p>
          </p:txBody>
        </p:sp>
      </p:grpSp>
      <p:grpSp>
        <p:nvGrpSpPr>
          <p:cNvPr id="58" name="Group 57">
            <a:extLst>
              <a:ext uri="{FF2B5EF4-FFF2-40B4-BE49-F238E27FC236}">
                <a16:creationId xmlns:a16="http://schemas.microsoft.com/office/drawing/2014/main" id="{644219E4-657B-1AF8-99A9-4A25E8BEC8F6}"/>
              </a:ext>
            </a:extLst>
          </p:cNvPr>
          <p:cNvGrpSpPr/>
          <p:nvPr/>
        </p:nvGrpSpPr>
        <p:grpSpPr>
          <a:xfrm>
            <a:off x="6472872" y="368908"/>
            <a:ext cx="3760218" cy="978569"/>
            <a:chOff x="6472872" y="368908"/>
            <a:chExt cx="3760218" cy="978569"/>
          </a:xfrm>
        </p:grpSpPr>
        <p:sp>
          <p:nvSpPr>
            <p:cNvPr id="20" name="Rectangle: Rounded Corners 19">
              <a:extLst>
                <a:ext uri="{FF2B5EF4-FFF2-40B4-BE49-F238E27FC236}">
                  <a16:creationId xmlns:a16="http://schemas.microsoft.com/office/drawing/2014/main" id="{5DBD2EC6-9046-588B-4B6C-521EB3403278}"/>
                </a:ext>
              </a:extLst>
            </p:cNvPr>
            <p:cNvSpPr/>
            <p:nvPr/>
          </p:nvSpPr>
          <p:spPr>
            <a:xfrm>
              <a:off x="6472872" y="368908"/>
              <a:ext cx="3687194" cy="978569"/>
            </a:xfrm>
            <a:prstGeom prst="roundRect">
              <a:avLst>
                <a:gd name="adj" fmla="val 49454"/>
              </a:avLst>
            </a:prstGeom>
            <a:solidFill>
              <a:srgbClr val="04215C"/>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hlinkClick r:id="rId5" action="ppaction://hlinksldjump"/>
              <a:extLst>
                <a:ext uri="{FF2B5EF4-FFF2-40B4-BE49-F238E27FC236}">
                  <a16:creationId xmlns:a16="http://schemas.microsoft.com/office/drawing/2014/main" id="{05EA47F7-3153-B267-41E1-0B6842EE360A}"/>
                </a:ext>
              </a:extLst>
            </p:cNvPr>
            <p:cNvSpPr txBox="1"/>
            <p:nvPr/>
          </p:nvSpPr>
          <p:spPr>
            <a:xfrm>
              <a:off x="7329469" y="582554"/>
              <a:ext cx="2903621" cy="477054"/>
            </a:xfrm>
            <a:prstGeom prst="rect">
              <a:avLst/>
            </a:prstGeom>
            <a:noFill/>
          </p:spPr>
          <p:txBody>
            <a:bodyPr wrap="square" rtlCol="0">
              <a:spAutoFit/>
            </a:bodyPr>
            <a:lstStyle/>
            <a:p>
              <a:r>
                <a:rPr lang="en-US" sz="2500" b="1" dirty="0">
                  <a:effectLst/>
                  <a:latin typeface="Times New Roman" panose="02020603050405020304" pitchFamily="18" charset="0"/>
                  <a:ea typeface="Times New Roman" panose="02020603050405020304" pitchFamily="18" charset="0"/>
                </a:rPr>
                <a:t>Data Preprocessing</a:t>
              </a:r>
              <a:endParaRPr lang="en-US" sz="2500" dirty="0"/>
            </a:p>
          </p:txBody>
        </p:sp>
      </p:grpSp>
      <p:grpSp>
        <p:nvGrpSpPr>
          <p:cNvPr id="55" name="Group 54">
            <a:extLst>
              <a:ext uri="{FF2B5EF4-FFF2-40B4-BE49-F238E27FC236}">
                <a16:creationId xmlns:a16="http://schemas.microsoft.com/office/drawing/2014/main" id="{885BD805-8CD1-384B-A0BB-15884902AD2C}"/>
              </a:ext>
            </a:extLst>
          </p:cNvPr>
          <p:cNvGrpSpPr/>
          <p:nvPr/>
        </p:nvGrpSpPr>
        <p:grpSpPr>
          <a:xfrm>
            <a:off x="1475871" y="1748590"/>
            <a:ext cx="3399631" cy="2935706"/>
            <a:chOff x="1475871" y="1748590"/>
            <a:chExt cx="3399631" cy="2935706"/>
          </a:xfrm>
        </p:grpSpPr>
        <p:sp>
          <p:nvSpPr>
            <p:cNvPr id="2" name="Flowchart: Connector 1">
              <a:extLst>
                <a:ext uri="{FF2B5EF4-FFF2-40B4-BE49-F238E27FC236}">
                  <a16:creationId xmlns:a16="http://schemas.microsoft.com/office/drawing/2014/main" id="{085DDD3E-15EA-72D7-9839-FCC9735AB786}"/>
                </a:ext>
              </a:extLst>
            </p:cNvPr>
            <p:cNvSpPr/>
            <p:nvPr/>
          </p:nvSpPr>
          <p:spPr>
            <a:xfrm>
              <a:off x="1475871" y="1748590"/>
              <a:ext cx="2935705" cy="2935706"/>
            </a:xfrm>
            <a:prstGeom prst="flowChartConnector">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C457943E-0EDE-D91A-DDB8-435D98B67DA6}"/>
                </a:ext>
              </a:extLst>
            </p:cNvPr>
            <p:cNvGrpSpPr/>
            <p:nvPr/>
          </p:nvGrpSpPr>
          <p:grpSpPr>
            <a:xfrm>
              <a:off x="1648728" y="1992908"/>
              <a:ext cx="3226774" cy="2105815"/>
              <a:chOff x="1648728" y="1992908"/>
              <a:chExt cx="3226774" cy="2105815"/>
            </a:xfrm>
          </p:grpSpPr>
          <p:sp>
            <p:nvSpPr>
              <p:cNvPr id="41" name="TextBox 40">
                <a:extLst>
                  <a:ext uri="{FF2B5EF4-FFF2-40B4-BE49-F238E27FC236}">
                    <a16:creationId xmlns:a16="http://schemas.microsoft.com/office/drawing/2014/main" id="{9DE29766-71FE-E5D5-7776-B50E6D390288}"/>
                  </a:ext>
                </a:extLst>
              </p:cNvPr>
              <p:cNvSpPr txBox="1"/>
              <p:nvPr/>
            </p:nvSpPr>
            <p:spPr>
              <a:xfrm>
                <a:off x="1648728" y="2775284"/>
                <a:ext cx="3226774" cy="1323439"/>
              </a:xfrm>
              <a:prstGeom prst="rect">
                <a:avLst/>
              </a:prstGeom>
              <a:noFill/>
            </p:spPr>
            <p:txBody>
              <a:bodyPr wrap="square" rtlCol="0">
                <a:spAutoFit/>
              </a:bodyPr>
              <a:lstStyle/>
              <a:p>
                <a:r>
                  <a:rPr lang="en-US" sz="4000" dirty="0">
                    <a:latin typeface="Bernard MT Condensed" panose="02050806060905020404" pitchFamily="18" charset="0"/>
                  </a:rPr>
                  <a:t>Steps of Data Preparation</a:t>
                </a:r>
              </a:p>
            </p:txBody>
          </p:sp>
          <p:pic>
            <p:nvPicPr>
              <p:cNvPr id="53" name="Graphic 52" descr="Computer with solid fill">
                <a:extLst>
                  <a:ext uri="{FF2B5EF4-FFF2-40B4-BE49-F238E27FC236}">
                    <a16:creationId xmlns:a16="http://schemas.microsoft.com/office/drawing/2014/main" id="{A7560FF9-8BA5-D48C-42EE-E88BB98E77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7907" y="1992908"/>
                <a:ext cx="914400" cy="914400"/>
              </a:xfrm>
              <a:prstGeom prst="rect">
                <a:avLst/>
              </a:prstGeom>
              <a:effectLst>
                <a:glow rad="139700">
                  <a:schemeClr val="accent1">
                    <a:satMod val="175000"/>
                    <a:alpha val="40000"/>
                  </a:schemeClr>
                </a:glow>
              </a:effectLst>
            </p:spPr>
          </p:pic>
        </p:grpSp>
      </p:grpSp>
      <p:sp>
        <p:nvSpPr>
          <p:cNvPr id="11" name="Block Arc 10">
            <a:extLst>
              <a:ext uri="{FF2B5EF4-FFF2-40B4-BE49-F238E27FC236}">
                <a16:creationId xmlns:a16="http://schemas.microsoft.com/office/drawing/2014/main" id="{1463077D-6F8E-1E89-91C5-6BE8D6761C7D}"/>
              </a:ext>
            </a:extLst>
          </p:cNvPr>
          <p:cNvSpPr/>
          <p:nvPr/>
        </p:nvSpPr>
        <p:spPr>
          <a:xfrm>
            <a:off x="1553973" y="1676816"/>
            <a:ext cx="3047198" cy="3164305"/>
          </a:xfrm>
          <a:prstGeom prst="blockArc">
            <a:avLst>
              <a:gd name="adj1" fmla="val 16697434"/>
              <a:gd name="adj2" fmla="val 19048748"/>
              <a:gd name="adj3" fmla="val 4533"/>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Block Arc 11">
            <a:extLst>
              <a:ext uri="{FF2B5EF4-FFF2-40B4-BE49-F238E27FC236}">
                <a16:creationId xmlns:a16="http://schemas.microsoft.com/office/drawing/2014/main" id="{941F4919-5CAC-4B67-DB27-3895556D313C}"/>
              </a:ext>
            </a:extLst>
          </p:cNvPr>
          <p:cNvSpPr/>
          <p:nvPr/>
        </p:nvSpPr>
        <p:spPr>
          <a:xfrm rot="2482317">
            <a:off x="1489805" y="1660774"/>
            <a:ext cx="3047198" cy="3164305"/>
          </a:xfrm>
          <a:prstGeom prst="blockArc">
            <a:avLst>
              <a:gd name="adj1" fmla="val 16697434"/>
              <a:gd name="adj2" fmla="val 19048748"/>
              <a:gd name="adj3" fmla="val 4533"/>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Block Arc 12">
            <a:extLst>
              <a:ext uri="{FF2B5EF4-FFF2-40B4-BE49-F238E27FC236}">
                <a16:creationId xmlns:a16="http://schemas.microsoft.com/office/drawing/2014/main" id="{4BA82BBB-140C-9CA7-17C0-96F1A5BB8EBE}"/>
              </a:ext>
            </a:extLst>
          </p:cNvPr>
          <p:cNvSpPr/>
          <p:nvPr/>
        </p:nvSpPr>
        <p:spPr>
          <a:xfrm rot="4748362">
            <a:off x="1457721" y="1708900"/>
            <a:ext cx="3047198" cy="3164305"/>
          </a:xfrm>
          <a:prstGeom prst="blockArc">
            <a:avLst>
              <a:gd name="adj1" fmla="val 16697434"/>
              <a:gd name="adj2" fmla="val 19048748"/>
              <a:gd name="adj3" fmla="val 4533"/>
            </a:avLst>
          </a:prstGeom>
          <a:solidFill>
            <a:srgbClr val="93D1B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a:extLst>
              <a:ext uri="{FF2B5EF4-FFF2-40B4-BE49-F238E27FC236}">
                <a16:creationId xmlns:a16="http://schemas.microsoft.com/office/drawing/2014/main" id="{175021F8-CE13-73C7-F110-7FB55E9B56C9}"/>
              </a:ext>
            </a:extLst>
          </p:cNvPr>
          <p:cNvSpPr/>
          <p:nvPr/>
        </p:nvSpPr>
        <p:spPr>
          <a:xfrm rot="7185836">
            <a:off x="1457721" y="1660774"/>
            <a:ext cx="3047198" cy="3164305"/>
          </a:xfrm>
          <a:prstGeom prst="blockArc">
            <a:avLst>
              <a:gd name="adj1" fmla="val 16697434"/>
              <a:gd name="adj2" fmla="val 19048748"/>
              <a:gd name="adj3" fmla="val 4533"/>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Arc 14">
            <a:extLst>
              <a:ext uri="{FF2B5EF4-FFF2-40B4-BE49-F238E27FC236}">
                <a16:creationId xmlns:a16="http://schemas.microsoft.com/office/drawing/2014/main" id="{7AC81599-7082-62D3-77C5-4FD155E8ADE0}"/>
              </a:ext>
            </a:extLst>
          </p:cNvPr>
          <p:cNvSpPr/>
          <p:nvPr/>
        </p:nvSpPr>
        <p:spPr>
          <a:xfrm rot="2441821">
            <a:off x="149889" y="644622"/>
            <a:ext cx="4989095" cy="5143644"/>
          </a:xfrm>
          <a:prstGeom prst="arc">
            <a:avLst>
              <a:gd name="adj1" fmla="val 14024320"/>
              <a:gd name="adj2" fmla="val 2611093"/>
            </a:avLst>
          </a:prstGeom>
          <a:noFill/>
          <a:ln>
            <a:solidFill>
              <a:schemeClr val="bg2">
                <a:lumMod val="50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chemeClr val="bg1"/>
              </a:solidFill>
            </a:endParaRPr>
          </a:p>
        </p:txBody>
      </p:sp>
      <p:sp>
        <p:nvSpPr>
          <p:cNvPr id="32" name="Freeform: Shape 31">
            <a:extLst>
              <a:ext uri="{FF2B5EF4-FFF2-40B4-BE49-F238E27FC236}">
                <a16:creationId xmlns:a16="http://schemas.microsoft.com/office/drawing/2014/main" id="{A0ED0806-81FC-F8A4-627D-8D6E14F80623}"/>
              </a:ext>
            </a:extLst>
          </p:cNvPr>
          <p:cNvSpPr/>
          <p:nvPr/>
        </p:nvSpPr>
        <p:spPr>
          <a:xfrm>
            <a:off x="4042611" y="505619"/>
            <a:ext cx="2462346" cy="403556"/>
          </a:xfrm>
          <a:custGeom>
            <a:avLst/>
            <a:gdLst>
              <a:gd name="connsiteX0" fmla="*/ 0 w 2438400"/>
              <a:gd name="connsiteY0" fmla="*/ 352926 h 352926"/>
              <a:gd name="connsiteX1" fmla="*/ 240632 w 2438400"/>
              <a:gd name="connsiteY1" fmla="*/ 0 h 352926"/>
              <a:gd name="connsiteX2" fmla="*/ 2438400 w 2438400"/>
              <a:gd name="connsiteY2" fmla="*/ 64168 h 352926"/>
            </a:gdLst>
            <a:ahLst/>
            <a:cxnLst>
              <a:cxn ang="0">
                <a:pos x="connsiteX0" y="connsiteY0"/>
              </a:cxn>
              <a:cxn ang="0">
                <a:pos x="connsiteX1" y="connsiteY1"/>
              </a:cxn>
              <a:cxn ang="0">
                <a:pos x="connsiteX2" y="connsiteY2"/>
              </a:cxn>
            </a:cxnLst>
            <a:rect l="l" t="t" r="r" b="b"/>
            <a:pathLst>
              <a:path w="2438400" h="352926">
                <a:moveTo>
                  <a:pt x="0" y="352926"/>
                </a:moveTo>
                <a:lnTo>
                  <a:pt x="240632" y="0"/>
                </a:lnTo>
                <a:lnTo>
                  <a:pt x="2438400" y="64168"/>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75A1C36-A84B-7F34-1F2D-A95D881D3BE6}"/>
              </a:ext>
            </a:extLst>
          </p:cNvPr>
          <p:cNvSpPr/>
          <p:nvPr/>
        </p:nvSpPr>
        <p:spPr>
          <a:xfrm>
            <a:off x="5165558" y="2422358"/>
            <a:ext cx="2582779" cy="352926"/>
          </a:xfrm>
          <a:custGeom>
            <a:avLst/>
            <a:gdLst>
              <a:gd name="connsiteX0" fmla="*/ 0 w 2582779"/>
              <a:gd name="connsiteY0" fmla="*/ 0 h 352926"/>
              <a:gd name="connsiteX1" fmla="*/ 192505 w 2582779"/>
              <a:gd name="connsiteY1" fmla="*/ 352926 h 352926"/>
              <a:gd name="connsiteX2" fmla="*/ 2582779 w 2582779"/>
              <a:gd name="connsiteY2" fmla="*/ 304800 h 352926"/>
            </a:gdLst>
            <a:ahLst/>
            <a:cxnLst>
              <a:cxn ang="0">
                <a:pos x="connsiteX0" y="connsiteY0"/>
              </a:cxn>
              <a:cxn ang="0">
                <a:pos x="connsiteX1" y="connsiteY1"/>
              </a:cxn>
              <a:cxn ang="0">
                <a:pos x="connsiteX2" y="connsiteY2"/>
              </a:cxn>
            </a:cxnLst>
            <a:rect l="l" t="t" r="r" b="b"/>
            <a:pathLst>
              <a:path w="2582779" h="352926">
                <a:moveTo>
                  <a:pt x="0" y="0"/>
                </a:moveTo>
                <a:lnTo>
                  <a:pt x="192505" y="352926"/>
                </a:lnTo>
                <a:lnTo>
                  <a:pt x="2582779" y="30480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A30ABAF-580A-82B6-04FD-5A331DA73D22}"/>
              </a:ext>
            </a:extLst>
          </p:cNvPr>
          <p:cNvSpPr/>
          <p:nvPr/>
        </p:nvSpPr>
        <p:spPr>
          <a:xfrm>
            <a:off x="5213684" y="3529263"/>
            <a:ext cx="2438400" cy="352926"/>
          </a:xfrm>
          <a:custGeom>
            <a:avLst/>
            <a:gdLst>
              <a:gd name="connsiteX0" fmla="*/ 0 w 2438400"/>
              <a:gd name="connsiteY0" fmla="*/ 352926 h 352926"/>
              <a:gd name="connsiteX1" fmla="*/ 112295 w 2438400"/>
              <a:gd name="connsiteY1" fmla="*/ 0 h 352926"/>
              <a:gd name="connsiteX2" fmla="*/ 2438400 w 2438400"/>
              <a:gd name="connsiteY2" fmla="*/ 240632 h 352926"/>
            </a:gdLst>
            <a:ahLst/>
            <a:cxnLst>
              <a:cxn ang="0">
                <a:pos x="connsiteX0" y="connsiteY0"/>
              </a:cxn>
              <a:cxn ang="0">
                <a:pos x="connsiteX1" y="connsiteY1"/>
              </a:cxn>
              <a:cxn ang="0">
                <a:pos x="connsiteX2" y="connsiteY2"/>
              </a:cxn>
            </a:cxnLst>
            <a:rect l="l" t="t" r="r" b="b"/>
            <a:pathLst>
              <a:path w="2438400" h="352926">
                <a:moveTo>
                  <a:pt x="0" y="352926"/>
                </a:moveTo>
                <a:lnTo>
                  <a:pt x="112295" y="0"/>
                </a:lnTo>
                <a:lnTo>
                  <a:pt x="2438400" y="24063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2BCC29E-331C-BE07-B3C8-5FF39B99690B}"/>
              </a:ext>
            </a:extLst>
          </p:cNvPr>
          <p:cNvSpPr/>
          <p:nvPr/>
        </p:nvSpPr>
        <p:spPr>
          <a:xfrm rot="21203753" flipV="1">
            <a:off x="4202626" y="5179589"/>
            <a:ext cx="2215607" cy="363224"/>
          </a:xfrm>
          <a:custGeom>
            <a:avLst/>
            <a:gdLst>
              <a:gd name="connsiteX0" fmla="*/ 0 w 2438400"/>
              <a:gd name="connsiteY0" fmla="*/ 352926 h 352926"/>
              <a:gd name="connsiteX1" fmla="*/ 240632 w 2438400"/>
              <a:gd name="connsiteY1" fmla="*/ 0 h 352926"/>
              <a:gd name="connsiteX2" fmla="*/ 2438400 w 2438400"/>
              <a:gd name="connsiteY2" fmla="*/ 64168 h 352926"/>
            </a:gdLst>
            <a:ahLst/>
            <a:cxnLst>
              <a:cxn ang="0">
                <a:pos x="connsiteX0" y="connsiteY0"/>
              </a:cxn>
              <a:cxn ang="0">
                <a:pos x="connsiteX1" y="connsiteY1"/>
              </a:cxn>
              <a:cxn ang="0">
                <a:pos x="connsiteX2" y="connsiteY2"/>
              </a:cxn>
            </a:cxnLst>
            <a:rect l="l" t="t" r="r" b="b"/>
            <a:pathLst>
              <a:path w="2438400" h="352926">
                <a:moveTo>
                  <a:pt x="0" y="352926"/>
                </a:moveTo>
                <a:lnTo>
                  <a:pt x="240632" y="0"/>
                </a:lnTo>
                <a:lnTo>
                  <a:pt x="2438400" y="64168"/>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EC4A9F88-7E46-B1EA-2C8A-FD93073560D0}"/>
              </a:ext>
            </a:extLst>
          </p:cNvPr>
          <p:cNvSpPr/>
          <p:nvPr/>
        </p:nvSpPr>
        <p:spPr>
          <a:xfrm>
            <a:off x="3796379" y="871464"/>
            <a:ext cx="352926" cy="332794"/>
          </a:xfrm>
          <a:prstGeom prst="flowChartConnector">
            <a:avLst/>
          </a:prstGeom>
          <a:solidFill>
            <a:srgbClr val="001E5B"/>
          </a:solidFill>
          <a:ln>
            <a:solidFill>
              <a:srgbClr val="001E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1761DFF5-E921-32A1-1A64-C0E02D50848D}"/>
              </a:ext>
            </a:extLst>
          </p:cNvPr>
          <p:cNvSpPr/>
          <p:nvPr/>
        </p:nvSpPr>
        <p:spPr>
          <a:xfrm>
            <a:off x="4849557" y="2186916"/>
            <a:ext cx="352926" cy="332794"/>
          </a:xfrm>
          <a:prstGeom prst="flowChartConnector">
            <a:avLst/>
          </a:prstGeom>
          <a:solidFill>
            <a:srgbClr val="F3B5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15EDFB0F-8B16-8A8A-6BE0-D2E696DB671A}"/>
              </a:ext>
            </a:extLst>
          </p:cNvPr>
          <p:cNvSpPr/>
          <p:nvPr/>
        </p:nvSpPr>
        <p:spPr>
          <a:xfrm>
            <a:off x="4868667" y="3775119"/>
            <a:ext cx="352926" cy="332794"/>
          </a:xfrm>
          <a:prstGeom prst="flowChartConnector">
            <a:avLst/>
          </a:prstGeom>
          <a:solidFill>
            <a:srgbClr val="99DAC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D42C2A61-227B-AC66-CE60-4F3ECA27B9F4}"/>
              </a:ext>
            </a:extLst>
          </p:cNvPr>
          <p:cNvSpPr/>
          <p:nvPr/>
        </p:nvSpPr>
        <p:spPr>
          <a:xfrm>
            <a:off x="3938253" y="4992398"/>
            <a:ext cx="352926" cy="332794"/>
          </a:xfrm>
          <a:prstGeom prst="flowChartConnector">
            <a:avLst/>
          </a:prstGeom>
          <a:solidFill>
            <a:srgbClr val="9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F6155E7C-031F-2B9E-F645-318FDC137A16}"/>
              </a:ext>
            </a:extLst>
          </p:cNvPr>
          <p:cNvGrpSpPr/>
          <p:nvPr/>
        </p:nvGrpSpPr>
        <p:grpSpPr>
          <a:xfrm>
            <a:off x="6447919" y="359031"/>
            <a:ext cx="898397" cy="978569"/>
            <a:chOff x="6447919" y="359031"/>
            <a:chExt cx="898397" cy="978569"/>
          </a:xfrm>
        </p:grpSpPr>
        <p:sp>
          <p:nvSpPr>
            <p:cNvPr id="24" name="Flowchart: Connector 23">
              <a:extLst>
                <a:ext uri="{FF2B5EF4-FFF2-40B4-BE49-F238E27FC236}">
                  <a16:creationId xmlns:a16="http://schemas.microsoft.com/office/drawing/2014/main" id="{0C40D6A4-1172-B71E-7D05-99341B468213}"/>
                </a:ext>
              </a:extLst>
            </p:cNvPr>
            <p:cNvSpPr/>
            <p:nvPr/>
          </p:nvSpPr>
          <p:spPr>
            <a:xfrm>
              <a:off x="6447919" y="359031"/>
              <a:ext cx="898397" cy="978569"/>
            </a:xfrm>
            <a:prstGeom prst="flowChartConnector">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61CF4D0-7CA2-A259-D763-808653C682B6}"/>
                </a:ext>
              </a:extLst>
            </p:cNvPr>
            <p:cNvSpPr txBox="1"/>
            <p:nvPr/>
          </p:nvSpPr>
          <p:spPr>
            <a:xfrm>
              <a:off x="6715398" y="580712"/>
              <a:ext cx="630918" cy="553998"/>
            </a:xfrm>
            <a:prstGeom prst="rect">
              <a:avLst/>
            </a:prstGeom>
            <a:noFill/>
          </p:spPr>
          <p:txBody>
            <a:bodyPr wrap="square" rtlCol="0">
              <a:spAutoFit/>
            </a:bodyPr>
            <a:lstStyle/>
            <a:p>
              <a:r>
                <a:rPr lang="en-US" sz="3000" b="1" dirty="0">
                  <a:latin typeface="Bernard MT Condensed" panose="02050806060905020404" pitchFamily="18" charset="0"/>
                </a:rPr>
                <a:t>1</a:t>
              </a:r>
            </a:p>
          </p:txBody>
        </p:sp>
      </p:grpSp>
      <p:grpSp>
        <p:nvGrpSpPr>
          <p:cNvPr id="59" name="Group 58">
            <a:extLst>
              <a:ext uri="{FF2B5EF4-FFF2-40B4-BE49-F238E27FC236}">
                <a16:creationId xmlns:a16="http://schemas.microsoft.com/office/drawing/2014/main" id="{BE45AB3B-AC67-185C-7A9D-FE26B446C4B8}"/>
              </a:ext>
            </a:extLst>
          </p:cNvPr>
          <p:cNvGrpSpPr/>
          <p:nvPr/>
        </p:nvGrpSpPr>
        <p:grpSpPr>
          <a:xfrm>
            <a:off x="7587438" y="1850830"/>
            <a:ext cx="898397" cy="978569"/>
            <a:chOff x="7587438" y="1850830"/>
            <a:chExt cx="898397" cy="978569"/>
          </a:xfrm>
        </p:grpSpPr>
        <p:sp>
          <p:nvSpPr>
            <p:cNvPr id="25" name="Flowchart: Connector 24">
              <a:extLst>
                <a:ext uri="{FF2B5EF4-FFF2-40B4-BE49-F238E27FC236}">
                  <a16:creationId xmlns:a16="http://schemas.microsoft.com/office/drawing/2014/main" id="{4E817D9F-77A3-9FE8-1780-046B2690AD2C}"/>
                </a:ext>
              </a:extLst>
            </p:cNvPr>
            <p:cNvSpPr/>
            <p:nvPr/>
          </p:nvSpPr>
          <p:spPr>
            <a:xfrm>
              <a:off x="7587438" y="1850830"/>
              <a:ext cx="898397" cy="978569"/>
            </a:xfrm>
            <a:prstGeom prst="flowChartConnector">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EA9604A-5DEC-BAB2-1B7D-52EFBBC47738}"/>
                </a:ext>
              </a:extLst>
            </p:cNvPr>
            <p:cNvSpPr txBox="1"/>
            <p:nvPr/>
          </p:nvSpPr>
          <p:spPr>
            <a:xfrm>
              <a:off x="7854917" y="2076313"/>
              <a:ext cx="630918" cy="553998"/>
            </a:xfrm>
            <a:prstGeom prst="rect">
              <a:avLst/>
            </a:prstGeom>
            <a:noFill/>
          </p:spPr>
          <p:txBody>
            <a:bodyPr wrap="square" rtlCol="0">
              <a:spAutoFit/>
            </a:bodyPr>
            <a:lstStyle/>
            <a:p>
              <a:r>
                <a:rPr lang="en-US" sz="3000" b="1" dirty="0">
                  <a:latin typeface="Bernard MT Condensed" panose="02050806060905020404" pitchFamily="18" charset="0"/>
                </a:rPr>
                <a:t>2</a:t>
              </a:r>
            </a:p>
          </p:txBody>
        </p:sp>
      </p:grpSp>
      <p:grpSp>
        <p:nvGrpSpPr>
          <p:cNvPr id="61" name="Group 60">
            <a:extLst>
              <a:ext uri="{FF2B5EF4-FFF2-40B4-BE49-F238E27FC236}">
                <a16:creationId xmlns:a16="http://schemas.microsoft.com/office/drawing/2014/main" id="{847A0E35-D4BC-7004-4AA4-D57EAFD3D416}"/>
              </a:ext>
            </a:extLst>
          </p:cNvPr>
          <p:cNvGrpSpPr/>
          <p:nvPr/>
        </p:nvGrpSpPr>
        <p:grpSpPr>
          <a:xfrm>
            <a:off x="7587438" y="3598386"/>
            <a:ext cx="898397" cy="978569"/>
            <a:chOff x="7587438" y="3598386"/>
            <a:chExt cx="898397" cy="978569"/>
          </a:xfrm>
        </p:grpSpPr>
        <p:sp>
          <p:nvSpPr>
            <p:cNvPr id="26" name="Flowchart: Connector 25">
              <a:extLst>
                <a:ext uri="{FF2B5EF4-FFF2-40B4-BE49-F238E27FC236}">
                  <a16:creationId xmlns:a16="http://schemas.microsoft.com/office/drawing/2014/main" id="{F23C47B1-42EE-F900-55A8-D9A2BDB8445C}"/>
                </a:ext>
              </a:extLst>
            </p:cNvPr>
            <p:cNvSpPr/>
            <p:nvPr/>
          </p:nvSpPr>
          <p:spPr>
            <a:xfrm>
              <a:off x="7587438" y="3598386"/>
              <a:ext cx="898397" cy="978569"/>
            </a:xfrm>
            <a:prstGeom prst="flowChartConnector">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0070949-8C86-16ED-8B5D-95C0B88B7844}"/>
                </a:ext>
              </a:extLst>
            </p:cNvPr>
            <p:cNvSpPr txBox="1"/>
            <p:nvPr/>
          </p:nvSpPr>
          <p:spPr>
            <a:xfrm>
              <a:off x="7854917" y="3830914"/>
              <a:ext cx="630918" cy="553998"/>
            </a:xfrm>
            <a:prstGeom prst="rect">
              <a:avLst/>
            </a:prstGeom>
            <a:noFill/>
          </p:spPr>
          <p:txBody>
            <a:bodyPr wrap="square" rtlCol="0">
              <a:spAutoFit/>
            </a:bodyPr>
            <a:lstStyle/>
            <a:p>
              <a:r>
                <a:rPr lang="en-US" sz="3000" b="1" dirty="0">
                  <a:latin typeface="Bernard MT Condensed" panose="02050806060905020404" pitchFamily="18" charset="0"/>
                </a:rPr>
                <a:t>3</a:t>
              </a:r>
            </a:p>
          </p:txBody>
        </p:sp>
      </p:grpSp>
      <p:grpSp>
        <p:nvGrpSpPr>
          <p:cNvPr id="63" name="Group 62">
            <a:extLst>
              <a:ext uri="{FF2B5EF4-FFF2-40B4-BE49-F238E27FC236}">
                <a16:creationId xmlns:a16="http://schemas.microsoft.com/office/drawing/2014/main" id="{60D5B613-541A-5DC7-3D47-32758F7CBBEA}"/>
              </a:ext>
            </a:extLst>
          </p:cNvPr>
          <p:cNvGrpSpPr/>
          <p:nvPr/>
        </p:nvGrpSpPr>
        <p:grpSpPr>
          <a:xfrm>
            <a:off x="6389995" y="5075595"/>
            <a:ext cx="898397" cy="978569"/>
            <a:chOff x="6389995" y="5075595"/>
            <a:chExt cx="898397" cy="978569"/>
          </a:xfrm>
        </p:grpSpPr>
        <p:sp>
          <p:nvSpPr>
            <p:cNvPr id="27" name="Flowchart: Connector 26">
              <a:extLst>
                <a:ext uri="{FF2B5EF4-FFF2-40B4-BE49-F238E27FC236}">
                  <a16:creationId xmlns:a16="http://schemas.microsoft.com/office/drawing/2014/main" id="{C79A4106-EC89-58A1-2599-5BC0CAAF3364}"/>
                </a:ext>
              </a:extLst>
            </p:cNvPr>
            <p:cNvSpPr/>
            <p:nvPr/>
          </p:nvSpPr>
          <p:spPr>
            <a:xfrm>
              <a:off x="6389995" y="5075595"/>
              <a:ext cx="898397" cy="978569"/>
            </a:xfrm>
            <a:prstGeom prst="flowChartConnector">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A0AC348-805E-A885-242D-EC69E5E6D28A}"/>
                </a:ext>
              </a:extLst>
            </p:cNvPr>
            <p:cNvSpPr txBox="1"/>
            <p:nvPr/>
          </p:nvSpPr>
          <p:spPr>
            <a:xfrm>
              <a:off x="6634926" y="5287880"/>
              <a:ext cx="630918" cy="553998"/>
            </a:xfrm>
            <a:prstGeom prst="rect">
              <a:avLst/>
            </a:prstGeom>
            <a:noFill/>
          </p:spPr>
          <p:txBody>
            <a:bodyPr wrap="square" rtlCol="0">
              <a:spAutoFit/>
            </a:bodyPr>
            <a:lstStyle/>
            <a:p>
              <a:r>
                <a:rPr lang="en-US" sz="3000" b="1" dirty="0">
                  <a:latin typeface="Bernard MT Condensed" panose="02050806060905020404" pitchFamily="18" charset="0"/>
                </a:rPr>
                <a:t>4</a:t>
              </a:r>
            </a:p>
          </p:txBody>
        </p:sp>
      </p:grpSp>
      <p:sp>
        <p:nvSpPr>
          <p:cNvPr id="65" name="Rectangle: Rounded Corners 64">
            <a:hlinkClick r:id="rId8" action="ppaction://hlinksldjump"/>
            <a:extLst>
              <a:ext uri="{FF2B5EF4-FFF2-40B4-BE49-F238E27FC236}">
                <a16:creationId xmlns:a16="http://schemas.microsoft.com/office/drawing/2014/main" id="{F77E0967-FDEE-5578-FD5C-A11F611FCF06}"/>
              </a:ext>
            </a:extLst>
          </p:cNvPr>
          <p:cNvSpPr/>
          <p:nvPr/>
        </p:nvSpPr>
        <p:spPr>
          <a:xfrm>
            <a:off x="229345" y="192385"/>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243935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17" presetClass="entr" presetSubtype="8"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ppt_x</p:attrName>
                                        </p:attrNameLst>
                                      </p:cBhvr>
                                      <p:tavLst>
                                        <p:tav tm="0">
                                          <p:val>
                                            <p:strVal val="#ppt_x-#ppt_w/2"/>
                                          </p:val>
                                        </p:tav>
                                        <p:tav tm="100000">
                                          <p:val>
                                            <p:strVal val="#ppt_x"/>
                                          </p:val>
                                        </p:tav>
                                      </p:tavLst>
                                    </p:anim>
                                    <p:anim calcmode="lin" valueType="num">
                                      <p:cBhvr>
                                        <p:cTn id="20" dur="500" fill="hold"/>
                                        <p:tgtEl>
                                          <p:spTgt spid="16"/>
                                        </p:tgtEl>
                                        <p:attrNameLst>
                                          <p:attrName>ppt_y</p:attrName>
                                        </p:attrNameLst>
                                      </p:cBhvr>
                                      <p:tavLst>
                                        <p:tav tm="0">
                                          <p:val>
                                            <p:strVal val="#ppt_y"/>
                                          </p:val>
                                        </p:tav>
                                        <p:tav tm="100000">
                                          <p:val>
                                            <p:strVal val="#ppt_y"/>
                                          </p:val>
                                        </p:tav>
                                      </p:tavLst>
                                    </p:anim>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75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ppt_w/2"/>
                                          </p:val>
                                        </p:tav>
                                        <p:tav tm="100000">
                                          <p:val>
                                            <p:strVal val="#ppt_x"/>
                                          </p:val>
                                        </p:tav>
                                      </p:tavLst>
                                    </p:anim>
                                    <p:anim calcmode="lin" valueType="num">
                                      <p:cBhvr>
                                        <p:cTn id="26" dur="500" fill="hold"/>
                                        <p:tgtEl>
                                          <p:spTgt spid="32"/>
                                        </p:tgtEl>
                                        <p:attrNameLst>
                                          <p:attrName>ppt_y</p:attrName>
                                        </p:attrNameLst>
                                      </p:cBhvr>
                                      <p:tavLst>
                                        <p:tav tm="0">
                                          <p:val>
                                            <p:strVal val="#ppt_y"/>
                                          </p:val>
                                        </p:tav>
                                        <p:tav tm="100000">
                                          <p:val>
                                            <p:strVal val="#ppt_y"/>
                                          </p:val>
                                        </p:tav>
                                      </p:tavLst>
                                    </p:anim>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strVal val="#ppt_h"/>
                                          </p:val>
                                        </p:tav>
                                        <p:tav tm="100000">
                                          <p:val>
                                            <p:strVal val="#ppt_h"/>
                                          </p:val>
                                        </p:tav>
                                      </p:tavLst>
                                    </p:anim>
                                  </p:childTnLst>
                                </p:cTn>
                              </p:par>
                              <p:par>
                                <p:cTn id="29" presetID="53" presetClass="entr" presetSubtype="16" fill="hold" nodeType="withEffect">
                                  <p:stCondLst>
                                    <p:cond delay="100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par>
                                <p:cTn id="34" presetID="22" presetClass="entr" presetSubtype="8" fill="hold" nodeType="withEffect">
                                  <p:stCondLst>
                                    <p:cond delay="125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500"/>
                                        <p:tgtEl>
                                          <p:spTgt spid="58"/>
                                        </p:tgtEl>
                                      </p:cBhvr>
                                    </p:animEffect>
                                  </p:childTnLst>
                                </p:cTn>
                              </p:par>
                              <p:par>
                                <p:cTn id="37" presetID="22" presetClass="entr" presetSubtype="1" fill="hold" grpId="0" nodeType="withEffect">
                                  <p:stCondLst>
                                    <p:cond delay="150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17" presetClass="entr" presetSubtype="8" fill="hold" grpId="0" nodeType="withEffect">
                                  <p:stCondLst>
                                    <p:cond delay="175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ppt_x</p:attrName>
                                        </p:attrNameLst>
                                      </p:cBhvr>
                                      <p:tavLst>
                                        <p:tav tm="0">
                                          <p:val>
                                            <p:strVal val="#ppt_x-#ppt_w/2"/>
                                          </p:val>
                                        </p:tav>
                                        <p:tav tm="100000">
                                          <p:val>
                                            <p:strVal val="#ppt_x"/>
                                          </p:val>
                                        </p:tav>
                                      </p:tavLst>
                                    </p:anim>
                                    <p:anim calcmode="lin" valueType="num">
                                      <p:cBhvr>
                                        <p:cTn id="43" dur="500" fill="hold"/>
                                        <p:tgtEl>
                                          <p:spTgt spid="17"/>
                                        </p:tgtEl>
                                        <p:attrNameLst>
                                          <p:attrName>ppt_y</p:attrName>
                                        </p:attrNameLst>
                                      </p:cBhvr>
                                      <p:tavLst>
                                        <p:tav tm="0">
                                          <p:val>
                                            <p:strVal val="#ppt_y"/>
                                          </p:val>
                                        </p:tav>
                                        <p:tav tm="100000">
                                          <p:val>
                                            <p:strVal val="#ppt_y"/>
                                          </p:val>
                                        </p:tav>
                                      </p:tavLst>
                                    </p:anim>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strVal val="#ppt_h"/>
                                          </p:val>
                                        </p:tav>
                                        <p:tav tm="100000">
                                          <p:val>
                                            <p:strVal val="#ppt_h"/>
                                          </p:val>
                                        </p:tav>
                                      </p:tavLst>
                                    </p:anim>
                                  </p:childTnLst>
                                </p:cTn>
                              </p:par>
                              <p:par>
                                <p:cTn id="46" presetID="17" presetClass="entr" presetSubtype="8" fill="hold" grpId="0" nodeType="withEffect">
                                  <p:stCondLst>
                                    <p:cond delay="200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ppt_x</p:attrName>
                                        </p:attrNameLst>
                                      </p:cBhvr>
                                      <p:tavLst>
                                        <p:tav tm="0">
                                          <p:val>
                                            <p:strVal val="#ppt_x-#ppt_w/2"/>
                                          </p:val>
                                        </p:tav>
                                        <p:tav tm="100000">
                                          <p:val>
                                            <p:strVal val="#ppt_x"/>
                                          </p:val>
                                        </p:tav>
                                      </p:tavLst>
                                    </p:anim>
                                    <p:anim calcmode="lin" valueType="num">
                                      <p:cBhvr>
                                        <p:cTn id="49" dur="500" fill="hold"/>
                                        <p:tgtEl>
                                          <p:spTgt spid="33"/>
                                        </p:tgtEl>
                                        <p:attrNameLst>
                                          <p:attrName>ppt_y</p:attrName>
                                        </p:attrNameLst>
                                      </p:cBhvr>
                                      <p:tavLst>
                                        <p:tav tm="0">
                                          <p:val>
                                            <p:strVal val="#ppt_y"/>
                                          </p:val>
                                        </p:tav>
                                        <p:tav tm="100000">
                                          <p:val>
                                            <p:strVal val="#ppt_y"/>
                                          </p:val>
                                        </p:tav>
                                      </p:tavLst>
                                    </p:anim>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strVal val="#ppt_h"/>
                                          </p:val>
                                        </p:tav>
                                        <p:tav tm="100000">
                                          <p:val>
                                            <p:strVal val="#ppt_h"/>
                                          </p:val>
                                        </p:tav>
                                      </p:tavLst>
                                    </p:anim>
                                  </p:childTnLst>
                                </p:cTn>
                              </p:par>
                              <p:par>
                                <p:cTn id="52" presetID="53" presetClass="entr" presetSubtype="16" fill="hold" nodeType="withEffect">
                                  <p:stCondLst>
                                    <p:cond delay="2250"/>
                                  </p:stCondLst>
                                  <p:childTnLst>
                                    <p:set>
                                      <p:cBhvr>
                                        <p:cTn id="53" dur="1" fill="hold">
                                          <p:stCondLst>
                                            <p:cond delay="0"/>
                                          </p:stCondLst>
                                        </p:cTn>
                                        <p:tgtEl>
                                          <p:spTgt spid="59"/>
                                        </p:tgtEl>
                                        <p:attrNameLst>
                                          <p:attrName>style.visibility</p:attrName>
                                        </p:attrNameLst>
                                      </p:cBhvr>
                                      <p:to>
                                        <p:strVal val="visible"/>
                                      </p:to>
                                    </p:set>
                                    <p:anim calcmode="lin" valueType="num">
                                      <p:cBhvr>
                                        <p:cTn id="54" dur="500" fill="hold"/>
                                        <p:tgtEl>
                                          <p:spTgt spid="59"/>
                                        </p:tgtEl>
                                        <p:attrNameLst>
                                          <p:attrName>ppt_w</p:attrName>
                                        </p:attrNameLst>
                                      </p:cBhvr>
                                      <p:tavLst>
                                        <p:tav tm="0">
                                          <p:val>
                                            <p:fltVal val="0"/>
                                          </p:val>
                                        </p:tav>
                                        <p:tav tm="100000">
                                          <p:val>
                                            <p:strVal val="#ppt_w"/>
                                          </p:val>
                                        </p:tav>
                                      </p:tavLst>
                                    </p:anim>
                                    <p:anim calcmode="lin" valueType="num">
                                      <p:cBhvr>
                                        <p:cTn id="55" dur="500" fill="hold"/>
                                        <p:tgtEl>
                                          <p:spTgt spid="59"/>
                                        </p:tgtEl>
                                        <p:attrNameLst>
                                          <p:attrName>ppt_h</p:attrName>
                                        </p:attrNameLst>
                                      </p:cBhvr>
                                      <p:tavLst>
                                        <p:tav tm="0">
                                          <p:val>
                                            <p:fltVal val="0"/>
                                          </p:val>
                                        </p:tav>
                                        <p:tav tm="100000">
                                          <p:val>
                                            <p:strVal val="#ppt_h"/>
                                          </p:val>
                                        </p:tav>
                                      </p:tavLst>
                                    </p:anim>
                                    <p:animEffect transition="in" filter="fade">
                                      <p:cBhvr>
                                        <p:cTn id="56" dur="500"/>
                                        <p:tgtEl>
                                          <p:spTgt spid="59"/>
                                        </p:tgtEl>
                                      </p:cBhvr>
                                    </p:animEffect>
                                  </p:childTnLst>
                                </p:cTn>
                              </p:par>
                              <p:par>
                                <p:cTn id="57" presetID="22" presetClass="entr" presetSubtype="8" fill="hold" nodeType="withEffect">
                                  <p:stCondLst>
                                    <p:cond delay="250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par>
                                <p:cTn id="60" presetID="22" presetClass="entr" presetSubtype="1" fill="hold" grpId="0" nodeType="withEffect">
                                  <p:stCondLst>
                                    <p:cond delay="275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par>
                                <p:cTn id="63" presetID="17" presetClass="entr" presetSubtype="8" fill="hold" grpId="0" nodeType="withEffect">
                                  <p:stCondLst>
                                    <p:cond delay="300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ppt_x</p:attrName>
                                        </p:attrNameLst>
                                      </p:cBhvr>
                                      <p:tavLst>
                                        <p:tav tm="0">
                                          <p:val>
                                            <p:strVal val="#ppt_x-#ppt_w/2"/>
                                          </p:val>
                                        </p:tav>
                                        <p:tav tm="100000">
                                          <p:val>
                                            <p:strVal val="#ppt_x"/>
                                          </p:val>
                                        </p:tav>
                                      </p:tavLst>
                                    </p:anim>
                                    <p:anim calcmode="lin" valueType="num">
                                      <p:cBhvr>
                                        <p:cTn id="66" dur="500" fill="hold"/>
                                        <p:tgtEl>
                                          <p:spTgt spid="18"/>
                                        </p:tgtEl>
                                        <p:attrNameLst>
                                          <p:attrName>ppt_y</p:attrName>
                                        </p:attrNameLst>
                                      </p:cBhvr>
                                      <p:tavLst>
                                        <p:tav tm="0">
                                          <p:val>
                                            <p:strVal val="#ppt_y"/>
                                          </p:val>
                                        </p:tav>
                                        <p:tav tm="100000">
                                          <p:val>
                                            <p:strVal val="#ppt_y"/>
                                          </p:val>
                                        </p:tav>
                                      </p:tavLst>
                                    </p:anim>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strVal val="#ppt_h"/>
                                          </p:val>
                                        </p:tav>
                                        <p:tav tm="100000">
                                          <p:val>
                                            <p:strVal val="#ppt_h"/>
                                          </p:val>
                                        </p:tav>
                                      </p:tavLst>
                                    </p:anim>
                                  </p:childTnLst>
                                </p:cTn>
                              </p:par>
                              <p:par>
                                <p:cTn id="69" presetID="17" presetClass="entr" presetSubtype="8" fill="hold" grpId="0" nodeType="withEffect">
                                  <p:stCondLst>
                                    <p:cond delay="325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ppt_x</p:attrName>
                                        </p:attrNameLst>
                                      </p:cBhvr>
                                      <p:tavLst>
                                        <p:tav tm="0">
                                          <p:val>
                                            <p:strVal val="#ppt_x-#ppt_w/2"/>
                                          </p:val>
                                        </p:tav>
                                        <p:tav tm="100000">
                                          <p:val>
                                            <p:strVal val="#ppt_x"/>
                                          </p:val>
                                        </p:tav>
                                      </p:tavLst>
                                    </p:anim>
                                    <p:anim calcmode="lin" valueType="num">
                                      <p:cBhvr>
                                        <p:cTn id="72" dur="500" fill="hold"/>
                                        <p:tgtEl>
                                          <p:spTgt spid="34"/>
                                        </p:tgtEl>
                                        <p:attrNameLst>
                                          <p:attrName>ppt_y</p:attrName>
                                        </p:attrNameLst>
                                      </p:cBhvr>
                                      <p:tavLst>
                                        <p:tav tm="0">
                                          <p:val>
                                            <p:strVal val="#ppt_y"/>
                                          </p:val>
                                        </p:tav>
                                        <p:tav tm="100000">
                                          <p:val>
                                            <p:strVal val="#ppt_y"/>
                                          </p:val>
                                        </p:tav>
                                      </p:tavLst>
                                    </p:anim>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strVal val="#ppt_h"/>
                                          </p:val>
                                        </p:tav>
                                        <p:tav tm="100000">
                                          <p:val>
                                            <p:strVal val="#ppt_h"/>
                                          </p:val>
                                        </p:tav>
                                      </p:tavLst>
                                    </p:anim>
                                  </p:childTnLst>
                                </p:cTn>
                              </p:par>
                              <p:par>
                                <p:cTn id="75" presetID="53" presetClass="entr" presetSubtype="16" fill="hold" nodeType="withEffect">
                                  <p:stCondLst>
                                    <p:cond delay="3500"/>
                                  </p:stCondLst>
                                  <p:childTnLst>
                                    <p:set>
                                      <p:cBhvr>
                                        <p:cTn id="76" dur="1" fill="hold">
                                          <p:stCondLst>
                                            <p:cond delay="0"/>
                                          </p:stCondLst>
                                        </p:cTn>
                                        <p:tgtEl>
                                          <p:spTgt spid="61"/>
                                        </p:tgtEl>
                                        <p:attrNameLst>
                                          <p:attrName>style.visibility</p:attrName>
                                        </p:attrNameLst>
                                      </p:cBhvr>
                                      <p:to>
                                        <p:strVal val="visible"/>
                                      </p:to>
                                    </p:set>
                                    <p:anim calcmode="lin" valueType="num">
                                      <p:cBhvr>
                                        <p:cTn id="77" dur="500" fill="hold"/>
                                        <p:tgtEl>
                                          <p:spTgt spid="61"/>
                                        </p:tgtEl>
                                        <p:attrNameLst>
                                          <p:attrName>ppt_w</p:attrName>
                                        </p:attrNameLst>
                                      </p:cBhvr>
                                      <p:tavLst>
                                        <p:tav tm="0">
                                          <p:val>
                                            <p:fltVal val="0"/>
                                          </p:val>
                                        </p:tav>
                                        <p:tav tm="100000">
                                          <p:val>
                                            <p:strVal val="#ppt_w"/>
                                          </p:val>
                                        </p:tav>
                                      </p:tavLst>
                                    </p:anim>
                                    <p:anim calcmode="lin" valueType="num">
                                      <p:cBhvr>
                                        <p:cTn id="78" dur="500" fill="hold"/>
                                        <p:tgtEl>
                                          <p:spTgt spid="61"/>
                                        </p:tgtEl>
                                        <p:attrNameLst>
                                          <p:attrName>ppt_h</p:attrName>
                                        </p:attrNameLst>
                                      </p:cBhvr>
                                      <p:tavLst>
                                        <p:tav tm="0">
                                          <p:val>
                                            <p:fltVal val="0"/>
                                          </p:val>
                                        </p:tav>
                                        <p:tav tm="100000">
                                          <p:val>
                                            <p:strVal val="#ppt_h"/>
                                          </p:val>
                                        </p:tav>
                                      </p:tavLst>
                                    </p:anim>
                                    <p:animEffect transition="in" filter="fade">
                                      <p:cBhvr>
                                        <p:cTn id="79" dur="500"/>
                                        <p:tgtEl>
                                          <p:spTgt spid="61"/>
                                        </p:tgtEl>
                                      </p:cBhvr>
                                    </p:animEffect>
                                  </p:childTnLst>
                                </p:cTn>
                              </p:par>
                              <p:par>
                                <p:cTn id="80" presetID="22" presetClass="entr" presetSubtype="8" fill="hold" nodeType="withEffect">
                                  <p:stCondLst>
                                    <p:cond delay="3750"/>
                                  </p:stCondLst>
                                  <p:childTnLst>
                                    <p:set>
                                      <p:cBhvr>
                                        <p:cTn id="81" dur="1" fill="hold">
                                          <p:stCondLst>
                                            <p:cond delay="0"/>
                                          </p:stCondLst>
                                        </p:cTn>
                                        <p:tgtEl>
                                          <p:spTgt spid="62"/>
                                        </p:tgtEl>
                                        <p:attrNameLst>
                                          <p:attrName>style.visibility</p:attrName>
                                        </p:attrNameLst>
                                      </p:cBhvr>
                                      <p:to>
                                        <p:strVal val="visible"/>
                                      </p:to>
                                    </p:set>
                                    <p:animEffect transition="in" filter="wipe(left)">
                                      <p:cBhvr>
                                        <p:cTn id="82" dur="500"/>
                                        <p:tgtEl>
                                          <p:spTgt spid="62"/>
                                        </p:tgtEl>
                                      </p:cBhvr>
                                    </p:animEffect>
                                  </p:childTnLst>
                                </p:cTn>
                              </p:par>
                              <p:par>
                                <p:cTn id="83" presetID="22" presetClass="entr" presetSubtype="1" fill="hold" grpId="0" nodeType="withEffect">
                                  <p:stCondLst>
                                    <p:cond delay="4000"/>
                                  </p:stCondLst>
                                  <p:childTnLst>
                                    <p:set>
                                      <p:cBhvr>
                                        <p:cTn id="84" dur="1" fill="hold">
                                          <p:stCondLst>
                                            <p:cond delay="0"/>
                                          </p:stCondLst>
                                        </p:cTn>
                                        <p:tgtEl>
                                          <p:spTgt spid="14"/>
                                        </p:tgtEl>
                                        <p:attrNameLst>
                                          <p:attrName>style.visibility</p:attrName>
                                        </p:attrNameLst>
                                      </p:cBhvr>
                                      <p:to>
                                        <p:strVal val="visible"/>
                                      </p:to>
                                    </p:set>
                                    <p:animEffect transition="in" filter="wipe(up)">
                                      <p:cBhvr>
                                        <p:cTn id="85" dur="500"/>
                                        <p:tgtEl>
                                          <p:spTgt spid="14"/>
                                        </p:tgtEl>
                                      </p:cBhvr>
                                    </p:animEffect>
                                  </p:childTnLst>
                                </p:cTn>
                              </p:par>
                              <p:par>
                                <p:cTn id="86" presetID="17" presetClass="entr" presetSubtype="8" fill="hold" grpId="0" nodeType="withEffect">
                                  <p:stCondLst>
                                    <p:cond delay="4250"/>
                                  </p:stCondLst>
                                  <p:childTnLst>
                                    <p:set>
                                      <p:cBhvr>
                                        <p:cTn id="87" dur="1" fill="hold">
                                          <p:stCondLst>
                                            <p:cond delay="0"/>
                                          </p:stCondLst>
                                        </p:cTn>
                                        <p:tgtEl>
                                          <p:spTgt spid="19"/>
                                        </p:tgtEl>
                                        <p:attrNameLst>
                                          <p:attrName>style.visibility</p:attrName>
                                        </p:attrNameLst>
                                      </p:cBhvr>
                                      <p:to>
                                        <p:strVal val="visible"/>
                                      </p:to>
                                    </p:set>
                                    <p:anim calcmode="lin" valueType="num">
                                      <p:cBhvr>
                                        <p:cTn id="88" dur="500" fill="hold"/>
                                        <p:tgtEl>
                                          <p:spTgt spid="19"/>
                                        </p:tgtEl>
                                        <p:attrNameLst>
                                          <p:attrName>ppt_x</p:attrName>
                                        </p:attrNameLst>
                                      </p:cBhvr>
                                      <p:tavLst>
                                        <p:tav tm="0">
                                          <p:val>
                                            <p:strVal val="#ppt_x-#ppt_w/2"/>
                                          </p:val>
                                        </p:tav>
                                        <p:tav tm="100000">
                                          <p:val>
                                            <p:strVal val="#ppt_x"/>
                                          </p:val>
                                        </p:tav>
                                      </p:tavLst>
                                    </p:anim>
                                    <p:anim calcmode="lin" valueType="num">
                                      <p:cBhvr>
                                        <p:cTn id="89" dur="500" fill="hold"/>
                                        <p:tgtEl>
                                          <p:spTgt spid="19"/>
                                        </p:tgtEl>
                                        <p:attrNameLst>
                                          <p:attrName>ppt_y</p:attrName>
                                        </p:attrNameLst>
                                      </p:cBhvr>
                                      <p:tavLst>
                                        <p:tav tm="0">
                                          <p:val>
                                            <p:strVal val="#ppt_y"/>
                                          </p:val>
                                        </p:tav>
                                        <p:tav tm="100000">
                                          <p:val>
                                            <p:strVal val="#ppt_y"/>
                                          </p:val>
                                        </p:tav>
                                      </p:tavLst>
                                    </p:anim>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strVal val="#ppt_h"/>
                                          </p:val>
                                        </p:tav>
                                        <p:tav tm="100000">
                                          <p:val>
                                            <p:strVal val="#ppt_h"/>
                                          </p:val>
                                        </p:tav>
                                      </p:tavLst>
                                    </p:anim>
                                  </p:childTnLst>
                                </p:cTn>
                              </p:par>
                              <p:par>
                                <p:cTn id="92" presetID="17" presetClass="entr" presetSubtype="8" fill="hold" grpId="0" nodeType="withEffect">
                                  <p:stCondLst>
                                    <p:cond delay="450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ppt_x</p:attrName>
                                        </p:attrNameLst>
                                      </p:cBhvr>
                                      <p:tavLst>
                                        <p:tav tm="0">
                                          <p:val>
                                            <p:strVal val="#ppt_x-#ppt_w/2"/>
                                          </p:val>
                                        </p:tav>
                                        <p:tav tm="100000">
                                          <p:val>
                                            <p:strVal val="#ppt_x"/>
                                          </p:val>
                                        </p:tav>
                                      </p:tavLst>
                                    </p:anim>
                                    <p:anim calcmode="lin" valueType="num">
                                      <p:cBhvr>
                                        <p:cTn id="95" dur="500" fill="hold"/>
                                        <p:tgtEl>
                                          <p:spTgt spid="35"/>
                                        </p:tgtEl>
                                        <p:attrNameLst>
                                          <p:attrName>ppt_y</p:attrName>
                                        </p:attrNameLst>
                                      </p:cBhvr>
                                      <p:tavLst>
                                        <p:tav tm="0">
                                          <p:val>
                                            <p:strVal val="#ppt_y"/>
                                          </p:val>
                                        </p:tav>
                                        <p:tav tm="100000">
                                          <p:val>
                                            <p:strVal val="#ppt_y"/>
                                          </p:val>
                                        </p:tav>
                                      </p:tavLst>
                                    </p:anim>
                                    <p:anim calcmode="lin" valueType="num">
                                      <p:cBhvr>
                                        <p:cTn id="96" dur="500" fill="hold"/>
                                        <p:tgtEl>
                                          <p:spTgt spid="35"/>
                                        </p:tgtEl>
                                        <p:attrNameLst>
                                          <p:attrName>ppt_w</p:attrName>
                                        </p:attrNameLst>
                                      </p:cBhvr>
                                      <p:tavLst>
                                        <p:tav tm="0">
                                          <p:val>
                                            <p:fltVal val="0"/>
                                          </p:val>
                                        </p:tav>
                                        <p:tav tm="100000">
                                          <p:val>
                                            <p:strVal val="#ppt_w"/>
                                          </p:val>
                                        </p:tav>
                                      </p:tavLst>
                                    </p:anim>
                                    <p:anim calcmode="lin" valueType="num">
                                      <p:cBhvr>
                                        <p:cTn id="97" dur="500" fill="hold"/>
                                        <p:tgtEl>
                                          <p:spTgt spid="35"/>
                                        </p:tgtEl>
                                        <p:attrNameLst>
                                          <p:attrName>ppt_h</p:attrName>
                                        </p:attrNameLst>
                                      </p:cBhvr>
                                      <p:tavLst>
                                        <p:tav tm="0">
                                          <p:val>
                                            <p:strVal val="#ppt_h"/>
                                          </p:val>
                                        </p:tav>
                                        <p:tav tm="100000">
                                          <p:val>
                                            <p:strVal val="#ppt_h"/>
                                          </p:val>
                                        </p:tav>
                                      </p:tavLst>
                                    </p:anim>
                                  </p:childTnLst>
                                </p:cTn>
                              </p:par>
                              <p:par>
                                <p:cTn id="98" presetID="53" presetClass="entr" presetSubtype="16" fill="hold" nodeType="withEffect">
                                  <p:stCondLst>
                                    <p:cond delay="475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500" fill="hold"/>
                                        <p:tgtEl>
                                          <p:spTgt spid="63"/>
                                        </p:tgtEl>
                                        <p:attrNameLst>
                                          <p:attrName>ppt_w</p:attrName>
                                        </p:attrNameLst>
                                      </p:cBhvr>
                                      <p:tavLst>
                                        <p:tav tm="0">
                                          <p:val>
                                            <p:fltVal val="0"/>
                                          </p:val>
                                        </p:tav>
                                        <p:tav tm="100000">
                                          <p:val>
                                            <p:strVal val="#ppt_w"/>
                                          </p:val>
                                        </p:tav>
                                      </p:tavLst>
                                    </p:anim>
                                    <p:anim calcmode="lin" valueType="num">
                                      <p:cBhvr>
                                        <p:cTn id="101" dur="500" fill="hold"/>
                                        <p:tgtEl>
                                          <p:spTgt spid="63"/>
                                        </p:tgtEl>
                                        <p:attrNameLst>
                                          <p:attrName>ppt_h</p:attrName>
                                        </p:attrNameLst>
                                      </p:cBhvr>
                                      <p:tavLst>
                                        <p:tav tm="0">
                                          <p:val>
                                            <p:fltVal val="0"/>
                                          </p:val>
                                        </p:tav>
                                        <p:tav tm="100000">
                                          <p:val>
                                            <p:strVal val="#ppt_h"/>
                                          </p:val>
                                        </p:tav>
                                      </p:tavLst>
                                    </p:anim>
                                    <p:animEffect transition="in" filter="fade">
                                      <p:cBhvr>
                                        <p:cTn id="102" dur="500"/>
                                        <p:tgtEl>
                                          <p:spTgt spid="63"/>
                                        </p:tgtEl>
                                      </p:cBhvr>
                                    </p:animEffect>
                                  </p:childTnLst>
                                </p:cTn>
                              </p:par>
                              <p:par>
                                <p:cTn id="103" presetID="22" presetClass="entr" presetSubtype="8" fill="hold" nodeType="withEffect">
                                  <p:stCondLst>
                                    <p:cond delay="5000"/>
                                  </p:stCondLst>
                                  <p:childTnLst>
                                    <p:set>
                                      <p:cBhvr>
                                        <p:cTn id="104" dur="1" fill="hold">
                                          <p:stCondLst>
                                            <p:cond delay="0"/>
                                          </p:stCondLst>
                                        </p:cTn>
                                        <p:tgtEl>
                                          <p:spTgt spid="64"/>
                                        </p:tgtEl>
                                        <p:attrNameLst>
                                          <p:attrName>style.visibility</p:attrName>
                                        </p:attrNameLst>
                                      </p:cBhvr>
                                      <p:to>
                                        <p:strVal val="visible"/>
                                      </p:to>
                                    </p:set>
                                    <p:animEffect transition="in" filter="wipe(left)">
                                      <p:cBhvr>
                                        <p:cTn id="10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2" grpId="0" animBg="1"/>
      <p:bldP spid="33" grpId="0" animBg="1"/>
      <p:bldP spid="34" grpId="0" animBg="1"/>
      <p:bldP spid="3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8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C7FD7D9-02C6-6262-4B91-6EE2ABF825C4}"/>
              </a:ext>
            </a:extLst>
          </p:cNvPr>
          <p:cNvSpPr/>
          <p:nvPr/>
        </p:nvSpPr>
        <p:spPr>
          <a:xfrm>
            <a:off x="7877105" y="1276216"/>
            <a:ext cx="1996403" cy="3509011"/>
          </a:xfrm>
          <a:prstGeom prst="rect">
            <a:avLst/>
          </a:prstGeom>
          <a:solidFill>
            <a:srgbClr val="4F0C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680BBC-449B-D5F9-6520-0798FC5A7A1A}"/>
              </a:ext>
            </a:extLst>
          </p:cNvPr>
          <p:cNvSpPr/>
          <p:nvPr/>
        </p:nvSpPr>
        <p:spPr>
          <a:xfrm>
            <a:off x="4799820" y="1281971"/>
            <a:ext cx="1996403" cy="3509011"/>
          </a:xfrm>
          <a:prstGeom prst="rect">
            <a:avLst/>
          </a:prstGeom>
          <a:solidFill>
            <a:srgbClr val="7263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76DF703-E942-2C32-7691-EECA99239530}"/>
              </a:ext>
            </a:extLst>
          </p:cNvPr>
          <p:cNvSpPr/>
          <p:nvPr/>
        </p:nvSpPr>
        <p:spPr>
          <a:xfrm>
            <a:off x="1889468" y="1310974"/>
            <a:ext cx="1996403" cy="3509011"/>
          </a:xfrm>
          <a:prstGeom prst="rect">
            <a:avLst/>
          </a:prstGeom>
          <a:solidFill>
            <a:srgbClr val="113F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7FDB74-D06D-2A58-F8FD-A00FCCBFA2F9}"/>
              </a:ext>
            </a:extLst>
          </p:cNvPr>
          <p:cNvSpPr/>
          <p:nvPr/>
        </p:nvSpPr>
        <p:spPr>
          <a:xfrm rot="340766">
            <a:off x="-229818" y="1840096"/>
            <a:ext cx="10686298" cy="377192"/>
          </a:xfrm>
          <a:prstGeom prst="rect">
            <a:avLst/>
          </a:prstGeom>
          <a:gradFill flip="none" rotWithShape="1">
            <a:gsLst>
              <a:gs pos="0">
                <a:schemeClr val="tx1">
                  <a:alpha val="64000"/>
                </a:schemeClr>
              </a:gs>
              <a:gs pos="62000">
                <a:schemeClr val="bg1">
                  <a:lumMod val="65000"/>
                </a:schemeClr>
              </a:gs>
            </a:gsLst>
            <a:lin ang="0" scaled="1"/>
            <a:tileRect/>
          </a:gradFill>
          <a:ln>
            <a:noFill/>
          </a:ln>
          <a:effectLst>
            <a:softEdge rad="50800"/>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57A61B-7455-AC80-7890-EDEC6072A36B}"/>
              </a:ext>
            </a:extLst>
          </p:cNvPr>
          <p:cNvSpPr/>
          <p:nvPr/>
        </p:nvSpPr>
        <p:spPr>
          <a:xfrm rot="10800000" flipH="1">
            <a:off x="605823" y="1065539"/>
            <a:ext cx="616171" cy="796866"/>
          </a:xfrm>
          <a:prstGeom prst="ellipse">
            <a:avLst/>
          </a:prstGeom>
          <a:solidFill>
            <a:schemeClr val="bg1">
              <a:lumMod val="75000"/>
            </a:schemeClr>
          </a:solidFill>
          <a:ln>
            <a:noFill/>
          </a:ln>
          <a:effectLst>
            <a:innerShdw blurRad="63500" dist="228600">
              <a:schemeClr val="tx1">
                <a:alpha val="70000"/>
              </a:scheme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50259E11-47AA-CFDD-8961-4C529F843EA8}"/>
              </a:ext>
            </a:extLst>
          </p:cNvPr>
          <p:cNvGrpSpPr/>
          <p:nvPr/>
        </p:nvGrpSpPr>
        <p:grpSpPr>
          <a:xfrm>
            <a:off x="-224486" y="1282567"/>
            <a:ext cx="11196483" cy="411481"/>
            <a:chOff x="-177964" y="2651759"/>
            <a:chExt cx="11196483" cy="411481"/>
          </a:xfrm>
        </p:grpSpPr>
        <p:sp>
          <p:nvSpPr>
            <p:cNvPr id="2" name="Rectangle 1">
              <a:extLst>
                <a:ext uri="{FF2B5EF4-FFF2-40B4-BE49-F238E27FC236}">
                  <a16:creationId xmlns:a16="http://schemas.microsoft.com/office/drawing/2014/main" id="{67298467-FF9A-6013-47C9-C8CCC7C062A6}"/>
                </a:ext>
              </a:extLst>
            </p:cNvPr>
            <p:cNvSpPr/>
            <p:nvPr/>
          </p:nvSpPr>
          <p:spPr>
            <a:xfrm>
              <a:off x="-177964" y="2666999"/>
              <a:ext cx="10686298" cy="377192"/>
            </a:xfrm>
            <a:prstGeom prst="rect">
              <a:avLst/>
            </a:prstGeom>
            <a:gradFill flip="none" rotWithShape="1">
              <a:gsLst>
                <a:gs pos="66050">
                  <a:srgbClr val="EBEBEB"/>
                </a:gs>
                <a:gs pos="0">
                  <a:schemeClr val="tx1"/>
                </a:gs>
                <a:gs pos="39000">
                  <a:schemeClr val="bg1">
                    <a:lumMod val="95000"/>
                  </a:schemeClr>
                </a:gs>
                <a:gs pos="100000">
                  <a:schemeClr val="tx1"/>
                </a:gs>
              </a:gsLst>
              <a:lin ang="5400000" scaled="1"/>
              <a:tileRect/>
            </a:gradFill>
            <a:ln>
              <a:noFill/>
            </a:ln>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F846D10-CD96-D05B-692C-98C17F899B87}"/>
                </a:ext>
              </a:extLst>
            </p:cNvPr>
            <p:cNvSpPr/>
            <p:nvPr/>
          </p:nvSpPr>
          <p:spPr>
            <a:xfrm flipH="1">
              <a:off x="10881105" y="2651759"/>
              <a:ext cx="137414" cy="411481"/>
            </a:xfrm>
            <a:prstGeom prst="ellipse">
              <a:avLst/>
            </a:prstGeom>
            <a:solidFill>
              <a:schemeClr val="bg1">
                <a:lumMod val="7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8B4F95D4-B8C5-42B4-69A2-2CA202A2E83A}"/>
              </a:ext>
            </a:extLst>
          </p:cNvPr>
          <p:cNvSpPr/>
          <p:nvPr/>
        </p:nvSpPr>
        <p:spPr>
          <a:xfrm>
            <a:off x="1338795" y="1292258"/>
            <a:ext cx="2578492" cy="4766311"/>
          </a:xfrm>
          <a:custGeom>
            <a:avLst/>
            <a:gdLst>
              <a:gd name="connsiteX0" fmla="*/ 381395 w 2345531"/>
              <a:gd name="connsiteY0" fmla="*/ 0 h 3527856"/>
              <a:gd name="connsiteX1" fmla="*/ 2345531 w 2345531"/>
              <a:gd name="connsiteY1" fmla="*/ 0 h 3527856"/>
              <a:gd name="connsiteX2" fmla="*/ 1992142 w 2345531"/>
              <a:gd name="connsiteY2" fmla="*/ 332442 h 3527856"/>
              <a:gd name="connsiteX3" fmla="*/ 1992142 w 2345531"/>
              <a:gd name="connsiteY3" fmla="*/ 3527856 h 3527856"/>
              <a:gd name="connsiteX4" fmla="*/ 1964342 w 2345531"/>
              <a:gd name="connsiteY4" fmla="*/ 3527856 h 3527856"/>
              <a:gd name="connsiteX5" fmla="*/ 982171 w 2345531"/>
              <a:gd name="connsiteY5" fmla="*/ 3087352 h 3527856"/>
              <a:gd name="connsiteX6" fmla="*/ 0 w 2345531"/>
              <a:gd name="connsiteY6" fmla="*/ 3527856 h 3527856"/>
              <a:gd name="connsiteX7" fmla="*/ 0 w 2345531"/>
              <a:gd name="connsiteY7" fmla="*/ 358788 h 3527856"/>
              <a:gd name="connsiteX8" fmla="*/ 381395 w 2345531"/>
              <a:gd name="connsiteY8" fmla="*/ 0 h 35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531" h="3527856">
                <a:moveTo>
                  <a:pt x="381395" y="0"/>
                </a:moveTo>
                <a:lnTo>
                  <a:pt x="2345531" y="0"/>
                </a:lnTo>
                <a:cubicBezTo>
                  <a:pt x="2150360" y="0"/>
                  <a:pt x="1992142" y="148840"/>
                  <a:pt x="1992142" y="332442"/>
                </a:cubicBezTo>
                <a:lnTo>
                  <a:pt x="1992142" y="3527856"/>
                </a:lnTo>
                <a:lnTo>
                  <a:pt x="1964342" y="3527856"/>
                </a:lnTo>
                <a:lnTo>
                  <a:pt x="982171" y="3087352"/>
                </a:lnTo>
                <a:lnTo>
                  <a:pt x="0" y="3527856"/>
                </a:lnTo>
                <a:lnTo>
                  <a:pt x="0" y="358788"/>
                </a:lnTo>
                <a:cubicBezTo>
                  <a:pt x="0" y="160635"/>
                  <a:pt x="170757" y="0"/>
                  <a:pt x="381395" y="0"/>
                </a:cubicBezTo>
                <a:close/>
              </a:path>
            </a:pathLst>
          </a:custGeom>
          <a:gradFill flip="none" rotWithShape="1">
            <a:gsLst>
              <a:gs pos="0">
                <a:schemeClr val="tx1"/>
              </a:gs>
              <a:gs pos="100000">
                <a:srgbClr val="28A886"/>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a:extLst>
              <a:ext uri="{FF2B5EF4-FFF2-40B4-BE49-F238E27FC236}">
                <a16:creationId xmlns:a16="http://schemas.microsoft.com/office/drawing/2014/main" id="{E0071CA8-2457-F063-F801-7A5F5018F376}"/>
              </a:ext>
            </a:extLst>
          </p:cNvPr>
          <p:cNvSpPr txBox="1"/>
          <p:nvPr/>
        </p:nvSpPr>
        <p:spPr>
          <a:xfrm>
            <a:off x="1522735" y="1690018"/>
            <a:ext cx="2552700" cy="477054"/>
          </a:xfrm>
          <a:prstGeom prst="rect">
            <a:avLst/>
          </a:prstGeom>
          <a:noFill/>
        </p:spPr>
        <p:txBody>
          <a:bodyPr wrap="square" rtlCol="0">
            <a:spAutoFit/>
          </a:bodyPr>
          <a:lstStyle/>
          <a:p>
            <a:r>
              <a:rPr lang="en-US" sz="2500" dirty="0">
                <a:latin typeface="Bernard MT Condensed" panose="02050806060905020404" pitchFamily="18" charset="0"/>
              </a:rPr>
              <a:t>Data Cleaning</a:t>
            </a:r>
          </a:p>
        </p:txBody>
      </p:sp>
      <p:sp>
        <p:nvSpPr>
          <p:cNvPr id="21" name="TextBox 20">
            <a:extLst>
              <a:ext uri="{FF2B5EF4-FFF2-40B4-BE49-F238E27FC236}">
                <a16:creationId xmlns:a16="http://schemas.microsoft.com/office/drawing/2014/main" id="{EF19F1C0-1BCC-AFD6-6C29-7679ECDAEE22}"/>
              </a:ext>
            </a:extLst>
          </p:cNvPr>
          <p:cNvSpPr txBox="1"/>
          <p:nvPr/>
        </p:nvSpPr>
        <p:spPr>
          <a:xfrm>
            <a:off x="1309857" y="2266879"/>
            <a:ext cx="2284243" cy="2492990"/>
          </a:xfrm>
          <a:prstGeom prst="rect">
            <a:avLst/>
          </a:prstGeom>
          <a:noFill/>
        </p:spPr>
        <p:txBody>
          <a:bodyPr wrap="square" rtlCol="0">
            <a:spAutoFit/>
          </a:bodyPr>
          <a:lstStyle/>
          <a:p>
            <a:pPr>
              <a:buFont typeface="Arial" panose="020B0604020202020204" pitchFamily="34" charset="0"/>
              <a:buChar char="•"/>
            </a:pPr>
            <a:r>
              <a:rPr lang="en-US" sz="1300" b="1" dirty="0">
                <a:solidFill>
                  <a:schemeClr val="bg1"/>
                </a:solidFill>
              </a:rPr>
              <a:t>Identify and handle missing values.</a:t>
            </a:r>
          </a:p>
          <a:p>
            <a:endParaRPr lang="en-US" sz="1300" b="1" dirty="0">
              <a:solidFill>
                <a:schemeClr val="bg1"/>
              </a:solidFill>
            </a:endParaRPr>
          </a:p>
          <a:p>
            <a:pPr>
              <a:buFont typeface="Arial" panose="020B0604020202020204" pitchFamily="34" charset="0"/>
              <a:buChar char="•"/>
            </a:pPr>
            <a:r>
              <a:rPr lang="en-US" sz="1300" b="1" dirty="0">
                <a:solidFill>
                  <a:schemeClr val="bg1"/>
                </a:solidFill>
              </a:rPr>
              <a:t>Remove duplicates and inconsistent entries.</a:t>
            </a:r>
          </a:p>
          <a:p>
            <a:endParaRPr lang="en-US" sz="1300" b="1" dirty="0">
              <a:solidFill>
                <a:schemeClr val="bg1"/>
              </a:solidFill>
            </a:endParaRPr>
          </a:p>
          <a:p>
            <a:pPr>
              <a:buFont typeface="Arial" panose="020B0604020202020204" pitchFamily="34" charset="0"/>
              <a:buChar char="•"/>
            </a:pPr>
            <a:r>
              <a:rPr lang="en-US" sz="1300" b="1" dirty="0">
                <a:solidFill>
                  <a:schemeClr val="bg1"/>
                </a:solidFill>
              </a:rPr>
              <a:t>Standardize and format column names.</a:t>
            </a:r>
          </a:p>
          <a:p>
            <a:endParaRPr lang="en-US" sz="1300" b="1" dirty="0">
              <a:solidFill>
                <a:schemeClr val="bg1"/>
              </a:solidFill>
            </a:endParaRPr>
          </a:p>
          <a:p>
            <a:pPr>
              <a:buFont typeface="Arial" panose="020B0604020202020204" pitchFamily="34" charset="0"/>
              <a:buChar char="•"/>
            </a:pPr>
            <a:r>
              <a:rPr lang="en-US" sz="1300" b="1" dirty="0">
                <a:solidFill>
                  <a:schemeClr val="bg1"/>
                </a:solidFill>
              </a:rPr>
              <a:t>Ensure correct data types (e.g., converting dates, numbers).</a:t>
            </a:r>
          </a:p>
        </p:txBody>
      </p:sp>
      <p:pic>
        <p:nvPicPr>
          <p:cNvPr id="23" name="Graphic 22" descr="Research with solid fill">
            <a:extLst>
              <a:ext uri="{FF2B5EF4-FFF2-40B4-BE49-F238E27FC236}">
                <a16:creationId xmlns:a16="http://schemas.microsoft.com/office/drawing/2014/main" id="{D7FB4A94-6424-79CF-256B-C3AE8802C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4147" y="4867144"/>
            <a:ext cx="603578" cy="603578"/>
          </a:xfrm>
          <a:prstGeom prst="rect">
            <a:avLst/>
          </a:prstGeom>
          <a:effectLst>
            <a:glow rad="63500">
              <a:schemeClr val="accent1">
                <a:satMod val="175000"/>
                <a:alpha val="40000"/>
              </a:schemeClr>
            </a:glow>
            <a:reflection blurRad="6350" stA="50000" endA="300" endPos="55000" dir="5400000" sy="-100000" algn="bl" rotWithShape="0"/>
          </a:effectLst>
        </p:spPr>
      </p:pic>
      <p:sp>
        <p:nvSpPr>
          <p:cNvPr id="25" name="Oval 24">
            <a:extLst>
              <a:ext uri="{FF2B5EF4-FFF2-40B4-BE49-F238E27FC236}">
                <a16:creationId xmlns:a16="http://schemas.microsoft.com/office/drawing/2014/main" id="{82592777-5647-4EB4-3D27-8DD53BE1842D}"/>
              </a:ext>
            </a:extLst>
          </p:cNvPr>
          <p:cNvSpPr/>
          <p:nvPr/>
        </p:nvSpPr>
        <p:spPr>
          <a:xfrm>
            <a:off x="1338412" y="6422320"/>
            <a:ext cx="2227131" cy="182939"/>
          </a:xfrm>
          <a:prstGeom prst="ellipse">
            <a:avLst/>
          </a:prstGeom>
          <a:gradFill flip="none" rotWithShape="1">
            <a:gsLst>
              <a:gs pos="0">
                <a:schemeClr val="tx1">
                  <a:alpha val="64000"/>
                </a:schemeClr>
              </a:gs>
              <a:gs pos="62000">
                <a:schemeClr val="bg1">
                  <a:lumMod val="65000"/>
                </a:schemeClr>
              </a:gs>
            </a:gsLst>
            <a:lin ang="0" scaled="1"/>
            <a:tileRect/>
          </a:gradFill>
          <a:ln>
            <a:noFill/>
          </a:ln>
          <a:effectLst>
            <a:softEdge rad="63500"/>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43F28-CC5E-1D2B-06E2-1CA29350699B}"/>
              </a:ext>
            </a:extLst>
          </p:cNvPr>
          <p:cNvSpPr/>
          <p:nvPr/>
        </p:nvSpPr>
        <p:spPr>
          <a:xfrm>
            <a:off x="4281231" y="1279297"/>
            <a:ext cx="2578492" cy="4766311"/>
          </a:xfrm>
          <a:custGeom>
            <a:avLst/>
            <a:gdLst>
              <a:gd name="connsiteX0" fmla="*/ 381395 w 2345531"/>
              <a:gd name="connsiteY0" fmla="*/ 0 h 3527856"/>
              <a:gd name="connsiteX1" fmla="*/ 2345531 w 2345531"/>
              <a:gd name="connsiteY1" fmla="*/ 0 h 3527856"/>
              <a:gd name="connsiteX2" fmla="*/ 1992142 w 2345531"/>
              <a:gd name="connsiteY2" fmla="*/ 332442 h 3527856"/>
              <a:gd name="connsiteX3" fmla="*/ 1992142 w 2345531"/>
              <a:gd name="connsiteY3" fmla="*/ 3527856 h 3527856"/>
              <a:gd name="connsiteX4" fmla="*/ 1964342 w 2345531"/>
              <a:gd name="connsiteY4" fmla="*/ 3527856 h 3527856"/>
              <a:gd name="connsiteX5" fmla="*/ 982171 w 2345531"/>
              <a:gd name="connsiteY5" fmla="*/ 3087352 h 3527856"/>
              <a:gd name="connsiteX6" fmla="*/ 0 w 2345531"/>
              <a:gd name="connsiteY6" fmla="*/ 3527856 h 3527856"/>
              <a:gd name="connsiteX7" fmla="*/ 0 w 2345531"/>
              <a:gd name="connsiteY7" fmla="*/ 358788 h 3527856"/>
              <a:gd name="connsiteX8" fmla="*/ 381395 w 2345531"/>
              <a:gd name="connsiteY8" fmla="*/ 0 h 35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531" h="3527856">
                <a:moveTo>
                  <a:pt x="381395" y="0"/>
                </a:moveTo>
                <a:lnTo>
                  <a:pt x="2345531" y="0"/>
                </a:lnTo>
                <a:cubicBezTo>
                  <a:pt x="2150360" y="0"/>
                  <a:pt x="1992142" y="148840"/>
                  <a:pt x="1992142" y="332442"/>
                </a:cubicBezTo>
                <a:lnTo>
                  <a:pt x="1992142" y="3527856"/>
                </a:lnTo>
                <a:lnTo>
                  <a:pt x="1964342" y="3527856"/>
                </a:lnTo>
                <a:lnTo>
                  <a:pt x="982171" y="3087352"/>
                </a:lnTo>
                <a:lnTo>
                  <a:pt x="0" y="3527856"/>
                </a:lnTo>
                <a:lnTo>
                  <a:pt x="0" y="358788"/>
                </a:lnTo>
                <a:cubicBezTo>
                  <a:pt x="0" y="160635"/>
                  <a:pt x="170757" y="0"/>
                  <a:pt x="381395" y="0"/>
                </a:cubicBezTo>
                <a:close/>
              </a:path>
            </a:pathLst>
          </a:custGeom>
          <a:gradFill flip="none" rotWithShape="1">
            <a:gsLst>
              <a:gs pos="0">
                <a:schemeClr val="tx1"/>
              </a:gs>
              <a:gs pos="100000">
                <a:srgbClr val="FFC000"/>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17E6690D-1B61-AC39-3A06-C8F243FE1663}"/>
              </a:ext>
            </a:extLst>
          </p:cNvPr>
          <p:cNvSpPr/>
          <p:nvPr/>
        </p:nvSpPr>
        <p:spPr>
          <a:xfrm>
            <a:off x="4280848" y="6393317"/>
            <a:ext cx="2227131" cy="182939"/>
          </a:xfrm>
          <a:prstGeom prst="ellipse">
            <a:avLst/>
          </a:prstGeom>
          <a:gradFill flip="none" rotWithShape="1">
            <a:gsLst>
              <a:gs pos="0">
                <a:schemeClr val="tx1">
                  <a:alpha val="64000"/>
                </a:schemeClr>
              </a:gs>
              <a:gs pos="62000">
                <a:schemeClr val="bg1">
                  <a:lumMod val="65000"/>
                </a:schemeClr>
              </a:gs>
            </a:gsLst>
            <a:lin ang="0" scaled="1"/>
            <a:tileRect/>
          </a:gradFill>
          <a:ln>
            <a:noFill/>
          </a:ln>
          <a:effectLst>
            <a:softEdge rad="63500"/>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3CF0743-03FF-2C66-E1C5-05746CB64060}"/>
              </a:ext>
            </a:extLst>
          </p:cNvPr>
          <p:cNvSpPr txBox="1"/>
          <p:nvPr/>
        </p:nvSpPr>
        <p:spPr>
          <a:xfrm>
            <a:off x="4312198" y="1759129"/>
            <a:ext cx="2552700" cy="477054"/>
          </a:xfrm>
          <a:prstGeom prst="rect">
            <a:avLst/>
          </a:prstGeom>
          <a:noFill/>
        </p:spPr>
        <p:txBody>
          <a:bodyPr wrap="square" rtlCol="0">
            <a:spAutoFit/>
          </a:bodyPr>
          <a:lstStyle/>
          <a:p>
            <a:r>
              <a:rPr lang="en-US" sz="2500" dirty="0">
                <a:latin typeface="Bernard MT Condensed" panose="02050806060905020404" pitchFamily="18" charset="0"/>
              </a:rPr>
              <a:t>Data Modeling</a:t>
            </a:r>
            <a:endParaRPr lang="en-US" sz="2500" dirty="0">
              <a:solidFill>
                <a:srgbClr val="FFC000"/>
              </a:solidFill>
              <a:latin typeface="Bernard MT Condensed" panose="02050806060905020404" pitchFamily="18" charset="0"/>
            </a:endParaRPr>
          </a:p>
        </p:txBody>
      </p:sp>
      <p:sp>
        <p:nvSpPr>
          <p:cNvPr id="33" name="Rectangle 2">
            <a:extLst>
              <a:ext uri="{FF2B5EF4-FFF2-40B4-BE49-F238E27FC236}">
                <a16:creationId xmlns:a16="http://schemas.microsoft.com/office/drawing/2014/main" id="{EB2236F1-B28F-A9E8-4B61-642472CB09C9}"/>
              </a:ext>
            </a:extLst>
          </p:cNvPr>
          <p:cNvSpPr>
            <a:spLocks noChangeArrowheads="1"/>
          </p:cNvSpPr>
          <p:nvPr/>
        </p:nvSpPr>
        <p:spPr bwMode="auto">
          <a:xfrm>
            <a:off x="4257793" y="2017362"/>
            <a:ext cx="2250186"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Split raw data into logical tables (</a:t>
            </a:r>
            <a:r>
              <a:rPr kumimoji="0" lang="en-US" altLang="en-US" sz="1400" b="0" i="0" u="none" strike="noStrike" cap="none" normalizeH="0" baseline="0" dirty="0">
                <a:ln>
                  <a:noFill/>
                </a:ln>
                <a:solidFill>
                  <a:schemeClr val="bg1"/>
                </a:solidFill>
                <a:effectLst/>
                <a:latin typeface="Arial Unicode MS"/>
              </a:rPr>
              <a:t>customers</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products</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orders</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sales</a:t>
            </a:r>
            <a:r>
              <a:rPr kumimoji="0" lang="en-US" altLang="en-US" sz="1400" b="0" i="0" u="none" strike="noStrike" cap="none" normalizeH="0" baseline="0" dirty="0">
                <a:ln>
                  <a:noFill/>
                </a:ln>
                <a:solidFill>
                  <a:schemeClr val="bg1"/>
                </a:solidFill>
                <a:effectLst/>
              </a:rPr>
              <a:t>).</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Define relationships between tables (fact and dimension tables).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Establish primary and foreign keys.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Graphic 34" descr="Database with solid fill">
            <a:extLst>
              <a:ext uri="{FF2B5EF4-FFF2-40B4-BE49-F238E27FC236}">
                <a16:creationId xmlns:a16="http://schemas.microsoft.com/office/drawing/2014/main" id="{6665E739-4F0B-8C9F-59D2-119B4190B7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75859" y="4863755"/>
            <a:ext cx="602367" cy="602367"/>
          </a:xfrm>
          <a:prstGeom prst="rect">
            <a:avLst/>
          </a:prstGeom>
        </p:spPr>
      </p:pic>
      <p:sp>
        <p:nvSpPr>
          <p:cNvPr id="37" name="Freeform: Shape 36">
            <a:extLst>
              <a:ext uri="{FF2B5EF4-FFF2-40B4-BE49-F238E27FC236}">
                <a16:creationId xmlns:a16="http://schemas.microsoft.com/office/drawing/2014/main" id="{8C8C3BE7-F83F-D855-7689-C7DEE85EFB49}"/>
              </a:ext>
            </a:extLst>
          </p:cNvPr>
          <p:cNvSpPr/>
          <p:nvPr/>
        </p:nvSpPr>
        <p:spPr>
          <a:xfrm>
            <a:off x="7358516" y="1257500"/>
            <a:ext cx="2578492" cy="4766311"/>
          </a:xfrm>
          <a:custGeom>
            <a:avLst/>
            <a:gdLst>
              <a:gd name="connsiteX0" fmla="*/ 381395 w 2345531"/>
              <a:gd name="connsiteY0" fmla="*/ 0 h 3527856"/>
              <a:gd name="connsiteX1" fmla="*/ 2345531 w 2345531"/>
              <a:gd name="connsiteY1" fmla="*/ 0 h 3527856"/>
              <a:gd name="connsiteX2" fmla="*/ 1992142 w 2345531"/>
              <a:gd name="connsiteY2" fmla="*/ 332442 h 3527856"/>
              <a:gd name="connsiteX3" fmla="*/ 1992142 w 2345531"/>
              <a:gd name="connsiteY3" fmla="*/ 3527856 h 3527856"/>
              <a:gd name="connsiteX4" fmla="*/ 1964342 w 2345531"/>
              <a:gd name="connsiteY4" fmla="*/ 3527856 h 3527856"/>
              <a:gd name="connsiteX5" fmla="*/ 982171 w 2345531"/>
              <a:gd name="connsiteY5" fmla="*/ 3087352 h 3527856"/>
              <a:gd name="connsiteX6" fmla="*/ 0 w 2345531"/>
              <a:gd name="connsiteY6" fmla="*/ 3527856 h 3527856"/>
              <a:gd name="connsiteX7" fmla="*/ 0 w 2345531"/>
              <a:gd name="connsiteY7" fmla="*/ 358788 h 3527856"/>
              <a:gd name="connsiteX8" fmla="*/ 381395 w 2345531"/>
              <a:gd name="connsiteY8" fmla="*/ 0 h 35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531" h="3527856">
                <a:moveTo>
                  <a:pt x="381395" y="0"/>
                </a:moveTo>
                <a:lnTo>
                  <a:pt x="2345531" y="0"/>
                </a:lnTo>
                <a:cubicBezTo>
                  <a:pt x="2150360" y="0"/>
                  <a:pt x="1992142" y="148840"/>
                  <a:pt x="1992142" y="332442"/>
                </a:cubicBezTo>
                <a:lnTo>
                  <a:pt x="1992142" y="3527856"/>
                </a:lnTo>
                <a:lnTo>
                  <a:pt x="1964342" y="3527856"/>
                </a:lnTo>
                <a:lnTo>
                  <a:pt x="982171" y="3087352"/>
                </a:lnTo>
                <a:lnTo>
                  <a:pt x="0" y="3527856"/>
                </a:lnTo>
                <a:lnTo>
                  <a:pt x="0" y="358788"/>
                </a:lnTo>
                <a:cubicBezTo>
                  <a:pt x="0" y="160635"/>
                  <a:pt x="170757" y="0"/>
                  <a:pt x="381395" y="0"/>
                </a:cubicBezTo>
                <a:close/>
              </a:path>
            </a:pathLst>
          </a:custGeom>
          <a:gradFill flip="none" rotWithShape="1">
            <a:gsLst>
              <a:gs pos="0">
                <a:schemeClr val="tx1"/>
              </a:gs>
              <a:gs pos="100000">
                <a:srgbClr val="C00000"/>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F9B74DE7-7CA9-B107-4393-F09D2E61B088}"/>
              </a:ext>
            </a:extLst>
          </p:cNvPr>
          <p:cNvSpPr/>
          <p:nvPr/>
        </p:nvSpPr>
        <p:spPr>
          <a:xfrm>
            <a:off x="7358133" y="6371520"/>
            <a:ext cx="2227131" cy="182939"/>
          </a:xfrm>
          <a:prstGeom prst="ellipse">
            <a:avLst/>
          </a:prstGeom>
          <a:gradFill flip="none" rotWithShape="1">
            <a:gsLst>
              <a:gs pos="0">
                <a:schemeClr val="tx1">
                  <a:alpha val="64000"/>
                </a:schemeClr>
              </a:gs>
              <a:gs pos="62000">
                <a:schemeClr val="bg1">
                  <a:lumMod val="65000"/>
                </a:schemeClr>
              </a:gs>
            </a:gsLst>
            <a:lin ang="0" scaled="1"/>
            <a:tileRect/>
          </a:gradFill>
          <a:ln>
            <a:noFill/>
          </a:ln>
          <a:effectLst>
            <a:softEdge rad="63500"/>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606745B-D86E-E1D5-9705-DF3D3DD8A3EE}"/>
              </a:ext>
            </a:extLst>
          </p:cNvPr>
          <p:cNvSpPr txBox="1"/>
          <p:nvPr/>
        </p:nvSpPr>
        <p:spPr>
          <a:xfrm>
            <a:off x="7118630" y="1844170"/>
            <a:ext cx="2537709" cy="861774"/>
          </a:xfrm>
          <a:prstGeom prst="rect">
            <a:avLst/>
          </a:prstGeom>
          <a:noFill/>
        </p:spPr>
        <p:txBody>
          <a:bodyPr wrap="square" rtlCol="0">
            <a:spAutoFit/>
          </a:bodyPr>
          <a:lstStyle/>
          <a:p>
            <a:pPr algn="ctr"/>
            <a:r>
              <a:rPr lang="en-US" sz="2400" dirty="0">
                <a:latin typeface="Bernard MT Condensed" panose="02050806060905020404" pitchFamily="18" charset="0"/>
              </a:rPr>
              <a:t> Data Preparation for Analysis</a:t>
            </a:r>
          </a:p>
        </p:txBody>
      </p:sp>
      <p:sp>
        <p:nvSpPr>
          <p:cNvPr id="40" name="Rectangle 2">
            <a:extLst>
              <a:ext uri="{FF2B5EF4-FFF2-40B4-BE49-F238E27FC236}">
                <a16:creationId xmlns:a16="http://schemas.microsoft.com/office/drawing/2014/main" id="{E1ABE201-EE17-C89C-0500-8B88675014E4}"/>
              </a:ext>
            </a:extLst>
          </p:cNvPr>
          <p:cNvSpPr>
            <a:spLocks noChangeArrowheads="1"/>
          </p:cNvSpPr>
          <p:nvPr/>
        </p:nvSpPr>
        <p:spPr bwMode="auto">
          <a:xfrm>
            <a:off x="7378312" y="2476568"/>
            <a:ext cx="2250186"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a:lnSpc>
                <a:spcPct val="150000"/>
              </a:lnSpc>
              <a:buFont typeface="Arial" panose="020B0604020202020204" pitchFamily="34" charset="0"/>
              <a:buChar char="•"/>
            </a:pPr>
            <a:r>
              <a:rPr lang="en-US" sz="1400" dirty="0">
                <a:solidFill>
                  <a:schemeClr val="bg1"/>
                </a:solidFill>
              </a:rPr>
              <a:t>Ensure referential integrity between tables.</a:t>
            </a:r>
          </a:p>
          <a:p>
            <a:pPr>
              <a:lnSpc>
                <a:spcPct val="150000"/>
              </a:lnSpc>
              <a:buFont typeface="Arial" panose="020B0604020202020204" pitchFamily="34" charset="0"/>
              <a:buChar char="•"/>
            </a:pPr>
            <a:r>
              <a:rPr lang="en-US" sz="1400" dirty="0">
                <a:solidFill>
                  <a:schemeClr val="bg1"/>
                </a:solidFill>
              </a:rPr>
              <a:t>Create a unified dataset for analysis.</a:t>
            </a:r>
          </a:p>
          <a:p>
            <a:pPr>
              <a:lnSpc>
                <a:spcPct val="150000"/>
              </a:lnSpc>
              <a:buFont typeface="Arial" panose="020B0604020202020204" pitchFamily="34" charset="0"/>
              <a:buChar char="•"/>
            </a:pPr>
            <a:r>
              <a:rPr lang="en-US" sz="1400" dirty="0">
                <a:solidFill>
                  <a:schemeClr val="bg1"/>
                </a:solidFill>
              </a:rPr>
              <a:t>Export the cleaned dataset for future processing.</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2" name="Graphic 41" descr="Presentation with pie chart with solid fill">
            <a:extLst>
              <a:ext uri="{FF2B5EF4-FFF2-40B4-BE49-F238E27FC236}">
                <a16:creationId xmlns:a16="http://schemas.microsoft.com/office/drawing/2014/main" id="{20E78EA6-F965-8448-3CD9-9A1A6BA12B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33020" y="4938782"/>
            <a:ext cx="577843" cy="577843"/>
          </a:xfrm>
          <a:prstGeom prst="rect">
            <a:avLst/>
          </a:prstGeom>
        </p:spPr>
      </p:pic>
      <mc:AlternateContent xmlns:mc="http://schemas.openxmlformats.org/markup-compatibility/2006" xmlns:pslz="http://schemas.microsoft.com/office/powerpoint/2016/slidezoom">
        <mc:Choice Requires="pslz">
          <p:graphicFrame>
            <p:nvGraphicFramePr>
              <p:cNvPr id="49" name="Slide Zoom 48">
                <a:extLst>
                  <a:ext uri="{FF2B5EF4-FFF2-40B4-BE49-F238E27FC236}">
                    <a16:creationId xmlns:a16="http://schemas.microsoft.com/office/drawing/2014/main" id="{4D0397DA-FC15-5D2F-1736-BD393B3049E8}"/>
                  </a:ext>
                </a:extLst>
              </p:cNvPr>
              <p:cNvGraphicFramePr>
                <a:graphicFrameLocks noChangeAspect="1"/>
              </p:cNvGraphicFramePr>
              <p:nvPr>
                <p:extLst>
                  <p:ext uri="{D42A27DB-BD31-4B8C-83A1-F6EECF244321}">
                    <p14:modId xmlns:p14="http://schemas.microsoft.com/office/powerpoint/2010/main" val="3357302338"/>
                  </p:ext>
                </p:extLst>
              </p:nvPr>
            </p:nvGraphicFramePr>
            <p:xfrm>
              <a:off x="824126" y="2173471"/>
              <a:ext cx="3048000" cy="1714500"/>
            </p:xfrm>
            <a:graphic>
              <a:graphicData uri="http://schemas.microsoft.com/office/powerpoint/2016/slidezoom">
                <pslz:sldZm>
                  <pslz:sldZmObj sldId="261" cId="1124706559">
                    <pslz:zmPr id="{E4809641-E4AF-4237-B39B-26DFA1FD9077}"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49" name="Slide Zoom 48">
                <a:hlinkClick r:id="rId9" action="ppaction://hlinksldjump"/>
                <a:extLst>
                  <a:ext uri="{FF2B5EF4-FFF2-40B4-BE49-F238E27FC236}">
                    <a16:creationId xmlns:a16="http://schemas.microsoft.com/office/drawing/2014/main" id="{4D0397DA-FC15-5D2F-1736-BD393B3049E8}"/>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824126" y="2173471"/>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1" name="Slide Zoom 50">
                <a:extLst>
                  <a:ext uri="{FF2B5EF4-FFF2-40B4-BE49-F238E27FC236}">
                    <a16:creationId xmlns:a16="http://schemas.microsoft.com/office/drawing/2014/main" id="{ED80B4C7-8624-A0FC-15BD-A8B9E748CBDB}"/>
                  </a:ext>
                </a:extLst>
              </p:cNvPr>
              <p:cNvGraphicFramePr>
                <a:graphicFrameLocks noChangeAspect="1"/>
              </p:cNvGraphicFramePr>
              <p:nvPr>
                <p:extLst>
                  <p:ext uri="{D42A27DB-BD31-4B8C-83A1-F6EECF244321}">
                    <p14:modId xmlns:p14="http://schemas.microsoft.com/office/powerpoint/2010/main" val="4093291098"/>
                  </p:ext>
                </p:extLst>
              </p:nvPr>
            </p:nvGraphicFramePr>
            <p:xfrm>
              <a:off x="4166683" y="2182280"/>
              <a:ext cx="3048000" cy="1714500"/>
            </p:xfrm>
            <a:graphic>
              <a:graphicData uri="http://schemas.microsoft.com/office/powerpoint/2016/slidezoom">
                <pslz:sldZm>
                  <pslz:sldZmObj sldId="267" cId="3297491258">
                    <pslz:zmPr id="{E296B433-B643-4A19-AF56-66EA48C586A0}"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51" name="Slide Zoom 50">
                <a:hlinkClick r:id="rId11" action="ppaction://hlinksldjump"/>
                <a:extLst>
                  <a:ext uri="{FF2B5EF4-FFF2-40B4-BE49-F238E27FC236}">
                    <a16:creationId xmlns:a16="http://schemas.microsoft.com/office/drawing/2014/main" id="{ED80B4C7-8624-A0FC-15BD-A8B9E748CBDB}"/>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4166683" y="2182280"/>
                <a:ext cx="3048000" cy="1714500"/>
              </a:xfrm>
              <a:prstGeom prst="rect">
                <a:avLst/>
              </a:prstGeom>
              <a:ln w="3175">
                <a:noFill/>
              </a:ln>
            </p:spPr>
          </p:pic>
        </mc:Fallback>
      </mc:AlternateContent>
      <p:sp>
        <p:nvSpPr>
          <p:cNvPr id="52" name="Rectangle: Rounded Corners 51">
            <a:hlinkClick r:id="rId12" action="ppaction://hlinksldjump"/>
            <a:extLst>
              <a:ext uri="{FF2B5EF4-FFF2-40B4-BE49-F238E27FC236}">
                <a16:creationId xmlns:a16="http://schemas.microsoft.com/office/drawing/2014/main" id="{2D1C1CB0-B6DC-6C92-B181-994A5F119FF9}"/>
              </a:ext>
            </a:extLst>
          </p:cNvPr>
          <p:cNvSpPr/>
          <p:nvPr/>
        </p:nvSpPr>
        <p:spPr>
          <a:xfrm>
            <a:off x="229345" y="192385"/>
            <a:ext cx="1369126" cy="554262"/>
          </a:xfrm>
          <a:prstGeom prst="roundRect">
            <a:avLst/>
          </a:prstGeom>
          <a:ln>
            <a:noFill/>
          </a:ln>
          <a:effectLst>
            <a:reflection blurRad="6350" stA="52000" endA="300" endPos="35000" dir="5400000" sy="-100000" algn="bl" rotWithShape="0"/>
          </a:effectLst>
          <a:scene3d>
            <a:camera prst="orthographicFront">
              <a:rot lat="0" lon="0" rev="0"/>
            </a:camera>
            <a:lightRig rig="glow" dir="t">
              <a:rot lat="0" lon="0" rev="14100000"/>
            </a:lightRig>
          </a:scene3d>
          <a:sp3d prstMaterial="softEdge">
            <a:bevelT w="1270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innerShdw blurRad="63500" dist="50800" dir="13500000">
                    <a:prstClr val="black">
                      <a:alpha val="50000"/>
                    </a:prstClr>
                  </a:innerShdw>
                </a:effectLst>
                <a:latin typeface="Baskerville Old Face" panose="02020602080505020303" pitchFamily="18" charset="0"/>
              </a:rPr>
              <a:t>Home</a:t>
            </a:r>
          </a:p>
        </p:txBody>
      </p:sp>
    </p:spTree>
    <p:extLst>
      <p:ext uri="{BB962C8B-B14F-4D97-AF65-F5344CB8AC3E}">
        <p14:creationId xmlns:p14="http://schemas.microsoft.com/office/powerpoint/2010/main" val="22719455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6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650"/>
                                        <p:tgtEl>
                                          <p:spTgt spid="10"/>
                                        </p:tgtEl>
                                      </p:cBhvr>
                                    </p:animEffect>
                                  </p:childTnLst>
                                </p:cTn>
                              </p:par>
                              <p:par>
                                <p:cTn id="11" presetID="47" presetClass="entr" presetSubtype="0"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50"/>
                                        <p:tgtEl>
                                          <p:spTgt spid="18"/>
                                        </p:tgtEl>
                                      </p:cBhvr>
                                    </p:animEffect>
                                    <p:anim calcmode="lin" valueType="num">
                                      <p:cBhvr>
                                        <p:cTn id="14" dur="250" fill="hold"/>
                                        <p:tgtEl>
                                          <p:spTgt spid="18"/>
                                        </p:tgtEl>
                                        <p:attrNameLst>
                                          <p:attrName>ppt_x</p:attrName>
                                        </p:attrNameLst>
                                      </p:cBhvr>
                                      <p:tavLst>
                                        <p:tav tm="0">
                                          <p:val>
                                            <p:strVal val="#ppt_x"/>
                                          </p:val>
                                        </p:tav>
                                        <p:tav tm="100000">
                                          <p:val>
                                            <p:strVal val="#ppt_x"/>
                                          </p:val>
                                        </p:tav>
                                      </p:tavLst>
                                    </p:anim>
                                    <p:anim calcmode="lin" valueType="num">
                                      <p:cBhvr>
                                        <p:cTn id="15" dur="250" fill="hold"/>
                                        <p:tgtEl>
                                          <p:spTgt spid="18"/>
                                        </p:tgtEl>
                                        <p:attrNameLst>
                                          <p:attrName>ppt_y</p:attrName>
                                        </p:attrNameLst>
                                      </p:cBhvr>
                                      <p:tavLst>
                                        <p:tav tm="0">
                                          <p:val>
                                            <p:strVal val="#ppt_y-.1"/>
                                          </p:val>
                                        </p:tav>
                                        <p:tav tm="100000">
                                          <p:val>
                                            <p:strVal val="#ppt_y"/>
                                          </p:val>
                                        </p:tav>
                                      </p:tavLst>
                                    </p:anim>
                                  </p:childTnLst>
                                </p:cTn>
                              </p:par>
                              <p:par>
                                <p:cTn id="16" presetID="17" presetClass="entr" presetSubtype="1" fill="hold" grpId="0" nodeType="withEffect">
                                  <p:stCondLst>
                                    <p:cond delay="1000"/>
                                  </p:stCondLst>
                                  <p:childTnLst>
                                    <p:set>
                                      <p:cBhvr>
                                        <p:cTn id="17" dur="1" fill="hold">
                                          <p:stCondLst>
                                            <p:cond delay="0"/>
                                          </p:stCondLst>
                                        </p:cTn>
                                        <p:tgtEl>
                                          <p:spTgt spid="19"/>
                                        </p:tgtEl>
                                        <p:attrNameLst>
                                          <p:attrName>style.visibility</p:attrName>
                                        </p:attrNameLst>
                                      </p:cBhvr>
                                      <p:to>
                                        <p:strVal val="visible"/>
                                      </p:to>
                                    </p:se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ppt_h/2"/>
                                          </p:val>
                                        </p:tav>
                                        <p:tav tm="100000">
                                          <p:val>
                                            <p:strVal val="#ppt_y"/>
                                          </p:val>
                                        </p:tav>
                                      </p:tavLst>
                                    </p:anim>
                                    <p:anim calcmode="lin" valueType="num">
                                      <p:cBhvr>
                                        <p:cTn id="20" dur="250" fill="hold"/>
                                        <p:tgtEl>
                                          <p:spTgt spid="19"/>
                                        </p:tgtEl>
                                        <p:attrNameLst>
                                          <p:attrName>ppt_w</p:attrName>
                                        </p:attrNameLst>
                                      </p:cBhvr>
                                      <p:tavLst>
                                        <p:tav tm="0">
                                          <p:val>
                                            <p:strVal val="#ppt_w"/>
                                          </p:val>
                                        </p:tav>
                                        <p:tav tm="100000">
                                          <p:val>
                                            <p:strVal val="#ppt_w"/>
                                          </p:val>
                                        </p:tav>
                                      </p:tavLst>
                                    </p:anim>
                                    <p:anim calcmode="lin" valueType="num">
                                      <p:cBhvr>
                                        <p:cTn id="21" dur="250" fill="hold"/>
                                        <p:tgtEl>
                                          <p:spTgt spid="19"/>
                                        </p:tgtEl>
                                        <p:attrNameLst>
                                          <p:attrName>ppt_h</p:attrName>
                                        </p:attrNameLst>
                                      </p:cBhvr>
                                      <p:tavLst>
                                        <p:tav tm="0">
                                          <p:val>
                                            <p:fltVal val="0"/>
                                          </p:val>
                                        </p:tav>
                                        <p:tav tm="100000">
                                          <p:val>
                                            <p:strVal val="#ppt_h"/>
                                          </p:val>
                                        </p:tav>
                                      </p:tavLst>
                                    </p:anim>
                                  </p:childTnLst>
                                </p:cTn>
                              </p:par>
                              <p:par>
                                <p:cTn id="22" presetID="42" presetClass="entr" presetSubtype="0" fill="hold" grpId="0" nodeType="withEffect">
                                  <p:stCondLst>
                                    <p:cond delay="1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17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75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anim calcmode="lin" valueType="num">
                                      <p:cBhvr>
                                        <p:cTn id="35" dur="750" fill="hold"/>
                                        <p:tgtEl>
                                          <p:spTgt spid="23"/>
                                        </p:tgtEl>
                                        <p:attrNameLst>
                                          <p:attrName>ppt_x</p:attrName>
                                        </p:attrNameLst>
                                      </p:cBhvr>
                                      <p:tavLst>
                                        <p:tav tm="0">
                                          <p:val>
                                            <p:strVal val="#ppt_x"/>
                                          </p:val>
                                        </p:tav>
                                        <p:tav tm="100000">
                                          <p:val>
                                            <p:strVal val="#ppt_x"/>
                                          </p:val>
                                        </p:tav>
                                      </p:tavLst>
                                    </p:anim>
                                    <p:anim calcmode="lin" valueType="num">
                                      <p:cBhvr>
                                        <p:cTn id="36" dur="750" fill="hold"/>
                                        <p:tgtEl>
                                          <p:spTgt spid="23"/>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00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250"/>
                                        <p:tgtEl>
                                          <p:spTgt spid="28"/>
                                        </p:tgtEl>
                                      </p:cBhvr>
                                    </p:animEffect>
                                    <p:anim calcmode="lin" valueType="num">
                                      <p:cBhvr>
                                        <p:cTn id="40" dur="250" fill="hold"/>
                                        <p:tgtEl>
                                          <p:spTgt spid="28"/>
                                        </p:tgtEl>
                                        <p:attrNameLst>
                                          <p:attrName>ppt_x</p:attrName>
                                        </p:attrNameLst>
                                      </p:cBhvr>
                                      <p:tavLst>
                                        <p:tav tm="0">
                                          <p:val>
                                            <p:strVal val="#ppt_x"/>
                                          </p:val>
                                        </p:tav>
                                        <p:tav tm="100000">
                                          <p:val>
                                            <p:strVal val="#ppt_x"/>
                                          </p:val>
                                        </p:tav>
                                      </p:tavLst>
                                    </p:anim>
                                    <p:anim calcmode="lin" valueType="num">
                                      <p:cBhvr>
                                        <p:cTn id="41" dur="250" fill="hold"/>
                                        <p:tgtEl>
                                          <p:spTgt spid="28"/>
                                        </p:tgtEl>
                                        <p:attrNameLst>
                                          <p:attrName>ppt_y</p:attrName>
                                        </p:attrNameLst>
                                      </p:cBhvr>
                                      <p:tavLst>
                                        <p:tav tm="0">
                                          <p:val>
                                            <p:strVal val="#ppt_y-.1"/>
                                          </p:val>
                                        </p:tav>
                                        <p:tav tm="100000">
                                          <p:val>
                                            <p:strVal val="#ppt_y"/>
                                          </p:val>
                                        </p:tav>
                                      </p:tavLst>
                                    </p:anim>
                                  </p:childTnLst>
                                </p:cTn>
                              </p:par>
                              <p:par>
                                <p:cTn id="42" presetID="17" presetClass="entr" presetSubtype="1" fill="hold" grpId="0" nodeType="withEffect">
                                  <p:stCondLst>
                                    <p:cond delay="2250"/>
                                  </p:stCondLst>
                                  <p:childTnLst>
                                    <p:set>
                                      <p:cBhvr>
                                        <p:cTn id="43" dur="1" fill="hold">
                                          <p:stCondLst>
                                            <p:cond delay="0"/>
                                          </p:stCondLst>
                                        </p:cTn>
                                        <p:tgtEl>
                                          <p:spTgt spid="27"/>
                                        </p:tgtEl>
                                        <p:attrNameLst>
                                          <p:attrName>style.visibility</p:attrName>
                                        </p:attrNameLst>
                                      </p:cBhvr>
                                      <p:to>
                                        <p:strVal val="visible"/>
                                      </p:to>
                                    </p:set>
                                    <p:anim calcmode="lin" valueType="num">
                                      <p:cBhvr>
                                        <p:cTn id="44" dur="250" fill="hold"/>
                                        <p:tgtEl>
                                          <p:spTgt spid="27"/>
                                        </p:tgtEl>
                                        <p:attrNameLst>
                                          <p:attrName>ppt_x</p:attrName>
                                        </p:attrNameLst>
                                      </p:cBhvr>
                                      <p:tavLst>
                                        <p:tav tm="0">
                                          <p:val>
                                            <p:strVal val="#ppt_x"/>
                                          </p:val>
                                        </p:tav>
                                        <p:tav tm="100000">
                                          <p:val>
                                            <p:strVal val="#ppt_x"/>
                                          </p:val>
                                        </p:tav>
                                      </p:tavLst>
                                    </p:anim>
                                    <p:anim calcmode="lin" valueType="num">
                                      <p:cBhvr>
                                        <p:cTn id="45" dur="250" fill="hold"/>
                                        <p:tgtEl>
                                          <p:spTgt spid="27"/>
                                        </p:tgtEl>
                                        <p:attrNameLst>
                                          <p:attrName>ppt_y</p:attrName>
                                        </p:attrNameLst>
                                      </p:cBhvr>
                                      <p:tavLst>
                                        <p:tav tm="0">
                                          <p:val>
                                            <p:strVal val="#ppt_y-#ppt_h/2"/>
                                          </p:val>
                                        </p:tav>
                                        <p:tav tm="100000">
                                          <p:val>
                                            <p:strVal val="#ppt_y"/>
                                          </p:val>
                                        </p:tav>
                                      </p:tavLst>
                                    </p:anim>
                                    <p:anim calcmode="lin" valueType="num">
                                      <p:cBhvr>
                                        <p:cTn id="46" dur="250" fill="hold"/>
                                        <p:tgtEl>
                                          <p:spTgt spid="27"/>
                                        </p:tgtEl>
                                        <p:attrNameLst>
                                          <p:attrName>ppt_w</p:attrName>
                                        </p:attrNameLst>
                                      </p:cBhvr>
                                      <p:tavLst>
                                        <p:tav tm="0">
                                          <p:val>
                                            <p:strVal val="#ppt_w"/>
                                          </p:val>
                                        </p:tav>
                                        <p:tav tm="100000">
                                          <p:val>
                                            <p:strVal val="#ppt_w"/>
                                          </p:val>
                                        </p:tav>
                                      </p:tavLst>
                                    </p:anim>
                                    <p:anim calcmode="lin" valueType="num">
                                      <p:cBhvr>
                                        <p:cTn id="47" dur="250" fill="hold"/>
                                        <p:tgtEl>
                                          <p:spTgt spid="27"/>
                                        </p:tgtEl>
                                        <p:attrNameLst>
                                          <p:attrName>ppt_h</p:attrName>
                                        </p:attrNameLst>
                                      </p:cBhvr>
                                      <p:tavLst>
                                        <p:tav tm="0">
                                          <p:val>
                                            <p:fltVal val="0"/>
                                          </p:val>
                                        </p:tav>
                                        <p:tav tm="100000">
                                          <p:val>
                                            <p:strVal val="#ppt_h"/>
                                          </p:val>
                                        </p:tav>
                                      </p:tavLst>
                                    </p:anim>
                                  </p:childTnLst>
                                </p:cTn>
                              </p:par>
                              <p:par>
                                <p:cTn id="48" presetID="42" presetClass="entr" presetSubtype="0" fill="hold" grpId="0" nodeType="withEffect">
                                  <p:stCondLst>
                                    <p:cond delay="250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225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0"/>
                                        <p:tgtEl>
                                          <p:spTgt spid="33"/>
                                        </p:tgtEl>
                                      </p:cBhvr>
                                    </p:animEffect>
                                    <p:anim calcmode="lin" valueType="num">
                                      <p:cBhvr>
                                        <p:cTn id="56" dur="1000" fill="hold"/>
                                        <p:tgtEl>
                                          <p:spTgt spid="33"/>
                                        </p:tgtEl>
                                        <p:attrNameLst>
                                          <p:attrName>ppt_x</p:attrName>
                                        </p:attrNameLst>
                                      </p:cBhvr>
                                      <p:tavLst>
                                        <p:tav tm="0">
                                          <p:val>
                                            <p:strVal val="#ppt_x"/>
                                          </p:val>
                                        </p:tav>
                                        <p:tav tm="100000">
                                          <p:val>
                                            <p:strVal val="#ppt_x"/>
                                          </p:val>
                                        </p:tav>
                                      </p:tavLst>
                                    </p:anim>
                                    <p:anim calcmode="lin" valueType="num">
                                      <p:cBhvr>
                                        <p:cTn id="57" dur="1000" fill="hold"/>
                                        <p:tgtEl>
                                          <p:spTgt spid="33"/>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1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750"/>
                                        <p:tgtEl>
                                          <p:spTgt spid="35"/>
                                        </p:tgtEl>
                                      </p:cBhvr>
                                    </p:animEffect>
                                    <p:anim calcmode="lin" valueType="num">
                                      <p:cBhvr>
                                        <p:cTn id="61" dur="750" fill="hold"/>
                                        <p:tgtEl>
                                          <p:spTgt spid="35"/>
                                        </p:tgtEl>
                                        <p:attrNameLst>
                                          <p:attrName>ppt_x</p:attrName>
                                        </p:attrNameLst>
                                      </p:cBhvr>
                                      <p:tavLst>
                                        <p:tav tm="0">
                                          <p:val>
                                            <p:strVal val="#ppt_x"/>
                                          </p:val>
                                        </p:tav>
                                        <p:tav tm="100000">
                                          <p:val>
                                            <p:strVal val="#ppt_x"/>
                                          </p:val>
                                        </p:tav>
                                      </p:tavLst>
                                    </p:anim>
                                    <p:anim calcmode="lin" valueType="num">
                                      <p:cBhvr>
                                        <p:cTn id="62" dur="750" fill="hold"/>
                                        <p:tgtEl>
                                          <p:spTgt spid="35"/>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25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250"/>
                                        <p:tgtEl>
                                          <p:spTgt spid="37"/>
                                        </p:tgtEl>
                                      </p:cBhvr>
                                    </p:animEffect>
                                    <p:anim calcmode="lin" valueType="num">
                                      <p:cBhvr>
                                        <p:cTn id="66" dur="250" fill="hold"/>
                                        <p:tgtEl>
                                          <p:spTgt spid="37"/>
                                        </p:tgtEl>
                                        <p:attrNameLst>
                                          <p:attrName>ppt_x</p:attrName>
                                        </p:attrNameLst>
                                      </p:cBhvr>
                                      <p:tavLst>
                                        <p:tav tm="0">
                                          <p:val>
                                            <p:strVal val="#ppt_x"/>
                                          </p:val>
                                        </p:tav>
                                        <p:tav tm="100000">
                                          <p:val>
                                            <p:strVal val="#ppt_x"/>
                                          </p:val>
                                        </p:tav>
                                      </p:tavLst>
                                    </p:anim>
                                    <p:anim calcmode="lin" valueType="num">
                                      <p:cBhvr>
                                        <p:cTn id="67" dur="250" fill="hold"/>
                                        <p:tgtEl>
                                          <p:spTgt spid="37"/>
                                        </p:tgtEl>
                                        <p:attrNameLst>
                                          <p:attrName>ppt_y</p:attrName>
                                        </p:attrNameLst>
                                      </p:cBhvr>
                                      <p:tavLst>
                                        <p:tav tm="0">
                                          <p:val>
                                            <p:strVal val="#ppt_y-.1"/>
                                          </p:val>
                                        </p:tav>
                                        <p:tav tm="100000">
                                          <p:val>
                                            <p:strVal val="#ppt_y"/>
                                          </p:val>
                                        </p:tav>
                                      </p:tavLst>
                                    </p:anim>
                                  </p:childTnLst>
                                </p:cTn>
                              </p:par>
                              <p:par>
                                <p:cTn id="68" presetID="17" presetClass="entr" presetSubtype="1" fill="hold" grpId="0" nodeType="withEffect">
                                  <p:stCondLst>
                                    <p:cond delay="2750"/>
                                  </p:stCondLst>
                                  <p:childTnLst>
                                    <p:set>
                                      <p:cBhvr>
                                        <p:cTn id="69" dur="1" fill="hold">
                                          <p:stCondLst>
                                            <p:cond delay="0"/>
                                          </p:stCondLst>
                                        </p:cTn>
                                        <p:tgtEl>
                                          <p:spTgt spid="36"/>
                                        </p:tgtEl>
                                        <p:attrNameLst>
                                          <p:attrName>style.visibility</p:attrName>
                                        </p:attrNameLst>
                                      </p:cBhvr>
                                      <p:to>
                                        <p:strVal val="visible"/>
                                      </p:to>
                                    </p:set>
                                    <p:anim calcmode="lin" valueType="num">
                                      <p:cBhvr>
                                        <p:cTn id="70" dur="250" fill="hold"/>
                                        <p:tgtEl>
                                          <p:spTgt spid="36"/>
                                        </p:tgtEl>
                                        <p:attrNameLst>
                                          <p:attrName>ppt_x</p:attrName>
                                        </p:attrNameLst>
                                      </p:cBhvr>
                                      <p:tavLst>
                                        <p:tav tm="0">
                                          <p:val>
                                            <p:strVal val="#ppt_x"/>
                                          </p:val>
                                        </p:tav>
                                        <p:tav tm="100000">
                                          <p:val>
                                            <p:strVal val="#ppt_x"/>
                                          </p:val>
                                        </p:tav>
                                      </p:tavLst>
                                    </p:anim>
                                    <p:anim calcmode="lin" valueType="num">
                                      <p:cBhvr>
                                        <p:cTn id="71" dur="250" fill="hold"/>
                                        <p:tgtEl>
                                          <p:spTgt spid="36"/>
                                        </p:tgtEl>
                                        <p:attrNameLst>
                                          <p:attrName>ppt_y</p:attrName>
                                        </p:attrNameLst>
                                      </p:cBhvr>
                                      <p:tavLst>
                                        <p:tav tm="0">
                                          <p:val>
                                            <p:strVal val="#ppt_y-#ppt_h/2"/>
                                          </p:val>
                                        </p:tav>
                                        <p:tav tm="100000">
                                          <p:val>
                                            <p:strVal val="#ppt_y"/>
                                          </p:val>
                                        </p:tav>
                                      </p:tavLst>
                                    </p:anim>
                                    <p:anim calcmode="lin" valueType="num">
                                      <p:cBhvr>
                                        <p:cTn id="72" dur="250" fill="hold"/>
                                        <p:tgtEl>
                                          <p:spTgt spid="36"/>
                                        </p:tgtEl>
                                        <p:attrNameLst>
                                          <p:attrName>ppt_w</p:attrName>
                                        </p:attrNameLst>
                                      </p:cBhvr>
                                      <p:tavLst>
                                        <p:tav tm="0">
                                          <p:val>
                                            <p:strVal val="#ppt_w"/>
                                          </p:val>
                                        </p:tav>
                                        <p:tav tm="100000">
                                          <p:val>
                                            <p:strVal val="#ppt_w"/>
                                          </p:val>
                                        </p:tav>
                                      </p:tavLst>
                                    </p:anim>
                                    <p:anim calcmode="lin" valueType="num">
                                      <p:cBhvr>
                                        <p:cTn id="73" dur="250" fill="hold"/>
                                        <p:tgtEl>
                                          <p:spTgt spid="36"/>
                                        </p:tgtEl>
                                        <p:attrNameLst>
                                          <p:attrName>ppt_h</p:attrName>
                                        </p:attrNameLst>
                                      </p:cBhvr>
                                      <p:tavLst>
                                        <p:tav tm="0">
                                          <p:val>
                                            <p:fltVal val="0"/>
                                          </p:val>
                                        </p:tav>
                                        <p:tav tm="100000">
                                          <p:val>
                                            <p:strVal val="#ppt_h"/>
                                          </p:val>
                                        </p:tav>
                                      </p:tavLst>
                                    </p:anim>
                                  </p:childTnLst>
                                </p:cTn>
                              </p:par>
                              <p:par>
                                <p:cTn id="74" presetID="42" presetClass="entr" presetSubtype="0" fill="hold" grpId="0" nodeType="withEffect">
                                  <p:stCondLst>
                                    <p:cond delay="300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1000" fill="hold"/>
                                        <p:tgtEl>
                                          <p:spTgt spid="3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300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1000"/>
                                        <p:tgtEl>
                                          <p:spTgt spid="40"/>
                                        </p:tgtEl>
                                      </p:cBhvr>
                                    </p:animEffect>
                                    <p:anim calcmode="lin" valueType="num">
                                      <p:cBhvr>
                                        <p:cTn id="82" dur="1000" fill="hold"/>
                                        <p:tgtEl>
                                          <p:spTgt spid="40"/>
                                        </p:tgtEl>
                                        <p:attrNameLst>
                                          <p:attrName>ppt_x</p:attrName>
                                        </p:attrNameLst>
                                      </p:cBhvr>
                                      <p:tavLst>
                                        <p:tav tm="0">
                                          <p:val>
                                            <p:strVal val="#ppt_x"/>
                                          </p:val>
                                        </p:tav>
                                        <p:tav tm="100000">
                                          <p:val>
                                            <p:strVal val="#ppt_x"/>
                                          </p:val>
                                        </p:tav>
                                      </p:tavLst>
                                    </p:anim>
                                    <p:anim calcmode="lin" valueType="num">
                                      <p:cBhvr>
                                        <p:cTn id="83" dur="1000" fill="hold"/>
                                        <p:tgtEl>
                                          <p:spTgt spid="40"/>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175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750"/>
                                        <p:tgtEl>
                                          <p:spTgt spid="42"/>
                                        </p:tgtEl>
                                      </p:cBhvr>
                                    </p:animEffect>
                                    <p:anim calcmode="lin" valueType="num">
                                      <p:cBhvr>
                                        <p:cTn id="87" dur="750" fill="hold"/>
                                        <p:tgtEl>
                                          <p:spTgt spid="42"/>
                                        </p:tgtEl>
                                        <p:attrNameLst>
                                          <p:attrName>ppt_x</p:attrName>
                                        </p:attrNameLst>
                                      </p:cBhvr>
                                      <p:tavLst>
                                        <p:tav tm="0">
                                          <p:val>
                                            <p:strVal val="#ppt_x"/>
                                          </p:val>
                                        </p:tav>
                                        <p:tav tm="100000">
                                          <p:val>
                                            <p:strVal val="#ppt_x"/>
                                          </p:val>
                                        </p:tav>
                                      </p:tavLst>
                                    </p:anim>
                                    <p:anim calcmode="lin" valueType="num">
                                      <p:cBhvr>
                                        <p:cTn id="88" dur="75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7" grpId="0" animBg="1"/>
      <p:bldP spid="19" grpId="0" animBg="1"/>
      <p:bldP spid="10" grpId="0" animBg="1"/>
      <p:bldP spid="18" grpId="0" animBg="1"/>
      <p:bldP spid="20" grpId="0"/>
      <p:bldP spid="21" grpId="0"/>
      <p:bldP spid="28" grpId="0" animBg="1"/>
      <p:bldP spid="30" grpId="0"/>
      <p:bldP spid="33" grpId="0"/>
      <p:bldP spid="37"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6AE76F7-4E2D-14C6-1ED7-EFE2148C5CCD}"/>
              </a:ext>
            </a:extLst>
          </p:cNvPr>
          <p:cNvGrpSpPr/>
          <p:nvPr/>
        </p:nvGrpSpPr>
        <p:grpSpPr>
          <a:xfrm>
            <a:off x="7324726" y="1166937"/>
            <a:ext cx="5395913" cy="3176588"/>
            <a:chOff x="204787" y="3429000"/>
            <a:chExt cx="5395913" cy="2844426"/>
          </a:xfrm>
        </p:grpSpPr>
        <p:sp>
          <p:nvSpPr>
            <p:cNvPr id="30" name="Oval 29">
              <a:extLst>
                <a:ext uri="{FF2B5EF4-FFF2-40B4-BE49-F238E27FC236}">
                  <a16:creationId xmlns:a16="http://schemas.microsoft.com/office/drawing/2014/main" id="{D8F8171F-14B2-5F63-E30F-02FC31CB21DA}"/>
                </a:ext>
              </a:extLst>
            </p:cNvPr>
            <p:cNvSpPr/>
            <p:nvPr/>
          </p:nvSpPr>
          <p:spPr>
            <a:xfrm>
              <a:off x="2667000" y="5854326"/>
              <a:ext cx="2933700" cy="419100"/>
            </a:xfrm>
            <a:prstGeom prst="ellipse">
              <a:avLst/>
            </a:prstGeom>
            <a:solidFill>
              <a:schemeClr val="tx1">
                <a:alpha val="89000"/>
              </a:schemeClr>
            </a:solid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687E192-9F3A-74D8-9364-B9ED86D0EC49}"/>
                </a:ext>
              </a:extLst>
            </p:cNvPr>
            <p:cNvSpPr/>
            <p:nvPr/>
          </p:nvSpPr>
          <p:spPr>
            <a:xfrm flipV="1">
              <a:off x="204787" y="3429000"/>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5D3C6D60-41D7-28B9-DF91-3A0516048570}"/>
                </a:ext>
              </a:extLst>
            </p:cNvPr>
            <p:cNvSpPr/>
            <p:nvPr/>
          </p:nvSpPr>
          <p:spPr>
            <a:xfrm>
              <a:off x="838200" y="3429000"/>
              <a:ext cx="3562350" cy="2743200"/>
            </a:xfrm>
            <a:prstGeom prst="rect">
              <a:avLst/>
            </a:prstGeom>
            <a:gradFill flip="none" rotWithShape="1">
              <a:gsLst>
                <a:gs pos="0">
                  <a:schemeClr val="accent4">
                    <a:lumMod val="75000"/>
                  </a:schemeClr>
                </a:gs>
                <a:gs pos="100000">
                  <a:schemeClr val="bg1"/>
                </a:gs>
              </a:gsLst>
              <a:lin ang="81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CCFFF45-D1D4-20B0-0946-8EB1576219AC}"/>
                </a:ext>
              </a:extLst>
            </p:cNvPr>
            <p:cNvSpPr/>
            <p:nvPr/>
          </p:nvSpPr>
          <p:spPr>
            <a:xfrm>
              <a:off x="204788" y="4010025"/>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TextBox 33">
              <a:extLst>
                <a:ext uri="{FF2B5EF4-FFF2-40B4-BE49-F238E27FC236}">
                  <a16:creationId xmlns:a16="http://schemas.microsoft.com/office/drawing/2014/main" id="{E14D064E-8600-1902-21F6-80310AA628CE}"/>
                </a:ext>
              </a:extLst>
            </p:cNvPr>
            <p:cNvSpPr txBox="1"/>
            <p:nvPr/>
          </p:nvSpPr>
          <p:spPr>
            <a:xfrm>
              <a:off x="419099" y="3439894"/>
              <a:ext cx="838200" cy="578747"/>
            </a:xfrm>
            <a:prstGeom prst="rect">
              <a:avLst/>
            </a:prstGeom>
            <a:noFill/>
          </p:spPr>
          <p:txBody>
            <a:bodyPr wrap="square" rtlCol="0">
              <a:spAutoFit/>
            </a:bodyPr>
            <a:lstStyle/>
            <a:p>
              <a:r>
                <a:rPr lang="ar-EG" sz="3600" b="1" dirty="0">
                  <a:solidFill>
                    <a:schemeClr val="bg1"/>
                  </a:solidFill>
                </a:rPr>
                <a:t>3</a:t>
              </a:r>
              <a:endParaRPr lang="en-US" sz="3600" b="1" dirty="0">
                <a:solidFill>
                  <a:schemeClr val="bg1"/>
                </a:solidFill>
              </a:endParaRPr>
            </a:p>
          </p:txBody>
        </p:sp>
      </p:grpSp>
      <p:sp>
        <p:nvSpPr>
          <p:cNvPr id="35" name="TextBox 34">
            <a:extLst>
              <a:ext uri="{FF2B5EF4-FFF2-40B4-BE49-F238E27FC236}">
                <a16:creationId xmlns:a16="http://schemas.microsoft.com/office/drawing/2014/main" id="{942A0C92-F18B-1CAF-4F5A-821365897DB2}"/>
              </a:ext>
            </a:extLst>
          </p:cNvPr>
          <p:cNvSpPr txBox="1"/>
          <p:nvPr/>
        </p:nvSpPr>
        <p:spPr>
          <a:xfrm>
            <a:off x="8034338" y="1334800"/>
            <a:ext cx="3562350" cy="477054"/>
          </a:xfrm>
          <a:prstGeom prst="rect">
            <a:avLst/>
          </a:prstGeom>
          <a:noFill/>
        </p:spPr>
        <p:txBody>
          <a:bodyPr wrap="square" rtlCol="0">
            <a:spAutoFit/>
          </a:bodyPr>
          <a:lstStyle/>
          <a:p>
            <a:r>
              <a:rPr lang="en-US" sz="2500" dirty="0">
                <a:solidFill>
                  <a:srgbClr val="C00000"/>
                </a:solidFill>
                <a:latin typeface="Bernard MT Condensed" panose="02050806060905020404" pitchFamily="18" charset="0"/>
              </a:rPr>
              <a:t>check for incorrect values</a:t>
            </a:r>
          </a:p>
        </p:txBody>
      </p:sp>
      <p:sp>
        <p:nvSpPr>
          <p:cNvPr id="36" name="TextBox 35">
            <a:extLst>
              <a:ext uri="{FF2B5EF4-FFF2-40B4-BE49-F238E27FC236}">
                <a16:creationId xmlns:a16="http://schemas.microsoft.com/office/drawing/2014/main" id="{F8112D3B-EB48-AB35-22CE-B3637A693B43}"/>
              </a:ext>
            </a:extLst>
          </p:cNvPr>
          <p:cNvSpPr txBox="1"/>
          <p:nvPr/>
        </p:nvSpPr>
        <p:spPr>
          <a:xfrm>
            <a:off x="8377238" y="2193247"/>
            <a:ext cx="3438524" cy="1292662"/>
          </a:xfrm>
          <a:prstGeom prst="rect">
            <a:avLst/>
          </a:prstGeom>
          <a:noFill/>
        </p:spPr>
        <p:txBody>
          <a:bodyPr wrap="square" rtlCol="0">
            <a:spAutoFit/>
          </a:bodyPr>
          <a:lstStyle/>
          <a:p>
            <a:r>
              <a:rPr lang="en-US" sz="1300" dirty="0">
                <a:latin typeface="Consolas" panose="020B0609020204030204" pitchFamily="49" charset="0"/>
              </a:rPr>
              <a:t>SELECT OrderID, Customer_ID, Product_ID</a:t>
            </a:r>
          </a:p>
          <a:p>
            <a:r>
              <a:rPr lang="en-US" sz="1300" dirty="0">
                <a:latin typeface="Consolas" panose="020B0609020204030204" pitchFamily="49" charset="0"/>
              </a:rPr>
              <a:t>FROM supersales</a:t>
            </a:r>
          </a:p>
          <a:p>
            <a:r>
              <a:rPr lang="en-US" sz="1300" dirty="0">
                <a:latin typeface="Consolas" panose="020B0609020204030204" pitchFamily="49" charset="0"/>
              </a:rPr>
              <a:t>WHERE ISNUMERIC(OrderID) = 0</a:t>
            </a:r>
          </a:p>
          <a:p>
            <a:r>
              <a:rPr lang="en-US" sz="1300" dirty="0">
                <a:latin typeface="Consolas" panose="020B0609020204030204" pitchFamily="49" charset="0"/>
              </a:rPr>
              <a:t>   OR ISNUMERIC(Customer_ID) = 0</a:t>
            </a:r>
          </a:p>
          <a:p>
            <a:r>
              <a:rPr lang="en-US" sz="1300" dirty="0">
                <a:latin typeface="Consolas" panose="020B0609020204030204" pitchFamily="49" charset="0"/>
              </a:rPr>
              <a:t>   OR ISNUMERIC(Product_ID) = 0;</a:t>
            </a:r>
          </a:p>
        </p:txBody>
      </p:sp>
      <p:grpSp>
        <p:nvGrpSpPr>
          <p:cNvPr id="17" name="Group 16">
            <a:extLst>
              <a:ext uri="{FF2B5EF4-FFF2-40B4-BE49-F238E27FC236}">
                <a16:creationId xmlns:a16="http://schemas.microsoft.com/office/drawing/2014/main" id="{ECB8CD29-F23D-F8C0-F161-F9619D8383CB}"/>
              </a:ext>
            </a:extLst>
          </p:cNvPr>
          <p:cNvGrpSpPr/>
          <p:nvPr/>
        </p:nvGrpSpPr>
        <p:grpSpPr>
          <a:xfrm>
            <a:off x="3752850" y="2271712"/>
            <a:ext cx="5395913" cy="3176588"/>
            <a:chOff x="204787" y="3429000"/>
            <a:chExt cx="5395913" cy="2844426"/>
          </a:xfrm>
        </p:grpSpPr>
        <p:sp>
          <p:nvSpPr>
            <p:cNvPr id="18" name="Oval 17">
              <a:extLst>
                <a:ext uri="{FF2B5EF4-FFF2-40B4-BE49-F238E27FC236}">
                  <a16:creationId xmlns:a16="http://schemas.microsoft.com/office/drawing/2014/main" id="{71A70212-F18F-D309-DDBC-C3916F1814EA}"/>
                </a:ext>
              </a:extLst>
            </p:cNvPr>
            <p:cNvSpPr/>
            <p:nvPr/>
          </p:nvSpPr>
          <p:spPr>
            <a:xfrm>
              <a:off x="2667000" y="5854326"/>
              <a:ext cx="2933700" cy="419100"/>
            </a:xfrm>
            <a:prstGeom prst="ellipse">
              <a:avLst/>
            </a:prstGeom>
            <a:solidFill>
              <a:schemeClr val="tx1">
                <a:alpha val="89000"/>
              </a:schemeClr>
            </a:solid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0F88E-914F-7612-D784-264D59CC8CDC}"/>
                </a:ext>
              </a:extLst>
            </p:cNvPr>
            <p:cNvSpPr/>
            <p:nvPr/>
          </p:nvSpPr>
          <p:spPr>
            <a:xfrm flipV="1">
              <a:off x="204787" y="3429000"/>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BE3DDC03-09D0-F38C-E63F-D7B406F48F0A}"/>
                </a:ext>
              </a:extLst>
            </p:cNvPr>
            <p:cNvSpPr/>
            <p:nvPr/>
          </p:nvSpPr>
          <p:spPr>
            <a:xfrm>
              <a:off x="838200" y="3429000"/>
              <a:ext cx="3562350" cy="2743200"/>
            </a:xfrm>
            <a:prstGeom prst="rect">
              <a:avLst/>
            </a:prstGeom>
            <a:gradFill flip="none" rotWithShape="1">
              <a:gsLst>
                <a:gs pos="0">
                  <a:srgbClr val="FFC000"/>
                </a:gs>
                <a:gs pos="100000">
                  <a:schemeClr val="bg1"/>
                </a:gs>
              </a:gsLst>
              <a:lin ang="81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0932A23-3D69-6A54-21FC-F3C4BE971478}"/>
                </a:ext>
              </a:extLst>
            </p:cNvPr>
            <p:cNvSpPr/>
            <p:nvPr/>
          </p:nvSpPr>
          <p:spPr>
            <a:xfrm>
              <a:off x="204788" y="4010025"/>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67EB2801-5A9E-0A61-09C2-E919FEB617EB}"/>
                </a:ext>
              </a:extLst>
            </p:cNvPr>
            <p:cNvSpPr txBox="1"/>
            <p:nvPr/>
          </p:nvSpPr>
          <p:spPr>
            <a:xfrm>
              <a:off x="419099" y="3439894"/>
              <a:ext cx="838200" cy="646331"/>
            </a:xfrm>
            <a:prstGeom prst="rect">
              <a:avLst/>
            </a:prstGeom>
            <a:noFill/>
          </p:spPr>
          <p:txBody>
            <a:bodyPr wrap="square" rtlCol="0">
              <a:spAutoFit/>
            </a:bodyPr>
            <a:lstStyle/>
            <a:p>
              <a:r>
                <a:rPr lang="ar-EG" sz="3600" b="1" dirty="0">
                  <a:solidFill>
                    <a:schemeClr val="bg1"/>
                  </a:solidFill>
                </a:rPr>
                <a:t>2</a:t>
              </a:r>
              <a:endParaRPr lang="en-US" sz="3600" b="1" dirty="0">
                <a:solidFill>
                  <a:schemeClr val="bg1"/>
                </a:solidFill>
              </a:endParaRPr>
            </a:p>
          </p:txBody>
        </p:sp>
      </p:grpSp>
      <p:grpSp>
        <p:nvGrpSpPr>
          <p:cNvPr id="16" name="Group 15">
            <a:extLst>
              <a:ext uri="{FF2B5EF4-FFF2-40B4-BE49-F238E27FC236}">
                <a16:creationId xmlns:a16="http://schemas.microsoft.com/office/drawing/2014/main" id="{11F87FFD-E37B-FF02-E858-A4C28099F1D6}"/>
              </a:ext>
            </a:extLst>
          </p:cNvPr>
          <p:cNvGrpSpPr/>
          <p:nvPr/>
        </p:nvGrpSpPr>
        <p:grpSpPr>
          <a:xfrm>
            <a:off x="166687" y="3429000"/>
            <a:ext cx="5434013" cy="3162300"/>
            <a:chOff x="204787" y="3429000"/>
            <a:chExt cx="5434013" cy="2844198"/>
          </a:xfrm>
        </p:grpSpPr>
        <p:sp>
          <p:nvSpPr>
            <p:cNvPr id="14" name="Oval 13">
              <a:extLst>
                <a:ext uri="{FF2B5EF4-FFF2-40B4-BE49-F238E27FC236}">
                  <a16:creationId xmlns:a16="http://schemas.microsoft.com/office/drawing/2014/main" id="{7A2225BD-4CF3-6381-E3C9-BBD633F3E26D}"/>
                </a:ext>
              </a:extLst>
            </p:cNvPr>
            <p:cNvSpPr/>
            <p:nvPr/>
          </p:nvSpPr>
          <p:spPr>
            <a:xfrm>
              <a:off x="2705100" y="5854098"/>
              <a:ext cx="2933700" cy="419100"/>
            </a:xfrm>
            <a:prstGeom prst="ellipse">
              <a:avLst/>
            </a:prstGeom>
            <a:solidFill>
              <a:schemeClr val="tx1">
                <a:alpha val="89000"/>
              </a:schemeClr>
            </a:solid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AD76FB-B420-80AE-4545-9643CCE3C58F}"/>
                </a:ext>
              </a:extLst>
            </p:cNvPr>
            <p:cNvSpPr/>
            <p:nvPr/>
          </p:nvSpPr>
          <p:spPr>
            <a:xfrm flipV="1">
              <a:off x="204787" y="3429000"/>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D54CA3A9-19FC-85D9-E329-ED3A4F368E2E}"/>
                </a:ext>
              </a:extLst>
            </p:cNvPr>
            <p:cNvSpPr/>
            <p:nvPr/>
          </p:nvSpPr>
          <p:spPr>
            <a:xfrm>
              <a:off x="838200" y="3429000"/>
              <a:ext cx="3562350" cy="2743200"/>
            </a:xfrm>
            <a:prstGeom prst="rect">
              <a:avLst/>
            </a:prstGeom>
            <a:gradFill flip="none" rotWithShape="1">
              <a:gsLst>
                <a:gs pos="92000">
                  <a:srgbClr val="93D1B9"/>
                </a:gs>
                <a:gs pos="3000">
                  <a:srgbClr val="186652"/>
                </a:gs>
                <a:gs pos="100000">
                  <a:schemeClr val="bg1"/>
                </a:gs>
              </a:gsLst>
              <a:lin ang="81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EEBAD32-26CD-83A5-C22A-2ECE698342A9}"/>
                </a:ext>
              </a:extLst>
            </p:cNvPr>
            <p:cNvSpPr/>
            <p:nvPr/>
          </p:nvSpPr>
          <p:spPr>
            <a:xfrm>
              <a:off x="204788" y="4010025"/>
              <a:ext cx="1266825" cy="581025"/>
            </a:xfrm>
            <a:custGeom>
              <a:avLst/>
              <a:gdLst>
                <a:gd name="connsiteX0" fmla="*/ 1105 w 1162050"/>
                <a:gd name="connsiteY0" fmla="*/ 0 h 514350"/>
                <a:gd name="connsiteX1" fmla="*/ 1160945 w 1162050"/>
                <a:gd name="connsiteY1" fmla="*/ 0 h 514350"/>
                <a:gd name="connsiteX2" fmla="*/ 1162050 w 1162050"/>
                <a:gd name="connsiteY2" fmla="*/ 9525 h 514350"/>
                <a:gd name="connsiteX3" fmla="*/ 581025 w 1162050"/>
                <a:gd name="connsiteY3" fmla="*/ 514350 h 514350"/>
                <a:gd name="connsiteX4" fmla="*/ 0 w 1162050"/>
                <a:gd name="connsiteY4" fmla="*/ 9525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514350">
                  <a:moveTo>
                    <a:pt x="1105" y="0"/>
                  </a:moveTo>
                  <a:lnTo>
                    <a:pt x="1160945" y="0"/>
                  </a:lnTo>
                  <a:lnTo>
                    <a:pt x="1162050" y="9525"/>
                  </a:lnTo>
                  <a:cubicBezTo>
                    <a:pt x="1162050" y="288332"/>
                    <a:pt x="901916" y="514350"/>
                    <a:pt x="581025" y="514350"/>
                  </a:cubicBezTo>
                  <a:cubicBezTo>
                    <a:pt x="260134" y="514350"/>
                    <a:pt x="0" y="288332"/>
                    <a:pt x="0" y="9525"/>
                  </a:cubicBezTo>
                  <a:close/>
                </a:path>
              </a:pathLst>
            </a:custGeom>
            <a:solidFill>
              <a:srgbClr val="18665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B234C790-06DA-F8EF-7729-CFCE09B3D7D1}"/>
                </a:ext>
              </a:extLst>
            </p:cNvPr>
            <p:cNvSpPr txBox="1"/>
            <p:nvPr/>
          </p:nvSpPr>
          <p:spPr>
            <a:xfrm>
              <a:off x="347663" y="3477994"/>
              <a:ext cx="838200" cy="646331"/>
            </a:xfrm>
            <a:prstGeom prst="rect">
              <a:avLst/>
            </a:prstGeom>
            <a:noFill/>
          </p:spPr>
          <p:txBody>
            <a:bodyPr wrap="square" rtlCol="0">
              <a:spAutoFit/>
            </a:bodyPr>
            <a:lstStyle/>
            <a:p>
              <a:r>
                <a:rPr lang="ar-EG" sz="3600" b="1" dirty="0">
                  <a:solidFill>
                    <a:schemeClr val="bg1"/>
                  </a:solidFill>
                </a:rPr>
                <a:t>1</a:t>
              </a:r>
              <a:endParaRPr lang="en-US" sz="3600" b="1" dirty="0">
                <a:solidFill>
                  <a:schemeClr val="bg1"/>
                </a:solidFill>
              </a:endParaRPr>
            </a:p>
          </p:txBody>
        </p:sp>
      </p:grpSp>
      <p:sp>
        <p:nvSpPr>
          <p:cNvPr id="23" name="TextBox 22">
            <a:extLst>
              <a:ext uri="{FF2B5EF4-FFF2-40B4-BE49-F238E27FC236}">
                <a16:creationId xmlns:a16="http://schemas.microsoft.com/office/drawing/2014/main" id="{EC3EA584-C086-BE08-6FDA-2E0ADDF45C2B}"/>
              </a:ext>
            </a:extLst>
          </p:cNvPr>
          <p:cNvSpPr txBox="1"/>
          <p:nvPr/>
        </p:nvSpPr>
        <p:spPr>
          <a:xfrm>
            <a:off x="1395412" y="4038600"/>
            <a:ext cx="2876550" cy="2462213"/>
          </a:xfrm>
          <a:prstGeom prst="rect">
            <a:avLst/>
          </a:prstGeom>
          <a:noFill/>
        </p:spPr>
        <p:txBody>
          <a:bodyPr wrap="square" rtlCol="0">
            <a:spAutoFit/>
          </a:bodyPr>
          <a:lstStyle/>
          <a:p>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count</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OrderDate_Total_nulls</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['Superstore Sales Dataset$']</a:t>
            </a:r>
          </a:p>
          <a:p>
            <a:r>
              <a:rPr lang="en-US" sz="1100" dirty="0">
                <a:solidFill>
                  <a:srgbClr val="0000FF"/>
                </a:solidFill>
                <a:latin typeface="Consolas" panose="020B0609020204030204" pitchFamily="49" charset="0"/>
              </a:rPr>
              <a:t>where</a:t>
            </a:r>
            <a:r>
              <a:rPr lang="en-US" sz="1100" dirty="0">
                <a:solidFill>
                  <a:srgbClr val="000000"/>
                </a:solidFill>
                <a:latin typeface="Consolas" panose="020B0609020204030204" pitchFamily="49" charset="0"/>
              </a:rPr>
              <a:t> [Order Date] </a:t>
            </a:r>
            <a:r>
              <a:rPr lang="en-US" sz="1100" dirty="0">
                <a:solidFill>
                  <a:srgbClr val="808080"/>
                </a:solidFill>
                <a:latin typeface="Consolas" panose="020B0609020204030204" pitchFamily="49" charset="0"/>
              </a:rPr>
              <a:t>is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null</a:t>
            </a:r>
            <a:r>
              <a:rPr lang="en-US" sz="1100" dirty="0">
                <a:solidFill>
                  <a:srgbClr val="000000"/>
                </a:solidFill>
                <a:latin typeface="Consolas" panose="020B0609020204030204" pitchFamily="49" charset="0"/>
              </a:rPr>
              <a:t> </a:t>
            </a:r>
          </a:p>
          <a:p>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count</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OrderID_Total_nulls</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['Superstore Sales Dataset$']</a:t>
            </a:r>
          </a:p>
          <a:p>
            <a:r>
              <a:rPr lang="en-US" sz="1100" dirty="0">
                <a:solidFill>
                  <a:srgbClr val="0000FF"/>
                </a:solidFill>
                <a:latin typeface="Consolas" panose="020B0609020204030204" pitchFamily="49" charset="0"/>
              </a:rPr>
              <a:t>where</a:t>
            </a:r>
            <a:r>
              <a:rPr lang="en-US" sz="1100" dirty="0">
                <a:solidFill>
                  <a:srgbClr val="000000"/>
                </a:solidFill>
                <a:latin typeface="Consolas" panose="020B0609020204030204" pitchFamily="49" charset="0"/>
              </a:rPr>
              <a:t> [Order ID] </a:t>
            </a:r>
            <a:r>
              <a:rPr lang="en-US" sz="1100" dirty="0">
                <a:solidFill>
                  <a:srgbClr val="808080"/>
                </a:solidFill>
                <a:latin typeface="Consolas" panose="020B0609020204030204" pitchFamily="49" charset="0"/>
              </a:rPr>
              <a:t>is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null</a:t>
            </a:r>
            <a:r>
              <a:rPr lang="en-US" sz="1100" dirty="0">
                <a:solidFill>
                  <a:srgbClr val="000000"/>
                </a:solidFill>
                <a:latin typeface="Consolas" panose="020B0609020204030204" pitchFamily="49" charset="0"/>
              </a:rPr>
              <a:t> </a:t>
            </a:r>
          </a:p>
          <a:p>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count</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ShipDate_Total_nulls</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['Superstore Sales Dataset$']</a:t>
            </a:r>
          </a:p>
          <a:p>
            <a:r>
              <a:rPr lang="en-US" sz="1100" dirty="0">
                <a:solidFill>
                  <a:srgbClr val="0000FF"/>
                </a:solidFill>
                <a:latin typeface="Consolas" panose="020B0609020204030204" pitchFamily="49" charset="0"/>
              </a:rPr>
              <a:t>where</a:t>
            </a:r>
            <a:r>
              <a:rPr lang="en-US" sz="1100" dirty="0">
                <a:solidFill>
                  <a:srgbClr val="000000"/>
                </a:solidFill>
                <a:latin typeface="Consolas" panose="020B0609020204030204" pitchFamily="49" charset="0"/>
              </a:rPr>
              <a:t> [Ship Date] </a:t>
            </a:r>
            <a:r>
              <a:rPr lang="en-US" sz="1100" dirty="0">
                <a:solidFill>
                  <a:srgbClr val="808080"/>
                </a:solidFill>
                <a:latin typeface="Consolas" panose="020B0609020204030204" pitchFamily="49" charset="0"/>
              </a:rPr>
              <a:t>is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null</a:t>
            </a:r>
            <a:r>
              <a:rPr lang="en-US" sz="1100" dirty="0">
                <a:solidFill>
                  <a:srgbClr val="000000"/>
                </a:solidFill>
                <a:latin typeface="Consolas" panose="020B0609020204030204" pitchFamily="49" charset="0"/>
              </a:rPr>
              <a:t> </a:t>
            </a:r>
            <a:endParaRPr lang="en-US" sz="1100" dirty="0"/>
          </a:p>
        </p:txBody>
      </p:sp>
      <p:sp>
        <p:nvSpPr>
          <p:cNvPr id="24" name="TextBox 23">
            <a:extLst>
              <a:ext uri="{FF2B5EF4-FFF2-40B4-BE49-F238E27FC236}">
                <a16:creationId xmlns:a16="http://schemas.microsoft.com/office/drawing/2014/main" id="{789F5849-F400-A6CF-630F-3DBF5DD07DE6}"/>
              </a:ext>
            </a:extLst>
          </p:cNvPr>
          <p:cNvSpPr txBox="1"/>
          <p:nvPr/>
        </p:nvSpPr>
        <p:spPr>
          <a:xfrm>
            <a:off x="1047751" y="3561948"/>
            <a:ext cx="2395538" cy="477054"/>
          </a:xfrm>
          <a:prstGeom prst="rect">
            <a:avLst/>
          </a:prstGeom>
          <a:noFill/>
        </p:spPr>
        <p:txBody>
          <a:bodyPr wrap="square" rtlCol="0">
            <a:spAutoFit/>
          </a:bodyPr>
          <a:lstStyle/>
          <a:p>
            <a:r>
              <a:rPr lang="en-US" sz="2500" dirty="0">
                <a:solidFill>
                  <a:srgbClr val="C00000"/>
                </a:solidFill>
                <a:latin typeface="Bernard MT Condensed" panose="02050806060905020404" pitchFamily="18" charset="0"/>
              </a:rPr>
              <a:t>Check Null</a:t>
            </a:r>
          </a:p>
        </p:txBody>
      </p:sp>
      <p:sp>
        <p:nvSpPr>
          <p:cNvPr id="25" name="TextBox 24">
            <a:extLst>
              <a:ext uri="{FF2B5EF4-FFF2-40B4-BE49-F238E27FC236}">
                <a16:creationId xmlns:a16="http://schemas.microsoft.com/office/drawing/2014/main" id="{87FC1415-680F-D1B5-0D74-3BF8E375B838}"/>
              </a:ext>
            </a:extLst>
          </p:cNvPr>
          <p:cNvSpPr txBox="1"/>
          <p:nvPr/>
        </p:nvSpPr>
        <p:spPr>
          <a:xfrm>
            <a:off x="4386262" y="2439575"/>
            <a:ext cx="3562350" cy="477054"/>
          </a:xfrm>
          <a:prstGeom prst="rect">
            <a:avLst/>
          </a:prstGeom>
          <a:noFill/>
        </p:spPr>
        <p:txBody>
          <a:bodyPr wrap="square" rtlCol="0">
            <a:spAutoFit/>
          </a:bodyPr>
          <a:lstStyle/>
          <a:p>
            <a:r>
              <a:rPr lang="en-US" sz="2500" dirty="0">
                <a:solidFill>
                  <a:srgbClr val="C00000"/>
                </a:solidFill>
                <a:latin typeface="Bernard MT Condensed" panose="02050806060905020404" pitchFamily="18" charset="0"/>
              </a:rPr>
              <a:t>Check  standard deviation</a:t>
            </a:r>
          </a:p>
        </p:txBody>
      </p:sp>
      <p:sp>
        <p:nvSpPr>
          <p:cNvPr id="26" name="TextBox 25">
            <a:extLst>
              <a:ext uri="{FF2B5EF4-FFF2-40B4-BE49-F238E27FC236}">
                <a16:creationId xmlns:a16="http://schemas.microsoft.com/office/drawing/2014/main" id="{9DA2CBCE-369C-93DA-1BE8-F14D9A1EDD29}"/>
              </a:ext>
            </a:extLst>
          </p:cNvPr>
          <p:cNvSpPr txBox="1"/>
          <p:nvPr/>
        </p:nvSpPr>
        <p:spPr>
          <a:xfrm>
            <a:off x="4929190" y="2937685"/>
            <a:ext cx="3438524" cy="2092881"/>
          </a:xfrm>
          <a:prstGeom prst="rect">
            <a:avLst/>
          </a:prstGeom>
          <a:noFill/>
        </p:spPr>
        <p:txBody>
          <a:bodyPr wrap="square" rtlCol="0">
            <a:spAutoFit/>
          </a:bodyPr>
          <a:lstStyle/>
          <a:p>
            <a:r>
              <a:rPr lang="en-US" sz="1300" dirty="0">
                <a:latin typeface="Consolas" panose="020B0609020204030204" pitchFamily="49" charset="0"/>
              </a:rPr>
              <a:t>select max(amount)</a:t>
            </a:r>
          </a:p>
          <a:p>
            <a:r>
              <a:rPr lang="en-US" sz="1300" dirty="0">
                <a:latin typeface="Consolas" panose="020B0609020204030204" pitchFamily="49" charset="0"/>
              </a:rPr>
              <a:t>from Sales</a:t>
            </a:r>
          </a:p>
          <a:p>
            <a:endParaRPr lang="en-US" sz="1300" dirty="0">
              <a:latin typeface="Consolas" panose="020B0609020204030204" pitchFamily="49" charset="0"/>
            </a:endParaRPr>
          </a:p>
          <a:p>
            <a:r>
              <a:rPr lang="en-US" sz="1300" dirty="0">
                <a:latin typeface="Consolas" panose="020B0609020204030204" pitchFamily="49" charset="0"/>
              </a:rPr>
              <a:t>select min(amount)</a:t>
            </a:r>
          </a:p>
          <a:p>
            <a:r>
              <a:rPr lang="en-US" sz="1300" dirty="0">
                <a:latin typeface="Consolas" panose="020B0609020204030204" pitchFamily="49" charset="0"/>
              </a:rPr>
              <a:t>from Sales</a:t>
            </a:r>
          </a:p>
          <a:p>
            <a:endParaRPr lang="en-US" sz="1300" dirty="0">
              <a:latin typeface="Consolas" panose="020B0609020204030204" pitchFamily="49" charset="0"/>
            </a:endParaRPr>
          </a:p>
          <a:p>
            <a:r>
              <a:rPr lang="en-US" sz="1300" dirty="0">
                <a:latin typeface="Consolas" panose="020B0609020204030204" pitchFamily="49" charset="0"/>
              </a:rPr>
              <a:t>SELECT *</a:t>
            </a:r>
          </a:p>
          <a:p>
            <a:r>
              <a:rPr lang="en-US" sz="1300" dirty="0">
                <a:latin typeface="Consolas" panose="020B0609020204030204" pitchFamily="49" charset="0"/>
              </a:rPr>
              <a:t>FROM sales           </a:t>
            </a:r>
          </a:p>
          <a:p>
            <a:r>
              <a:rPr lang="en-US" sz="1300" dirty="0">
                <a:latin typeface="Consolas" panose="020B0609020204030204" pitchFamily="49" charset="0"/>
              </a:rPr>
              <a:t>WHERE amount &lt; 0.444 OR amount &gt; 22638.48;</a:t>
            </a:r>
          </a:p>
        </p:txBody>
      </p:sp>
    </p:spTree>
    <p:extLst>
      <p:ext uri="{BB962C8B-B14F-4D97-AF65-F5344CB8AC3E}">
        <p14:creationId xmlns:p14="http://schemas.microsoft.com/office/powerpoint/2010/main" val="11247065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6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46000">
                                          <p:cBhvr additive="base">
                                            <p:cTn id="11" dur="500" fill="hold"/>
                                            <p:tgtEl>
                                              <p:spTgt spid="24"/>
                                            </p:tgtEl>
                                            <p:attrNameLst>
                                              <p:attrName>ppt_x</p:attrName>
                                            </p:attrNameLst>
                                          </p:cBhvr>
                                          <p:tavLst>
                                            <p:tav tm="0">
                                              <p:val>
                                                <p:strVal val="0-#ppt_w/2"/>
                                              </p:val>
                                            </p:tav>
                                            <p:tav tm="100000">
                                              <p:val>
                                                <p:strVal val="#ppt_x"/>
                                              </p:val>
                                            </p:tav>
                                          </p:tavLst>
                                        </p:anim>
                                        <p:anim calcmode="lin" valueType="num" p14:bounceEnd="46000">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4000">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14:bounceEnd="44000">
                                          <p:cBhvr additive="base">
                                            <p:cTn id="15" dur="500" fill="hold"/>
                                            <p:tgtEl>
                                              <p:spTgt spid="23"/>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4000">
                                      <p:stCondLst>
                                        <p:cond delay="750"/>
                                      </p:stCondLst>
                                      <p:childTnLst>
                                        <p:set>
                                          <p:cBhvr>
                                            <p:cTn id="18" dur="1" fill="hold">
                                              <p:stCondLst>
                                                <p:cond delay="0"/>
                                              </p:stCondLst>
                                            </p:cTn>
                                            <p:tgtEl>
                                              <p:spTgt spid="26"/>
                                            </p:tgtEl>
                                            <p:attrNameLst>
                                              <p:attrName>style.visibility</p:attrName>
                                            </p:attrNameLst>
                                          </p:cBhvr>
                                          <p:to>
                                            <p:strVal val="visible"/>
                                          </p:to>
                                        </p:set>
                                        <p:anim calcmode="lin" valueType="num" p14:bounceEnd="44000">
                                          <p:cBhvr additive="base">
                                            <p:cTn id="19" dur="1000" fill="hold"/>
                                            <p:tgtEl>
                                              <p:spTgt spid="26"/>
                                            </p:tgtEl>
                                            <p:attrNameLst>
                                              <p:attrName>ppt_x</p:attrName>
                                            </p:attrNameLst>
                                          </p:cBhvr>
                                          <p:tavLst>
                                            <p:tav tm="0">
                                              <p:val>
                                                <p:strVal val="0-#ppt_w/2"/>
                                              </p:val>
                                            </p:tav>
                                            <p:tav tm="100000">
                                              <p:val>
                                                <p:strVal val="#ppt_x"/>
                                              </p:val>
                                            </p:tav>
                                          </p:tavLst>
                                        </p:anim>
                                        <p:anim calcmode="lin" valueType="num" p14:bounceEnd="44000">
                                          <p:cBhvr additive="base">
                                            <p:cTn id="20" dur="10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6000">
                                      <p:stCondLst>
                                        <p:cond delay="750"/>
                                      </p:stCondLst>
                                      <p:childTnLst>
                                        <p:set>
                                          <p:cBhvr>
                                            <p:cTn id="22" dur="1" fill="hold">
                                              <p:stCondLst>
                                                <p:cond delay="0"/>
                                              </p:stCondLst>
                                            </p:cTn>
                                            <p:tgtEl>
                                              <p:spTgt spid="25"/>
                                            </p:tgtEl>
                                            <p:attrNameLst>
                                              <p:attrName>style.visibility</p:attrName>
                                            </p:attrNameLst>
                                          </p:cBhvr>
                                          <p:to>
                                            <p:strVal val="visible"/>
                                          </p:to>
                                        </p:set>
                                        <p:anim calcmode="lin" valueType="num" p14:bounceEnd="46000">
                                          <p:cBhvr additive="base">
                                            <p:cTn id="23" dur="1000" fill="hold"/>
                                            <p:tgtEl>
                                              <p:spTgt spid="25"/>
                                            </p:tgtEl>
                                            <p:attrNameLst>
                                              <p:attrName>ppt_x</p:attrName>
                                            </p:attrNameLst>
                                          </p:cBhvr>
                                          <p:tavLst>
                                            <p:tav tm="0">
                                              <p:val>
                                                <p:strVal val="0-#ppt_w/2"/>
                                              </p:val>
                                            </p:tav>
                                            <p:tav tm="100000">
                                              <p:val>
                                                <p:strVal val="#ppt_x"/>
                                              </p:val>
                                            </p:tav>
                                          </p:tavLst>
                                        </p:anim>
                                        <p:anim calcmode="lin" valueType="num" p14:bounceEnd="46000">
                                          <p:cBhvr additive="base">
                                            <p:cTn id="24" dur="100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60000">
                                      <p:stCondLst>
                                        <p:cond delay="750"/>
                                      </p:stCondLst>
                                      <p:childTnLst>
                                        <p:set>
                                          <p:cBhvr>
                                            <p:cTn id="26" dur="1" fill="hold">
                                              <p:stCondLst>
                                                <p:cond delay="0"/>
                                              </p:stCondLst>
                                            </p:cTn>
                                            <p:tgtEl>
                                              <p:spTgt spid="17"/>
                                            </p:tgtEl>
                                            <p:attrNameLst>
                                              <p:attrName>style.visibility</p:attrName>
                                            </p:attrNameLst>
                                          </p:cBhvr>
                                          <p:to>
                                            <p:strVal val="visible"/>
                                          </p:to>
                                        </p:set>
                                        <p:anim calcmode="lin" valueType="num" p14:bounceEnd="60000">
                                          <p:cBhvr additive="base">
                                            <p:cTn id="27" dur="10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28" dur="10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14:presetBounceEnd="60000">
                                      <p:stCondLst>
                                        <p:cond delay="1250"/>
                                      </p:stCondLst>
                                      <p:childTnLst>
                                        <p:set>
                                          <p:cBhvr>
                                            <p:cTn id="30" dur="1" fill="hold">
                                              <p:stCondLst>
                                                <p:cond delay="0"/>
                                              </p:stCondLst>
                                            </p:cTn>
                                            <p:tgtEl>
                                              <p:spTgt spid="29"/>
                                            </p:tgtEl>
                                            <p:attrNameLst>
                                              <p:attrName>style.visibility</p:attrName>
                                            </p:attrNameLst>
                                          </p:cBhvr>
                                          <p:to>
                                            <p:strVal val="visible"/>
                                          </p:to>
                                        </p:set>
                                        <p:anim calcmode="lin" valueType="num" p14:bounceEnd="60000">
                                          <p:cBhvr additive="base">
                                            <p:cTn id="31" dur="1000" fill="hold"/>
                                            <p:tgtEl>
                                              <p:spTgt spid="29"/>
                                            </p:tgtEl>
                                            <p:attrNameLst>
                                              <p:attrName>ppt_x</p:attrName>
                                            </p:attrNameLst>
                                          </p:cBhvr>
                                          <p:tavLst>
                                            <p:tav tm="0">
                                              <p:val>
                                                <p:strVal val="0-#ppt_w/2"/>
                                              </p:val>
                                            </p:tav>
                                            <p:tav tm="100000">
                                              <p:val>
                                                <p:strVal val="#ppt_x"/>
                                              </p:val>
                                            </p:tav>
                                          </p:tavLst>
                                        </p:anim>
                                        <p:anim calcmode="lin" valueType="num" p14:bounceEnd="60000">
                                          <p:cBhvr additive="base">
                                            <p:cTn id="32" dur="100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44000">
                                      <p:stCondLst>
                                        <p:cond delay="1250"/>
                                      </p:stCondLst>
                                      <p:childTnLst>
                                        <p:set>
                                          <p:cBhvr>
                                            <p:cTn id="34" dur="1" fill="hold">
                                              <p:stCondLst>
                                                <p:cond delay="0"/>
                                              </p:stCondLst>
                                            </p:cTn>
                                            <p:tgtEl>
                                              <p:spTgt spid="36"/>
                                            </p:tgtEl>
                                            <p:attrNameLst>
                                              <p:attrName>style.visibility</p:attrName>
                                            </p:attrNameLst>
                                          </p:cBhvr>
                                          <p:to>
                                            <p:strVal val="visible"/>
                                          </p:to>
                                        </p:set>
                                        <p:anim calcmode="lin" valueType="num" p14:bounceEnd="44000">
                                          <p:cBhvr additive="base">
                                            <p:cTn id="35" dur="1000" fill="hold"/>
                                            <p:tgtEl>
                                              <p:spTgt spid="36"/>
                                            </p:tgtEl>
                                            <p:attrNameLst>
                                              <p:attrName>ppt_x</p:attrName>
                                            </p:attrNameLst>
                                          </p:cBhvr>
                                          <p:tavLst>
                                            <p:tav tm="0">
                                              <p:val>
                                                <p:strVal val="0-#ppt_w/2"/>
                                              </p:val>
                                            </p:tav>
                                            <p:tav tm="100000">
                                              <p:val>
                                                <p:strVal val="#ppt_x"/>
                                              </p:val>
                                            </p:tav>
                                          </p:tavLst>
                                        </p:anim>
                                        <p:anim calcmode="lin" valueType="num" p14:bounceEnd="44000">
                                          <p:cBhvr additive="base">
                                            <p:cTn id="36" dur="1000" fill="hold"/>
                                            <p:tgtEl>
                                              <p:spTgt spid="3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46000">
                                      <p:stCondLst>
                                        <p:cond delay="1250"/>
                                      </p:stCondLst>
                                      <p:childTnLst>
                                        <p:set>
                                          <p:cBhvr>
                                            <p:cTn id="38" dur="1" fill="hold">
                                              <p:stCondLst>
                                                <p:cond delay="0"/>
                                              </p:stCondLst>
                                            </p:cTn>
                                            <p:tgtEl>
                                              <p:spTgt spid="35"/>
                                            </p:tgtEl>
                                            <p:attrNameLst>
                                              <p:attrName>style.visibility</p:attrName>
                                            </p:attrNameLst>
                                          </p:cBhvr>
                                          <p:to>
                                            <p:strVal val="visible"/>
                                          </p:to>
                                        </p:set>
                                        <p:anim calcmode="lin" valueType="num" p14:bounceEnd="46000">
                                          <p:cBhvr additive="base">
                                            <p:cTn id="39" dur="1000" fill="hold"/>
                                            <p:tgtEl>
                                              <p:spTgt spid="35"/>
                                            </p:tgtEl>
                                            <p:attrNameLst>
                                              <p:attrName>ppt_x</p:attrName>
                                            </p:attrNameLst>
                                          </p:cBhvr>
                                          <p:tavLst>
                                            <p:tav tm="0">
                                              <p:val>
                                                <p:strVal val="0-#ppt_w/2"/>
                                              </p:val>
                                            </p:tav>
                                            <p:tav tm="100000">
                                              <p:val>
                                                <p:strVal val="#ppt_x"/>
                                              </p:val>
                                            </p:tav>
                                          </p:tavLst>
                                        </p:anim>
                                        <p:anim calcmode="lin" valueType="num" p14:bounceEnd="46000">
                                          <p:cBhvr additive="base">
                                            <p:cTn id="40"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000" fill="hold"/>
                                            <p:tgtEl>
                                              <p:spTgt spid="26"/>
                                            </p:tgtEl>
                                            <p:attrNameLst>
                                              <p:attrName>ppt_x</p:attrName>
                                            </p:attrNameLst>
                                          </p:cBhvr>
                                          <p:tavLst>
                                            <p:tav tm="0">
                                              <p:val>
                                                <p:strVal val="0-#ppt_w/2"/>
                                              </p:val>
                                            </p:tav>
                                            <p:tav tm="100000">
                                              <p:val>
                                                <p:strVal val="#ppt_x"/>
                                              </p:val>
                                            </p:tav>
                                          </p:tavLst>
                                        </p:anim>
                                        <p:anim calcmode="lin" valueType="num">
                                          <p:cBhvr additive="base">
                                            <p:cTn id="20" dur="10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7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1000" fill="hold"/>
                                            <p:tgtEl>
                                              <p:spTgt spid="25"/>
                                            </p:tgtEl>
                                            <p:attrNameLst>
                                              <p:attrName>ppt_x</p:attrName>
                                            </p:attrNameLst>
                                          </p:cBhvr>
                                          <p:tavLst>
                                            <p:tav tm="0">
                                              <p:val>
                                                <p:strVal val="0-#ppt_w/2"/>
                                              </p:val>
                                            </p:tav>
                                            <p:tav tm="100000">
                                              <p:val>
                                                <p:strVal val="#ppt_x"/>
                                              </p:val>
                                            </p:tav>
                                          </p:tavLst>
                                        </p:anim>
                                        <p:anim calcmode="lin" valueType="num">
                                          <p:cBhvr additive="base">
                                            <p:cTn id="24" dur="100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7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000" fill="hold"/>
                                            <p:tgtEl>
                                              <p:spTgt spid="17"/>
                                            </p:tgtEl>
                                            <p:attrNameLst>
                                              <p:attrName>ppt_x</p:attrName>
                                            </p:attrNameLst>
                                          </p:cBhvr>
                                          <p:tavLst>
                                            <p:tav tm="0">
                                              <p:val>
                                                <p:strVal val="0-#ppt_w/2"/>
                                              </p:val>
                                            </p:tav>
                                            <p:tav tm="100000">
                                              <p:val>
                                                <p:strVal val="#ppt_x"/>
                                              </p:val>
                                            </p:tav>
                                          </p:tavLst>
                                        </p:anim>
                                        <p:anim calcmode="lin" valueType="num">
                                          <p:cBhvr additive="base">
                                            <p:cTn id="28" dur="10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125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1000" fill="hold"/>
                                            <p:tgtEl>
                                              <p:spTgt spid="29"/>
                                            </p:tgtEl>
                                            <p:attrNameLst>
                                              <p:attrName>ppt_x</p:attrName>
                                            </p:attrNameLst>
                                          </p:cBhvr>
                                          <p:tavLst>
                                            <p:tav tm="0">
                                              <p:val>
                                                <p:strVal val="0-#ppt_w/2"/>
                                              </p:val>
                                            </p:tav>
                                            <p:tav tm="100000">
                                              <p:val>
                                                <p:strVal val="#ppt_x"/>
                                              </p:val>
                                            </p:tav>
                                          </p:tavLst>
                                        </p:anim>
                                        <p:anim calcmode="lin" valueType="num">
                                          <p:cBhvr additive="base">
                                            <p:cTn id="32" dur="100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25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1000" fill="hold"/>
                                            <p:tgtEl>
                                              <p:spTgt spid="36"/>
                                            </p:tgtEl>
                                            <p:attrNameLst>
                                              <p:attrName>ppt_x</p:attrName>
                                            </p:attrNameLst>
                                          </p:cBhvr>
                                          <p:tavLst>
                                            <p:tav tm="0">
                                              <p:val>
                                                <p:strVal val="0-#ppt_w/2"/>
                                              </p:val>
                                            </p:tav>
                                            <p:tav tm="100000">
                                              <p:val>
                                                <p:strVal val="#ppt_x"/>
                                              </p:val>
                                            </p:tav>
                                          </p:tavLst>
                                        </p:anim>
                                        <p:anim calcmode="lin" valueType="num">
                                          <p:cBhvr additive="base">
                                            <p:cTn id="36" dur="1000" fill="hold"/>
                                            <p:tgtEl>
                                              <p:spTgt spid="3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25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1000" fill="hold"/>
                                            <p:tgtEl>
                                              <p:spTgt spid="35"/>
                                            </p:tgtEl>
                                            <p:attrNameLst>
                                              <p:attrName>ppt_x</p:attrName>
                                            </p:attrNameLst>
                                          </p:cBhvr>
                                          <p:tavLst>
                                            <p:tav tm="0">
                                              <p:val>
                                                <p:strVal val="0-#ppt_w/2"/>
                                              </p:val>
                                            </p:tav>
                                            <p:tav tm="100000">
                                              <p:val>
                                                <p:strVal val="#ppt_x"/>
                                              </p:val>
                                            </p:tav>
                                          </p:tavLst>
                                        </p:anim>
                                        <p:anim calcmode="lin" valueType="num">
                                          <p:cBhvr additive="base">
                                            <p:cTn id="40"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3" grpId="0"/>
          <p:bldP spid="24" grpId="0"/>
          <p:bldP spid="25" grpId="0"/>
          <p:bldP spid="2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E3FD26-5CCA-9183-7F19-96A690FFCD6E}"/>
              </a:ext>
            </a:extLst>
          </p:cNvPr>
          <p:cNvPicPr>
            <a:picLocks noChangeAspect="1"/>
          </p:cNvPicPr>
          <p:nvPr/>
        </p:nvPicPr>
        <p:blipFill>
          <a:blip r:embed="rId3"/>
          <a:stretch>
            <a:fillRect/>
          </a:stretch>
        </p:blipFill>
        <p:spPr>
          <a:xfrm>
            <a:off x="4200525" y="738187"/>
            <a:ext cx="2879838" cy="2219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31F23F6-86E6-B28C-9CB3-CAF635779FC1}"/>
              </a:ext>
            </a:extLst>
          </p:cNvPr>
          <p:cNvPicPr>
            <a:picLocks noChangeAspect="1"/>
          </p:cNvPicPr>
          <p:nvPr/>
        </p:nvPicPr>
        <p:blipFill>
          <a:blip r:embed="rId4"/>
          <a:stretch>
            <a:fillRect/>
          </a:stretch>
        </p:blipFill>
        <p:spPr>
          <a:xfrm>
            <a:off x="8123352" y="1847849"/>
            <a:ext cx="2477378" cy="2295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5453D45-2C6E-5250-3898-2CF64E4449AC}"/>
              </a:ext>
            </a:extLst>
          </p:cNvPr>
          <p:cNvPicPr>
            <a:picLocks noChangeAspect="1"/>
          </p:cNvPicPr>
          <p:nvPr/>
        </p:nvPicPr>
        <p:blipFill>
          <a:blip r:embed="rId5"/>
          <a:stretch>
            <a:fillRect/>
          </a:stretch>
        </p:blipFill>
        <p:spPr>
          <a:xfrm>
            <a:off x="633411" y="1716881"/>
            <a:ext cx="2524125" cy="22955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9208939C-3FEE-EC43-98D3-619756594039}"/>
              </a:ext>
            </a:extLst>
          </p:cNvPr>
          <p:cNvPicPr>
            <a:picLocks noChangeAspect="1"/>
          </p:cNvPicPr>
          <p:nvPr/>
        </p:nvPicPr>
        <p:blipFill>
          <a:blip r:embed="rId6"/>
          <a:stretch>
            <a:fillRect/>
          </a:stretch>
        </p:blipFill>
        <p:spPr>
          <a:xfrm>
            <a:off x="4214872" y="4303028"/>
            <a:ext cx="2949461" cy="2219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0" name="Group 19">
            <a:extLst>
              <a:ext uri="{FF2B5EF4-FFF2-40B4-BE49-F238E27FC236}">
                <a16:creationId xmlns:a16="http://schemas.microsoft.com/office/drawing/2014/main" id="{F0B58664-5E75-C081-B444-49075A9EA1EC}"/>
              </a:ext>
            </a:extLst>
          </p:cNvPr>
          <p:cNvGrpSpPr/>
          <p:nvPr/>
        </p:nvGrpSpPr>
        <p:grpSpPr>
          <a:xfrm>
            <a:off x="3218544" y="1620497"/>
            <a:ext cx="923925" cy="602684"/>
            <a:chOff x="3218544" y="1620497"/>
            <a:chExt cx="923925" cy="602684"/>
          </a:xfrm>
        </p:grpSpPr>
        <p:cxnSp>
          <p:nvCxnSpPr>
            <p:cNvPr id="13" name="Straight Connector 12">
              <a:extLst>
                <a:ext uri="{FF2B5EF4-FFF2-40B4-BE49-F238E27FC236}">
                  <a16:creationId xmlns:a16="http://schemas.microsoft.com/office/drawing/2014/main" id="{6F771211-3E52-D2E3-0735-430415DA92F4}"/>
                </a:ext>
              </a:extLst>
            </p:cNvPr>
            <p:cNvCxnSpPr/>
            <p:nvPr/>
          </p:nvCxnSpPr>
          <p:spPr>
            <a:xfrm flipH="1">
              <a:off x="3561444" y="1632631"/>
              <a:ext cx="581025" cy="0"/>
            </a:xfrm>
            <a:prstGeom prst="line">
              <a:avLst/>
            </a:prstGeom>
            <a:ln>
              <a:solidFill>
                <a:schemeClr val="bg1"/>
              </a:solidFill>
              <a:headEnd type="diamond"/>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7B865BB-FC12-E834-9CB3-600EA0FC9D1E}"/>
                </a:ext>
              </a:extLst>
            </p:cNvPr>
            <p:cNvCxnSpPr>
              <a:cxnSpLocks/>
            </p:cNvCxnSpPr>
            <p:nvPr/>
          </p:nvCxnSpPr>
          <p:spPr>
            <a:xfrm flipH="1">
              <a:off x="3218544" y="2223181"/>
              <a:ext cx="342900" cy="0"/>
            </a:xfrm>
            <a:prstGeom prst="line">
              <a:avLst/>
            </a:prstGeom>
            <a:ln>
              <a:solidFill>
                <a:schemeClr val="bg1"/>
              </a:solidFill>
              <a:headEnd type="none"/>
              <a:tailEnd type="stealth" w="lg"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6AAC7539-1B95-C964-F643-71580BCFA90A}"/>
                </a:ext>
              </a:extLst>
            </p:cNvPr>
            <p:cNvCxnSpPr>
              <a:cxnSpLocks/>
            </p:cNvCxnSpPr>
            <p:nvPr/>
          </p:nvCxnSpPr>
          <p:spPr>
            <a:xfrm rot="5400000" flipH="1">
              <a:off x="3285445" y="1911010"/>
              <a:ext cx="581025" cy="0"/>
            </a:xfrm>
            <a:prstGeom prst="line">
              <a:avLst/>
            </a:prstGeom>
            <a:ln>
              <a:solidFill>
                <a:schemeClr val="bg1"/>
              </a:solidFill>
              <a:headEnd type="none"/>
            </a:ln>
          </p:spPr>
          <p:style>
            <a:lnRef idx="3">
              <a:schemeClr val="dk1"/>
            </a:lnRef>
            <a:fillRef idx="0">
              <a:schemeClr val="dk1"/>
            </a:fillRef>
            <a:effectRef idx="2">
              <a:schemeClr val="dk1"/>
            </a:effectRef>
            <a:fontRef idx="minor">
              <a:schemeClr val="tx1"/>
            </a:fontRef>
          </p:style>
        </p:cxnSp>
      </p:grpSp>
      <p:grpSp>
        <p:nvGrpSpPr>
          <p:cNvPr id="21" name="Group 20">
            <a:extLst>
              <a:ext uri="{FF2B5EF4-FFF2-40B4-BE49-F238E27FC236}">
                <a16:creationId xmlns:a16="http://schemas.microsoft.com/office/drawing/2014/main" id="{92F9F3A3-7CF9-01B8-CB2E-1D2E6B5CFD3B}"/>
              </a:ext>
            </a:extLst>
          </p:cNvPr>
          <p:cNvGrpSpPr/>
          <p:nvPr/>
        </p:nvGrpSpPr>
        <p:grpSpPr>
          <a:xfrm flipH="1">
            <a:off x="7146804" y="1716881"/>
            <a:ext cx="923925" cy="736912"/>
            <a:chOff x="3218544" y="1620497"/>
            <a:chExt cx="923925" cy="581025"/>
          </a:xfrm>
        </p:grpSpPr>
        <p:cxnSp>
          <p:nvCxnSpPr>
            <p:cNvPr id="22" name="Straight Connector 21">
              <a:extLst>
                <a:ext uri="{FF2B5EF4-FFF2-40B4-BE49-F238E27FC236}">
                  <a16:creationId xmlns:a16="http://schemas.microsoft.com/office/drawing/2014/main" id="{5D8C5E9D-AAC4-B75D-2B41-1CDDB90BC214}"/>
                </a:ext>
              </a:extLst>
            </p:cNvPr>
            <p:cNvCxnSpPr/>
            <p:nvPr/>
          </p:nvCxnSpPr>
          <p:spPr>
            <a:xfrm flipH="1">
              <a:off x="3561444" y="1632631"/>
              <a:ext cx="581025" cy="0"/>
            </a:xfrm>
            <a:prstGeom prst="line">
              <a:avLst/>
            </a:prstGeom>
            <a:ln>
              <a:solidFill>
                <a:schemeClr val="bg1"/>
              </a:solidFill>
              <a:headEnd type="diamond"/>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AD686C3-1627-82D5-8ECF-D9219E02BDA5}"/>
                </a:ext>
              </a:extLst>
            </p:cNvPr>
            <p:cNvCxnSpPr>
              <a:cxnSpLocks/>
            </p:cNvCxnSpPr>
            <p:nvPr/>
          </p:nvCxnSpPr>
          <p:spPr>
            <a:xfrm flipH="1">
              <a:off x="3218544" y="2200293"/>
              <a:ext cx="342900" cy="0"/>
            </a:xfrm>
            <a:prstGeom prst="line">
              <a:avLst/>
            </a:prstGeom>
            <a:ln>
              <a:solidFill>
                <a:schemeClr val="bg1"/>
              </a:solidFill>
              <a:headEnd type="none"/>
              <a:tailEnd type="stealth" w="lg" len="med"/>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EAE42E12-F5D6-5619-99C4-CB703EF1120E}"/>
                </a:ext>
              </a:extLst>
            </p:cNvPr>
            <p:cNvCxnSpPr>
              <a:cxnSpLocks/>
            </p:cNvCxnSpPr>
            <p:nvPr/>
          </p:nvCxnSpPr>
          <p:spPr>
            <a:xfrm rot="5400000" flipH="1">
              <a:off x="3285445" y="1911010"/>
              <a:ext cx="581025" cy="0"/>
            </a:xfrm>
            <a:prstGeom prst="line">
              <a:avLst/>
            </a:prstGeom>
            <a:ln>
              <a:solidFill>
                <a:schemeClr val="bg1"/>
              </a:solidFill>
              <a:headEnd type="none"/>
            </a:ln>
          </p:spPr>
          <p:style>
            <a:lnRef idx="3">
              <a:schemeClr val="dk1"/>
            </a:lnRef>
            <a:fillRef idx="0">
              <a:schemeClr val="dk1"/>
            </a:fillRef>
            <a:effectRef idx="2">
              <a:schemeClr val="dk1"/>
            </a:effectRef>
            <a:fontRef idx="minor">
              <a:schemeClr val="tx1"/>
            </a:fontRef>
          </p:style>
        </p:cxnSp>
      </p:grpSp>
      <p:cxnSp>
        <p:nvCxnSpPr>
          <p:cNvPr id="26" name="Straight Arrow Connector 25">
            <a:extLst>
              <a:ext uri="{FF2B5EF4-FFF2-40B4-BE49-F238E27FC236}">
                <a16:creationId xmlns:a16="http://schemas.microsoft.com/office/drawing/2014/main" id="{BE880EF4-FAA5-DBC6-42BF-5FC0F452E856}"/>
              </a:ext>
            </a:extLst>
          </p:cNvPr>
          <p:cNvCxnSpPr>
            <a:cxnSpLocks/>
          </p:cNvCxnSpPr>
          <p:nvPr/>
        </p:nvCxnSpPr>
        <p:spPr>
          <a:xfrm>
            <a:off x="5689603" y="3024298"/>
            <a:ext cx="0" cy="127873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74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22" presetClass="entr" presetSubtype="4" fill="hold" nodeType="withEffect">
                                  <p:stCondLst>
                                    <p:cond delay="125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125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par>
                                <p:cTn id="28" presetID="22" presetClass="entr" presetSubtype="4" fill="hold" nodeType="withEffect">
                                  <p:stCondLst>
                                    <p:cond delay="125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D9421E23-82E5-421F-B4B7-AF5A24484268}">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W32/aMBD+VyrvFU02IWD61rFKe2g3NKpK1cTDEV/ArRNHjsPKEP/7zk5amOiqadrDtPEU57tP9+Pz3clbpnRdGdh8hALZOXtn7UMB7uFMsB4rW0xImfaHKuE8TcYCR3w8kGS1lde2rNn5lnlwS/S3um7ABEcEfpn3GBgzhWX4y8HU2GMVutqWYPQ3bMlk8q7BXY/hY2Wsg+By5sFjcLsmOv2HFN4mFBEyr9c4w8y3qBRZnwPPx4mSSSpQjhchsbolxMxepATXMfzElh50SWEClqbjhUrSXACXEgdSQKICnmvjO8pic/lYOaqOat5UQZwLtYYyQ8ViCQ7rNuMt+6DRgctWmytcownI5cv2Y9PUWVLKb27B6VYR27gMj4kt/hnzaCq99uSNvSf5bjRd3Y507e712RXl+eS+o0baQTYRPNsDwdzVwO4QXARW9uvEIRFJIb7rPcsxIWhpnc7A/B+KXFMLrV6V5Kcdco1QN+6Xi6jB0CiFSAfpvvnkVOjN4wTmhNS6XJpu1PZdf9PmZajxJytwPszy4p6GJrT47mnMKMj9wSB1F7uJvf9P3mTX2/NdAMUgGw76icQsk7RAUqVG6WkXnHbB37wLLgrblH7WFKdt8Ie3wUICHw2HigslhOJ9lan4MnhVUV3Q2+dHNYMvPsj7op9yFAsOCaQjKZLf8xXd7RFWIL3CwsE2vq4gwymUGG+oanXQGHnUeVAqVN3Zhe+VprXWBr4F04SY8c3GYpigwu47UJxx2ysKAAA=&quot;"/>
    <we:property name="creatorSessionId" value="&quot;a2168f13-b32e-4b19-9945-4dd553c5c314&quot;"/>
    <we:property name="creatorTenantId" value="&quot;7772d071-b7bf-4c23-ac8d-e3709c949fac&quot;"/>
    <we:property name="creatorUserId" value="&quot;100320038ECD6339&quot;"/>
    <we:property name="datasetId" value="&quot;bdce82f7-d0e5-4b8f-8ba5-139e6bc7bc1d&quot;"/>
    <we:property name="embedUrl" value="&quot;/reportEmbed?reportId=0363b990-40cd-4899-9211-87f423ac3343&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4WSwU7DMAyGXwXlPKF03daUGyBOg4EAcUEIOak3wrKmStxpMO3dcbJJkwBplyZ2/ny/nXorGhs7B18zWKG4EFfeL1cQlmeFGIj2kLu/n95dPk7fZ5d3N5z2HVnfRnGxFQRhgfRiYw8uETj5+jYQ4NwDLFI0BxdxIDoM0bfg7DfuxXxEocfdQOCmcz5AQj4RECbsmuUcs3dxXrIjGLJrfEJD+6xSeoSmkpNCqmIiq1pJw7K4F+TK/pUkdLa/9i2Bbdkma80cJo0yaoy6qsdqqMwo5aNtF+5Q8PHu81eXXqXjBmewtgsgH9Kr6E+2T7zdjtsqy9KUxVDVKEvUBidSjk8yIdd/1RNxm3+Qo1pLPYZGglRDjQaUrk8iCTek/eYvTcnSqPkQTaE0VhKLqjYnafEDeP3FyrhjRqyQhyJtfE+xA4MP0HL8uhVd8DwJZDHr+M9D22Bz2Ie03lrCsDd+AdcnzzxCIptwLVY7PHEhDZbIZb2lzw+rsPtH4wIAAA==&quot;"/>
    <we:property name="isFiltersActionButtonVisible" value="false"/>
    <we:property name="isVisualContainerHeaderHidden" value="false"/>
    <we:property name="pageDisplayName" value="&quot;Forcast&quot;"/>
    <we:property name="pageName" value="&quot;81c20a0f93d8351e89b8&quot;"/>
    <we:property name="reportEmbeddedTime" value="&quot;2024-10-22T04:54:11.676Z&quot;"/>
    <we:property name="reportName" value="&quot;Final power bi&quot;"/>
    <we:property name="reportState" value="&quot;CONNECTED&quot;"/>
    <we:property name="reportUrl" value="&quot;/groups/me/reports/0363b990-40cd-4899-9211-87f423ac3343/81c20a0f93d8351e89b8?bookmarkGuid=10f6667b-56db-4194-842e-b069cf5b649b&amp;bookmarkUsage=1&amp;ctid=7772d071-b7bf-4c23-ac8d-e3709c949fac&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3227</TotalTime>
  <Words>1707</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26</vt:i4>
      </vt:variant>
    </vt:vector>
  </HeadingPairs>
  <TitlesOfParts>
    <vt:vector size="44" baseType="lpstr">
      <vt:lpstr>Aptos</vt:lpstr>
      <vt:lpstr>Aptos Display</vt:lpstr>
      <vt:lpstr>Arial</vt:lpstr>
      <vt:lpstr>Arial Black</vt:lpstr>
      <vt:lpstr>Arial Unicode MS</vt:lpstr>
      <vt:lpstr>Baskerville Old Face</vt:lpstr>
      <vt:lpstr>Bernard MT Condensed</vt:lpstr>
      <vt:lpstr>Britannic Bold</vt:lpstr>
      <vt:lpstr>Broadway</vt:lpstr>
      <vt:lpstr>Consolas</vt:lpstr>
      <vt:lpstr>Cooper Black</vt:lpstr>
      <vt:lpstr>Courier New</vt:lpstr>
      <vt:lpstr>Footlight MT Light</vt:lpstr>
      <vt:lpstr>Modern No. 20</vt:lpstr>
      <vt:lpstr>Stencil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basemshams33@gmail.com</dc:creator>
  <cp:lastModifiedBy>basem elbehiri</cp:lastModifiedBy>
  <cp:revision>90</cp:revision>
  <dcterms:created xsi:type="dcterms:W3CDTF">2024-10-16T08:33:39Z</dcterms:created>
  <dcterms:modified xsi:type="dcterms:W3CDTF">2024-10-24T12:46:54Z</dcterms:modified>
</cp:coreProperties>
</file>