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2"/>
  </p:notesMasterIdLst>
  <p:handoutMasterIdLst>
    <p:handoutMasterId r:id="rId13"/>
  </p:handoutMasterIdLst>
  <p:sldIdLst>
    <p:sldId id="256" r:id="rId2"/>
    <p:sldId id="265" r:id="rId3"/>
    <p:sldId id="273" r:id="rId4"/>
    <p:sldId id="264" r:id="rId5"/>
    <p:sldId id="266" r:id="rId6"/>
    <p:sldId id="267" r:id="rId7"/>
    <p:sldId id="270" r:id="rId8"/>
    <p:sldId id="268" r:id="rId9"/>
    <p:sldId id="269"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49D"/>
    <a:srgbClr val="262626"/>
    <a:srgbClr val="1E76B3"/>
    <a:srgbClr val="00007D"/>
    <a:srgbClr val="EED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35" autoAdjust="0"/>
    <p:restoredTop sz="78378" autoAdjust="0"/>
  </p:normalViewPr>
  <p:slideViewPr>
    <p:cSldViewPr snapToGrid="0">
      <p:cViewPr varScale="1">
        <p:scale>
          <a:sx n="89" d="100"/>
          <a:sy n="89" d="100"/>
        </p:scale>
        <p:origin x="1878" y="9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ECA707-1BA6-755F-EF78-5AA19FF40271}"/>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152CD2-AF51-5C96-C701-E5E305117918}"/>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A27F143D-1E74-4B04-8140-A7EE953537EA}" type="datetimeFigureOut">
              <a:rPr lang="en-US" smtClean="0"/>
              <a:t>5/8/2023</a:t>
            </a:fld>
            <a:endParaRPr lang="en-US"/>
          </a:p>
        </p:txBody>
      </p:sp>
      <p:sp>
        <p:nvSpPr>
          <p:cNvPr id="4" name="Footer Placeholder 3">
            <a:extLst>
              <a:ext uri="{FF2B5EF4-FFF2-40B4-BE49-F238E27FC236}">
                <a16:creationId xmlns:a16="http://schemas.microsoft.com/office/drawing/2014/main" id="{47C518E5-9E5A-BB8B-C7AE-1B40C1E57D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8B2E6F-CDE5-2F4E-F21C-92B45141F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3C720-A72C-4E47-A239-E2FF47B0069E}" type="slidenum">
              <a:rPr lang="en-US" smtClean="0"/>
              <a:t>‹#›</a:t>
            </a:fld>
            <a:endParaRPr lang="en-US"/>
          </a:p>
        </p:txBody>
      </p:sp>
    </p:spTree>
    <p:extLst>
      <p:ext uri="{BB962C8B-B14F-4D97-AF65-F5344CB8AC3E}">
        <p14:creationId xmlns:p14="http://schemas.microsoft.com/office/powerpoint/2010/main" val="2665639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36F17F3-D0DF-4F36-A2CD-1BE0806121C2}"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3A1AA-2E97-4DDD-8B85-39192A10C8CC}" type="slidenum">
              <a:rPr lang="en-US" smtClean="0"/>
              <a:t>‹#›</a:t>
            </a:fld>
            <a:endParaRPr lang="en-US"/>
          </a:p>
        </p:txBody>
      </p:sp>
    </p:spTree>
    <p:extLst>
      <p:ext uri="{BB962C8B-B14F-4D97-AF65-F5344CB8AC3E}">
        <p14:creationId xmlns:p14="http://schemas.microsoft.com/office/powerpoint/2010/main" val="32199323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93A1AA-2E97-4DDD-8B85-39192A10C8CC}" type="slidenum">
              <a:rPr lang="en-US" smtClean="0"/>
              <a:t>1</a:t>
            </a:fld>
            <a:endParaRPr lang="en-US"/>
          </a:p>
        </p:txBody>
      </p:sp>
    </p:spTree>
    <p:extLst>
      <p:ext uri="{BB962C8B-B14F-4D97-AF65-F5344CB8AC3E}">
        <p14:creationId xmlns:p14="http://schemas.microsoft.com/office/powerpoint/2010/main" val="115383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93A1AA-2E97-4DDD-8B85-39192A10C8CC}" type="slidenum">
              <a:rPr lang="en-US" smtClean="0"/>
              <a:t>2</a:t>
            </a:fld>
            <a:endParaRPr lang="en-US"/>
          </a:p>
        </p:txBody>
      </p:sp>
    </p:spTree>
    <p:extLst>
      <p:ext uri="{BB962C8B-B14F-4D97-AF65-F5344CB8AC3E}">
        <p14:creationId xmlns:p14="http://schemas.microsoft.com/office/powerpoint/2010/main" val="2292824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data set at hand includes timestamps, therefore, indexing ‘</a:t>
            </a:r>
            <a:r>
              <a:rPr lang="en-US" sz="1200" kern="1200" dirty="0" err="1">
                <a:solidFill>
                  <a:schemeClr val="tx1"/>
                </a:solidFill>
                <a:latin typeface="+mn-lt"/>
                <a:ea typeface="+mn-ea"/>
                <a:cs typeface="+mn-cs"/>
              </a:rPr>
              <a:t>SampleTimeUTC</a:t>
            </a:r>
            <a:r>
              <a:rPr lang="en-US" sz="1200" kern="1200" dirty="0">
                <a:solidFill>
                  <a:schemeClr val="tx1"/>
                </a:solidFill>
                <a:latin typeface="+mn-lt"/>
                <a:ea typeface="+mn-ea"/>
                <a:cs typeface="+mn-cs"/>
              </a:rPr>
              <a:t>’ variable is necessary. 35 variables in the train and 34 variables in the test set are plotted vs. the indexed timestamps to visualize the data points. Upon observing the visualizations, it is clear  that the noise observed in the zone 8 pressure variable after November 17, 2011(1) , is due to injection through the wellbore. An important observation is that there are are a few instances where pressure drops to 0 in the injection well annulus and injection well downhole during injection as well as across all zone pressures. Missing values and 0 appearances are present as seen in the visualizations. Investigating the missing values in each column beyond just the count in the dataset is important. In doing so, trends can be identified which will aid in better understanding the data set in its entirety. In the train set, ‘Avg_VW1_ANPs_psi’, ‘Avg_VW1_Z03D6945Ps_psi’, ‘Avg_VW1_Z05D6720Ps_psi’ and ‘Avg_VW1_Z05D6720Tp_F’ are missing more than 11% of their values which need to be handled accordingly.  Upon further investigating the data points, it is apparent that these values are missing both at random due to 0 values continuously present before or after missing values, and systematically. It can be concluded that this is due to measurement equipment sensitivity. In the test set, the variables ‘Avg_VW1_Z03D6945Ps_psi’ and ‘Avg_VW1_Z03D6945Tp_F’ are missing 67% of values. There are several outliers present in the train set found using statistical analysis. Investigating where 0 values appear and determining if they are a worthy appearance to include in the data is necessary prior to removing outliers is important. Upon counting the 0 appearances in the train set, every variable has many counts of 0. The only variables in which 0 can appear as a data point are ‘Avg_PLT_CO2VentRate_TPH’, ‘Avg_VW1_ANPs_psi’and ‘</a:t>
            </a:r>
            <a:r>
              <a:rPr lang="en-US" sz="1200" kern="1200" dirty="0" err="1">
                <a:solidFill>
                  <a:schemeClr val="tx1"/>
                </a:solidFill>
                <a:latin typeface="+mn-lt"/>
                <a:ea typeface="+mn-ea"/>
                <a:cs typeface="+mn-cs"/>
              </a:rPr>
              <a:t>inj_diff</a:t>
            </a:r>
            <a:r>
              <a:rPr lang="en-US" sz="1200" kern="1200" dirty="0">
                <a:solidFill>
                  <a:schemeClr val="tx1"/>
                </a:solidFill>
                <a:latin typeface="+mn-lt"/>
                <a:ea typeface="+mn-ea"/>
                <a:cs typeface="+mn-cs"/>
              </a:rPr>
              <a:t>’. Specifically, any 0 values observed for pressures and temperatures in each zone will need to be handled. In the test set, 0 values appear in ‘Avg_VW1_Z03D6945Ps_psi’ and ‘Avg_VW1_Z03D6945Tp_F’. Filtering a portion of the train dataset will reduce the presence of outliers, 0s, and noisy data in the train set at hand and eliminate the need for aggressive outlier removal, which could potentially risk the integrity of the data set. </a:t>
            </a:r>
          </a:p>
        </p:txBody>
      </p:sp>
      <p:sp>
        <p:nvSpPr>
          <p:cNvPr id="4" name="Slide Number Placeholder 3"/>
          <p:cNvSpPr>
            <a:spLocks noGrp="1"/>
          </p:cNvSpPr>
          <p:nvPr>
            <p:ph type="sldNum" sz="quarter" idx="5"/>
          </p:nvPr>
        </p:nvSpPr>
        <p:spPr/>
        <p:txBody>
          <a:bodyPr/>
          <a:lstStyle/>
          <a:p>
            <a:fld id="{3593A1AA-2E97-4DDD-8B85-39192A10C8CC}" type="slidenum">
              <a:rPr lang="en-US" smtClean="0"/>
              <a:t>4</a:t>
            </a:fld>
            <a:endParaRPr lang="en-US"/>
          </a:p>
        </p:txBody>
      </p:sp>
    </p:spTree>
    <p:extLst>
      <p:ext uri="{BB962C8B-B14F-4D97-AF65-F5344CB8AC3E}">
        <p14:creationId xmlns:p14="http://schemas.microsoft.com/office/powerpoint/2010/main" val="297852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Helvetica Neue"/>
              </a:rPr>
              <a:t>There are outliers present in the train set, observed from the statistical analysis </a:t>
            </a:r>
            <a:r>
              <a:rPr lang="en-US" dirty="0"/>
              <a:t>Within the test set, the distribution is also skewed by extreme outliers. Initially, the train set is reduced in size by using a filter to exclude data prior to first day of CO2 injection into the Illinois Basin . The first 3 months of injection data will also be excluded due to the presence of noisy data in Zone 8. After experimentation, a filter on the train set to include observations between ‘2012-02-26’ and ‘2012-03-29’ best resembled the distribution and trends portrayed in the test set. It is important to maintain the integrity of the train set through out the preprocessing techniques. The train set holds 767 rows of data in the extracted time series data. Reducing the outliers in the train set with this filter will minimize the risk of introducing bias when imputing missing values. As mentioned previously, handling the presence of 0 values is important. Imputation will be used to handle missing values and inexcusable 0 appearances in the train and test set. Outlier detection methods would consider these values outliers for which handling these 0 appearances with a more aggressive approach is necessary to avoid introducing bias. In the train set, the zone pressure and temperature variables with 0 appearance is changed to NA. In the train set, the 0 appearances found in zone 3 pressure and temperature variables are also changed to NA. KNN Imputer is used to replace the missing values using the mean values of the five nearest neighbors with estimations. The imputer is fit on the train dataset and then used to impute the missing values in both the train and test set. The univariate distribution is visualized for the train and test set. Outliers were observed in several variables which can affect the accuracy of the model built if not handled accordingly. IQR outlier detection method is used to handle these outliers using the first and third quartiles where the values outside the bounds imposed are detected and replaced with missing values. KNN imputer is then used to fit the updated train set resulting in a cleaned dataset, most importantly, without removing rows of data from the time series. It is important to note that the train and test set needs to be normalized prior to modeling to give equal weight between the features.</a:t>
            </a:r>
          </a:p>
        </p:txBody>
      </p:sp>
      <p:sp>
        <p:nvSpPr>
          <p:cNvPr id="4" name="Slide Number Placeholder 3"/>
          <p:cNvSpPr>
            <a:spLocks noGrp="1"/>
          </p:cNvSpPr>
          <p:nvPr>
            <p:ph type="sldNum" sz="quarter" idx="5"/>
          </p:nvPr>
        </p:nvSpPr>
        <p:spPr/>
        <p:txBody>
          <a:bodyPr/>
          <a:lstStyle/>
          <a:p>
            <a:fld id="{3593A1AA-2E97-4DDD-8B85-39192A10C8CC}" type="slidenum">
              <a:rPr lang="en-US" smtClean="0"/>
              <a:t>5</a:t>
            </a:fld>
            <a:endParaRPr lang="en-US"/>
          </a:p>
        </p:txBody>
      </p:sp>
    </p:spTree>
    <p:extLst>
      <p:ext uri="{BB962C8B-B14F-4D97-AF65-F5344CB8AC3E}">
        <p14:creationId xmlns:p14="http://schemas.microsoft.com/office/powerpoint/2010/main" val="360632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Q-Q plots, along with Histograms, were used to identify trends in the train set for each variable and then compared to the test set. The residuals for many of the variables are not normally distributed. Between the train set and test set, the trends in comparison are alike in behavior further verifying that the train set is resemblant of the test data set and can be used for predictions. This does not fully confirm that there is no evidence of overfitting or underfitting and further validation will be needed. It is determined however that training the data using a model that will handle and account for non-linear relationships. Visualizing ‘</a:t>
            </a:r>
            <a:r>
              <a:rPr lang="en-US" dirty="0" err="1"/>
              <a:t>inj_diff</a:t>
            </a:r>
            <a:r>
              <a:rPr lang="en-US" dirty="0"/>
              <a:t>’ highlights an important notion to understand within the segment of this data where there are consecutive 0 appearances in ‘</a:t>
            </a:r>
            <a:r>
              <a:rPr lang="en-US" dirty="0" err="1"/>
              <a:t>inj_diff</a:t>
            </a:r>
            <a:r>
              <a:rPr lang="en-US" dirty="0"/>
              <a:t>’.</a:t>
            </a:r>
          </a:p>
        </p:txBody>
      </p:sp>
      <p:sp>
        <p:nvSpPr>
          <p:cNvPr id="4" name="Slide Number Placeholder 3"/>
          <p:cNvSpPr>
            <a:spLocks noGrp="1"/>
          </p:cNvSpPr>
          <p:nvPr>
            <p:ph type="sldNum" sz="quarter" idx="5"/>
          </p:nvPr>
        </p:nvSpPr>
        <p:spPr/>
        <p:txBody>
          <a:bodyPr/>
          <a:lstStyle/>
          <a:p>
            <a:fld id="{3593A1AA-2E97-4DDD-8B85-39192A10C8CC}" type="slidenum">
              <a:rPr lang="en-US" smtClean="0"/>
              <a:t>6</a:t>
            </a:fld>
            <a:endParaRPr lang="en-US"/>
          </a:p>
        </p:txBody>
      </p:sp>
    </p:spTree>
    <p:extLst>
      <p:ext uri="{BB962C8B-B14F-4D97-AF65-F5344CB8AC3E}">
        <p14:creationId xmlns:p14="http://schemas.microsoft.com/office/powerpoint/2010/main" val="296048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of plots on the left are used to identify trends and relationships between the pressure and temperature variables each zone with a color gradient to help visualize the ‘</a:t>
            </a:r>
            <a:r>
              <a:rPr lang="en-US" dirty="0" err="1"/>
              <a:t>inj_diff</a:t>
            </a:r>
            <a:r>
              <a:rPr lang="en-US" dirty="0"/>
              <a:t>’. There is clustering of points observed through the teal and green colors is obvious. The general direction and distribution of each zone’s pressure and temperature trend are important to visualize and verify against that of the test set. This ensures that the train set data will more accurately fit the model and produce predictions on the test set. The collection of plots to the right identifies how temperature in each zone impacts ‘</a:t>
            </a:r>
            <a:r>
              <a:rPr lang="en-US" dirty="0" err="1"/>
              <a:t>inj_diff</a:t>
            </a:r>
            <a:r>
              <a:rPr lang="en-US" dirty="0"/>
              <a:t>’ in relation to pressure in each zone. Since the train set includes observations between ‘2012-02-26’ and ‘2012-03-29’, it is important to note that these trends are after the first injection period and the CO2 migrating through the reservoir.</a:t>
            </a:r>
          </a:p>
        </p:txBody>
      </p:sp>
      <p:sp>
        <p:nvSpPr>
          <p:cNvPr id="4" name="Slide Number Placeholder 3"/>
          <p:cNvSpPr>
            <a:spLocks noGrp="1"/>
          </p:cNvSpPr>
          <p:nvPr>
            <p:ph type="sldNum" sz="quarter" idx="5"/>
          </p:nvPr>
        </p:nvSpPr>
        <p:spPr/>
        <p:txBody>
          <a:bodyPr/>
          <a:lstStyle/>
          <a:p>
            <a:fld id="{3593A1AA-2E97-4DDD-8B85-39192A10C8CC}" type="slidenum">
              <a:rPr lang="en-US" smtClean="0"/>
              <a:t>7</a:t>
            </a:fld>
            <a:endParaRPr lang="en-US"/>
          </a:p>
        </p:txBody>
      </p:sp>
    </p:spTree>
    <p:extLst>
      <p:ext uri="{BB962C8B-B14F-4D97-AF65-F5344CB8AC3E}">
        <p14:creationId xmlns:p14="http://schemas.microsoft.com/office/powerpoint/2010/main" val="319038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train set, there are variables that have negative correlation to the dependent variable. It is important to note that ‘Avg_VW1_Z08D5840Tp_F’ does not show any linear correlation. The objective of this workflow is to build a regression model to predict the continuous variable, ‘</a:t>
            </a:r>
            <a:r>
              <a:rPr lang="en-US" dirty="0" err="1"/>
              <a:t>inj_diff</a:t>
            </a:r>
            <a:r>
              <a:rPr lang="en-US" dirty="0"/>
              <a:t>’. Neural Network modeling is selected to be used to . The train set and test set are normalized in order to scale the different magnitudes present. The neural network architecture is built using 64 neurons, 34 neurons and 1 neuron for the first, second and last layers, respectively. Rectified Linear Unit is used as the activation for the first two layers. The model is trained with a batch size of 34 and 100 epochs with 20% of the data used for validation. </a:t>
            </a:r>
          </a:p>
        </p:txBody>
      </p:sp>
      <p:sp>
        <p:nvSpPr>
          <p:cNvPr id="4" name="Slide Number Placeholder 3"/>
          <p:cNvSpPr>
            <a:spLocks noGrp="1"/>
          </p:cNvSpPr>
          <p:nvPr>
            <p:ph type="sldNum" sz="quarter" idx="5"/>
          </p:nvPr>
        </p:nvSpPr>
        <p:spPr/>
        <p:txBody>
          <a:bodyPr/>
          <a:lstStyle/>
          <a:p>
            <a:fld id="{3593A1AA-2E97-4DDD-8B85-39192A10C8CC}" type="slidenum">
              <a:rPr lang="en-US" smtClean="0"/>
              <a:t>8</a:t>
            </a:fld>
            <a:endParaRPr lang="en-US"/>
          </a:p>
        </p:txBody>
      </p:sp>
    </p:spTree>
    <p:extLst>
      <p:ext uri="{BB962C8B-B14F-4D97-AF65-F5344CB8AC3E}">
        <p14:creationId xmlns:p14="http://schemas.microsoft.com/office/powerpoint/2010/main" val="238487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loss and validation loss are visualized to investigate if the model is overfitting or underfitting the data. With the parameters used to train the model, there is no evidence of overfitting or underfitting over the epochs. </a:t>
            </a:r>
          </a:p>
          <a:p>
            <a:endParaRPr lang="en-US" dirty="0"/>
          </a:p>
          <a:p>
            <a:pPr marL="0" indent="0">
              <a:buFont typeface="Arial" panose="020B0604020202020204" pitchFamily="34" charset="0"/>
              <a:buNone/>
            </a:pPr>
            <a:r>
              <a:rPr lang="en-US" sz="1200" dirty="0">
                <a:effectLst/>
              </a:rPr>
              <a:t>Consider:</a:t>
            </a:r>
            <a:endParaRPr lang="en-US" sz="12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Handling missing values and outliers for pre-injection and injection separately.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Filter to include more injection data into train set.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Filter to include cleaned pre-injection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Including geological data and reservoir properties such as porosity and saturation of reservoir before and during injection into model.</a:t>
            </a:r>
          </a:p>
          <a:p>
            <a:pPr marL="285750" indent="-285750">
              <a:buFont typeface="Arial" panose="020B0604020202020204" pitchFamily="34" charset="0"/>
              <a:buChar char="•"/>
            </a:pPr>
            <a:r>
              <a:rPr lang="en-US" sz="1200" dirty="0">
                <a:effectLst/>
              </a:rPr>
              <a:t>Redefining the goal with the data set and approaching this problem as a classification problem </a:t>
            </a:r>
            <a:r>
              <a:rPr lang="en-US" sz="1200" dirty="0"/>
              <a:t>where the target variable, </a:t>
            </a:r>
            <a:r>
              <a:rPr lang="en-US" sz="1200" dirty="0" err="1"/>
              <a:t>inj_diff</a:t>
            </a:r>
            <a:r>
              <a:rPr lang="en-US" sz="1200" dirty="0"/>
              <a:t>, is split using specific thresholds to classify injection difference. This can be an opportunity to highlight the trends that will lead to migration occurring and insight against migration.</a:t>
            </a:r>
          </a:p>
        </p:txBody>
      </p:sp>
      <p:sp>
        <p:nvSpPr>
          <p:cNvPr id="4" name="Slide Number Placeholder 3"/>
          <p:cNvSpPr>
            <a:spLocks noGrp="1"/>
          </p:cNvSpPr>
          <p:nvPr>
            <p:ph type="sldNum" sz="quarter" idx="5"/>
          </p:nvPr>
        </p:nvSpPr>
        <p:spPr/>
        <p:txBody>
          <a:bodyPr/>
          <a:lstStyle/>
          <a:p>
            <a:fld id="{3593A1AA-2E97-4DDD-8B85-39192A10C8CC}" type="slidenum">
              <a:rPr lang="en-US" smtClean="0"/>
              <a:t>9</a:t>
            </a:fld>
            <a:endParaRPr lang="en-US"/>
          </a:p>
        </p:txBody>
      </p:sp>
    </p:spTree>
    <p:extLst>
      <p:ext uri="{BB962C8B-B14F-4D97-AF65-F5344CB8AC3E}">
        <p14:creationId xmlns:p14="http://schemas.microsoft.com/office/powerpoint/2010/main" val="4155728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5"/>
          </p:nvPr>
        </p:nvSpPr>
        <p:spPr/>
        <p:txBody>
          <a:bodyPr/>
          <a:lstStyle/>
          <a:p>
            <a:fld id="{3593A1AA-2E97-4DDD-8B85-39192A10C8CC}" type="slidenum">
              <a:rPr lang="en-US" smtClean="0"/>
              <a:t>10</a:t>
            </a:fld>
            <a:endParaRPr lang="en-US"/>
          </a:p>
        </p:txBody>
      </p:sp>
    </p:spTree>
    <p:extLst>
      <p:ext uri="{BB962C8B-B14F-4D97-AF65-F5344CB8AC3E}">
        <p14:creationId xmlns:p14="http://schemas.microsoft.com/office/powerpoint/2010/main" val="1446691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7EB5368-259A-47FD-8105-722AC7CBC14A}" type="datetime1">
              <a:rPr lang="en-US" smtClean="0"/>
              <a:t>5/8/2023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07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86102EF0-5B94-4F41-B5A0-3EF4A1CCBB1E}" type="datetime1">
              <a:rPr lang="en-US" smtClean="0"/>
              <a:t>5/8/2023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043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B9B7F9C2-247D-4119-A4B1-E77ABB70D55E}" type="datetime1">
              <a:rPr lang="en-US" smtClean="0"/>
              <a:t>5/8/2023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877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9F361A7E-EF12-40BF-AAC4-7D8455B79B55}" type="datetime1">
              <a:rPr lang="en-US" smtClean="0"/>
              <a:t>5/8/2023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907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AC94AD8-AE49-4F91-A8E8-6752D85B97D3}" type="datetime1">
              <a:rPr lang="en-US" smtClean="0"/>
              <a:t>5/8/2023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549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46EEF1CA-B602-490A-AEBE-F134EAAC5879}" type="datetime1">
              <a:rPr lang="en-US" smtClean="0"/>
              <a:t>5/8/2023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598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AE07F1C7-1811-4D12-B6CA-F6CBE1D04EC6}" type="datetime1">
              <a:rPr lang="en-US" smtClean="0"/>
              <a:t>5/8/2023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377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D0B42ECB-8FB7-443D-A5B1-7E71B0B3731C}" type="datetime1">
              <a:rPr lang="en-US" smtClean="0"/>
              <a:t>5/8/2023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4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C5114F9-D331-44FF-AC34-B92316F3C97B}" type="datetime1">
              <a:rPr lang="en-US" smtClean="0"/>
              <a:t>5/8/2023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4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A80717A8-110F-4073-B0C0-85F0F38DBE3D}" type="datetime1">
              <a:rPr lang="en-US" smtClean="0"/>
              <a:t>5/8/2023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2605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D6399F0-6194-403F-ABA5-CE34F85CE4B6}" type="datetime1">
              <a:rPr lang="en-US" smtClean="0"/>
              <a:t>5/8/2023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189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85E62BD1-4D79-4660-A909-B937D00F34E9}" type="datetime1">
              <a:rPr lang="en-US" smtClean="0"/>
              <a:t>5/8/2023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8134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43993-8DBE-A39B-D822-BD72AF628664}"/>
              </a:ext>
            </a:extLst>
          </p:cNvPr>
          <p:cNvSpPr>
            <a:spLocks noGrp="1"/>
          </p:cNvSpPr>
          <p:nvPr>
            <p:ph type="ctrTitle"/>
          </p:nvPr>
        </p:nvSpPr>
        <p:spPr>
          <a:xfrm>
            <a:off x="8141110" y="639098"/>
            <a:ext cx="3401961" cy="3494790"/>
          </a:xfrm>
        </p:spPr>
        <p:txBody>
          <a:bodyPr>
            <a:normAutofit/>
          </a:bodyPr>
          <a:lstStyle/>
          <a:p>
            <a:r>
              <a:rPr lang="en-US" sz="3400" b="1" i="0">
                <a:effectLst/>
                <a:latin typeface="AkkuratMono"/>
              </a:rPr>
              <a:t>Machine Learning Challenge – Using AI to Validate Carbon Containment in the Illinois Basin</a:t>
            </a:r>
            <a:endParaRPr lang="en-US" sz="3400" b="1"/>
          </a:p>
        </p:txBody>
      </p:sp>
      <p:sp>
        <p:nvSpPr>
          <p:cNvPr id="3" name="Subtitle 2">
            <a:extLst>
              <a:ext uri="{FF2B5EF4-FFF2-40B4-BE49-F238E27FC236}">
                <a16:creationId xmlns:a16="http://schemas.microsoft.com/office/drawing/2014/main" id="{345162C7-9DD1-9D66-1373-640773F790D2}"/>
              </a:ext>
            </a:extLst>
          </p:cNvPr>
          <p:cNvSpPr>
            <a:spLocks noGrp="1"/>
          </p:cNvSpPr>
          <p:nvPr>
            <p:ph type="subTitle" idx="1"/>
          </p:nvPr>
        </p:nvSpPr>
        <p:spPr>
          <a:xfrm>
            <a:off x="8141110" y="4455621"/>
            <a:ext cx="3417990" cy="1238616"/>
          </a:xfrm>
        </p:spPr>
        <p:txBody>
          <a:bodyPr>
            <a:normAutofit/>
          </a:bodyPr>
          <a:lstStyle/>
          <a:p>
            <a:r>
              <a:rPr lang="en-US" sz="2000" dirty="0">
                <a:solidFill>
                  <a:schemeClr val="tx1">
                    <a:lumMod val="85000"/>
                    <a:lumOff val="15000"/>
                  </a:schemeClr>
                </a:solidFill>
              </a:rPr>
              <a:t>Basem Barbary</a:t>
            </a:r>
          </a:p>
        </p:txBody>
      </p:sp>
      <p:pic>
        <p:nvPicPr>
          <p:cNvPr id="4" name="Picture 3" descr="A web of dots connected">
            <a:extLst>
              <a:ext uri="{FF2B5EF4-FFF2-40B4-BE49-F238E27FC236}">
                <a16:creationId xmlns:a16="http://schemas.microsoft.com/office/drawing/2014/main" id="{AE88DC11-E512-A71B-18E8-5684C59CF8AC}"/>
              </a:ext>
            </a:extLst>
          </p:cNvPr>
          <p:cNvPicPr>
            <a:picLocks noChangeAspect="1"/>
          </p:cNvPicPr>
          <p:nvPr/>
        </p:nvPicPr>
        <p:blipFill rotWithShape="1">
          <a:blip r:embed="rId3"/>
          <a:srcRect l="19699" r="746" b="1"/>
          <a:stretch/>
        </p:blipFill>
        <p:spPr>
          <a:xfrm>
            <a:off x="633999" y="1223105"/>
            <a:ext cx="6912217" cy="3888107"/>
          </a:xfrm>
          <a:prstGeom prst="rect">
            <a:avLst/>
          </a:prstGeom>
        </p:spPr>
      </p:pic>
      <p:cxnSp>
        <p:nvCxnSpPr>
          <p:cNvPr id="77" name="Straight Connector 7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7113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88CA4-0EAF-D733-FA85-170F93B3536F}"/>
              </a:ext>
            </a:extLst>
          </p:cNvPr>
          <p:cNvSpPr txBox="1"/>
          <p:nvPr/>
        </p:nvSpPr>
        <p:spPr>
          <a:xfrm>
            <a:off x="666749" y="620768"/>
            <a:ext cx="11096625" cy="2313967"/>
          </a:xfrm>
          <a:prstGeom prst="rect">
            <a:avLst/>
          </a:prstGeom>
          <a:noFill/>
        </p:spPr>
        <p:txBody>
          <a:bodyPr wrap="square">
            <a:spAutoFit/>
          </a:bodyPr>
          <a:lstStyle/>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rPr>
              <a:t>(1) “Illinois Basin – Decatur Project (IBDP).” </a:t>
            </a:r>
            <a:r>
              <a:rPr lang="en-US" i="1" dirty="0">
                <a:effectLst/>
              </a:rPr>
              <a:t>Netl.doe.gov</a:t>
            </a:r>
            <a:r>
              <a:rPr lang="en-US" dirty="0">
                <a:effectLst/>
              </a:rPr>
              <a:t>, https://netl.doe.gov/coal/carbon-storage/atlas/mgsc/phase-III/ibdp#:~:text=Simon%20Sandstone%2C%20in%20Decatur%2C%20Illinois,1%2C000%20metric%20tons%20per%20day.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rPr>
              <a:t>(2) “Illinois Basin–Decatur Project (Chapter 19) - Geophysics and </a:t>
            </a:r>
            <a:r>
              <a:rPr lang="en-US" dirty="0" err="1">
                <a:effectLst/>
              </a:rPr>
              <a:t>Geosequestration</a:t>
            </a:r>
            <a:r>
              <a:rPr lang="en-US" dirty="0">
                <a:effectLst/>
              </a:rPr>
              <a:t>.” </a:t>
            </a:r>
            <a:r>
              <a:rPr lang="en-US" i="1" dirty="0">
                <a:effectLst/>
              </a:rPr>
              <a:t>Cambridge Core</a:t>
            </a:r>
            <a:r>
              <a:rPr lang="en-US" dirty="0">
                <a:effectLst/>
              </a:rPr>
              <a:t>, Cambridge University Press, https://www.cambridge.org/core/books/geophysics-and-geosequestration/illinois-basindecatur-project/Cn.d.81369208B12D4BF6F09CCAAFF3F6. </a:t>
            </a:r>
          </a:p>
        </p:txBody>
      </p:sp>
      <p:sp>
        <p:nvSpPr>
          <p:cNvPr id="4" name="Title 1">
            <a:extLst>
              <a:ext uri="{FF2B5EF4-FFF2-40B4-BE49-F238E27FC236}">
                <a16:creationId xmlns:a16="http://schemas.microsoft.com/office/drawing/2014/main" id="{DC6B325C-D111-291A-9803-950183BECFEB}"/>
              </a:ext>
            </a:extLst>
          </p:cNvPr>
          <p:cNvSpPr txBox="1">
            <a:spLocks/>
          </p:cNvSpPr>
          <p:nvPr/>
        </p:nvSpPr>
        <p:spPr>
          <a:xfrm>
            <a:off x="-3981401"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RESOURCES</a:t>
            </a:r>
            <a:endParaRPr lang="en-US" sz="3600" dirty="0">
              <a:solidFill>
                <a:schemeClr val="tx1">
                  <a:lumMod val="85000"/>
                  <a:lumOff val="15000"/>
                </a:schemeClr>
              </a:solidFill>
            </a:endParaRPr>
          </a:p>
        </p:txBody>
      </p:sp>
    </p:spTree>
    <p:extLst>
      <p:ext uri="{BB962C8B-B14F-4D97-AF65-F5344CB8AC3E}">
        <p14:creationId xmlns:p14="http://schemas.microsoft.com/office/powerpoint/2010/main" val="30685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DAAE-82E2-2A90-063F-67097730FDC0}"/>
              </a:ext>
            </a:extLst>
          </p:cNvPr>
          <p:cNvSpPr>
            <a:spLocks noGrp="1"/>
          </p:cNvSpPr>
          <p:nvPr>
            <p:ph type="title"/>
          </p:nvPr>
        </p:nvSpPr>
        <p:spPr>
          <a:xfrm>
            <a:off x="643465" y="281558"/>
            <a:ext cx="3517567" cy="2093975"/>
          </a:xfrm>
        </p:spPr>
        <p:txBody>
          <a:bodyPr>
            <a:normAutofit/>
          </a:bodyPr>
          <a:lstStyle/>
          <a:p>
            <a:pPr algn="ctr"/>
            <a:r>
              <a:rPr lang="en-US" sz="4800" dirty="0">
                <a:solidFill>
                  <a:srgbClr val="F1D49D"/>
                </a:solidFill>
              </a:rPr>
              <a:t>AGENDA</a:t>
            </a:r>
          </a:p>
        </p:txBody>
      </p:sp>
      <p:sp>
        <p:nvSpPr>
          <p:cNvPr id="3" name="Content Placeholder 2">
            <a:extLst>
              <a:ext uri="{FF2B5EF4-FFF2-40B4-BE49-F238E27FC236}">
                <a16:creationId xmlns:a16="http://schemas.microsoft.com/office/drawing/2014/main" id="{E5FC31ED-D5ED-4448-FE81-6D919FE6AF43}"/>
              </a:ext>
            </a:extLst>
          </p:cNvPr>
          <p:cNvSpPr>
            <a:spLocks noGrp="1"/>
          </p:cNvSpPr>
          <p:nvPr>
            <p:ph idx="1"/>
          </p:nvPr>
        </p:nvSpPr>
        <p:spPr>
          <a:xfrm>
            <a:off x="5620191" y="1328545"/>
            <a:ext cx="5928344" cy="5294757"/>
          </a:xfrm>
        </p:spPr>
        <p:txBody>
          <a:bodyPr/>
          <a:lstStyle/>
          <a:p>
            <a:pPr>
              <a:buClr>
                <a:srgbClr val="F1D49D"/>
              </a:buClr>
              <a:buFont typeface="Wingdings" panose="05000000000000000000" pitchFamily="2" charset="2"/>
              <a:buChar char="v"/>
            </a:pPr>
            <a:r>
              <a:rPr lang="en-US" sz="3200" dirty="0"/>
              <a:t>  Data Exploration</a:t>
            </a:r>
          </a:p>
          <a:p>
            <a:pPr>
              <a:buClr>
                <a:srgbClr val="F1D49D"/>
              </a:buClr>
              <a:buFont typeface="Wingdings" panose="05000000000000000000" pitchFamily="2" charset="2"/>
              <a:buChar char="v"/>
            </a:pPr>
            <a:r>
              <a:rPr lang="en-US" sz="3200" dirty="0"/>
              <a:t>  Data Preprocessing</a:t>
            </a:r>
          </a:p>
          <a:p>
            <a:pPr>
              <a:buClr>
                <a:srgbClr val="F1D49D"/>
              </a:buClr>
              <a:buFont typeface="Wingdings" panose="05000000000000000000" pitchFamily="2" charset="2"/>
              <a:buChar char="v"/>
            </a:pPr>
            <a:r>
              <a:rPr lang="en-US" sz="3200" dirty="0"/>
              <a:t>  Data Visualization</a:t>
            </a:r>
          </a:p>
          <a:p>
            <a:pPr>
              <a:buClr>
                <a:srgbClr val="F1D49D"/>
              </a:buClr>
              <a:buFont typeface="Wingdings" panose="05000000000000000000" pitchFamily="2" charset="2"/>
              <a:buChar char="v"/>
            </a:pPr>
            <a:r>
              <a:rPr lang="en-US" sz="3200" dirty="0"/>
              <a:t>  Data Modeling</a:t>
            </a:r>
          </a:p>
          <a:p>
            <a:pPr>
              <a:buClr>
                <a:srgbClr val="F1D49D"/>
              </a:buClr>
              <a:buFont typeface="Wingdings" panose="05000000000000000000" pitchFamily="2" charset="2"/>
              <a:buChar char="v"/>
            </a:pPr>
            <a:r>
              <a:rPr lang="en-US" sz="3200" dirty="0"/>
              <a:t>  Results</a:t>
            </a:r>
          </a:p>
          <a:p>
            <a:pPr>
              <a:buClr>
                <a:srgbClr val="F1D49D"/>
              </a:buClr>
              <a:buFont typeface="Wingdings" panose="05000000000000000000" pitchFamily="2" charset="2"/>
              <a:buChar char="v"/>
            </a:pPr>
            <a:endParaRPr lang="en-US" dirty="0"/>
          </a:p>
        </p:txBody>
      </p:sp>
      <p:sp>
        <p:nvSpPr>
          <p:cNvPr id="4" name="Text Placeholder 3">
            <a:extLst>
              <a:ext uri="{FF2B5EF4-FFF2-40B4-BE49-F238E27FC236}">
                <a16:creationId xmlns:a16="http://schemas.microsoft.com/office/drawing/2014/main" id="{23588C10-0BF4-66EE-D348-BA8A136CC759}"/>
              </a:ext>
            </a:extLst>
          </p:cNvPr>
          <p:cNvSpPr>
            <a:spLocks noGrp="1"/>
          </p:cNvSpPr>
          <p:nvPr>
            <p:ph type="body" sz="half" idx="2"/>
          </p:nvPr>
        </p:nvSpPr>
        <p:spPr/>
        <p:txBody>
          <a:bodyPr/>
          <a:lstStyle/>
          <a:p>
            <a:pPr algn="ctr"/>
            <a:r>
              <a:rPr lang="en-US" b="0" i="0" dirty="0">
                <a:solidFill>
                  <a:schemeClr val="bg1"/>
                </a:solidFill>
                <a:effectLst/>
                <a:latin typeface="Akkurat"/>
              </a:rPr>
              <a:t>This challenge aims to use time series injection information and monitoring data on a carbon capture well to predict carbon capture well injection rates deltas. </a:t>
            </a:r>
            <a:endParaRPr lang="en-US" dirty="0">
              <a:solidFill>
                <a:schemeClr val="bg1"/>
              </a:solidFill>
            </a:endParaRPr>
          </a:p>
        </p:txBody>
      </p:sp>
    </p:spTree>
    <p:extLst>
      <p:ext uri="{BB962C8B-B14F-4D97-AF65-F5344CB8AC3E}">
        <p14:creationId xmlns:p14="http://schemas.microsoft.com/office/powerpoint/2010/main" val="134108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3">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5">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403AC-0EE1-D9CB-DB04-255A20537571}"/>
              </a:ext>
            </a:extLst>
          </p:cNvPr>
          <p:cNvSpPr>
            <a:spLocks noGrp="1"/>
          </p:cNvSpPr>
          <p:nvPr>
            <p:ph type="title"/>
          </p:nvPr>
        </p:nvSpPr>
        <p:spPr>
          <a:xfrm>
            <a:off x="1055889" y="423179"/>
            <a:ext cx="3229296" cy="1869095"/>
          </a:xfrm>
        </p:spPr>
        <p:txBody>
          <a:bodyPr/>
          <a:lstStyle/>
          <a:p>
            <a:pPr defTabSz="813816"/>
            <a:r>
              <a:rPr lang="en-US" sz="3204" b="0" kern="1200" spc="-45" baseline="0" dirty="0">
                <a:solidFill>
                  <a:schemeClr val="tx1"/>
                </a:solidFill>
                <a:latin typeface="+mj-lt"/>
                <a:ea typeface="+mj-ea"/>
                <a:cs typeface="+mj-cs"/>
              </a:rPr>
              <a:t>ILLINOIS BASIN DECATEUR PROJECT DATA</a:t>
            </a:r>
            <a:endParaRPr lang="en-US" dirty="0">
              <a:solidFill>
                <a:schemeClr val="tx1"/>
              </a:solidFill>
            </a:endParaRPr>
          </a:p>
        </p:txBody>
      </p:sp>
      <p:sp>
        <p:nvSpPr>
          <p:cNvPr id="3" name="Content Placeholder 2">
            <a:extLst>
              <a:ext uri="{FF2B5EF4-FFF2-40B4-BE49-F238E27FC236}">
                <a16:creationId xmlns:a16="http://schemas.microsoft.com/office/drawing/2014/main" id="{C9E59298-4812-10FD-F3F0-4B75DAC89CE8}"/>
              </a:ext>
            </a:extLst>
          </p:cNvPr>
          <p:cNvSpPr>
            <a:spLocks noGrp="1"/>
          </p:cNvSpPr>
          <p:nvPr>
            <p:ph idx="1"/>
          </p:nvPr>
        </p:nvSpPr>
        <p:spPr>
          <a:xfrm>
            <a:off x="5354249" y="825372"/>
            <a:ext cx="5291675" cy="4726132"/>
          </a:xfrm>
        </p:spPr>
        <p:txBody>
          <a:bodyPr>
            <a:normAutofit/>
          </a:bodyPr>
          <a:lstStyle/>
          <a:p>
            <a:pPr marL="81382" indent="-81382" defTabSz="813816">
              <a:spcBef>
                <a:spcPts val="1068"/>
              </a:spcBef>
              <a:spcAft>
                <a:spcPts val="178"/>
              </a:spcAft>
            </a:pPr>
            <a:r>
              <a:rPr lang="en-US" sz="1800" dirty="0">
                <a:solidFill>
                  <a:schemeClr val="tx1"/>
                </a:solidFill>
              </a:rPr>
              <a:t>The data set holds injection data (rate, pressure, temperature) from the injector and the corresponding fiber optic DTS temperature profile from the observation well. The observation </a:t>
            </a:r>
            <a:r>
              <a:rPr lang="en-US" sz="1800" kern="1200" dirty="0">
                <a:solidFill>
                  <a:schemeClr val="tx1"/>
                </a:solidFill>
                <a:latin typeface="+mn-lt"/>
                <a:ea typeface="+mn-ea"/>
                <a:cs typeface="+mn-cs"/>
              </a:rPr>
              <a:t>well pressure and temperature data is </a:t>
            </a:r>
            <a:r>
              <a:rPr lang="en-US" sz="1800" dirty="0">
                <a:solidFill>
                  <a:schemeClr val="tx1"/>
                </a:solidFill>
              </a:rPr>
              <a:t>identified </a:t>
            </a:r>
            <a:r>
              <a:rPr lang="en-US" sz="1800" kern="1200" dirty="0">
                <a:solidFill>
                  <a:schemeClr val="tx1"/>
                </a:solidFill>
                <a:latin typeface="+mn-lt"/>
                <a:ea typeface="+mn-ea"/>
                <a:cs typeface="+mn-cs"/>
              </a:rPr>
              <a:t>where Zone 01- Zone 09 are in Mount Simon Sandstone and Zone 0910 is just above the Mt. Simon Sandstone. Zone 10 and Zone 11 are above the </a:t>
            </a:r>
            <a:r>
              <a:rPr lang="en-US" sz="1800" kern="1200" dirty="0" err="1">
                <a:solidFill>
                  <a:schemeClr val="tx1"/>
                </a:solidFill>
                <a:latin typeface="+mn-lt"/>
                <a:ea typeface="+mn-ea"/>
                <a:cs typeface="+mn-cs"/>
              </a:rPr>
              <a:t>Eau</a:t>
            </a:r>
            <a:r>
              <a:rPr lang="en-US" sz="1800" kern="1200" dirty="0">
                <a:solidFill>
                  <a:schemeClr val="tx1"/>
                </a:solidFill>
                <a:latin typeface="+mn-lt"/>
                <a:ea typeface="+mn-ea"/>
                <a:cs typeface="+mn-cs"/>
              </a:rPr>
              <a:t> Claire Shale (primary seal).</a:t>
            </a:r>
            <a:endParaRPr lang="en-US" sz="1800" dirty="0"/>
          </a:p>
        </p:txBody>
      </p:sp>
      <p:graphicFrame>
        <p:nvGraphicFramePr>
          <p:cNvPr id="5" name="Table 4">
            <a:extLst>
              <a:ext uri="{FF2B5EF4-FFF2-40B4-BE49-F238E27FC236}">
                <a16:creationId xmlns:a16="http://schemas.microsoft.com/office/drawing/2014/main" id="{E9FC588F-D153-B702-3B88-16C0A842C032}"/>
              </a:ext>
            </a:extLst>
          </p:cNvPr>
          <p:cNvGraphicFramePr>
            <a:graphicFrameLocks noGrp="1"/>
          </p:cNvGraphicFramePr>
          <p:nvPr>
            <p:extLst>
              <p:ext uri="{D42A27DB-BD31-4B8C-83A1-F6EECF244321}">
                <p14:modId xmlns:p14="http://schemas.microsoft.com/office/powerpoint/2010/main" val="2471193419"/>
              </p:ext>
            </p:extLst>
          </p:nvPr>
        </p:nvGraphicFramePr>
        <p:xfrm>
          <a:off x="6895359" y="3437068"/>
          <a:ext cx="2209454" cy="2685476"/>
        </p:xfrm>
        <a:graphic>
          <a:graphicData uri="http://schemas.openxmlformats.org/drawingml/2006/table">
            <a:tbl>
              <a:tblPr firstRow="1" firstCol="1" bandRow="1">
                <a:tableStyleId>{E8034E78-7F5D-4C2E-B375-FC64B27BC917}</a:tableStyleId>
              </a:tblPr>
              <a:tblGrid>
                <a:gridCol w="1104727">
                  <a:extLst>
                    <a:ext uri="{9D8B030D-6E8A-4147-A177-3AD203B41FA5}">
                      <a16:colId xmlns:a16="http://schemas.microsoft.com/office/drawing/2014/main" val="746819230"/>
                    </a:ext>
                  </a:extLst>
                </a:gridCol>
                <a:gridCol w="1104727">
                  <a:extLst>
                    <a:ext uri="{9D8B030D-6E8A-4147-A177-3AD203B41FA5}">
                      <a16:colId xmlns:a16="http://schemas.microsoft.com/office/drawing/2014/main" val="3629877264"/>
                    </a:ext>
                  </a:extLst>
                </a:gridCol>
              </a:tblGrid>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bg1"/>
                          </a:solidFill>
                        </a:rPr>
                        <a:t> </a:t>
                      </a:r>
                      <a:endParaRPr lang="en-US" sz="1300" b="1" kern="1200" dirty="0">
                        <a:solidFill>
                          <a:schemeClr val="bg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bg1"/>
                          </a:solidFill>
                        </a:rPr>
                        <a:t>Depth (ft)</a:t>
                      </a:r>
                      <a:endParaRPr lang="en-US" sz="1300" b="1" kern="1200" dirty="0">
                        <a:solidFill>
                          <a:schemeClr val="bg1"/>
                        </a:solidFill>
                        <a:latin typeface="+mn-lt"/>
                        <a:ea typeface="+mn-ea"/>
                        <a:cs typeface="+mn-cs"/>
                      </a:endParaRPr>
                    </a:p>
                  </a:txBody>
                  <a:tcPr marL="62589" marR="62589" marT="0" marB="0" anchor="ctr"/>
                </a:tc>
                <a:extLst>
                  <a:ext uri="{0D108BD9-81ED-4DB2-BD59-A6C34878D82A}">
                    <a16:rowId xmlns:a16="http://schemas.microsoft.com/office/drawing/2014/main" val="3583205810"/>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ZONE 11</a:t>
                      </a:r>
                      <a:endParaRPr lang="en-US" sz="1300" b="1" kern="1200" dirty="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4917</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2685396647"/>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ZONE 10</a:t>
                      </a:r>
                      <a:endParaRPr lang="en-US" sz="1300" b="1" kern="1200" dirty="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5001</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747073628"/>
                  </a:ext>
                </a:extLst>
              </a:tr>
              <a:tr h="200794">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ZONE 0910</a:t>
                      </a:r>
                      <a:endParaRPr lang="en-US" sz="1300" b="1" kern="120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5482</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2880109662"/>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ZONE 09</a:t>
                      </a:r>
                      <a:endParaRPr lang="en-US" sz="1300" b="1" kern="1200" dirty="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5653</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3378109571"/>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ZONE 08</a:t>
                      </a:r>
                      <a:endParaRPr lang="en-US" sz="1300" b="1" kern="120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5840</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699801596"/>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ZONE 07</a:t>
                      </a:r>
                      <a:endParaRPr lang="en-US" sz="1300" b="1" kern="1200" dirty="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6416</a:t>
                      </a:r>
                      <a:endParaRPr lang="en-US" sz="1300" b="1" kern="120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1555668112"/>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ZONE 06</a:t>
                      </a:r>
                      <a:endParaRPr lang="en-US" sz="1300" b="1" kern="1200" dirty="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6631.7</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837928687"/>
                  </a:ext>
                </a:extLst>
              </a:tr>
              <a:tr h="200794">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ZONE 05</a:t>
                      </a:r>
                      <a:endParaRPr lang="en-US" sz="1300" b="1" kern="120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6720</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515260330"/>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ZONE 04</a:t>
                      </a:r>
                      <a:endParaRPr lang="en-US" sz="1300" b="1" kern="120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6837</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3450094465"/>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ZONE 03</a:t>
                      </a:r>
                      <a:endParaRPr lang="en-US" sz="1300" b="1" kern="120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6945</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1776567572"/>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ZONE 02</a:t>
                      </a:r>
                      <a:endParaRPr lang="en-US" sz="1300" b="1" kern="120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6982.4</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3633014916"/>
                  </a:ext>
                </a:extLst>
              </a:tr>
              <a:tr h="207512">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a:solidFill>
                            <a:schemeClr val="tx1"/>
                          </a:solidFill>
                        </a:rPr>
                        <a:t>ZONE 01</a:t>
                      </a:r>
                      <a:endParaRPr lang="en-US" sz="1300" b="1" kern="1200">
                        <a:solidFill>
                          <a:schemeClr val="tx1"/>
                        </a:solidFill>
                        <a:latin typeface="+mn-lt"/>
                        <a:ea typeface="+mn-ea"/>
                        <a:cs typeface="+mn-cs"/>
                      </a:endParaRPr>
                    </a:p>
                  </a:txBody>
                  <a:tcPr marL="62589" marR="62589" marT="0" marB="0" anchor="ctr"/>
                </a:tc>
                <a:tc>
                  <a:txBody>
                    <a:bodyPr/>
                    <a:lstStyle/>
                    <a:p>
                      <a:pPr marL="0" marR="0" algn="ctr" defTabSz="914400" rtl="0" eaLnBrk="1" latinLnBrk="0" hangingPunct="1">
                        <a:lnSpc>
                          <a:spcPct val="107000"/>
                        </a:lnSpc>
                        <a:spcBef>
                          <a:spcPts val="0"/>
                        </a:spcBef>
                        <a:spcAft>
                          <a:spcPts val="0"/>
                        </a:spcAft>
                        <a:tabLst>
                          <a:tab pos="1073150" algn="l"/>
                        </a:tabLst>
                      </a:pPr>
                      <a:r>
                        <a:rPr lang="en-US" sz="1300" b="1" kern="1200" dirty="0">
                          <a:solidFill>
                            <a:schemeClr val="tx1"/>
                          </a:solidFill>
                        </a:rPr>
                        <a:t>7061</a:t>
                      </a:r>
                      <a:endParaRPr lang="en-US" sz="1300" b="1" kern="1200" dirty="0">
                        <a:solidFill>
                          <a:schemeClr val="tx1"/>
                        </a:solidFill>
                        <a:latin typeface="+mn-lt"/>
                        <a:ea typeface="+mn-ea"/>
                        <a:cs typeface="+mn-cs"/>
                      </a:endParaRPr>
                    </a:p>
                  </a:txBody>
                  <a:tcPr marL="62589" marR="62589" marT="0" marB="0" anchor="ctr"/>
                </a:tc>
                <a:extLst>
                  <a:ext uri="{0D108BD9-81ED-4DB2-BD59-A6C34878D82A}">
                    <a16:rowId xmlns:a16="http://schemas.microsoft.com/office/drawing/2014/main" val="3460587187"/>
                  </a:ext>
                </a:extLst>
              </a:tr>
            </a:tbl>
          </a:graphicData>
        </a:graphic>
      </p:graphicFrame>
      <p:pic>
        <p:nvPicPr>
          <p:cNvPr id="7" name="Picture 6" descr="A picture containing graphical user interface&#10;&#10;Description automatically generated">
            <a:extLst>
              <a:ext uri="{FF2B5EF4-FFF2-40B4-BE49-F238E27FC236}">
                <a16:creationId xmlns:a16="http://schemas.microsoft.com/office/drawing/2014/main" id="{C781C085-9BDE-4A78-2488-F3EC83AA91F5}"/>
              </a:ext>
            </a:extLst>
          </p:cNvPr>
          <p:cNvPicPr>
            <a:picLocks noChangeAspect="1"/>
          </p:cNvPicPr>
          <p:nvPr/>
        </p:nvPicPr>
        <p:blipFill rotWithShape="1">
          <a:blip r:embed="rId2"/>
          <a:srcRect l="33067" r="29765"/>
          <a:stretch/>
        </p:blipFill>
        <p:spPr bwMode="auto">
          <a:xfrm>
            <a:off x="1113135" y="2419364"/>
            <a:ext cx="2441223" cy="38794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249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CAE08E-1EFE-E443-E2B0-2A3193BD2E18}"/>
              </a:ext>
            </a:extLst>
          </p:cNvPr>
          <p:cNvGraphicFramePr>
            <a:graphicFrameLocks noGrp="1"/>
          </p:cNvGraphicFramePr>
          <p:nvPr>
            <p:extLst>
              <p:ext uri="{D42A27DB-BD31-4B8C-83A1-F6EECF244321}">
                <p14:modId xmlns:p14="http://schemas.microsoft.com/office/powerpoint/2010/main" val="4023567295"/>
              </p:ext>
            </p:extLst>
          </p:nvPr>
        </p:nvGraphicFramePr>
        <p:xfrm>
          <a:off x="74910" y="3828011"/>
          <a:ext cx="1977368" cy="510540"/>
        </p:xfrm>
        <a:graphic>
          <a:graphicData uri="http://schemas.openxmlformats.org/drawingml/2006/table">
            <a:tbl>
              <a:tblPr firstRow="1" bandRow="1">
                <a:tableStyleId>{073A0DAA-6AF3-43AB-8588-CEC1D06C72B9}</a:tableStyleId>
              </a:tblPr>
              <a:tblGrid>
                <a:gridCol w="983691">
                  <a:extLst>
                    <a:ext uri="{9D8B030D-6E8A-4147-A177-3AD203B41FA5}">
                      <a16:colId xmlns:a16="http://schemas.microsoft.com/office/drawing/2014/main" val="3648576232"/>
                    </a:ext>
                  </a:extLst>
                </a:gridCol>
                <a:gridCol w="993677">
                  <a:extLst>
                    <a:ext uri="{9D8B030D-6E8A-4147-A177-3AD203B41FA5}">
                      <a16:colId xmlns:a16="http://schemas.microsoft.com/office/drawing/2014/main" val="3144674361"/>
                    </a:ext>
                  </a:extLst>
                </a:gridCol>
              </a:tblGrid>
              <a:tr h="195703">
                <a:tc gridSpan="2">
                  <a:txBody>
                    <a:bodyPr/>
                    <a:lstStyle/>
                    <a:p>
                      <a:pPr algn="ctr"/>
                      <a:r>
                        <a:rPr lang="en-US" sz="1100" dirty="0">
                          <a:solidFill>
                            <a:schemeClr val="bg1"/>
                          </a:solidFill>
                        </a:rPr>
                        <a:t>Test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195703">
                <a:tc>
                  <a:txBody>
                    <a:bodyPr/>
                    <a:lstStyle/>
                    <a:p>
                      <a:pPr algn="ctr"/>
                      <a:r>
                        <a:rPr lang="en-US" sz="1050" b="1" dirty="0"/>
                        <a:t>Rows: </a:t>
                      </a:r>
                      <a:r>
                        <a:rPr lang="en-US" sz="1050" b="0" dirty="0"/>
                        <a:t>201</a:t>
                      </a:r>
                    </a:p>
                  </a:txBody>
                  <a:tcPr/>
                </a:tc>
                <a:tc>
                  <a:txBody>
                    <a:bodyPr/>
                    <a:lstStyle/>
                    <a:p>
                      <a:pPr algn="ctr"/>
                      <a:r>
                        <a:rPr lang="en-US" sz="1050" b="1" dirty="0"/>
                        <a:t>Columns: </a:t>
                      </a:r>
                      <a:r>
                        <a:rPr lang="en-US" sz="1050" b="0" dirty="0"/>
                        <a:t>34</a:t>
                      </a:r>
                    </a:p>
                  </a:txBody>
                  <a:tcPr/>
                </a:tc>
                <a:extLst>
                  <a:ext uri="{0D108BD9-81ED-4DB2-BD59-A6C34878D82A}">
                    <a16:rowId xmlns:a16="http://schemas.microsoft.com/office/drawing/2014/main" val="1016573025"/>
                  </a:ext>
                </a:extLst>
              </a:tr>
            </a:tbl>
          </a:graphicData>
        </a:graphic>
      </p:graphicFrame>
      <p:pic>
        <p:nvPicPr>
          <p:cNvPr id="6" name="Picture 5">
            <a:extLst>
              <a:ext uri="{FF2B5EF4-FFF2-40B4-BE49-F238E27FC236}">
                <a16:creationId xmlns:a16="http://schemas.microsoft.com/office/drawing/2014/main" id="{13DC1233-1FD6-EAAA-A1CC-C0E42562B248}"/>
              </a:ext>
            </a:extLst>
          </p:cNvPr>
          <p:cNvPicPr>
            <a:picLocks noChangeAspect="1"/>
          </p:cNvPicPr>
          <p:nvPr/>
        </p:nvPicPr>
        <p:blipFill rotWithShape="1">
          <a:blip r:embed="rId3"/>
          <a:srcRect t="39930"/>
          <a:stretch/>
        </p:blipFill>
        <p:spPr>
          <a:xfrm>
            <a:off x="2108656" y="770890"/>
            <a:ext cx="5356883" cy="1871144"/>
          </a:xfrm>
          <a:prstGeom prst="rect">
            <a:avLst/>
          </a:prstGeom>
        </p:spPr>
      </p:pic>
      <p:pic>
        <p:nvPicPr>
          <p:cNvPr id="9" name="Picture 8">
            <a:extLst>
              <a:ext uri="{FF2B5EF4-FFF2-40B4-BE49-F238E27FC236}">
                <a16:creationId xmlns:a16="http://schemas.microsoft.com/office/drawing/2014/main" id="{5D48BEDE-02CF-1A76-DD2A-36DB729927DD}"/>
              </a:ext>
            </a:extLst>
          </p:cNvPr>
          <p:cNvPicPr>
            <a:picLocks noChangeAspect="1"/>
          </p:cNvPicPr>
          <p:nvPr/>
        </p:nvPicPr>
        <p:blipFill rotWithShape="1">
          <a:blip r:embed="rId4"/>
          <a:srcRect t="24712"/>
          <a:stretch/>
        </p:blipFill>
        <p:spPr>
          <a:xfrm>
            <a:off x="2411627" y="3858969"/>
            <a:ext cx="5132173" cy="1973699"/>
          </a:xfrm>
          <a:prstGeom prst="rect">
            <a:avLst/>
          </a:prstGeom>
        </p:spPr>
      </p:pic>
      <p:pic>
        <p:nvPicPr>
          <p:cNvPr id="11" name="Picture 10">
            <a:extLst>
              <a:ext uri="{FF2B5EF4-FFF2-40B4-BE49-F238E27FC236}">
                <a16:creationId xmlns:a16="http://schemas.microsoft.com/office/drawing/2014/main" id="{F1A2A930-7E20-C586-47BE-63DF456603AB}"/>
              </a:ext>
            </a:extLst>
          </p:cNvPr>
          <p:cNvPicPr>
            <a:picLocks noChangeAspect="1"/>
          </p:cNvPicPr>
          <p:nvPr/>
        </p:nvPicPr>
        <p:blipFill>
          <a:blip r:embed="rId5"/>
          <a:stretch>
            <a:fillRect/>
          </a:stretch>
        </p:blipFill>
        <p:spPr>
          <a:xfrm>
            <a:off x="7750578" y="366039"/>
            <a:ext cx="4400496" cy="2840751"/>
          </a:xfrm>
          <a:prstGeom prst="rect">
            <a:avLst/>
          </a:prstGeom>
        </p:spPr>
      </p:pic>
      <p:pic>
        <p:nvPicPr>
          <p:cNvPr id="13" name="Picture 12">
            <a:extLst>
              <a:ext uri="{FF2B5EF4-FFF2-40B4-BE49-F238E27FC236}">
                <a16:creationId xmlns:a16="http://schemas.microsoft.com/office/drawing/2014/main" id="{C8F33F94-9E64-F18D-037B-7508643FF473}"/>
              </a:ext>
            </a:extLst>
          </p:cNvPr>
          <p:cNvPicPr>
            <a:picLocks noChangeAspect="1"/>
          </p:cNvPicPr>
          <p:nvPr/>
        </p:nvPicPr>
        <p:blipFill>
          <a:blip r:embed="rId6"/>
          <a:stretch>
            <a:fillRect/>
          </a:stretch>
        </p:blipFill>
        <p:spPr>
          <a:xfrm>
            <a:off x="7657784" y="3587287"/>
            <a:ext cx="4538764" cy="2811996"/>
          </a:xfrm>
          <a:prstGeom prst="rect">
            <a:avLst/>
          </a:prstGeom>
        </p:spPr>
      </p:pic>
      <p:graphicFrame>
        <p:nvGraphicFramePr>
          <p:cNvPr id="14" name="Table 13">
            <a:extLst>
              <a:ext uri="{FF2B5EF4-FFF2-40B4-BE49-F238E27FC236}">
                <a16:creationId xmlns:a16="http://schemas.microsoft.com/office/drawing/2014/main" id="{CF6E133B-243C-34A7-E602-765CB108D71C}"/>
              </a:ext>
            </a:extLst>
          </p:cNvPr>
          <p:cNvGraphicFramePr>
            <a:graphicFrameLocks noGrp="1"/>
          </p:cNvGraphicFramePr>
          <p:nvPr>
            <p:extLst>
              <p:ext uri="{D42A27DB-BD31-4B8C-83A1-F6EECF244321}">
                <p14:modId xmlns:p14="http://schemas.microsoft.com/office/powerpoint/2010/main" val="217902905"/>
              </p:ext>
            </p:extLst>
          </p:nvPr>
        </p:nvGraphicFramePr>
        <p:xfrm>
          <a:off x="59934" y="944772"/>
          <a:ext cx="1943100" cy="510540"/>
        </p:xfrm>
        <a:graphic>
          <a:graphicData uri="http://schemas.openxmlformats.org/drawingml/2006/table">
            <a:tbl>
              <a:tblPr firstRow="1" bandRow="1">
                <a:tableStyleId>{073A0DAA-6AF3-43AB-8588-CEC1D06C72B9}</a:tableStyleId>
              </a:tblPr>
              <a:tblGrid>
                <a:gridCol w="982758">
                  <a:extLst>
                    <a:ext uri="{9D8B030D-6E8A-4147-A177-3AD203B41FA5}">
                      <a16:colId xmlns:a16="http://schemas.microsoft.com/office/drawing/2014/main" val="3648576232"/>
                    </a:ext>
                  </a:extLst>
                </a:gridCol>
                <a:gridCol w="960342">
                  <a:extLst>
                    <a:ext uri="{9D8B030D-6E8A-4147-A177-3AD203B41FA5}">
                      <a16:colId xmlns:a16="http://schemas.microsoft.com/office/drawing/2014/main" val="3144674361"/>
                    </a:ext>
                  </a:extLst>
                </a:gridCol>
              </a:tblGrid>
              <a:tr h="0">
                <a:tc gridSpan="2">
                  <a:txBody>
                    <a:bodyPr/>
                    <a:lstStyle/>
                    <a:p>
                      <a:pPr algn="ctr"/>
                      <a:r>
                        <a:rPr lang="en-US" sz="1100" dirty="0">
                          <a:solidFill>
                            <a:schemeClr val="bg1"/>
                          </a:solidFill>
                        </a:rPr>
                        <a:t>Train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216786">
                <a:tc>
                  <a:txBody>
                    <a:bodyPr/>
                    <a:lstStyle/>
                    <a:p>
                      <a:pPr algn="ctr"/>
                      <a:r>
                        <a:rPr lang="en-US" sz="1050" b="1" dirty="0"/>
                        <a:t>Rows: </a:t>
                      </a:r>
                      <a:r>
                        <a:rPr lang="en-US" sz="1050" b="0" dirty="0"/>
                        <a:t>27398</a:t>
                      </a:r>
                    </a:p>
                  </a:txBody>
                  <a:tcPr/>
                </a:tc>
                <a:tc>
                  <a:txBody>
                    <a:bodyPr/>
                    <a:lstStyle/>
                    <a:p>
                      <a:pPr algn="ctr"/>
                      <a:r>
                        <a:rPr lang="en-US" sz="1050" b="1" dirty="0"/>
                        <a:t>Columns: </a:t>
                      </a:r>
                      <a:r>
                        <a:rPr lang="en-US" sz="1050" b="0" dirty="0"/>
                        <a:t>35</a:t>
                      </a:r>
                    </a:p>
                  </a:txBody>
                  <a:tcPr/>
                </a:tc>
                <a:extLst>
                  <a:ext uri="{0D108BD9-81ED-4DB2-BD59-A6C34878D82A}">
                    <a16:rowId xmlns:a16="http://schemas.microsoft.com/office/drawing/2014/main" val="1016573025"/>
                  </a:ext>
                </a:extLst>
              </a:tr>
            </a:tbl>
          </a:graphicData>
        </a:graphic>
      </p:graphicFrame>
      <p:grpSp>
        <p:nvGrpSpPr>
          <p:cNvPr id="16" name="Group 15">
            <a:extLst>
              <a:ext uri="{FF2B5EF4-FFF2-40B4-BE49-F238E27FC236}">
                <a16:creationId xmlns:a16="http://schemas.microsoft.com/office/drawing/2014/main" id="{86C45A3A-D55E-6B06-ABE2-A6A1EDF35894}"/>
              </a:ext>
            </a:extLst>
          </p:cNvPr>
          <p:cNvGrpSpPr/>
          <p:nvPr/>
        </p:nvGrpSpPr>
        <p:grpSpPr>
          <a:xfrm>
            <a:off x="99196" y="2742948"/>
            <a:ext cx="7405474" cy="844339"/>
            <a:chOff x="127724" y="2812853"/>
            <a:chExt cx="7405474" cy="844339"/>
          </a:xfrm>
        </p:grpSpPr>
        <p:sp>
          <p:nvSpPr>
            <p:cNvPr id="15" name="Rectangle: Rounded Corners 14">
              <a:extLst>
                <a:ext uri="{FF2B5EF4-FFF2-40B4-BE49-F238E27FC236}">
                  <a16:creationId xmlns:a16="http://schemas.microsoft.com/office/drawing/2014/main" id="{1A268F47-0770-EF55-8B14-0B07F5002B71}"/>
                </a:ext>
              </a:extLst>
            </p:cNvPr>
            <p:cNvSpPr/>
            <p:nvPr/>
          </p:nvSpPr>
          <p:spPr>
            <a:xfrm>
              <a:off x="127724" y="2826195"/>
              <a:ext cx="7337815" cy="830997"/>
            </a:xfrm>
            <a:prstGeom prst="roundRect">
              <a:avLst/>
            </a:prstGeom>
            <a:solidFill>
              <a:srgbClr val="262626"/>
            </a:solidFill>
            <a:ln w="38100">
              <a:solidFill>
                <a:srgbClr val="F1D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1A62A4E-7AD2-971E-9E94-3E5A8E5087A8}"/>
                </a:ext>
              </a:extLst>
            </p:cNvPr>
            <p:cNvSpPr txBox="1">
              <a:spLocks/>
            </p:cNvSpPr>
            <p:nvPr/>
          </p:nvSpPr>
          <p:spPr>
            <a:xfrm>
              <a:off x="193587" y="2812853"/>
              <a:ext cx="7339611" cy="830997"/>
            </a:xfrm>
            <a:prstGeom prst="rect">
              <a:avLst/>
            </a:prstGeom>
            <a:noFill/>
            <a:ln>
              <a:noFill/>
            </a:ln>
          </p:spPr>
          <p:txBody>
            <a:bodyPr wrap="square" rtlCol="0">
              <a:spAutoFit/>
            </a:bodyPr>
            <a:lstStyle/>
            <a:p>
              <a:r>
                <a:rPr lang="en-US" sz="1200" dirty="0">
                  <a:solidFill>
                    <a:schemeClr val="bg1"/>
                  </a:solidFill>
                </a:rPr>
                <a:t>Monitoring at the IBDP started in 2009 which is identified as the start of the pre-injection phase and represented as the blue data in the train set plots above. Injection at IBDP started on November 17, 2011, and is presented as orange data in the plots. The train set holds data from pre-injection and injection phases of the project. The train set holds data from the injection phase which is a continuation of the data collected </a:t>
              </a:r>
            </a:p>
          </p:txBody>
        </p:sp>
      </p:grpSp>
      <p:sp>
        <p:nvSpPr>
          <p:cNvPr id="19" name="TextBox 18">
            <a:extLst>
              <a:ext uri="{FF2B5EF4-FFF2-40B4-BE49-F238E27FC236}">
                <a16:creationId xmlns:a16="http://schemas.microsoft.com/office/drawing/2014/main" id="{9D17AE62-4239-1E65-6D58-E374BA2DB7B9}"/>
              </a:ext>
            </a:extLst>
          </p:cNvPr>
          <p:cNvSpPr txBox="1"/>
          <p:nvPr/>
        </p:nvSpPr>
        <p:spPr>
          <a:xfrm>
            <a:off x="4268231" y="509442"/>
            <a:ext cx="3390900" cy="307777"/>
          </a:xfrm>
          <a:prstGeom prst="rect">
            <a:avLst/>
          </a:prstGeom>
          <a:noFill/>
          <a:ln>
            <a:noFill/>
          </a:ln>
        </p:spPr>
        <p:txBody>
          <a:bodyPr wrap="square" rtlCol="0">
            <a:spAutoFit/>
          </a:bodyPr>
          <a:lstStyle/>
          <a:p>
            <a:r>
              <a:rPr lang="en-US" sz="1400" dirty="0"/>
              <a:t>Time Series Plots: Train Set </a:t>
            </a:r>
          </a:p>
        </p:txBody>
      </p:sp>
      <p:sp>
        <p:nvSpPr>
          <p:cNvPr id="20" name="TextBox 19">
            <a:extLst>
              <a:ext uri="{FF2B5EF4-FFF2-40B4-BE49-F238E27FC236}">
                <a16:creationId xmlns:a16="http://schemas.microsoft.com/office/drawing/2014/main" id="{1D15953D-0BAA-9876-B14E-86CDB38A2804}"/>
              </a:ext>
            </a:extLst>
          </p:cNvPr>
          <p:cNvSpPr txBox="1"/>
          <p:nvPr/>
        </p:nvSpPr>
        <p:spPr>
          <a:xfrm>
            <a:off x="4268231" y="3627054"/>
            <a:ext cx="3390900" cy="307777"/>
          </a:xfrm>
          <a:prstGeom prst="rect">
            <a:avLst/>
          </a:prstGeom>
          <a:noFill/>
          <a:ln>
            <a:noFill/>
          </a:ln>
        </p:spPr>
        <p:txBody>
          <a:bodyPr wrap="square" rtlCol="0">
            <a:spAutoFit/>
          </a:bodyPr>
          <a:lstStyle/>
          <a:p>
            <a:r>
              <a:rPr lang="en-US" sz="1400" dirty="0"/>
              <a:t>Time Series Plots: Test Set </a:t>
            </a:r>
          </a:p>
        </p:txBody>
      </p:sp>
      <p:sp>
        <p:nvSpPr>
          <p:cNvPr id="24" name="Title 1">
            <a:extLst>
              <a:ext uri="{FF2B5EF4-FFF2-40B4-BE49-F238E27FC236}">
                <a16:creationId xmlns:a16="http://schemas.microsoft.com/office/drawing/2014/main" id="{36166CD7-94A9-9947-5264-D1CD14766A32}"/>
              </a:ext>
            </a:extLst>
          </p:cNvPr>
          <p:cNvSpPr txBox="1">
            <a:spLocks/>
          </p:cNvSpPr>
          <p:nvPr/>
        </p:nvSpPr>
        <p:spPr>
          <a:xfrm>
            <a:off x="-2730213"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EXPLORATION</a:t>
            </a:r>
            <a:endParaRPr lang="en-US" sz="3600" dirty="0">
              <a:solidFill>
                <a:schemeClr val="tx1">
                  <a:lumMod val="85000"/>
                  <a:lumOff val="15000"/>
                </a:schemeClr>
              </a:solidFill>
            </a:endParaRPr>
          </a:p>
        </p:txBody>
      </p:sp>
      <p:graphicFrame>
        <p:nvGraphicFramePr>
          <p:cNvPr id="25" name="Table 24">
            <a:extLst>
              <a:ext uri="{FF2B5EF4-FFF2-40B4-BE49-F238E27FC236}">
                <a16:creationId xmlns:a16="http://schemas.microsoft.com/office/drawing/2014/main" id="{30510D3D-7DDD-894B-27EA-6D843E10AEDF}"/>
              </a:ext>
            </a:extLst>
          </p:cNvPr>
          <p:cNvGraphicFramePr>
            <a:graphicFrameLocks noGrp="1"/>
          </p:cNvGraphicFramePr>
          <p:nvPr>
            <p:extLst>
              <p:ext uri="{D42A27DB-BD31-4B8C-83A1-F6EECF244321}">
                <p14:modId xmlns:p14="http://schemas.microsoft.com/office/powerpoint/2010/main" val="2179239605"/>
              </p:ext>
            </p:extLst>
          </p:nvPr>
        </p:nvGraphicFramePr>
        <p:xfrm>
          <a:off x="9039916" y="107490"/>
          <a:ext cx="1937012" cy="251460"/>
        </p:xfrm>
        <a:graphic>
          <a:graphicData uri="http://schemas.openxmlformats.org/drawingml/2006/table">
            <a:tbl>
              <a:tblPr firstRow="1" bandRow="1">
                <a:tableStyleId>{073A0DAA-6AF3-43AB-8588-CEC1D06C72B9}</a:tableStyleId>
              </a:tblPr>
              <a:tblGrid>
                <a:gridCol w="1937012">
                  <a:extLst>
                    <a:ext uri="{9D8B030D-6E8A-4147-A177-3AD203B41FA5}">
                      <a16:colId xmlns:a16="http://schemas.microsoft.com/office/drawing/2014/main" val="3648576232"/>
                    </a:ext>
                  </a:extLst>
                </a:gridCol>
              </a:tblGrid>
              <a:tr h="205740">
                <a:tc>
                  <a:txBody>
                    <a:bodyPr/>
                    <a:lstStyle/>
                    <a:p>
                      <a:pPr algn="ctr"/>
                      <a:r>
                        <a:rPr lang="en-US" sz="1050" dirty="0"/>
                        <a:t>Missingness Matrix: Train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graphicFrame>
        <p:nvGraphicFramePr>
          <p:cNvPr id="26" name="Table 25">
            <a:extLst>
              <a:ext uri="{FF2B5EF4-FFF2-40B4-BE49-F238E27FC236}">
                <a16:creationId xmlns:a16="http://schemas.microsoft.com/office/drawing/2014/main" id="{44E49882-B95B-60A1-5114-F3086C2EF946}"/>
              </a:ext>
            </a:extLst>
          </p:cNvPr>
          <p:cNvGraphicFramePr>
            <a:graphicFrameLocks noGrp="1"/>
          </p:cNvGraphicFramePr>
          <p:nvPr>
            <p:extLst>
              <p:ext uri="{D42A27DB-BD31-4B8C-83A1-F6EECF244321}">
                <p14:modId xmlns:p14="http://schemas.microsoft.com/office/powerpoint/2010/main" val="3633335157"/>
              </p:ext>
            </p:extLst>
          </p:nvPr>
        </p:nvGraphicFramePr>
        <p:xfrm>
          <a:off x="9039916" y="3328207"/>
          <a:ext cx="2046288" cy="259080"/>
        </p:xfrm>
        <a:graphic>
          <a:graphicData uri="http://schemas.openxmlformats.org/drawingml/2006/table">
            <a:tbl>
              <a:tblPr firstRow="1" bandRow="1">
                <a:tableStyleId>{073A0DAA-6AF3-43AB-8588-CEC1D06C72B9}</a:tableStyleId>
              </a:tblPr>
              <a:tblGrid>
                <a:gridCol w="2046288">
                  <a:extLst>
                    <a:ext uri="{9D8B030D-6E8A-4147-A177-3AD203B41FA5}">
                      <a16:colId xmlns:a16="http://schemas.microsoft.com/office/drawing/2014/main" val="3648576232"/>
                    </a:ext>
                  </a:extLst>
                </a:gridCol>
              </a:tblGrid>
              <a:tr h="179893">
                <a:tc>
                  <a:txBody>
                    <a:bodyPr/>
                    <a:lstStyle/>
                    <a:p>
                      <a:pPr algn="ctr"/>
                      <a:r>
                        <a:rPr lang="en-US" sz="1100" dirty="0"/>
                        <a:t>Missingness Matrix: Test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8350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A25F-2B0B-DE97-E108-F3F97C23FAD0}"/>
              </a:ext>
            </a:extLst>
          </p:cNvPr>
          <p:cNvSpPr txBox="1">
            <a:spLocks/>
          </p:cNvSpPr>
          <p:nvPr/>
        </p:nvSpPr>
        <p:spPr>
          <a:xfrm>
            <a:off x="-2293983"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PREPROCESSING</a:t>
            </a:r>
            <a:endParaRPr lang="en-US" sz="3600" dirty="0">
              <a:solidFill>
                <a:schemeClr val="tx1">
                  <a:lumMod val="85000"/>
                  <a:lumOff val="15000"/>
                </a:schemeClr>
              </a:solidFill>
            </a:endParaRPr>
          </a:p>
        </p:txBody>
      </p:sp>
      <p:pic>
        <p:nvPicPr>
          <p:cNvPr id="18" name="Picture 17">
            <a:extLst>
              <a:ext uri="{FF2B5EF4-FFF2-40B4-BE49-F238E27FC236}">
                <a16:creationId xmlns:a16="http://schemas.microsoft.com/office/drawing/2014/main" id="{823870BA-3909-20E5-001A-6D0351482A2E}"/>
              </a:ext>
            </a:extLst>
          </p:cNvPr>
          <p:cNvPicPr>
            <a:picLocks noChangeAspect="1"/>
          </p:cNvPicPr>
          <p:nvPr/>
        </p:nvPicPr>
        <p:blipFill>
          <a:blip r:embed="rId3"/>
          <a:stretch>
            <a:fillRect/>
          </a:stretch>
        </p:blipFill>
        <p:spPr>
          <a:xfrm>
            <a:off x="4242003" y="54417"/>
            <a:ext cx="3883479" cy="3208724"/>
          </a:xfrm>
          <a:prstGeom prst="rect">
            <a:avLst/>
          </a:prstGeom>
        </p:spPr>
      </p:pic>
      <p:pic>
        <p:nvPicPr>
          <p:cNvPr id="20" name="Picture 19">
            <a:extLst>
              <a:ext uri="{FF2B5EF4-FFF2-40B4-BE49-F238E27FC236}">
                <a16:creationId xmlns:a16="http://schemas.microsoft.com/office/drawing/2014/main" id="{3C20FDE4-EE8F-C53B-55C4-F5CE6DC83094}"/>
              </a:ext>
            </a:extLst>
          </p:cNvPr>
          <p:cNvPicPr>
            <a:picLocks noChangeAspect="1"/>
          </p:cNvPicPr>
          <p:nvPr/>
        </p:nvPicPr>
        <p:blipFill rotWithShape="1">
          <a:blip r:embed="rId4"/>
          <a:srcRect b="935"/>
          <a:stretch/>
        </p:blipFill>
        <p:spPr>
          <a:xfrm>
            <a:off x="4242003" y="3263141"/>
            <a:ext cx="3896861" cy="3127149"/>
          </a:xfrm>
          <a:prstGeom prst="rect">
            <a:avLst/>
          </a:prstGeom>
        </p:spPr>
      </p:pic>
      <p:pic>
        <p:nvPicPr>
          <p:cNvPr id="28" name="Picture 27">
            <a:extLst>
              <a:ext uri="{FF2B5EF4-FFF2-40B4-BE49-F238E27FC236}">
                <a16:creationId xmlns:a16="http://schemas.microsoft.com/office/drawing/2014/main" id="{04FBD756-77E5-4AB6-A2EE-7E2E2B0BCFF6}"/>
              </a:ext>
            </a:extLst>
          </p:cNvPr>
          <p:cNvPicPr>
            <a:picLocks noChangeAspect="1"/>
          </p:cNvPicPr>
          <p:nvPr/>
        </p:nvPicPr>
        <p:blipFill rotWithShape="1">
          <a:blip r:embed="rId5"/>
          <a:srcRect b="3548"/>
          <a:stretch/>
        </p:blipFill>
        <p:spPr>
          <a:xfrm>
            <a:off x="8252480" y="54416"/>
            <a:ext cx="3885153" cy="2894147"/>
          </a:xfrm>
          <a:prstGeom prst="rect">
            <a:avLst/>
          </a:prstGeom>
        </p:spPr>
      </p:pic>
      <p:pic>
        <p:nvPicPr>
          <p:cNvPr id="30" name="Picture 29">
            <a:extLst>
              <a:ext uri="{FF2B5EF4-FFF2-40B4-BE49-F238E27FC236}">
                <a16:creationId xmlns:a16="http://schemas.microsoft.com/office/drawing/2014/main" id="{BC965C13-BC68-F979-99C5-07317E4B8283}"/>
              </a:ext>
            </a:extLst>
          </p:cNvPr>
          <p:cNvPicPr>
            <a:picLocks noChangeAspect="1"/>
          </p:cNvPicPr>
          <p:nvPr/>
        </p:nvPicPr>
        <p:blipFill>
          <a:blip r:embed="rId6"/>
          <a:stretch>
            <a:fillRect/>
          </a:stretch>
        </p:blipFill>
        <p:spPr>
          <a:xfrm>
            <a:off x="8204093" y="3263141"/>
            <a:ext cx="3987907" cy="2927452"/>
          </a:xfrm>
          <a:prstGeom prst="rect">
            <a:avLst/>
          </a:prstGeom>
        </p:spPr>
      </p:pic>
      <p:sp>
        <p:nvSpPr>
          <p:cNvPr id="31" name="Arrow: Right 30">
            <a:extLst>
              <a:ext uri="{FF2B5EF4-FFF2-40B4-BE49-F238E27FC236}">
                <a16:creationId xmlns:a16="http://schemas.microsoft.com/office/drawing/2014/main" id="{D2C1EA7B-2D5A-6A06-2AD7-4494D419B49C}"/>
              </a:ext>
            </a:extLst>
          </p:cNvPr>
          <p:cNvSpPr/>
          <p:nvPr/>
        </p:nvSpPr>
        <p:spPr>
          <a:xfrm>
            <a:off x="7355950" y="1006521"/>
            <a:ext cx="896530" cy="1362196"/>
          </a:xfrm>
          <a:prstGeom prst="rightArrow">
            <a:avLst/>
          </a:prstGeom>
          <a:solidFill>
            <a:srgbClr val="262626"/>
          </a:solidFill>
          <a:ln>
            <a:solidFill>
              <a:srgbClr val="F1D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1D49D"/>
                </a:solidFill>
              </a:ln>
              <a:solidFill>
                <a:srgbClr val="F1D49D"/>
              </a:solidFill>
            </a:endParaRPr>
          </a:p>
        </p:txBody>
      </p:sp>
      <p:sp>
        <p:nvSpPr>
          <p:cNvPr id="33" name="TextBox 32">
            <a:extLst>
              <a:ext uri="{FF2B5EF4-FFF2-40B4-BE49-F238E27FC236}">
                <a16:creationId xmlns:a16="http://schemas.microsoft.com/office/drawing/2014/main" id="{C96E5C74-A002-8AEA-A00D-76E67B60EF32}"/>
              </a:ext>
            </a:extLst>
          </p:cNvPr>
          <p:cNvSpPr txBox="1"/>
          <p:nvPr/>
        </p:nvSpPr>
        <p:spPr>
          <a:xfrm>
            <a:off x="7392984" y="1426429"/>
            <a:ext cx="655497" cy="646331"/>
          </a:xfrm>
          <a:prstGeom prst="rect">
            <a:avLst/>
          </a:prstGeom>
          <a:noFill/>
        </p:spPr>
        <p:txBody>
          <a:bodyPr wrap="square" rtlCol="0">
            <a:spAutoFit/>
          </a:bodyPr>
          <a:lstStyle/>
          <a:p>
            <a:pPr algn="ctr"/>
            <a:r>
              <a:rPr lang="en-US" sz="1200" dirty="0">
                <a:solidFill>
                  <a:schemeClr val="bg1"/>
                </a:solidFill>
              </a:rPr>
              <a:t>KNN</a:t>
            </a:r>
          </a:p>
          <a:p>
            <a:pPr algn="ctr"/>
            <a:r>
              <a:rPr lang="en-US" sz="1200" dirty="0">
                <a:solidFill>
                  <a:schemeClr val="bg1"/>
                </a:solidFill>
              </a:rPr>
              <a:t>IQR</a:t>
            </a:r>
          </a:p>
          <a:p>
            <a:pPr algn="ctr"/>
            <a:endParaRPr lang="en-US" sz="1200" dirty="0">
              <a:solidFill>
                <a:schemeClr val="bg1"/>
              </a:solidFill>
            </a:endParaRPr>
          </a:p>
        </p:txBody>
      </p:sp>
      <p:sp>
        <p:nvSpPr>
          <p:cNvPr id="34" name="Arrow: Right 33">
            <a:extLst>
              <a:ext uri="{FF2B5EF4-FFF2-40B4-BE49-F238E27FC236}">
                <a16:creationId xmlns:a16="http://schemas.microsoft.com/office/drawing/2014/main" id="{A33EF36B-9A81-F5A8-A9A8-F25C87773320}"/>
              </a:ext>
            </a:extLst>
          </p:cNvPr>
          <p:cNvSpPr/>
          <p:nvPr/>
        </p:nvSpPr>
        <p:spPr>
          <a:xfrm>
            <a:off x="7355950" y="4185804"/>
            <a:ext cx="896530" cy="1362196"/>
          </a:xfrm>
          <a:prstGeom prst="rightArrow">
            <a:avLst/>
          </a:prstGeom>
          <a:solidFill>
            <a:srgbClr val="262626"/>
          </a:solidFill>
          <a:ln>
            <a:solidFill>
              <a:srgbClr val="F1D4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1D49D"/>
                </a:solidFill>
              </a:ln>
              <a:solidFill>
                <a:srgbClr val="F1D49D"/>
              </a:solidFill>
            </a:endParaRPr>
          </a:p>
        </p:txBody>
      </p:sp>
      <p:sp>
        <p:nvSpPr>
          <p:cNvPr id="35" name="TextBox 34">
            <a:extLst>
              <a:ext uri="{FF2B5EF4-FFF2-40B4-BE49-F238E27FC236}">
                <a16:creationId xmlns:a16="http://schemas.microsoft.com/office/drawing/2014/main" id="{F7C0E50D-7DB3-E31E-D0FD-FA903AE9FE50}"/>
              </a:ext>
            </a:extLst>
          </p:cNvPr>
          <p:cNvSpPr txBox="1"/>
          <p:nvPr/>
        </p:nvSpPr>
        <p:spPr>
          <a:xfrm>
            <a:off x="7284773" y="4720489"/>
            <a:ext cx="840709" cy="276999"/>
          </a:xfrm>
          <a:prstGeom prst="rect">
            <a:avLst/>
          </a:prstGeom>
          <a:noFill/>
        </p:spPr>
        <p:txBody>
          <a:bodyPr wrap="square" rtlCol="0">
            <a:spAutoFit/>
          </a:bodyPr>
          <a:lstStyle/>
          <a:p>
            <a:pPr algn="ctr"/>
            <a:r>
              <a:rPr lang="en-US" sz="1200" dirty="0">
                <a:solidFill>
                  <a:schemeClr val="bg1"/>
                </a:solidFill>
              </a:rPr>
              <a:t>KNN </a:t>
            </a:r>
            <a:endParaRPr lang="en-US" dirty="0">
              <a:solidFill>
                <a:schemeClr val="bg1"/>
              </a:solidFill>
            </a:endParaRPr>
          </a:p>
        </p:txBody>
      </p:sp>
      <p:graphicFrame>
        <p:nvGraphicFramePr>
          <p:cNvPr id="39" name="Table 38">
            <a:extLst>
              <a:ext uri="{FF2B5EF4-FFF2-40B4-BE49-F238E27FC236}">
                <a16:creationId xmlns:a16="http://schemas.microsoft.com/office/drawing/2014/main" id="{FD77C32F-71E2-0087-E483-0079A75D7A22}"/>
              </a:ext>
            </a:extLst>
          </p:cNvPr>
          <p:cNvGraphicFramePr>
            <a:graphicFrameLocks noGrp="1"/>
          </p:cNvGraphicFramePr>
          <p:nvPr>
            <p:extLst>
              <p:ext uri="{D42A27DB-BD31-4B8C-83A1-F6EECF244321}">
                <p14:modId xmlns:p14="http://schemas.microsoft.com/office/powerpoint/2010/main" val="590213190"/>
              </p:ext>
            </p:extLst>
          </p:nvPr>
        </p:nvGraphicFramePr>
        <p:xfrm>
          <a:off x="54367" y="3564821"/>
          <a:ext cx="1977368" cy="510540"/>
        </p:xfrm>
        <a:graphic>
          <a:graphicData uri="http://schemas.openxmlformats.org/drawingml/2006/table">
            <a:tbl>
              <a:tblPr firstRow="1" bandRow="1">
                <a:tableStyleId>{073A0DAA-6AF3-43AB-8588-CEC1D06C72B9}</a:tableStyleId>
              </a:tblPr>
              <a:tblGrid>
                <a:gridCol w="983691">
                  <a:extLst>
                    <a:ext uri="{9D8B030D-6E8A-4147-A177-3AD203B41FA5}">
                      <a16:colId xmlns:a16="http://schemas.microsoft.com/office/drawing/2014/main" val="3648576232"/>
                    </a:ext>
                  </a:extLst>
                </a:gridCol>
                <a:gridCol w="993677">
                  <a:extLst>
                    <a:ext uri="{9D8B030D-6E8A-4147-A177-3AD203B41FA5}">
                      <a16:colId xmlns:a16="http://schemas.microsoft.com/office/drawing/2014/main" val="3144674361"/>
                    </a:ext>
                  </a:extLst>
                </a:gridCol>
              </a:tblGrid>
              <a:tr h="195703">
                <a:tc gridSpan="2">
                  <a:txBody>
                    <a:bodyPr/>
                    <a:lstStyle/>
                    <a:p>
                      <a:pPr algn="ctr"/>
                      <a:r>
                        <a:rPr lang="en-US" sz="1100" dirty="0">
                          <a:solidFill>
                            <a:schemeClr val="bg1"/>
                          </a:solidFill>
                        </a:rPr>
                        <a:t>Test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195703">
                <a:tc>
                  <a:txBody>
                    <a:bodyPr/>
                    <a:lstStyle/>
                    <a:p>
                      <a:pPr algn="ctr"/>
                      <a:r>
                        <a:rPr lang="en-US" sz="1050" b="1" dirty="0"/>
                        <a:t>Rows: </a:t>
                      </a:r>
                      <a:r>
                        <a:rPr lang="en-US" sz="1050" b="0" dirty="0"/>
                        <a:t>201</a:t>
                      </a:r>
                    </a:p>
                  </a:txBody>
                  <a:tcPr/>
                </a:tc>
                <a:tc>
                  <a:txBody>
                    <a:bodyPr/>
                    <a:lstStyle/>
                    <a:p>
                      <a:pPr algn="ctr"/>
                      <a:r>
                        <a:rPr lang="en-US" sz="1050" b="1" dirty="0"/>
                        <a:t>Columns: </a:t>
                      </a:r>
                      <a:r>
                        <a:rPr lang="en-US" sz="1050" b="0" dirty="0"/>
                        <a:t>34</a:t>
                      </a:r>
                    </a:p>
                  </a:txBody>
                  <a:tcPr/>
                </a:tc>
                <a:extLst>
                  <a:ext uri="{0D108BD9-81ED-4DB2-BD59-A6C34878D82A}">
                    <a16:rowId xmlns:a16="http://schemas.microsoft.com/office/drawing/2014/main" val="1016573025"/>
                  </a:ext>
                </a:extLst>
              </a:tr>
            </a:tbl>
          </a:graphicData>
        </a:graphic>
      </p:graphicFrame>
      <p:graphicFrame>
        <p:nvGraphicFramePr>
          <p:cNvPr id="40" name="Table 39">
            <a:extLst>
              <a:ext uri="{FF2B5EF4-FFF2-40B4-BE49-F238E27FC236}">
                <a16:creationId xmlns:a16="http://schemas.microsoft.com/office/drawing/2014/main" id="{6A3FA915-2D01-DC36-6ED0-E7BB87E65447}"/>
              </a:ext>
            </a:extLst>
          </p:cNvPr>
          <p:cNvGraphicFramePr>
            <a:graphicFrameLocks noGrp="1"/>
          </p:cNvGraphicFramePr>
          <p:nvPr>
            <p:extLst>
              <p:ext uri="{D42A27DB-BD31-4B8C-83A1-F6EECF244321}">
                <p14:modId xmlns:p14="http://schemas.microsoft.com/office/powerpoint/2010/main" val="1504243484"/>
              </p:ext>
            </p:extLst>
          </p:nvPr>
        </p:nvGraphicFramePr>
        <p:xfrm>
          <a:off x="54367" y="872057"/>
          <a:ext cx="1943100" cy="510540"/>
        </p:xfrm>
        <a:graphic>
          <a:graphicData uri="http://schemas.openxmlformats.org/drawingml/2006/table">
            <a:tbl>
              <a:tblPr firstRow="1" bandRow="1">
                <a:tableStyleId>{073A0DAA-6AF3-43AB-8588-CEC1D06C72B9}</a:tableStyleId>
              </a:tblPr>
              <a:tblGrid>
                <a:gridCol w="982758">
                  <a:extLst>
                    <a:ext uri="{9D8B030D-6E8A-4147-A177-3AD203B41FA5}">
                      <a16:colId xmlns:a16="http://schemas.microsoft.com/office/drawing/2014/main" val="3648576232"/>
                    </a:ext>
                  </a:extLst>
                </a:gridCol>
                <a:gridCol w="960342">
                  <a:extLst>
                    <a:ext uri="{9D8B030D-6E8A-4147-A177-3AD203B41FA5}">
                      <a16:colId xmlns:a16="http://schemas.microsoft.com/office/drawing/2014/main" val="3144674361"/>
                    </a:ext>
                  </a:extLst>
                </a:gridCol>
              </a:tblGrid>
              <a:tr h="0">
                <a:tc gridSpan="2">
                  <a:txBody>
                    <a:bodyPr/>
                    <a:lstStyle/>
                    <a:p>
                      <a:pPr algn="ctr"/>
                      <a:r>
                        <a:rPr lang="en-US" sz="1100" dirty="0">
                          <a:solidFill>
                            <a:schemeClr val="bg1"/>
                          </a:solidFill>
                        </a:rPr>
                        <a:t>Train Dimensions </a:t>
                      </a:r>
                    </a:p>
                  </a:txBody>
                  <a:tcPr anchor="ctr">
                    <a:solidFill>
                      <a:srgbClr val="262626"/>
                    </a:solidFill>
                  </a:tcPr>
                </a:tc>
                <a:tc hMerge="1">
                  <a:txBody>
                    <a:bodyPr/>
                    <a:lstStyle/>
                    <a:p>
                      <a:endParaRPr lang="en-US" dirty="0"/>
                    </a:p>
                  </a:txBody>
                  <a:tcPr/>
                </a:tc>
                <a:extLst>
                  <a:ext uri="{0D108BD9-81ED-4DB2-BD59-A6C34878D82A}">
                    <a16:rowId xmlns:a16="http://schemas.microsoft.com/office/drawing/2014/main" val="2941336846"/>
                  </a:ext>
                </a:extLst>
              </a:tr>
              <a:tr h="216786">
                <a:tc>
                  <a:txBody>
                    <a:bodyPr/>
                    <a:lstStyle/>
                    <a:p>
                      <a:pPr algn="ctr"/>
                      <a:r>
                        <a:rPr lang="en-US" sz="1050" b="1" dirty="0"/>
                        <a:t>Rows: </a:t>
                      </a:r>
                      <a:r>
                        <a:rPr lang="en-US" sz="1050" b="0" dirty="0"/>
                        <a:t>767</a:t>
                      </a:r>
                    </a:p>
                  </a:txBody>
                  <a:tcPr/>
                </a:tc>
                <a:tc>
                  <a:txBody>
                    <a:bodyPr/>
                    <a:lstStyle/>
                    <a:p>
                      <a:pPr algn="ctr"/>
                      <a:r>
                        <a:rPr lang="en-US" sz="1050" b="1" dirty="0"/>
                        <a:t>Columns: </a:t>
                      </a:r>
                      <a:r>
                        <a:rPr lang="en-US" sz="1050" b="0" dirty="0"/>
                        <a:t>35</a:t>
                      </a:r>
                    </a:p>
                  </a:txBody>
                  <a:tcPr/>
                </a:tc>
                <a:extLst>
                  <a:ext uri="{0D108BD9-81ED-4DB2-BD59-A6C34878D82A}">
                    <a16:rowId xmlns:a16="http://schemas.microsoft.com/office/drawing/2014/main" val="1016573025"/>
                  </a:ext>
                </a:extLst>
              </a:tr>
            </a:tbl>
          </a:graphicData>
        </a:graphic>
      </p:graphicFrame>
      <p:pic>
        <p:nvPicPr>
          <p:cNvPr id="42" name="Picture 41">
            <a:extLst>
              <a:ext uri="{FF2B5EF4-FFF2-40B4-BE49-F238E27FC236}">
                <a16:creationId xmlns:a16="http://schemas.microsoft.com/office/drawing/2014/main" id="{74841542-28E0-5978-7688-144E3D1586FC}"/>
              </a:ext>
            </a:extLst>
          </p:cNvPr>
          <p:cNvPicPr>
            <a:picLocks noChangeAspect="1"/>
          </p:cNvPicPr>
          <p:nvPr/>
        </p:nvPicPr>
        <p:blipFill rotWithShape="1">
          <a:blip r:embed="rId7"/>
          <a:srcRect b="462"/>
          <a:stretch/>
        </p:blipFill>
        <p:spPr>
          <a:xfrm>
            <a:off x="720442" y="4206251"/>
            <a:ext cx="3029917" cy="2053149"/>
          </a:xfrm>
          <a:prstGeom prst="rect">
            <a:avLst/>
          </a:prstGeom>
        </p:spPr>
      </p:pic>
      <p:pic>
        <p:nvPicPr>
          <p:cNvPr id="44" name="Picture 43">
            <a:extLst>
              <a:ext uri="{FF2B5EF4-FFF2-40B4-BE49-F238E27FC236}">
                <a16:creationId xmlns:a16="http://schemas.microsoft.com/office/drawing/2014/main" id="{05A52F95-797E-9BBA-B7D4-0168B5CE501C}"/>
              </a:ext>
            </a:extLst>
          </p:cNvPr>
          <p:cNvPicPr>
            <a:picLocks noChangeAspect="1"/>
          </p:cNvPicPr>
          <p:nvPr/>
        </p:nvPicPr>
        <p:blipFill>
          <a:blip r:embed="rId8"/>
          <a:stretch>
            <a:fillRect/>
          </a:stretch>
        </p:blipFill>
        <p:spPr>
          <a:xfrm>
            <a:off x="720443" y="1457899"/>
            <a:ext cx="3029917" cy="1976032"/>
          </a:xfrm>
          <a:prstGeom prst="rect">
            <a:avLst/>
          </a:prstGeom>
        </p:spPr>
      </p:pic>
    </p:spTree>
    <p:extLst>
      <p:ext uri="{BB962C8B-B14F-4D97-AF65-F5344CB8AC3E}">
        <p14:creationId xmlns:p14="http://schemas.microsoft.com/office/powerpoint/2010/main" val="47297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DE92308F-74F0-0037-F783-E2C17774D686}"/>
              </a:ext>
            </a:extLst>
          </p:cNvPr>
          <p:cNvPicPr>
            <a:picLocks noChangeAspect="1"/>
          </p:cNvPicPr>
          <p:nvPr/>
        </p:nvPicPr>
        <p:blipFill>
          <a:blip r:embed="rId3"/>
          <a:stretch>
            <a:fillRect/>
          </a:stretch>
        </p:blipFill>
        <p:spPr>
          <a:xfrm>
            <a:off x="-43032" y="4025263"/>
            <a:ext cx="2774870" cy="1866640"/>
          </a:xfrm>
          <a:prstGeom prst="rect">
            <a:avLst/>
          </a:prstGeom>
        </p:spPr>
      </p:pic>
      <p:sp>
        <p:nvSpPr>
          <p:cNvPr id="2" name="Title 1">
            <a:extLst>
              <a:ext uri="{FF2B5EF4-FFF2-40B4-BE49-F238E27FC236}">
                <a16:creationId xmlns:a16="http://schemas.microsoft.com/office/drawing/2014/main" id="{9E70EED4-AC4A-E6E8-2C5C-611558D6069B}"/>
              </a:ext>
            </a:extLst>
          </p:cNvPr>
          <p:cNvSpPr txBox="1">
            <a:spLocks/>
          </p:cNvSpPr>
          <p:nvPr/>
        </p:nvSpPr>
        <p:spPr>
          <a:xfrm>
            <a:off x="-2546231"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VISUALIZATION</a:t>
            </a:r>
            <a:endParaRPr lang="en-US" sz="3600" dirty="0">
              <a:solidFill>
                <a:schemeClr val="tx1">
                  <a:lumMod val="85000"/>
                  <a:lumOff val="15000"/>
                </a:schemeClr>
              </a:solidFill>
            </a:endParaRPr>
          </a:p>
        </p:txBody>
      </p:sp>
      <p:graphicFrame>
        <p:nvGraphicFramePr>
          <p:cNvPr id="23" name="Table 22">
            <a:extLst>
              <a:ext uri="{FF2B5EF4-FFF2-40B4-BE49-F238E27FC236}">
                <a16:creationId xmlns:a16="http://schemas.microsoft.com/office/drawing/2014/main" id="{2AE44F56-48BF-DB4E-9234-B70EC5C36CDF}"/>
              </a:ext>
            </a:extLst>
          </p:cNvPr>
          <p:cNvGraphicFramePr>
            <a:graphicFrameLocks noGrp="1"/>
          </p:cNvGraphicFramePr>
          <p:nvPr>
            <p:extLst>
              <p:ext uri="{D42A27DB-BD31-4B8C-83A1-F6EECF244321}">
                <p14:modId xmlns:p14="http://schemas.microsoft.com/office/powerpoint/2010/main" val="3037841130"/>
              </p:ext>
            </p:extLst>
          </p:nvPr>
        </p:nvGraphicFramePr>
        <p:xfrm>
          <a:off x="3185649" y="1034179"/>
          <a:ext cx="1427592" cy="259080"/>
        </p:xfrm>
        <a:graphic>
          <a:graphicData uri="http://schemas.openxmlformats.org/drawingml/2006/table">
            <a:tbl>
              <a:tblPr firstRow="1" bandRow="1">
                <a:tableStyleId>{073A0DAA-6AF3-43AB-8588-CEC1D06C72B9}</a:tableStyleId>
              </a:tblPr>
              <a:tblGrid>
                <a:gridCol w="1427592">
                  <a:extLst>
                    <a:ext uri="{9D8B030D-6E8A-4147-A177-3AD203B41FA5}">
                      <a16:colId xmlns:a16="http://schemas.microsoft.com/office/drawing/2014/main" val="3648576232"/>
                    </a:ext>
                  </a:extLst>
                </a:gridCol>
              </a:tblGrid>
              <a:tr h="134464">
                <a:tc>
                  <a:txBody>
                    <a:bodyPr/>
                    <a:lstStyle/>
                    <a:p>
                      <a:pPr algn="ctr"/>
                      <a:r>
                        <a:rPr lang="en-US" sz="1100" dirty="0">
                          <a:solidFill>
                            <a:schemeClr val="bg1"/>
                          </a:solidFill>
                        </a:rPr>
                        <a:t>Q-Q Plots Train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pic>
        <p:nvPicPr>
          <p:cNvPr id="30" name="Picture 29">
            <a:extLst>
              <a:ext uri="{FF2B5EF4-FFF2-40B4-BE49-F238E27FC236}">
                <a16:creationId xmlns:a16="http://schemas.microsoft.com/office/drawing/2014/main" id="{F5277EFC-4EED-5B7E-7C64-559BCF07A24B}"/>
              </a:ext>
            </a:extLst>
          </p:cNvPr>
          <p:cNvPicPr>
            <a:picLocks noChangeAspect="1"/>
          </p:cNvPicPr>
          <p:nvPr/>
        </p:nvPicPr>
        <p:blipFill>
          <a:blip r:embed="rId4"/>
          <a:stretch>
            <a:fillRect/>
          </a:stretch>
        </p:blipFill>
        <p:spPr>
          <a:xfrm>
            <a:off x="0" y="1402775"/>
            <a:ext cx="2642926" cy="1866640"/>
          </a:xfrm>
          <a:prstGeom prst="rect">
            <a:avLst/>
          </a:prstGeom>
        </p:spPr>
      </p:pic>
      <p:pic>
        <p:nvPicPr>
          <p:cNvPr id="36" name="Picture 35">
            <a:extLst>
              <a:ext uri="{FF2B5EF4-FFF2-40B4-BE49-F238E27FC236}">
                <a16:creationId xmlns:a16="http://schemas.microsoft.com/office/drawing/2014/main" id="{E4ED25DF-7F49-147B-D1DF-A971F072D086}"/>
              </a:ext>
            </a:extLst>
          </p:cNvPr>
          <p:cNvPicPr>
            <a:picLocks noChangeAspect="1"/>
          </p:cNvPicPr>
          <p:nvPr/>
        </p:nvPicPr>
        <p:blipFill>
          <a:blip r:embed="rId5"/>
          <a:stretch>
            <a:fillRect/>
          </a:stretch>
        </p:blipFill>
        <p:spPr>
          <a:xfrm>
            <a:off x="2390168" y="1402775"/>
            <a:ext cx="2642925" cy="1886939"/>
          </a:xfrm>
          <a:prstGeom prst="rect">
            <a:avLst/>
          </a:prstGeom>
        </p:spPr>
      </p:pic>
      <p:pic>
        <p:nvPicPr>
          <p:cNvPr id="46" name="Picture 45">
            <a:extLst>
              <a:ext uri="{FF2B5EF4-FFF2-40B4-BE49-F238E27FC236}">
                <a16:creationId xmlns:a16="http://schemas.microsoft.com/office/drawing/2014/main" id="{4E242502-E27B-DEC6-AE4A-C83ABD0E3769}"/>
              </a:ext>
            </a:extLst>
          </p:cNvPr>
          <p:cNvPicPr>
            <a:picLocks noChangeAspect="1"/>
          </p:cNvPicPr>
          <p:nvPr/>
        </p:nvPicPr>
        <p:blipFill>
          <a:blip r:embed="rId6"/>
          <a:stretch>
            <a:fillRect/>
          </a:stretch>
        </p:blipFill>
        <p:spPr>
          <a:xfrm>
            <a:off x="5037576" y="4025263"/>
            <a:ext cx="2615347" cy="1866640"/>
          </a:xfrm>
          <a:prstGeom prst="rect">
            <a:avLst/>
          </a:prstGeom>
        </p:spPr>
      </p:pic>
      <p:pic>
        <p:nvPicPr>
          <p:cNvPr id="48" name="Picture 47">
            <a:extLst>
              <a:ext uri="{FF2B5EF4-FFF2-40B4-BE49-F238E27FC236}">
                <a16:creationId xmlns:a16="http://schemas.microsoft.com/office/drawing/2014/main" id="{0363E42D-18B5-D087-6BFC-60E983459DD6}"/>
              </a:ext>
            </a:extLst>
          </p:cNvPr>
          <p:cNvPicPr>
            <a:picLocks noChangeAspect="1"/>
          </p:cNvPicPr>
          <p:nvPr/>
        </p:nvPicPr>
        <p:blipFill>
          <a:blip r:embed="rId7"/>
          <a:stretch>
            <a:fillRect/>
          </a:stretch>
        </p:blipFill>
        <p:spPr>
          <a:xfrm>
            <a:off x="4958026" y="1407157"/>
            <a:ext cx="2694897" cy="1886939"/>
          </a:xfrm>
          <a:prstGeom prst="rect">
            <a:avLst/>
          </a:prstGeom>
        </p:spPr>
      </p:pic>
      <p:pic>
        <p:nvPicPr>
          <p:cNvPr id="42" name="Picture 41">
            <a:extLst>
              <a:ext uri="{FF2B5EF4-FFF2-40B4-BE49-F238E27FC236}">
                <a16:creationId xmlns:a16="http://schemas.microsoft.com/office/drawing/2014/main" id="{198D7E27-CD5F-6979-FB0E-B6388A06E913}"/>
              </a:ext>
            </a:extLst>
          </p:cNvPr>
          <p:cNvPicPr>
            <a:picLocks noChangeAspect="1"/>
          </p:cNvPicPr>
          <p:nvPr/>
        </p:nvPicPr>
        <p:blipFill>
          <a:blip r:embed="rId8"/>
          <a:stretch>
            <a:fillRect/>
          </a:stretch>
        </p:blipFill>
        <p:spPr>
          <a:xfrm>
            <a:off x="2507613" y="4102246"/>
            <a:ext cx="2525480" cy="1769824"/>
          </a:xfrm>
          <a:prstGeom prst="rect">
            <a:avLst/>
          </a:prstGeom>
        </p:spPr>
      </p:pic>
      <p:pic>
        <p:nvPicPr>
          <p:cNvPr id="1066" name="Picture 42">
            <a:extLst>
              <a:ext uri="{FF2B5EF4-FFF2-40B4-BE49-F238E27FC236}">
                <a16:creationId xmlns:a16="http://schemas.microsoft.com/office/drawing/2014/main" id="{D09D2DBD-C67F-7D0E-30A6-EC377D9C09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7848" y="1609982"/>
            <a:ext cx="4127967" cy="3979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9" name="Table 48">
            <a:extLst>
              <a:ext uri="{FF2B5EF4-FFF2-40B4-BE49-F238E27FC236}">
                <a16:creationId xmlns:a16="http://schemas.microsoft.com/office/drawing/2014/main" id="{79471CAF-1A57-DDD4-BD10-6FDA163AEAFA}"/>
              </a:ext>
            </a:extLst>
          </p:cNvPr>
          <p:cNvGraphicFramePr>
            <a:graphicFrameLocks noGrp="1"/>
          </p:cNvGraphicFramePr>
          <p:nvPr>
            <p:extLst>
              <p:ext uri="{D42A27DB-BD31-4B8C-83A1-F6EECF244321}">
                <p14:modId xmlns:p14="http://schemas.microsoft.com/office/powerpoint/2010/main" val="198154021"/>
              </p:ext>
            </p:extLst>
          </p:nvPr>
        </p:nvGraphicFramePr>
        <p:xfrm>
          <a:off x="8250420" y="1269882"/>
          <a:ext cx="3456728" cy="340100"/>
        </p:xfrm>
        <a:graphic>
          <a:graphicData uri="http://schemas.openxmlformats.org/drawingml/2006/table">
            <a:tbl>
              <a:tblPr firstRow="1" bandRow="1">
                <a:tableStyleId>{073A0DAA-6AF3-43AB-8588-CEC1D06C72B9}</a:tableStyleId>
              </a:tblPr>
              <a:tblGrid>
                <a:gridCol w="3456728">
                  <a:extLst>
                    <a:ext uri="{9D8B030D-6E8A-4147-A177-3AD203B41FA5}">
                      <a16:colId xmlns:a16="http://schemas.microsoft.com/office/drawing/2014/main" val="3648576232"/>
                    </a:ext>
                  </a:extLst>
                </a:gridCol>
              </a:tblGrid>
              <a:tr h="259080">
                <a:tc>
                  <a:txBody>
                    <a:bodyPr/>
                    <a:lstStyle/>
                    <a:p>
                      <a:pPr algn="ctr"/>
                      <a:r>
                        <a:rPr lang="en-US" sz="1400" dirty="0">
                          <a:solidFill>
                            <a:schemeClr val="bg1"/>
                          </a:solidFill>
                        </a:rPr>
                        <a:t>Dependent Variable </a:t>
                      </a:r>
                      <a:r>
                        <a:rPr lang="en-US" sz="1400" dirty="0" err="1">
                          <a:solidFill>
                            <a:schemeClr val="bg1"/>
                          </a:solidFill>
                        </a:rPr>
                        <a:t>inj_diff</a:t>
                      </a:r>
                      <a:r>
                        <a:rPr lang="en-US" sz="1400" dirty="0">
                          <a:solidFill>
                            <a:schemeClr val="bg1"/>
                          </a:solidFill>
                        </a:rPr>
                        <a:t> Scatter Plot</a:t>
                      </a:r>
                    </a:p>
                  </a:txBody>
                  <a:tcPr marL="126739" marR="126739" marT="63370" marB="63370"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graphicFrame>
        <p:nvGraphicFramePr>
          <p:cNvPr id="3" name="Table 2">
            <a:extLst>
              <a:ext uri="{FF2B5EF4-FFF2-40B4-BE49-F238E27FC236}">
                <a16:creationId xmlns:a16="http://schemas.microsoft.com/office/drawing/2014/main" id="{937E515E-15BC-64CC-6D2E-ABB3BFD3082D}"/>
              </a:ext>
            </a:extLst>
          </p:cNvPr>
          <p:cNvGraphicFramePr>
            <a:graphicFrameLocks noGrp="1"/>
          </p:cNvGraphicFramePr>
          <p:nvPr>
            <p:extLst>
              <p:ext uri="{D42A27DB-BD31-4B8C-83A1-F6EECF244321}">
                <p14:modId xmlns:p14="http://schemas.microsoft.com/office/powerpoint/2010/main" val="1957586307"/>
              </p:ext>
            </p:extLst>
          </p:nvPr>
        </p:nvGraphicFramePr>
        <p:xfrm>
          <a:off x="3185649" y="3685968"/>
          <a:ext cx="1427592" cy="259080"/>
        </p:xfrm>
        <a:graphic>
          <a:graphicData uri="http://schemas.openxmlformats.org/drawingml/2006/table">
            <a:tbl>
              <a:tblPr firstRow="1" bandRow="1">
                <a:tableStyleId>{073A0DAA-6AF3-43AB-8588-CEC1D06C72B9}</a:tableStyleId>
              </a:tblPr>
              <a:tblGrid>
                <a:gridCol w="1427592">
                  <a:extLst>
                    <a:ext uri="{9D8B030D-6E8A-4147-A177-3AD203B41FA5}">
                      <a16:colId xmlns:a16="http://schemas.microsoft.com/office/drawing/2014/main" val="3648576232"/>
                    </a:ext>
                  </a:extLst>
                </a:gridCol>
              </a:tblGrid>
              <a:tr h="134464">
                <a:tc>
                  <a:txBody>
                    <a:bodyPr/>
                    <a:lstStyle/>
                    <a:p>
                      <a:pPr algn="ctr"/>
                      <a:r>
                        <a:rPr lang="en-US" sz="1100" dirty="0">
                          <a:solidFill>
                            <a:schemeClr val="bg1"/>
                          </a:solidFill>
                        </a:rPr>
                        <a:t>Q-Q Plots Test Set</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166136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a:extLst>
              <a:ext uri="{FF2B5EF4-FFF2-40B4-BE49-F238E27FC236}">
                <a16:creationId xmlns:a16="http://schemas.microsoft.com/office/drawing/2014/main" id="{9069C737-811B-250D-8A96-51E4222D4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75" y="359592"/>
            <a:ext cx="5476874" cy="58615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3070C99B-C390-A601-67E5-8A1825C29A96}"/>
              </a:ext>
            </a:extLst>
          </p:cNvPr>
          <p:cNvGraphicFramePr>
            <a:graphicFrameLocks noGrp="1"/>
          </p:cNvGraphicFramePr>
          <p:nvPr>
            <p:extLst>
              <p:ext uri="{D42A27DB-BD31-4B8C-83A1-F6EECF244321}">
                <p14:modId xmlns:p14="http://schemas.microsoft.com/office/powerpoint/2010/main" val="755524210"/>
              </p:ext>
            </p:extLst>
          </p:nvPr>
        </p:nvGraphicFramePr>
        <p:xfrm>
          <a:off x="7216978" y="53541"/>
          <a:ext cx="3596868" cy="259080"/>
        </p:xfrm>
        <a:graphic>
          <a:graphicData uri="http://schemas.openxmlformats.org/drawingml/2006/table">
            <a:tbl>
              <a:tblPr firstRow="1" bandRow="1">
                <a:tableStyleId>{073A0DAA-6AF3-43AB-8588-CEC1D06C72B9}</a:tableStyleId>
              </a:tblPr>
              <a:tblGrid>
                <a:gridCol w="3596868">
                  <a:extLst>
                    <a:ext uri="{9D8B030D-6E8A-4147-A177-3AD203B41FA5}">
                      <a16:colId xmlns:a16="http://schemas.microsoft.com/office/drawing/2014/main" val="3648576232"/>
                    </a:ext>
                  </a:extLst>
                </a:gridCol>
              </a:tblGrid>
              <a:tr h="134464">
                <a:tc>
                  <a:txBody>
                    <a:bodyPr/>
                    <a:lstStyle/>
                    <a:p>
                      <a:pPr algn="ctr"/>
                      <a:r>
                        <a:rPr lang="en-US" sz="1100" b="1" kern="1200" dirty="0" err="1">
                          <a:solidFill>
                            <a:schemeClr val="bg1"/>
                          </a:solidFill>
                          <a:latin typeface="+mn-lt"/>
                          <a:ea typeface="+mn-ea"/>
                          <a:cs typeface="+mn-cs"/>
                        </a:rPr>
                        <a:t>inj_diff</a:t>
                      </a:r>
                      <a:r>
                        <a:rPr lang="en-US" sz="1100" b="1" kern="1200" dirty="0">
                          <a:solidFill>
                            <a:schemeClr val="bg1"/>
                          </a:solidFill>
                          <a:latin typeface="+mn-lt"/>
                          <a:ea typeface="+mn-ea"/>
                          <a:cs typeface="+mn-cs"/>
                        </a:rPr>
                        <a:t> - Pressure Relationship, z = Temperature </a:t>
                      </a: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pic>
        <p:nvPicPr>
          <p:cNvPr id="7" name="Picture 24">
            <a:extLst>
              <a:ext uri="{FF2B5EF4-FFF2-40B4-BE49-F238E27FC236}">
                <a16:creationId xmlns:a16="http://schemas.microsoft.com/office/drawing/2014/main" id="{1A674499-F3BE-65CB-640C-95AF9E6F9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60" y="341196"/>
            <a:ext cx="5565417" cy="59748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5FCDC9B4-7C0E-0AE1-F250-5AB63D420ABF}"/>
              </a:ext>
            </a:extLst>
          </p:cNvPr>
          <p:cNvGraphicFramePr>
            <a:graphicFrameLocks noGrp="1"/>
          </p:cNvGraphicFramePr>
          <p:nvPr>
            <p:extLst>
              <p:ext uri="{D42A27DB-BD31-4B8C-83A1-F6EECF244321}">
                <p14:modId xmlns:p14="http://schemas.microsoft.com/office/powerpoint/2010/main" val="3283342801"/>
              </p:ext>
            </p:extLst>
          </p:nvPr>
        </p:nvGraphicFramePr>
        <p:xfrm>
          <a:off x="1318562" y="53541"/>
          <a:ext cx="3450411" cy="259080"/>
        </p:xfrm>
        <a:graphic>
          <a:graphicData uri="http://schemas.openxmlformats.org/drawingml/2006/table">
            <a:tbl>
              <a:tblPr firstRow="1" bandRow="1">
                <a:tableStyleId>{073A0DAA-6AF3-43AB-8588-CEC1D06C72B9}</a:tableStyleId>
              </a:tblPr>
              <a:tblGrid>
                <a:gridCol w="3450411">
                  <a:extLst>
                    <a:ext uri="{9D8B030D-6E8A-4147-A177-3AD203B41FA5}">
                      <a16:colId xmlns:a16="http://schemas.microsoft.com/office/drawing/2014/main" val="3648576232"/>
                    </a:ext>
                  </a:extLst>
                </a:gridCol>
              </a:tblGrid>
              <a:tr h="134464">
                <a:tc>
                  <a:txBody>
                    <a:bodyPr/>
                    <a:lstStyle/>
                    <a:p>
                      <a:pPr algn="ctr"/>
                      <a:r>
                        <a:rPr lang="en-US" sz="1100" dirty="0">
                          <a:solidFill>
                            <a:schemeClr val="bg1"/>
                          </a:solidFill>
                        </a:rPr>
                        <a:t>Temperature - Pressure Relationship, z = </a:t>
                      </a:r>
                      <a:r>
                        <a:rPr lang="en-US" sz="1100" dirty="0" err="1">
                          <a:solidFill>
                            <a:schemeClr val="bg1"/>
                          </a:solidFill>
                        </a:rPr>
                        <a:t>inj_diff</a:t>
                      </a:r>
                      <a:endParaRPr lang="en-US" sz="1100" dirty="0">
                        <a:solidFill>
                          <a:schemeClr val="bg1"/>
                        </a:solidFill>
                      </a:endParaRPr>
                    </a:p>
                  </a:txBody>
                  <a:tcPr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cxnSp>
        <p:nvCxnSpPr>
          <p:cNvPr id="10" name="Straight Connector 9">
            <a:extLst>
              <a:ext uri="{FF2B5EF4-FFF2-40B4-BE49-F238E27FC236}">
                <a16:creationId xmlns:a16="http://schemas.microsoft.com/office/drawing/2014/main" id="{3C418CD2-9115-EE65-CABC-D574B7F7B4CF}"/>
              </a:ext>
            </a:extLst>
          </p:cNvPr>
          <p:cNvCxnSpPr/>
          <p:nvPr/>
        </p:nvCxnSpPr>
        <p:spPr>
          <a:xfrm>
            <a:off x="6092414" y="503879"/>
            <a:ext cx="0" cy="5649433"/>
          </a:xfrm>
          <a:prstGeom prst="line">
            <a:avLst/>
          </a:prstGeom>
          <a:ln w="57150">
            <a:solidFill>
              <a:schemeClr val="tx1"/>
            </a:solidFill>
          </a:ln>
          <a:effectLst>
            <a:glow rad="63500">
              <a:srgbClr val="F1D49D">
                <a:alpha val="60000"/>
              </a:srgb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10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205-9CF5-F3B8-E093-E8CD06BACD1F}"/>
              </a:ext>
            </a:extLst>
          </p:cNvPr>
          <p:cNvSpPr txBox="1">
            <a:spLocks/>
          </p:cNvSpPr>
          <p:nvPr/>
        </p:nvSpPr>
        <p:spPr>
          <a:xfrm>
            <a:off x="-3127513"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DATA</a:t>
            </a:r>
            <a:r>
              <a:rPr lang="en-US" sz="3600" dirty="0">
                <a:solidFill>
                  <a:schemeClr val="tx1">
                    <a:lumMod val="85000"/>
                    <a:lumOff val="15000"/>
                  </a:schemeClr>
                </a:solidFill>
              </a:rPr>
              <a:t> </a:t>
            </a:r>
            <a:r>
              <a:rPr lang="en-US" sz="3200" dirty="0">
                <a:solidFill>
                  <a:schemeClr val="tx1">
                    <a:lumMod val="85000"/>
                    <a:lumOff val="15000"/>
                  </a:schemeClr>
                </a:solidFill>
              </a:rPr>
              <a:t>MODELING</a:t>
            </a:r>
            <a:endParaRPr lang="en-US" sz="3600" dirty="0">
              <a:solidFill>
                <a:schemeClr val="tx1">
                  <a:lumMod val="85000"/>
                  <a:lumOff val="15000"/>
                </a:schemeClr>
              </a:solidFill>
            </a:endParaRPr>
          </a:p>
        </p:txBody>
      </p:sp>
      <p:sp>
        <p:nvSpPr>
          <p:cNvPr id="5" name="TextBox 4">
            <a:extLst>
              <a:ext uri="{FF2B5EF4-FFF2-40B4-BE49-F238E27FC236}">
                <a16:creationId xmlns:a16="http://schemas.microsoft.com/office/drawing/2014/main" id="{40869561-A46A-6D4A-D66B-1C172AFEAC78}"/>
              </a:ext>
            </a:extLst>
          </p:cNvPr>
          <p:cNvSpPr txBox="1"/>
          <p:nvPr/>
        </p:nvSpPr>
        <p:spPr>
          <a:xfrm>
            <a:off x="472626" y="708006"/>
            <a:ext cx="5309774" cy="923330"/>
          </a:xfrm>
          <a:prstGeom prst="rect">
            <a:avLst/>
          </a:prstGeom>
          <a:noFill/>
        </p:spPr>
        <p:txBody>
          <a:bodyPr wrap="square" rtlCol="0">
            <a:spAutoFit/>
          </a:bodyPr>
          <a:lstStyle/>
          <a:p>
            <a:pPr marL="285750" indent="-285750">
              <a:buFont typeface="Arial" panose="020B0604020202020204" pitchFamily="34" charset="0"/>
              <a:buChar char="•"/>
            </a:pPr>
            <a:r>
              <a:rPr lang="en-US" dirty="0"/>
              <a:t>Scale by Normalizing</a:t>
            </a:r>
          </a:p>
          <a:p>
            <a:pPr marL="285750" indent="-285750">
              <a:buFont typeface="Arial" panose="020B0604020202020204" pitchFamily="34" charset="0"/>
              <a:buChar char="•"/>
            </a:pPr>
            <a:r>
              <a:rPr lang="en-US" dirty="0"/>
              <a:t>Machine Learning Model: Neural Network</a:t>
            </a:r>
          </a:p>
          <a:p>
            <a:pPr marL="285750" indent="-285750">
              <a:buFont typeface="Arial" panose="020B0604020202020204" pitchFamily="34" charset="0"/>
              <a:buChar char="•"/>
            </a:pPr>
            <a:r>
              <a:rPr lang="en-US" dirty="0"/>
              <a:t>Validation Set using Train-Test Split</a:t>
            </a:r>
          </a:p>
        </p:txBody>
      </p:sp>
      <p:pic>
        <p:nvPicPr>
          <p:cNvPr id="2054" name="Picture 6">
            <a:extLst>
              <a:ext uri="{FF2B5EF4-FFF2-40B4-BE49-F238E27FC236}">
                <a16:creationId xmlns:a16="http://schemas.microsoft.com/office/drawing/2014/main" id="{7D7677A9-540B-C349-B24D-BFF5C3BC6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14" y="1896630"/>
            <a:ext cx="5372927" cy="44834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00BBEF-646B-E641-3EA2-58E7AF8D5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006" y="1423956"/>
            <a:ext cx="4960548" cy="4744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7A36DADC-F22A-0C20-338D-35D05AC553F7}"/>
              </a:ext>
            </a:extLst>
          </p:cNvPr>
          <p:cNvGraphicFramePr>
            <a:graphicFrameLocks noGrp="1"/>
          </p:cNvGraphicFramePr>
          <p:nvPr>
            <p:extLst>
              <p:ext uri="{D42A27DB-BD31-4B8C-83A1-F6EECF244321}">
                <p14:modId xmlns:p14="http://schemas.microsoft.com/office/powerpoint/2010/main" val="3690800593"/>
              </p:ext>
            </p:extLst>
          </p:nvPr>
        </p:nvGraphicFramePr>
        <p:xfrm>
          <a:off x="8156982" y="1091160"/>
          <a:ext cx="2529508" cy="307633"/>
        </p:xfrm>
        <a:graphic>
          <a:graphicData uri="http://schemas.openxmlformats.org/drawingml/2006/table">
            <a:tbl>
              <a:tblPr firstRow="1" bandRow="1">
                <a:tableStyleId>{073A0DAA-6AF3-43AB-8588-CEC1D06C72B9}</a:tableStyleId>
              </a:tblPr>
              <a:tblGrid>
                <a:gridCol w="2529508">
                  <a:extLst>
                    <a:ext uri="{9D8B030D-6E8A-4147-A177-3AD203B41FA5}">
                      <a16:colId xmlns:a16="http://schemas.microsoft.com/office/drawing/2014/main" val="3648576232"/>
                    </a:ext>
                  </a:extLst>
                </a:gridCol>
              </a:tblGrid>
              <a:tr h="307633">
                <a:tc>
                  <a:txBody>
                    <a:bodyPr/>
                    <a:lstStyle/>
                    <a:p>
                      <a:pPr algn="ctr"/>
                      <a:r>
                        <a:rPr lang="en-US" sz="1100" dirty="0">
                          <a:solidFill>
                            <a:schemeClr val="bg1"/>
                          </a:solidFill>
                        </a:rPr>
                        <a:t>Dependent Variable </a:t>
                      </a:r>
                      <a:r>
                        <a:rPr lang="en-US" sz="1100" dirty="0" err="1">
                          <a:solidFill>
                            <a:schemeClr val="bg1"/>
                          </a:solidFill>
                        </a:rPr>
                        <a:t>inj_diff</a:t>
                      </a:r>
                      <a:r>
                        <a:rPr lang="en-US" sz="1100" dirty="0">
                          <a:solidFill>
                            <a:schemeClr val="bg1"/>
                          </a:solidFill>
                        </a:rPr>
                        <a:t> Box Plot</a:t>
                      </a:r>
                    </a:p>
                  </a:txBody>
                  <a:tcPr marL="135272" marR="135272" marT="67635" marB="67635"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graphicFrame>
        <p:nvGraphicFramePr>
          <p:cNvPr id="3" name="Table 2">
            <a:extLst>
              <a:ext uri="{FF2B5EF4-FFF2-40B4-BE49-F238E27FC236}">
                <a16:creationId xmlns:a16="http://schemas.microsoft.com/office/drawing/2014/main" id="{C1B6FDD3-FA38-3190-D85D-5FADBA1832C0}"/>
              </a:ext>
            </a:extLst>
          </p:cNvPr>
          <p:cNvGraphicFramePr>
            <a:graphicFrameLocks noGrp="1"/>
          </p:cNvGraphicFramePr>
          <p:nvPr>
            <p:extLst>
              <p:ext uri="{D42A27DB-BD31-4B8C-83A1-F6EECF244321}">
                <p14:modId xmlns:p14="http://schemas.microsoft.com/office/powerpoint/2010/main" val="4166636105"/>
              </p:ext>
            </p:extLst>
          </p:nvPr>
        </p:nvGraphicFramePr>
        <p:xfrm>
          <a:off x="2108738" y="1733480"/>
          <a:ext cx="2360283" cy="281521"/>
        </p:xfrm>
        <a:graphic>
          <a:graphicData uri="http://schemas.openxmlformats.org/drawingml/2006/table">
            <a:tbl>
              <a:tblPr firstRow="1" bandRow="1">
                <a:tableStyleId>{073A0DAA-6AF3-43AB-8588-CEC1D06C72B9}</a:tableStyleId>
              </a:tblPr>
              <a:tblGrid>
                <a:gridCol w="2360283">
                  <a:extLst>
                    <a:ext uri="{9D8B030D-6E8A-4147-A177-3AD203B41FA5}">
                      <a16:colId xmlns:a16="http://schemas.microsoft.com/office/drawing/2014/main" val="3648576232"/>
                    </a:ext>
                  </a:extLst>
                </a:gridCol>
              </a:tblGrid>
              <a:tr h="281521">
                <a:tc>
                  <a:txBody>
                    <a:bodyPr/>
                    <a:lstStyle/>
                    <a:p>
                      <a:pPr algn="ctr"/>
                      <a:r>
                        <a:rPr lang="en-US" sz="1000" dirty="0">
                          <a:solidFill>
                            <a:schemeClr val="bg1"/>
                          </a:solidFill>
                        </a:rPr>
                        <a:t>Test Set Correlation Matrix</a:t>
                      </a:r>
                    </a:p>
                  </a:txBody>
                  <a:tcPr marL="126221" marR="126221" marT="63111" marB="63111"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265686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C6A5-4633-E39A-058F-C3283A69B34F}"/>
              </a:ext>
            </a:extLst>
          </p:cNvPr>
          <p:cNvSpPr txBox="1">
            <a:spLocks/>
          </p:cNvSpPr>
          <p:nvPr/>
        </p:nvSpPr>
        <p:spPr>
          <a:xfrm>
            <a:off x="-4584838" y="-220997"/>
            <a:ext cx="6255026" cy="122751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r">
              <a:lnSpc>
                <a:spcPct val="90000"/>
              </a:lnSpc>
            </a:pPr>
            <a:r>
              <a:rPr lang="en-US" sz="3200" dirty="0">
                <a:solidFill>
                  <a:schemeClr val="tx1">
                    <a:lumMod val="85000"/>
                    <a:lumOff val="15000"/>
                  </a:schemeClr>
                </a:solidFill>
              </a:rPr>
              <a:t>RESULTS</a:t>
            </a:r>
            <a:endParaRPr lang="en-US" sz="3600" dirty="0">
              <a:solidFill>
                <a:schemeClr val="tx1">
                  <a:lumMod val="85000"/>
                  <a:lumOff val="15000"/>
                </a:schemeClr>
              </a:solidFill>
            </a:endParaRPr>
          </a:p>
        </p:txBody>
      </p:sp>
      <p:graphicFrame>
        <p:nvGraphicFramePr>
          <p:cNvPr id="10" name="Table 9">
            <a:extLst>
              <a:ext uri="{FF2B5EF4-FFF2-40B4-BE49-F238E27FC236}">
                <a16:creationId xmlns:a16="http://schemas.microsoft.com/office/drawing/2014/main" id="{FE75B4C9-160D-D16A-30B1-3D2B3745B434}"/>
              </a:ext>
            </a:extLst>
          </p:cNvPr>
          <p:cNvGraphicFramePr>
            <a:graphicFrameLocks noGrp="1"/>
          </p:cNvGraphicFramePr>
          <p:nvPr>
            <p:extLst>
              <p:ext uri="{D42A27DB-BD31-4B8C-83A1-F6EECF244321}">
                <p14:modId xmlns:p14="http://schemas.microsoft.com/office/powerpoint/2010/main" val="1773391829"/>
              </p:ext>
            </p:extLst>
          </p:nvPr>
        </p:nvGraphicFramePr>
        <p:xfrm>
          <a:off x="2852402" y="722403"/>
          <a:ext cx="4293705" cy="331568"/>
        </p:xfrm>
        <a:graphic>
          <a:graphicData uri="http://schemas.openxmlformats.org/drawingml/2006/table">
            <a:tbl>
              <a:tblPr firstRow="1" bandRow="1">
                <a:tableStyleId>{073A0DAA-6AF3-43AB-8588-CEC1D06C72B9}</a:tableStyleId>
              </a:tblPr>
              <a:tblGrid>
                <a:gridCol w="4293705">
                  <a:extLst>
                    <a:ext uri="{9D8B030D-6E8A-4147-A177-3AD203B41FA5}">
                      <a16:colId xmlns:a16="http://schemas.microsoft.com/office/drawing/2014/main" val="3648576232"/>
                    </a:ext>
                  </a:extLst>
                </a:gridCol>
              </a:tblGrid>
              <a:tr h="259420">
                <a:tc>
                  <a:txBody>
                    <a:bodyPr/>
                    <a:lstStyle/>
                    <a:p>
                      <a:pPr algn="ctr"/>
                      <a:r>
                        <a:rPr lang="en-US" sz="1400" b="1" kern="1200" dirty="0">
                          <a:solidFill>
                            <a:schemeClr val="bg1"/>
                          </a:solidFill>
                          <a:latin typeface="+mn-lt"/>
                          <a:ea typeface="+mn-ea"/>
                          <a:cs typeface="+mn-cs"/>
                        </a:rPr>
                        <a:t>Training Loss and Validation Loss</a:t>
                      </a:r>
                    </a:p>
                  </a:txBody>
                  <a:tcPr marL="118208" marR="118208" marT="59104" marB="59104"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pic>
        <p:nvPicPr>
          <p:cNvPr id="5" name="Picture 4">
            <a:extLst>
              <a:ext uri="{FF2B5EF4-FFF2-40B4-BE49-F238E27FC236}">
                <a16:creationId xmlns:a16="http://schemas.microsoft.com/office/drawing/2014/main" id="{584A920B-3658-F45F-6E0D-8DE918200564}"/>
              </a:ext>
            </a:extLst>
          </p:cNvPr>
          <p:cNvPicPr>
            <a:picLocks noChangeAspect="1"/>
          </p:cNvPicPr>
          <p:nvPr/>
        </p:nvPicPr>
        <p:blipFill>
          <a:blip r:embed="rId3"/>
          <a:stretch>
            <a:fillRect/>
          </a:stretch>
        </p:blipFill>
        <p:spPr>
          <a:xfrm>
            <a:off x="8658045" y="2409825"/>
            <a:ext cx="1171575" cy="2038350"/>
          </a:xfrm>
          <a:prstGeom prst="rect">
            <a:avLst/>
          </a:prstGeom>
        </p:spPr>
      </p:pic>
      <p:pic>
        <p:nvPicPr>
          <p:cNvPr id="7" name="Picture 6">
            <a:extLst>
              <a:ext uri="{FF2B5EF4-FFF2-40B4-BE49-F238E27FC236}">
                <a16:creationId xmlns:a16="http://schemas.microsoft.com/office/drawing/2014/main" id="{71C29CE4-8046-A47D-451C-BF60C19DDAE4}"/>
              </a:ext>
            </a:extLst>
          </p:cNvPr>
          <p:cNvPicPr>
            <a:picLocks noChangeAspect="1"/>
          </p:cNvPicPr>
          <p:nvPr/>
        </p:nvPicPr>
        <p:blipFill>
          <a:blip r:embed="rId4"/>
          <a:stretch>
            <a:fillRect/>
          </a:stretch>
        </p:blipFill>
        <p:spPr>
          <a:xfrm>
            <a:off x="2122705" y="1088832"/>
            <a:ext cx="5295900" cy="5046765"/>
          </a:xfrm>
          <a:prstGeom prst="rect">
            <a:avLst/>
          </a:prstGeom>
        </p:spPr>
      </p:pic>
      <p:graphicFrame>
        <p:nvGraphicFramePr>
          <p:cNvPr id="8" name="Table 7">
            <a:extLst>
              <a:ext uri="{FF2B5EF4-FFF2-40B4-BE49-F238E27FC236}">
                <a16:creationId xmlns:a16="http://schemas.microsoft.com/office/drawing/2014/main" id="{57F42663-F4A9-A8D7-B173-E2C6658F600D}"/>
              </a:ext>
            </a:extLst>
          </p:cNvPr>
          <p:cNvGraphicFramePr>
            <a:graphicFrameLocks noGrp="1"/>
          </p:cNvGraphicFramePr>
          <p:nvPr>
            <p:extLst>
              <p:ext uri="{D42A27DB-BD31-4B8C-83A1-F6EECF244321}">
                <p14:modId xmlns:p14="http://schemas.microsoft.com/office/powerpoint/2010/main" val="3874089816"/>
              </p:ext>
            </p:extLst>
          </p:nvPr>
        </p:nvGraphicFramePr>
        <p:xfrm>
          <a:off x="8418369" y="2078257"/>
          <a:ext cx="1650926" cy="331568"/>
        </p:xfrm>
        <a:graphic>
          <a:graphicData uri="http://schemas.openxmlformats.org/drawingml/2006/table">
            <a:tbl>
              <a:tblPr firstRow="1" bandRow="1">
                <a:tableStyleId>{073A0DAA-6AF3-43AB-8588-CEC1D06C72B9}</a:tableStyleId>
              </a:tblPr>
              <a:tblGrid>
                <a:gridCol w="1650926">
                  <a:extLst>
                    <a:ext uri="{9D8B030D-6E8A-4147-A177-3AD203B41FA5}">
                      <a16:colId xmlns:a16="http://schemas.microsoft.com/office/drawing/2014/main" val="3648576232"/>
                    </a:ext>
                  </a:extLst>
                </a:gridCol>
              </a:tblGrid>
              <a:tr h="259420">
                <a:tc>
                  <a:txBody>
                    <a:bodyPr/>
                    <a:lstStyle/>
                    <a:p>
                      <a:pPr algn="ctr"/>
                      <a:r>
                        <a:rPr lang="en-US" sz="1400" b="1" kern="1200" dirty="0" err="1">
                          <a:solidFill>
                            <a:schemeClr val="bg1"/>
                          </a:solidFill>
                          <a:latin typeface="+mn-lt"/>
                          <a:ea typeface="+mn-ea"/>
                          <a:cs typeface="+mn-cs"/>
                        </a:rPr>
                        <a:t>inj_diff</a:t>
                      </a:r>
                      <a:r>
                        <a:rPr lang="en-US" sz="1400" b="1" kern="1200" dirty="0">
                          <a:solidFill>
                            <a:schemeClr val="bg1"/>
                          </a:solidFill>
                          <a:latin typeface="+mn-lt"/>
                          <a:ea typeface="+mn-ea"/>
                          <a:cs typeface="+mn-cs"/>
                        </a:rPr>
                        <a:t> Predictions</a:t>
                      </a:r>
                    </a:p>
                  </a:txBody>
                  <a:tcPr marL="118208" marR="118208" marT="59104" marB="59104" anchor="ctr">
                    <a:lnL w="19050" cap="flat" cmpd="sng" algn="ctr">
                      <a:solidFill>
                        <a:srgbClr val="F1D49D"/>
                      </a:solidFill>
                      <a:prstDash val="solid"/>
                      <a:round/>
                      <a:headEnd type="none" w="med" len="med"/>
                      <a:tailEnd type="none" w="med" len="med"/>
                    </a:lnL>
                    <a:lnR w="19050" cap="flat" cmpd="sng" algn="ctr">
                      <a:solidFill>
                        <a:srgbClr val="F1D49D"/>
                      </a:solidFill>
                      <a:prstDash val="solid"/>
                      <a:round/>
                      <a:headEnd type="none" w="med" len="med"/>
                      <a:tailEnd type="none" w="med" len="med"/>
                    </a:lnR>
                    <a:lnT w="19050" cap="flat" cmpd="sng" algn="ctr">
                      <a:solidFill>
                        <a:srgbClr val="F1D49D"/>
                      </a:solidFill>
                      <a:prstDash val="solid"/>
                      <a:round/>
                      <a:headEnd type="none" w="med" len="med"/>
                      <a:tailEnd type="none" w="med" len="med"/>
                    </a:lnT>
                    <a:lnB w="19050" cap="flat" cmpd="sng" algn="ctr">
                      <a:solidFill>
                        <a:srgbClr val="F1D49D"/>
                      </a:solidFill>
                      <a:prstDash val="solid"/>
                      <a:round/>
                      <a:headEnd type="none" w="med" len="med"/>
                      <a:tailEnd type="none" w="med" len="med"/>
                    </a:lnB>
                    <a:solidFill>
                      <a:srgbClr val="262626"/>
                    </a:solidFill>
                  </a:tcPr>
                </a:tc>
                <a:extLst>
                  <a:ext uri="{0D108BD9-81ED-4DB2-BD59-A6C34878D82A}">
                    <a16:rowId xmlns:a16="http://schemas.microsoft.com/office/drawing/2014/main" val="2941336846"/>
                  </a:ext>
                </a:extLst>
              </a:tr>
            </a:tbl>
          </a:graphicData>
        </a:graphic>
      </p:graphicFrame>
    </p:spTree>
    <p:extLst>
      <p:ext uri="{BB962C8B-B14F-4D97-AF65-F5344CB8AC3E}">
        <p14:creationId xmlns:p14="http://schemas.microsoft.com/office/powerpoint/2010/main" val="83029951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2770</TotalTime>
  <Words>2025</Words>
  <Application>Microsoft Office PowerPoint</Application>
  <PresentationFormat>Widescreen</PresentationFormat>
  <Paragraphs>100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Akkurat</vt:lpstr>
      <vt:lpstr>AkkuratMono</vt:lpstr>
      <vt:lpstr>Arial</vt:lpstr>
      <vt:lpstr>Calibri</vt:lpstr>
      <vt:lpstr>Helvetica Neue</vt:lpstr>
      <vt:lpstr>Tw Cen MT</vt:lpstr>
      <vt:lpstr>Wingdings</vt:lpstr>
      <vt:lpstr>RetrospectVTI</vt:lpstr>
      <vt:lpstr>Machine Learning Challenge – Using AI to Validate Carbon Containment in the Illinois Basin</vt:lpstr>
      <vt:lpstr>AGENDA</vt:lpstr>
      <vt:lpstr>ILLINOIS BASIN DECATEUR PROJECT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Challenge – Using AI to Validate Carbon Containment in the Illinois Basin</dc:title>
  <dc:creator>Basem Barbary</dc:creator>
  <cp:lastModifiedBy>Basem Barbary</cp:lastModifiedBy>
  <cp:revision>3</cp:revision>
  <cp:lastPrinted>2023-05-04T03:17:17Z</cp:lastPrinted>
  <dcterms:created xsi:type="dcterms:W3CDTF">2023-05-02T08:56:35Z</dcterms:created>
  <dcterms:modified xsi:type="dcterms:W3CDTF">2023-05-09T03:10:02Z</dcterms:modified>
</cp:coreProperties>
</file>