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ssistant" pitchFamily="2" charset="-79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9" autoAdjust="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97df9b6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397df9b6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c4c154d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c4c154d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4c154d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c4c154d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97df9b6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97df9b6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sz="4200" b="1"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 idx="2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3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 idx="4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5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ontact">
  <p:cSld name="MAIN_POINT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type="secHead">
  <p:cSld name="SECTION_HEADER">
    <p:bg>
      <p:bgPr>
        <a:noFill/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sz="10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avLst/>
            <a:gdLst/>
            <a:ahLst/>
            <a:cxnLst/>
            <a:rect l="l" t="t" r="r" b="b"/>
            <a:pathLst>
              <a:path w="73158" h="73145" extrusionOk="0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l="377" r="386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sz="2800" b="1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21">
              <a:alphaModFix/>
            </a:blip>
            <a:srcRect l="79" r="79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311725" y="1090950"/>
            <a:ext cx="76038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722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500" dirty="0">
                <a:highlight>
                  <a:srgbClr val="FFFFFF"/>
                </a:highlight>
                <a:latin typeface="Roboto"/>
                <a:ea typeface="Roboto"/>
                <a:cs typeface="Roboto"/>
              </a:rPr>
              <a:t>Web Scraping Python Job Listings from Online Job Boards.</a:t>
            </a:r>
            <a:endParaRPr sz="25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0" y="3807850"/>
            <a:ext cx="64008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None/>
            </a:pPr>
            <a:r>
              <a:rPr lang="en" sz="2390" dirty="0"/>
              <a:t>Python Online final Project</a:t>
            </a:r>
            <a:endParaRPr sz="2390"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314250"/>
            <a:ext cx="4647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lang="en" sz="2000" b="1" dirty="0">
                <a:latin typeface="Assistant"/>
                <a:ea typeface="Assistant"/>
                <a:cs typeface="Assistant"/>
                <a:sym typeface="Assistant"/>
              </a:rPr>
              <a:t>by Basem Mounir</a:t>
            </a:r>
            <a:endParaRPr sz="1800" b="1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1366800" y="2007000"/>
            <a:ext cx="64104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500"/>
              <a:t>Thank you!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47700" y="483325"/>
            <a:ext cx="83850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11340"/>
              <a:buNone/>
            </a:pPr>
            <a:endParaRPr sz="3233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 dirty="0"/>
              <a:t>Motivation Behind the Project </a:t>
            </a:r>
            <a:br>
              <a:rPr lang="en" sz="3233" dirty="0"/>
            </a:br>
            <a:endParaRPr sz="3233" dirty="0"/>
          </a:p>
          <a:p>
            <a:pPr marL="408941" lvl="0" indent="-342900" algn="l" rtl="0">
              <a:spcBef>
                <a:spcPts val="0"/>
              </a:spcBef>
              <a:spcAft>
                <a:spcPts val="0"/>
              </a:spcAft>
              <a:buSzPct val="143016"/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Arial"/>
                <a:cs typeface="Arial"/>
                <a:sym typeface="Arial"/>
              </a:rPr>
              <a:t>I'm interested in data analysis and </a:t>
            </a:r>
            <a:r>
              <a:rPr lang="en-US" sz="2000" b="0" i="1" dirty="0">
                <a:latin typeface="Arial"/>
                <a:cs typeface="Arial"/>
              </a:rPr>
              <a:t>extract useful data from websites and prepare it for analysis.</a:t>
            </a:r>
            <a:br>
              <a:rPr lang="en-US" sz="2000" b="0" i="1" dirty="0">
                <a:latin typeface="Arial"/>
                <a:cs typeface="Arial"/>
                <a:sym typeface="Arial"/>
              </a:rPr>
            </a:br>
            <a:endParaRPr sz="2000" b="0" i="1" dirty="0">
              <a:latin typeface="Arial"/>
              <a:cs typeface="Arial"/>
              <a:sym typeface="Arial"/>
            </a:endParaRPr>
          </a:p>
          <a:p>
            <a:pPr marL="408941" lvl="0" indent="-342900" algn="l" rtl="0">
              <a:spcBef>
                <a:spcPts val="0"/>
              </a:spcBef>
              <a:spcAft>
                <a:spcPts val="0"/>
              </a:spcAft>
              <a:buSzPct val="143016"/>
              <a:buFont typeface="Arial" panose="020B0604020202020204" pitchFamily="34" charset="0"/>
              <a:buChar char="•"/>
            </a:pPr>
            <a:r>
              <a:rPr lang="en-US" sz="1988" b="0" i="1" dirty="0">
                <a:latin typeface="Arial"/>
                <a:ea typeface="Arial"/>
                <a:cs typeface="Arial"/>
                <a:sym typeface="Arial"/>
              </a:rPr>
              <a:t>Python is widely used in real-world data scraping and automation.</a:t>
            </a:r>
            <a:br>
              <a:rPr lang="en-US" sz="1988" b="0" i="1" dirty="0">
                <a:latin typeface="Arial"/>
                <a:ea typeface="Arial"/>
                <a:cs typeface="Arial"/>
                <a:sym typeface="Arial"/>
              </a:rPr>
            </a:br>
            <a:endParaRPr sz="1988" b="0" i="1" dirty="0">
              <a:latin typeface="Arial"/>
              <a:ea typeface="Arial"/>
              <a:cs typeface="Arial"/>
              <a:sym typeface="Arial"/>
            </a:endParaRPr>
          </a:p>
          <a:p>
            <a:pPr marL="408941" indent="-342900" algn="l">
              <a:buSzPct val="143016"/>
              <a:buFont typeface="Arial" panose="020B0604020202020204" pitchFamily="34" charset="0"/>
              <a:buChar char="•"/>
            </a:pPr>
            <a:r>
              <a:rPr lang="en-US" sz="1988" b="0" i="1" dirty="0">
                <a:latin typeface="Arial"/>
                <a:ea typeface="Arial"/>
                <a:cs typeface="Arial"/>
                <a:sym typeface="Arial"/>
              </a:rPr>
              <a:t>I wanted to automate the process of collecting job data</a:t>
            </a:r>
            <a:br>
              <a:rPr lang="en-US" sz="1988" b="0" i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2000" b="0" i="1" dirty="0">
                <a:latin typeface="Arial"/>
                <a:cs typeface="Arial"/>
                <a:sym typeface="Arial"/>
              </a:rPr>
            </a:br>
            <a:br>
              <a:rPr lang="en-US" sz="1988" b="0" i="1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988" b="0" i="1" dirty="0">
                <a:latin typeface="Arial"/>
                <a:ea typeface="Arial"/>
                <a:cs typeface="Arial"/>
                <a:sym typeface="Arial"/>
              </a:rPr>
            </a:br>
            <a:endParaRPr lang="en-US" sz="1988" b="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33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33"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967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643250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84615"/>
              <a:buNone/>
            </a:pP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44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7892" y="3833495"/>
            <a:ext cx="2134414" cy="82901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084875" y="3356675"/>
            <a:ext cx="58224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12150" y="265175"/>
            <a:ext cx="8520600" cy="450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</a:rPr>
              <a:t>The Process: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 dirty="0">
                <a:solidFill>
                  <a:schemeClr val="dk1"/>
                </a:solidFill>
              </a:rPr>
              <a:t>Step 1:</a:t>
            </a:r>
            <a:r>
              <a:rPr lang="en-US" sz="1700" dirty="0">
                <a:solidFill>
                  <a:schemeClr val="dk1"/>
                </a:solidFill>
              </a:rPr>
              <a:t> Loop through job listing pages using pagination.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endParaRPr lang="en-US"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 dirty="0">
                <a:solidFill>
                  <a:schemeClr val="dk1"/>
                </a:solidFill>
              </a:rPr>
              <a:t>Step 2:</a:t>
            </a:r>
            <a:r>
              <a:rPr lang="en-US" sz="1700" dirty="0">
                <a:solidFill>
                  <a:schemeClr val="dk1"/>
                </a:solidFill>
              </a:rPr>
              <a:t>Extract job-related information using </a:t>
            </a:r>
            <a:r>
              <a:rPr lang="en-US" sz="1700" dirty="0" err="1">
                <a:solidFill>
                  <a:schemeClr val="dk1"/>
                </a:solidFill>
              </a:rPr>
              <a:t>BeautifulSoup</a:t>
            </a:r>
            <a:r>
              <a:rPr lang="en-US" sz="1700" dirty="0">
                <a:solidFill>
                  <a:schemeClr val="dk1"/>
                </a:solidFill>
              </a:rPr>
              <a:t>..</a:t>
            </a:r>
            <a:br>
              <a:rPr lang="en-US" sz="1700" dirty="0">
                <a:solidFill>
                  <a:schemeClr val="dk1"/>
                </a:solidFill>
              </a:rPr>
            </a:br>
            <a:endParaRPr lang="en-US"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 dirty="0">
                <a:solidFill>
                  <a:schemeClr val="dk1"/>
                </a:solidFill>
              </a:rPr>
              <a:t>Step 3:</a:t>
            </a:r>
            <a:r>
              <a:rPr lang="en-US" sz="1700" dirty="0">
                <a:solidFill>
                  <a:schemeClr val="dk1"/>
                </a:solidFill>
              </a:rPr>
              <a:t> Store data in lists.</a:t>
            </a: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endParaRPr lang="en-US"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 dirty="0">
                <a:solidFill>
                  <a:schemeClr val="dk1"/>
                </a:solidFill>
              </a:rPr>
              <a:t>Step 4:</a:t>
            </a:r>
            <a:r>
              <a:rPr lang="en-US" sz="1700" dirty="0">
                <a:solidFill>
                  <a:schemeClr val="dk1"/>
                </a:solidFill>
              </a:rPr>
              <a:t> Visit each job's detail page to get the needed information.</a:t>
            </a:r>
            <a:br>
              <a:rPr lang="en-US" sz="1700" dirty="0">
                <a:solidFill>
                  <a:schemeClr val="dk1"/>
                </a:solidFill>
              </a:rPr>
            </a:br>
            <a:endParaRPr lang="en-US"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 b="1" dirty="0">
                <a:solidFill>
                  <a:schemeClr val="dk1"/>
                </a:solidFill>
              </a:rPr>
              <a:t>Step 5:</a:t>
            </a:r>
            <a:r>
              <a:rPr lang="en-US" sz="1700" dirty="0">
                <a:solidFill>
                  <a:schemeClr val="dk1"/>
                </a:solidFill>
              </a:rPr>
              <a:t> Combine all data and export to a CSV file.</a:t>
            </a:r>
            <a:endParaRPr lang="en-US" sz="2000" b="1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953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latin typeface="Arial"/>
                <a:ea typeface="Arial"/>
                <a:cs typeface="Arial"/>
                <a:sym typeface="Arial"/>
              </a:rPr>
              <a:t>Features &amp; Functionality</a:t>
            </a:r>
            <a:endParaRPr sz="3800" b="1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884900" y="1052563"/>
            <a:ext cx="7256400" cy="3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8136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850" dirty="0">
                <a:latin typeface="Arial"/>
                <a:ea typeface="Arial"/>
                <a:cs typeface="Arial"/>
                <a:sym typeface="Arial"/>
              </a:rPr>
              <a:t> Real-Time Job Data Collection,</a:t>
            </a:r>
            <a:r>
              <a:rPr lang="en-US" sz="3200" dirty="0"/>
              <a:t> Fetches </a:t>
            </a:r>
            <a:r>
              <a:rPr lang="en-US" sz="3200" b="1" dirty="0"/>
              <a:t>live job listings</a:t>
            </a:r>
            <a:r>
              <a:rPr lang="en-US" sz="3200" dirty="0"/>
              <a:t> from the online job board.</a:t>
            </a:r>
            <a:br>
              <a:rPr lang="en" sz="2850" dirty="0">
                <a:latin typeface="Arial"/>
                <a:ea typeface="Arial"/>
                <a:cs typeface="Arial"/>
                <a:sym typeface="Arial"/>
              </a:rPr>
            </a:br>
            <a:endParaRPr sz="28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8136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850" dirty="0">
                <a:latin typeface="Arial"/>
                <a:ea typeface="Arial"/>
                <a:cs typeface="Arial"/>
                <a:sym typeface="Arial"/>
              </a:rPr>
              <a:t>Detailed Job Information Extraction.</a:t>
            </a:r>
          </a:p>
          <a:p>
            <a:pPr marL="129064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28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8136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3200" dirty="0"/>
              <a:t>Error Handling and Robustness using try/except to catch errors</a:t>
            </a:r>
            <a:br>
              <a:rPr lang="en" sz="2850" dirty="0">
                <a:latin typeface="Arial"/>
                <a:ea typeface="Arial"/>
                <a:cs typeface="Arial"/>
                <a:sym typeface="Arial"/>
              </a:rPr>
            </a:br>
            <a:endParaRPr sz="28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8136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850" dirty="0">
                <a:latin typeface="Arial"/>
                <a:ea typeface="Arial"/>
                <a:cs typeface="Arial"/>
                <a:sym typeface="Arial"/>
              </a:rPr>
              <a:t>Structured Data Export, </a:t>
            </a:r>
            <a:r>
              <a:rPr lang="en-US" sz="3200" dirty="0"/>
              <a:t>Stores all extracted job information in a </a:t>
            </a:r>
            <a:r>
              <a:rPr lang="en-US" sz="3200" b="1" dirty="0"/>
              <a:t>well-formatted CSV file</a:t>
            </a:r>
            <a:br>
              <a:rPr lang="en" sz="2850" dirty="0">
                <a:latin typeface="Arial"/>
                <a:ea typeface="Arial"/>
                <a:cs typeface="Arial"/>
                <a:sym typeface="Arial"/>
              </a:rPr>
            </a:br>
            <a:endParaRPr sz="2850" dirty="0">
              <a:latin typeface="Arial"/>
              <a:ea typeface="Arial"/>
              <a:cs typeface="Arial"/>
              <a:sym typeface="Arial"/>
            </a:endParaRPr>
          </a:p>
          <a:p>
            <a:pPr indent="-328136">
              <a:buSzPct val="100000"/>
              <a:buFont typeface="Arial"/>
              <a:buChar char="●"/>
            </a:pPr>
            <a:r>
              <a:rPr lang="en-US" sz="3200" b="1" dirty="0"/>
              <a:t>Scalable Data Collection, </a:t>
            </a:r>
            <a:r>
              <a:rPr lang="en-US" sz="3200" dirty="0"/>
              <a:t>Designed to scrape </a:t>
            </a:r>
            <a:r>
              <a:rPr lang="en-US" sz="3200" b="1" dirty="0"/>
              <a:t>dozens or hundreds of listings</a:t>
            </a:r>
            <a:r>
              <a:rPr lang="en-US" sz="3200" dirty="0"/>
              <a:t> efficiently and easy to modify</a:t>
            </a:r>
            <a:endParaRPr lang="en-US" sz="3200" b="1" dirty="0"/>
          </a:p>
          <a:p>
            <a:pPr marL="457200" lvl="0" indent="-328136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br>
              <a:rPr lang="en" sz="2850" dirty="0">
                <a:latin typeface="Arial"/>
                <a:ea typeface="Arial"/>
                <a:cs typeface="Arial"/>
                <a:sym typeface="Arial"/>
              </a:rPr>
            </a:br>
            <a:endParaRPr sz="285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3" name="Google Shape;163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6" name="Google Shape;166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4CC5-5717-B68A-33F2-C80AA98E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Snapshot of the Scraped Job Listings in CSV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125D7-C057-FDA0-097B-D01EFE8DE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58501A-CC58-A739-DB1D-83F51535A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74244"/>
              </p:ext>
            </p:extLst>
          </p:nvPr>
        </p:nvGraphicFramePr>
        <p:xfrm>
          <a:off x="254582" y="915600"/>
          <a:ext cx="8588375" cy="422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231161" imgH="11820458" progId="Excel.Sheet.12">
                  <p:embed/>
                </p:oleObj>
              </mc:Choice>
              <mc:Fallback>
                <p:oleObj name="Worksheet" r:id="rId2" imgW="19231161" imgH="118204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582" y="915600"/>
                        <a:ext cx="8588375" cy="422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07163" y="102268"/>
            <a:ext cx="8147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latin typeface="Arial"/>
                <a:ea typeface="Arial"/>
                <a:cs typeface="Arial"/>
                <a:sym typeface="Arial"/>
              </a:rPr>
              <a:t>Results &amp; Real-World Impact</a:t>
            </a:r>
            <a:endParaRPr dirty="0"/>
          </a:p>
        </p:txBody>
      </p:sp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5719825" y="3468875"/>
            <a:ext cx="522000" cy="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0" y="628961"/>
            <a:ext cx="9144000" cy="451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Result: </a:t>
            </a:r>
            <a:r>
              <a:rPr lang="en-US" sz="1800" dirty="0">
                <a:solidFill>
                  <a:schemeClr val="dk1"/>
                </a:solidFill>
              </a:rPr>
              <a:t>Created a dataset with real-time Python job listings.</a:t>
            </a:r>
            <a:br>
              <a:rPr lang="en-US" sz="1800" b="1" dirty="0">
                <a:solidFill>
                  <a:schemeClr val="dk1"/>
                </a:solidFill>
              </a:rPr>
            </a:br>
            <a:endParaRPr lang="en-US"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Impact: </a:t>
            </a:r>
            <a:r>
              <a:rPr lang="en-US" sz="1800" dirty="0">
                <a:solidFill>
                  <a:schemeClr val="dk1"/>
                </a:solidFill>
              </a:rPr>
              <a:t>Helps job seekers analyze: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Skills in demand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Locations with more opportunities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Which companies are hiring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2400" dirty="0"/>
              <a:t>This can also be used for: </a:t>
            </a:r>
            <a:r>
              <a:rPr lang="en-US" sz="1800" dirty="0">
                <a:solidFill>
                  <a:schemeClr val="dk1"/>
                </a:solidFill>
              </a:rPr>
              <a:t>Career planning, Market research, Resume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0" y="1143000"/>
            <a:ext cx="9144000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Page structure changes: </a:t>
            </a:r>
            <a:r>
              <a:rPr lang="en-US" sz="1800" dirty="0">
                <a:solidFill>
                  <a:schemeClr val="dk1"/>
                </a:solidFill>
              </a:rPr>
              <a:t>Needed to inspect HTML elements carefully.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Some job pages did not contain salary info </a:t>
            </a:r>
            <a:r>
              <a:rPr lang="en-US" sz="1800" dirty="0">
                <a:solidFill>
                  <a:schemeClr val="dk1"/>
                </a:solidFill>
              </a:rPr>
              <a:t>→ handled using "Not Available</a:t>
            </a:r>
            <a:r>
              <a:rPr lang="en-US" sz="1800" b="1" dirty="0">
                <a:solidFill>
                  <a:schemeClr val="dk1"/>
                </a:solidFill>
              </a:rPr>
              <a:t>".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Risk of being blocked by the website due to multiple requests, </a:t>
            </a:r>
            <a:r>
              <a:rPr lang="en-US" sz="1800" dirty="0">
                <a:solidFill>
                  <a:schemeClr val="dk1"/>
                </a:solidFill>
              </a:rPr>
              <a:t>Used try/except to handle unexpected errors and avoid crashing</a:t>
            </a:r>
            <a:r>
              <a:rPr lang="en-US" sz="1800" b="1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 dirty="0">
                <a:solidFill>
                  <a:schemeClr val="dk1"/>
                </a:solidFill>
              </a:rPr>
              <a:t>Data Misalignment in CSV, </a:t>
            </a:r>
            <a:r>
              <a:rPr lang="en-US" sz="1800" dirty="0">
                <a:solidFill>
                  <a:schemeClr val="dk1"/>
                </a:solidFill>
              </a:rPr>
              <a:t>Used </a:t>
            </a:r>
            <a:r>
              <a:rPr lang="en-US" sz="1800" dirty="0" err="1">
                <a:solidFill>
                  <a:schemeClr val="dk1"/>
                </a:solidFill>
              </a:rPr>
              <a:t>zip_longest</a:t>
            </a:r>
            <a:r>
              <a:rPr lang="en-US" sz="1800" dirty="0">
                <a:solidFill>
                  <a:schemeClr val="dk1"/>
                </a:solidFill>
              </a:rPr>
              <a:t> from </a:t>
            </a:r>
            <a:r>
              <a:rPr lang="en-US" sz="1800" dirty="0" err="1">
                <a:solidFill>
                  <a:schemeClr val="dk1"/>
                </a:solidFill>
              </a:rPr>
              <a:t>itertools</a:t>
            </a:r>
            <a:r>
              <a:rPr lang="en-US" sz="1800" dirty="0">
                <a:solidFill>
                  <a:schemeClr val="dk1"/>
                </a:solidFill>
              </a:rPr>
              <a:t> to handle uneven lists gracefully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242956" y="320959"/>
            <a:ext cx="3916200" cy="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b="1" i="1" u="sng" dirty="0">
                <a:solidFill>
                  <a:schemeClr val="dk1"/>
                </a:solidFill>
              </a:rPr>
              <a:t>Challenges &amp; Solutions</a:t>
            </a:r>
            <a:endParaRPr sz="1800" i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0" y="1177625"/>
            <a:ext cx="9144000" cy="235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Add filters (ex. experience level, full-time/remote).</a:t>
            </a:r>
            <a:br>
              <a:rPr lang="en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Add data visualization (ex. top skills, salaries) using matplotlib or pandas.</a:t>
            </a:r>
            <a:br>
              <a:rPr lang="en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Integrate into a web dashboard using </a:t>
            </a:r>
            <a:r>
              <a:rPr lang="en-US" sz="1800" dirty="0" err="1">
                <a:solidFill>
                  <a:schemeClr val="dk1"/>
                </a:solidFill>
              </a:rPr>
              <a:t>FastAPI</a:t>
            </a:r>
            <a:r>
              <a:rPr lang="en-US" sz="1800" dirty="0">
                <a:solidFill>
                  <a:schemeClr val="dk1"/>
                </a:solidFill>
              </a:rPr>
              <a:t> or Flask.</a:t>
            </a:r>
            <a:br>
              <a:rPr lang="en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537850" y="342900"/>
            <a:ext cx="5738100" cy="8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b="1" dirty="0">
                <a:solidFill>
                  <a:schemeClr val="dk1"/>
                </a:solidFill>
              </a:rPr>
              <a:t>Future Improvements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2608175" y="472175"/>
            <a:ext cx="409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Potential Uses</a:t>
            </a:r>
            <a:endParaRPr sz="340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ldNum" idx="12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121948" y="922339"/>
            <a:ext cx="7313569" cy="329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Job Market Analysis</a:t>
            </a:r>
          </a:p>
          <a:p>
            <a:pPr marL="914400" lvl="1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2000" dirty="0"/>
              <a:t>Career Planning Tool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en-US" sz="2000" dirty="0"/>
              <a:t>Business Intelligence for HR &amp; Recruiters</a:t>
            </a:r>
            <a:endParaRPr lang="en-US" sz="20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en-US" sz="2000" dirty="0"/>
              <a:t>Data for Machine Learning Models</a:t>
            </a:r>
            <a:endParaRPr lang="en-US" sz="20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○"/>
            </a:pPr>
            <a:r>
              <a:rPr lang="en-US" sz="2000" dirty="0"/>
              <a:t>Integration with Web Dashboards</a:t>
            </a:r>
            <a:endParaRPr lang="en-US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405</Words>
  <Application>Microsoft Office PowerPoint</Application>
  <PresentationFormat>On-screen Show (16:9)</PresentationFormat>
  <Paragraphs>69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Assistant</vt:lpstr>
      <vt:lpstr>Simple Light</vt:lpstr>
      <vt:lpstr>Microsoft Excel Worksheet</vt:lpstr>
      <vt:lpstr> Web Scraping Python Job Listings from Online Job Boards.</vt:lpstr>
      <vt:lpstr>      Motivation Behind the Project   I'm interested in data analysis and extract useful data from websites and prepare it for analysis.  Python is widely used in real-world data scraping and automation.  I wanted to automate the process of collecting job data       </vt:lpstr>
      <vt:lpstr>  </vt:lpstr>
      <vt:lpstr>Features &amp; Functionality</vt:lpstr>
      <vt:lpstr>Snapshot of the Scraped Job Listings in CSV</vt:lpstr>
      <vt:lpstr>Results &amp; Real-World Impact</vt:lpstr>
      <vt:lpstr>PowerPoint Presentation</vt:lpstr>
      <vt:lpstr>PowerPoint Presentation</vt:lpstr>
      <vt:lpstr>Potential Uses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Basem Mounir</cp:lastModifiedBy>
  <cp:revision>2</cp:revision>
  <dcterms:modified xsi:type="dcterms:W3CDTF">2025-05-31T21:18:01Z</dcterms:modified>
</cp:coreProperties>
</file>