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0">
          <p15:clr>
            <a:srgbClr val="000000"/>
          </p15:clr>
        </p15:guide>
        <p15:guide id="2" pos="286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874785-C0E2-4136-A88D-33B70F8AD6EC}">
  <a:tblStyle styleId="{24874785-C0E2-4136-A88D-33B70F8AD6EC}" styleName="Table_0">
    <a:wholeTbl>
      <a:tcTxStyle b="off" i="off">
        <a:font>
          <a:latin typeface="Tw Cen MT"/>
          <a:ea typeface="Tw Cen MT"/>
          <a:cs typeface="Tw Cen M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AE8E7"/>
          </a:solidFill>
        </a:fill>
      </a:tcStyle>
    </a:wholeTbl>
    <a:band1H>
      <a:tcTxStyle/>
      <a:tcStyle>
        <a:fill>
          <a:solidFill>
            <a:srgbClr val="F5CECB"/>
          </a:solidFill>
        </a:fill>
      </a:tcStyle>
    </a:band1H>
    <a:band2H>
      <a:tcTxStyle/>
    </a:band2H>
    <a:band1V>
      <a:tcTxStyle/>
      <a:tcStyle>
        <a:fill>
          <a:solidFill>
            <a:srgbClr val="F5CECB"/>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AE8E7"/>
          </a:solidFill>
        </a:fill>
      </a:tcStyle>
    </a:lastRow>
    <a:seCell>
      <a:tcTxStyle/>
    </a:seCell>
    <a:swCell>
      <a:tcTxStyle/>
    </a:swCell>
    <a:firstRow>
      <a:tcTxStyle b="on" i="off">
        <a:font>
          <a:latin typeface="Tw Cen MT"/>
          <a:ea typeface="Tw Cen MT"/>
          <a:cs typeface="Tw Cen MT"/>
        </a:font>
        <a:schemeClr val="lt1"/>
      </a:tcTxStyle>
      <a:tcStyle>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0" orient="horz"/>
        <p:guide pos="28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447874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04447874c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447874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04447874c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09c3c1ae9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709c3c1ae9_1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1fe0e71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01fe0e716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449bcb1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0449bcb1a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1fe0e716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1fe0e7164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fe0e71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01fe0e716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fe0e71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01fe0e716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fe0e71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01fe0e716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fe0e71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01fe0e716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1fe0e716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01fe0e7164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1fe0e716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01fe0e7164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1fe0e716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01fe0e7164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44787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04447874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2">
  <p:cSld name="Title slide – Red option 2">
    <p:spTree>
      <p:nvGrpSpPr>
        <p:cNvPr id="10" name="Shape 10"/>
        <p:cNvGrpSpPr/>
        <p:nvPr/>
      </p:nvGrpSpPr>
      <p:grpSpPr>
        <a:xfrm>
          <a:off x="0" y="0"/>
          <a:ext cx="0" cy="0"/>
          <a:chOff x="0" y="0"/>
          <a:chExt cx="0" cy="0"/>
        </a:xfrm>
      </p:grpSpPr>
      <p:pic>
        <p:nvPicPr>
          <p:cNvPr descr="PPT Template background file_Red.jpg" id="11" name="Google Shape;11;p2"/>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12" name="Google Shape;12;p2"/>
          <p:cNvPicPr preferRelativeResize="0"/>
          <p:nvPr/>
        </p:nvPicPr>
        <p:blipFill rotWithShape="1">
          <a:blip r:embed="rId3">
            <a:alphaModFix/>
          </a:blip>
          <a:srcRect b="0" l="0" r="0" t="0"/>
          <a:stretch/>
        </p:blipFill>
        <p:spPr>
          <a:xfrm>
            <a:off x="4571344" y="0"/>
            <a:ext cx="4581600" cy="6872400"/>
          </a:xfrm>
          <a:prstGeom prst="rect">
            <a:avLst/>
          </a:prstGeom>
          <a:blipFill rotWithShape="1">
            <a:blip r:embed="rId4">
              <a:alphaModFix/>
            </a:blip>
            <a:stretch>
              <a:fillRect b="0" l="0" r="0" t="0"/>
            </a:stretch>
          </a:blipFill>
          <a:ln>
            <a:noFill/>
          </a:ln>
        </p:spPr>
      </p:pic>
      <p:pic>
        <p:nvPicPr>
          <p:cNvPr descr="269F7152-Edit.jpg" id="13" name="Google Shape;13;p2"/>
          <p:cNvPicPr preferRelativeResize="0"/>
          <p:nvPr/>
        </p:nvPicPr>
        <p:blipFill rotWithShape="1">
          <a:blip r:embed="rId5">
            <a:alphaModFix/>
          </a:blip>
          <a:srcRect b="0" l="28075" r="27248" t="0"/>
          <a:stretch/>
        </p:blipFill>
        <p:spPr>
          <a:xfrm>
            <a:off x="4571344" y="-1"/>
            <a:ext cx="4581600" cy="6875925"/>
          </a:xfrm>
          <a:prstGeom prst="rect">
            <a:avLst/>
          </a:prstGeom>
          <a:noFill/>
          <a:ln>
            <a:noFill/>
          </a:ln>
        </p:spPr>
      </p:pic>
      <p:sp>
        <p:nvSpPr>
          <p:cNvPr id="14" name="Google Shape;14;p2"/>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2">
  <p:cSld name="Title slide – White option 2">
    <p:spTree>
      <p:nvGrpSpPr>
        <p:cNvPr id="53" name="Shape 53"/>
        <p:cNvGrpSpPr/>
        <p:nvPr/>
      </p:nvGrpSpPr>
      <p:grpSpPr>
        <a:xfrm>
          <a:off x="0" y="0"/>
          <a:ext cx="0" cy="0"/>
          <a:chOff x="0" y="0"/>
          <a:chExt cx="0" cy="0"/>
        </a:xfrm>
      </p:grpSpPr>
      <p:sp>
        <p:nvSpPr>
          <p:cNvPr id="54" name="Google Shape;54;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56" name="Google Shape;56;p11"/>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57" name="Google Shape;57;p11"/>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3">
  <p:cSld name="Title slide – White option 3">
    <p:spTree>
      <p:nvGrpSpPr>
        <p:cNvPr id="59" name="Shape 59"/>
        <p:cNvGrpSpPr/>
        <p:nvPr/>
      </p:nvGrpSpPr>
      <p:grpSpPr>
        <a:xfrm>
          <a:off x="0" y="0"/>
          <a:ext cx="0" cy="0"/>
          <a:chOff x="0" y="0"/>
          <a:chExt cx="0" cy="0"/>
        </a:xfrm>
      </p:grpSpPr>
      <p:sp>
        <p:nvSpPr>
          <p:cNvPr id="60" name="Google Shape;60;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1" name="Google Shape;61;p12"/>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62" name="Google Shape;62;p12"/>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63" name="Google Shape;63;p12"/>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4">
  <p:cSld name="Title slide – White option 4">
    <p:spTree>
      <p:nvGrpSpPr>
        <p:cNvPr id="65" name="Shape 65"/>
        <p:cNvGrpSpPr/>
        <p:nvPr/>
      </p:nvGrpSpPr>
      <p:grpSpPr>
        <a:xfrm>
          <a:off x="0" y="0"/>
          <a:ext cx="0" cy="0"/>
          <a:chOff x="0" y="0"/>
          <a:chExt cx="0" cy="0"/>
        </a:xfrm>
      </p:grpSpPr>
      <p:sp>
        <p:nvSpPr>
          <p:cNvPr id="66" name="Google Shape;66;p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7" name="Google Shape;67;p13"/>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68" name="Google Shape;68;p13"/>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69" name="Google Shape;69;p13"/>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5 (no image)">
  <p:cSld name="Title slide – White option 5 (no image)">
    <p:spTree>
      <p:nvGrpSpPr>
        <p:cNvPr id="71" name="Shape 71"/>
        <p:cNvGrpSpPr/>
        <p:nvPr/>
      </p:nvGrpSpPr>
      <p:grpSpPr>
        <a:xfrm>
          <a:off x="0" y="0"/>
          <a:ext cx="0" cy="0"/>
          <a:chOff x="0" y="0"/>
          <a:chExt cx="0" cy="0"/>
        </a:xfrm>
      </p:grpSpPr>
      <p:sp>
        <p:nvSpPr>
          <p:cNvPr id="72" name="Google Shape;72;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USY_MB1_PMS_1_Colour_Standard_Logo.png" id="73" name="Google Shape;73;p14"/>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74" name="Google Shape;74;p14"/>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 type="twoObj">
  <p:cSld name="TWO_OBJECTS">
    <p:spTree>
      <p:nvGrpSpPr>
        <p:cNvPr id="76" name="Shape 76"/>
        <p:cNvGrpSpPr/>
        <p:nvPr/>
      </p:nvGrpSpPr>
      <p:grpSpPr>
        <a:xfrm>
          <a:off x="0" y="0"/>
          <a:ext cx="0" cy="0"/>
          <a:chOff x="0" y="0"/>
          <a:chExt cx="0" cy="0"/>
        </a:xfrm>
      </p:grpSpPr>
      <p:sp>
        <p:nvSpPr>
          <p:cNvPr id="77" name="Google Shape;77;p1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 type="body"/>
          </p:nvPr>
        </p:nvSpPr>
        <p:spPr>
          <a:xfrm>
            <a:off x="457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9" name="Google Shape;79;p15"/>
          <p:cNvSpPr txBox="1"/>
          <p:nvPr>
            <p:ph idx="2"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spTree>
      <p:nvGrpSpPr>
        <p:cNvPr id="80" name="Shape 80"/>
        <p:cNvGrpSpPr/>
        <p:nvPr/>
      </p:nvGrpSpPr>
      <p:grpSpPr>
        <a:xfrm>
          <a:off x="0" y="0"/>
          <a:ext cx="0" cy="0"/>
          <a:chOff x="0" y="0"/>
          <a:chExt cx="0" cy="0"/>
        </a:xfrm>
      </p:grpSpPr>
      <p:sp>
        <p:nvSpPr>
          <p:cNvPr id="81" name="Google Shape;81;p16"/>
          <p:cNvSpPr txBox="1"/>
          <p:nvPr>
            <p:ph idx="1"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6"/>
          <p:cNvSpPr/>
          <p:nvPr>
            <p:ph idx="2" type="pic"/>
          </p:nvPr>
        </p:nvSpPr>
        <p:spPr>
          <a:xfrm>
            <a:off x="457200" y="1360488"/>
            <a:ext cx="4038600" cy="4130394"/>
          </a:xfrm>
          <a:prstGeom prst="rect">
            <a:avLst/>
          </a:prstGeom>
          <a:noFill/>
          <a:ln>
            <a:noFill/>
          </a:ln>
        </p:spPr>
      </p:sp>
      <p:sp>
        <p:nvSpPr>
          <p:cNvPr id="83" name="Google Shape;83;p1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3"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Chart">
  <p:cSld name="Title, Content and Chart">
    <p:spTree>
      <p:nvGrpSpPr>
        <p:cNvPr id="85" name="Shape 85"/>
        <p:cNvGrpSpPr/>
        <p:nvPr/>
      </p:nvGrpSpPr>
      <p:grpSpPr>
        <a:xfrm>
          <a:off x="0" y="0"/>
          <a:ext cx="0" cy="0"/>
          <a:chOff x="0" y="0"/>
          <a:chExt cx="0" cy="0"/>
        </a:xfrm>
      </p:grpSpPr>
      <p:sp>
        <p:nvSpPr>
          <p:cNvPr id="86" name="Google Shape;86;p17"/>
          <p:cNvSpPr/>
          <p:nvPr>
            <p:ph idx="2" type="chart"/>
          </p:nvPr>
        </p:nvSpPr>
        <p:spPr>
          <a:xfrm>
            <a:off x="457200" y="1360488"/>
            <a:ext cx="4038600" cy="4130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dk1"/>
              </a:buClr>
              <a:buSzPts val="2400"/>
              <a:buFont typeface="Merriweather Sans"/>
              <a:buNone/>
              <a:defRPr b="0" i="0" sz="2400" u="none" cap="none" strike="noStrike">
                <a:solidFill>
                  <a:schemeClr val="dk1"/>
                </a:solidFill>
                <a:latin typeface="Twentieth Century"/>
                <a:ea typeface="Twentieth Century"/>
                <a:cs typeface="Twentieth Century"/>
                <a:sym typeface="Twentieth Century"/>
              </a:defRPr>
            </a:lvl1pPr>
            <a:lvl2pPr lvl="1"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2pPr>
            <a:lvl3pPr lvl="2"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9pPr>
          </a:lstStyle>
          <a:p/>
        </p:txBody>
      </p:sp>
      <p:sp>
        <p:nvSpPr>
          <p:cNvPr id="87" name="Google Shape;87;p1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Clr>
                <a:schemeClr val="dk1"/>
              </a:buClr>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9" name="Google Shape;89;p17"/>
          <p:cNvSpPr txBox="1"/>
          <p:nvPr>
            <p:ph idx="3"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90" name="Shape 90"/>
        <p:cNvGrpSpPr/>
        <p:nvPr/>
      </p:nvGrpSpPr>
      <p:grpSpPr>
        <a:xfrm>
          <a:off x="0" y="0"/>
          <a:ext cx="0" cy="0"/>
          <a:chOff x="0" y="0"/>
          <a:chExt cx="0" cy="0"/>
        </a:xfrm>
      </p:grpSpPr>
      <p:sp>
        <p:nvSpPr>
          <p:cNvPr id="91" name="Google Shape;91;p18"/>
          <p:cNvSpPr/>
          <p:nvPr>
            <p:ph idx="2" type="pic"/>
          </p:nvPr>
        </p:nvSpPr>
        <p:spPr>
          <a:xfrm>
            <a:off x="457200" y="1358900"/>
            <a:ext cx="8229600" cy="4767263"/>
          </a:xfrm>
          <a:prstGeom prst="rect">
            <a:avLst/>
          </a:prstGeom>
          <a:noFill/>
          <a:ln>
            <a:noFill/>
          </a:ln>
        </p:spPr>
      </p:sp>
      <p:sp>
        <p:nvSpPr>
          <p:cNvPr id="92" name="Google Shape;92;p1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 type="body"/>
          </p:nvPr>
        </p:nvSpPr>
        <p:spPr>
          <a:xfrm>
            <a:off x="457200" y="1358900"/>
            <a:ext cx="8229600" cy="476726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480"/>
              </a:spcBef>
              <a:spcAft>
                <a:spcPts val="0"/>
              </a:spcAft>
              <a:buClr>
                <a:schemeClr val="dk1"/>
              </a:buClr>
              <a:buSzPts val="2400"/>
              <a:buChar char="–"/>
              <a:defRPr/>
            </a:lvl1pPr>
            <a:lvl2pPr indent="-355600" lvl="1" marL="914400" algn="l">
              <a:lnSpc>
                <a:spcPct val="90000"/>
              </a:lnSpc>
              <a:spcBef>
                <a:spcPts val="400"/>
              </a:spcBef>
              <a:spcAft>
                <a:spcPts val="0"/>
              </a:spcAft>
              <a:buClr>
                <a:schemeClr val="dk1"/>
              </a:buClr>
              <a:buSzPts val="2000"/>
              <a:buFont typeface="Merriweather Sans"/>
              <a:buChar char="–"/>
              <a:defRPr/>
            </a:lvl2pPr>
            <a:lvl3pPr indent="-355600" lvl="2" marL="1371600" algn="l">
              <a:lnSpc>
                <a:spcPct val="90000"/>
              </a:lnSpc>
              <a:spcBef>
                <a:spcPts val="400"/>
              </a:spcBef>
              <a:spcAft>
                <a:spcPts val="0"/>
              </a:spcAft>
              <a:buClr>
                <a:schemeClr val="dk1"/>
              </a:buClr>
              <a:buSzPts val="20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1">
  <p:cSld name="Section Divider - Option 1">
    <p:spTree>
      <p:nvGrpSpPr>
        <p:cNvPr id="96" name="Shape 96"/>
        <p:cNvGrpSpPr/>
        <p:nvPr/>
      </p:nvGrpSpPr>
      <p:grpSpPr>
        <a:xfrm>
          <a:off x="0" y="0"/>
          <a:ext cx="0" cy="0"/>
          <a:chOff x="0" y="0"/>
          <a:chExt cx="0" cy="0"/>
        </a:xfrm>
      </p:grpSpPr>
      <p:sp>
        <p:nvSpPr>
          <p:cNvPr id="97" name="Google Shape;97;p2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USY_MB1_PMS_1_Colour_Reversed_Logo.png" id="98" name="Google Shape;98;p21"/>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99" name="Google Shape;99;p21"/>
          <p:cNvSpPr txBox="1"/>
          <p:nvPr>
            <p:ph type="title"/>
          </p:nvPr>
        </p:nvSpPr>
        <p:spPr>
          <a:xfrm>
            <a:off x="381884" y="348302"/>
            <a:ext cx="8388586"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 type="body"/>
          </p:nvPr>
        </p:nvSpPr>
        <p:spPr>
          <a:xfrm>
            <a:off x="382765" y="799353"/>
            <a:ext cx="8387705"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2400"/>
              <a:buNone/>
              <a:defRPr sz="2400">
                <a:solidFill>
                  <a:schemeClr val="dk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1"/>
          <p:cNvSpPr/>
          <p:nvPr>
            <p:ph idx="2" type="pic"/>
          </p:nvPr>
        </p:nvSpPr>
        <p:spPr>
          <a:xfrm>
            <a:off x="454455" y="1800412"/>
            <a:ext cx="8226486" cy="4635496"/>
          </a:xfrm>
          <a:prstGeom prst="rect">
            <a:avLst/>
          </a:prstGeom>
          <a:solidFill>
            <a:srgbClr val="D9D9D9"/>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 Option 2">
  <p:cSld name="1_Section Divider - Option 2">
    <p:spTree>
      <p:nvGrpSpPr>
        <p:cNvPr id="102" name="Shape 102"/>
        <p:cNvGrpSpPr/>
        <p:nvPr/>
      </p:nvGrpSpPr>
      <p:grpSpPr>
        <a:xfrm>
          <a:off x="0" y="0"/>
          <a:ext cx="0" cy="0"/>
          <a:chOff x="0" y="0"/>
          <a:chExt cx="0" cy="0"/>
        </a:xfrm>
      </p:grpSpPr>
      <p:pic>
        <p:nvPicPr>
          <p:cNvPr descr="PPT Template background file_Blue.jpg" id="103" name="Google Shape;103;p2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04" name="Google Shape;104;p22"/>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3">
  <p:cSld name="Section Divider - Option 3">
    <p:spTree>
      <p:nvGrpSpPr>
        <p:cNvPr id="106" name="Shape 106"/>
        <p:cNvGrpSpPr/>
        <p:nvPr/>
      </p:nvGrpSpPr>
      <p:grpSpPr>
        <a:xfrm>
          <a:off x="0" y="0"/>
          <a:ext cx="0" cy="0"/>
          <a:chOff x="0" y="0"/>
          <a:chExt cx="0" cy="0"/>
        </a:xfrm>
      </p:grpSpPr>
      <p:pic>
        <p:nvPicPr>
          <p:cNvPr descr="PPT Template background file_Yellow.jpg" id="107" name="Google Shape;107;p2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08" name="Google Shape;108;p23"/>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2400"/>
              <a:buNone/>
              <a:defRPr sz="2400">
                <a:solidFill>
                  <a:schemeClr val="dk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4">
  <p:cSld name="Section Divider - Option 4">
    <p:spTree>
      <p:nvGrpSpPr>
        <p:cNvPr id="110" name="Shape 110"/>
        <p:cNvGrpSpPr/>
        <p:nvPr/>
      </p:nvGrpSpPr>
      <p:grpSpPr>
        <a:xfrm>
          <a:off x="0" y="0"/>
          <a:ext cx="0" cy="0"/>
          <a:chOff x="0" y="0"/>
          <a:chExt cx="0" cy="0"/>
        </a:xfrm>
      </p:grpSpPr>
      <p:pic>
        <p:nvPicPr>
          <p:cNvPr descr="PPT Template background file_Charcoal.jpg" id="111" name="Google Shape;111;p2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2" name="Google Shape;112;p24"/>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19" name="Shape 19"/>
        <p:cNvGrpSpPr/>
        <p:nvPr/>
      </p:nvGrpSpPr>
      <p:grpSpPr>
        <a:xfrm>
          <a:off x="0" y="0"/>
          <a:ext cx="0" cy="0"/>
          <a:chOff x="0" y="0"/>
          <a:chExt cx="0" cy="0"/>
        </a:xfrm>
      </p:grpSpPr>
      <p:sp>
        <p:nvSpPr>
          <p:cNvPr id="20" name="Google Shape;20;p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 name="Google Shape;22;p4"/>
          <p:cNvSpPr txBox="1"/>
          <p:nvPr>
            <p:ph idx="2"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1 (add own image)">
  <p:cSld name="Title slide – Red option 1 (add own image)">
    <p:spTree>
      <p:nvGrpSpPr>
        <p:cNvPr id="23" name="Shape 23"/>
        <p:cNvGrpSpPr/>
        <p:nvPr/>
      </p:nvGrpSpPr>
      <p:grpSpPr>
        <a:xfrm>
          <a:off x="0" y="0"/>
          <a:ext cx="0" cy="0"/>
          <a:chOff x="0" y="0"/>
          <a:chExt cx="0" cy="0"/>
        </a:xfrm>
      </p:grpSpPr>
      <p:pic>
        <p:nvPicPr>
          <p:cNvPr descr="PPT Template background file_Red.jpg" id="24" name="Google Shape;24;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5" name="Google Shape;25;p5"/>
          <p:cNvSpPr/>
          <p:nvPr>
            <p:ph idx="2" type="pic"/>
          </p:nvPr>
        </p:nvSpPr>
        <p:spPr>
          <a:xfrm>
            <a:off x="4587875" y="0"/>
            <a:ext cx="4556125" cy="6858000"/>
          </a:xfrm>
          <a:prstGeom prst="rect">
            <a:avLst/>
          </a:prstGeom>
          <a:solidFill>
            <a:srgbClr val="D8D8D8"/>
          </a:solidFill>
          <a:ln>
            <a:noFill/>
          </a:ln>
        </p:spPr>
      </p:sp>
      <p:sp>
        <p:nvSpPr>
          <p:cNvPr id="26" name="Google Shape;26;p5"/>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4">
  <p:cSld name="Title slide – Red option 4">
    <p:spTree>
      <p:nvGrpSpPr>
        <p:cNvPr id="28" name="Shape 28"/>
        <p:cNvGrpSpPr/>
        <p:nvPr/>
      </p:nvGrpSpPr>
      <p:grpSpPr>
        <a:xfrm>
          <a:off x="0" y="0"/>
          <a:ext cx="0" cy="0"/>
          <a:chOff x="0" y="0"/>
          <a:chExt cx="0" cy="0"/>
        </a:xfrm>
      </p:grpSpPr>
      <p:pic>
        <p:nvPicPr>
          <p:cNvPr descr="PPT Template background file_Red.jpg" id="29" name="Google Shape;29;p6"/>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30" name="Google Shape;30;p6"/>
          <p:cNvPicPr preferRelativeResize="0"/>
          <p:nvPr/>
        </p:nvPicPr>
        <p:blipFill rotWithShape="1">
          <a:blip r:embed="rId3">
            <a:alphaModFix/>
          </a:blip>
          <a:srcRect b="0" l="0" r="0" t="0"/>
          <a:stretch/>
        </p:blipFill>
        <p:spPr>
          <a:xfrm>
            <a:off x="4545013" y="0"/>
            <a:ext cx="4598987" cy="6858000"/>
          </a:xfrm>
          <a:prstGeom prst="rect">
            <a:avLst/>
          </a:prstGeom>
          <a:noFill/>
          <a:ln>
            <a:noFill/>
          </a:ln>
        </p:spPr>
      </p:pic>
      <p:sp>
        <p:nvSpPr>
          <p:cNvPr id="31" name="Google Shape;31;p6"/>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option 4">
  <p:cSld name="1_Title slide – Red option 4">
    <p:spTree>
      <p:nvGrpSpPr>
        <p:cNvPr id="33" name="Shape 33"/>
        <p:cNvGrpSpPr/>
        <p:nvPr/>
      </p:nvGrpSpPr>
      <p:grpSpPr>
        <a:xfrm>
          <a:off x="0" y="0"/>
          <a:ext cx="0" cy="0"/>
          <a:chOff x="0" y="0"/>
          <a:chExt cx="0" cy="0"/>
        </a:xfrm>
      </p:grpSpPr>
      <p:pic>
        <p:nvPicPr>
          <p:cNvPr descr="PPT Template background file_Red.jpg" id="34" name="Google Shape;34;p7"/>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35" name="Google Shape;35;p7"/>
          <p:cNvPicPr preferRelativeResize="0"/>
          <p:nvPr/>
        </p:nvPicPr>
        <p:blipFill rotWithShape="1">
          <a:blip r:embed="rId3">
            <a:alphaModFix/>
          </a:blip>
          <a:srcRect b="0" l="13060" r="38626" t="0"/>
          <a:stretch/>
        </p:blipFill>
        <p:spPr>
          <a:xfrm>
            <a:off x="4546600" y="-8711"/>
            <a:ext cx="4597400" cy="6875258"/>
          </a:xfrm>
          <a:prstGeom prst="rect">
            <a:avLst/>
          </a:prstGeom>
          <a:noFill/>
          <a:ln>
            <a:noFill/>
          </a:ln>
        </p:spPr>
      </p:pic>
      <p:sp>
        <p:nvSpPr>
          <p:cNvPr id="36" name="Google Shape;36;p7"/>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Red option 4">
  <p:cSld name="2_Title slide – Red option 4">
    <p:spTree>
      <p:nvGrpSpPr>
        <p:cNvPr id="38" name="Shape 38"/>
        <p:cNvGrpSpPr/>
        <p:nvPr/>
      </p:nvGrpSpPr>
      <p:grpSpPr>
        <a:xfrm>
          <a:off x="0" y="0"/>
          <a:ext cx="0" cy="0"/>
          <a:chOff x="0" y="0"/>
          <a:chExt cx="0" cy="0"/>
        </a:xfrm>
      </p:grpSpPr>
      <p:pic>
        <p:nvPicPr>
          <p:cNvPr descr="PPT Template background file_Red.jpg" id="39" name="Google Shape;39;p8"/>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269F8271-Edit.jpg" id="40" name="Google Shape;40;p8"/>
          <p:cNvPicPr preferRelativeResize="0"/>
          <p:nvPr/>
        </p:nvPicPr>
        <p:blipFill rotWithShape="1">
          <a:blip r:embed="rId3">
            <a:alphaModFix/>
          </a:blip>
          <a:srcRect b="0" l="27099" r="28482" t="0"/>
          <a:stretch/>
        </p:blipFill>
        <p:spPr>
          <a:xfrm>
            <a:off x="4546600" y="0"/>
            <a:ext cx="4597399" cy="6898609"/>
          </a:xfrm>
          <a:prstGeom prst="rect">
            <a:avLst/>
          </a:prstGeom>
          <a:noFill/>
          <a:ln>
            <a:noFill/>
          </a:ln>
        </p:spPr>
      </p:pic>
      <p:sp>
        <p:nvSpPr>
          <p:cNvPr id="41" name="Google Shape;41;p8"/>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5 (no image)">
  <p:cSld name="Title slide – Red option 5 (no image)">
    <p:spTree>
      <p:nvGrpSpPr>
        <p:cNvPr id="43" name="Shape 43"/>
        <p:cNvGrpSpPr/>
        <p:nvPr/>
      </p:nvGrpSpPr>
      <p:grpSpPr>
        <a:xfrm>
          <a:off x="0" y="0"/>
          <a:ext cx="0" cy="0"/>
          <a:chOff x="0" y="0"/>
          <a:chExt cx="0" cy="0"/>
        </a:xfrm>
      </p:grpSpPr>
      <p:pic>
        <p:nvPicPr>
          <p:cNvPr descr="PPT Template background file_Red.jpg" id="44" name="Google Shape;44;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5" name="Google Shape;45;p9"/>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1 (add own image)">
  <p:cSld name="Title slide – White option 1 (add own image)">
    <p:spTree>
      <p:nvGrpSpPr>
        <p:cNvPr id="47" name="Shape 47"/>
        <p:cNvGrpSpPr/>
        <p:nvPr/>
      </p:nvGrpSpPr>
      <p:grpSpPr>
        <a:xfrm>
          <a:off x="0" y="0"/>
          <a:ext cx="0" cy="0"/>
          <a:chOff x="0" y="0"/>
          <a:chExt cx="0" cy="0"/>
        </a:xfrm>
      </p:grpSpPr>
      <p:sp>
        <p:nvSpPr>
          <p:cNvPr id="48" name="Google Shape;48;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USY_MB1_PMS_1_Colour_Standard_Logo.png" id="49" name="Google Shape;49;p10"/>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50" name="Google Shape;50;p10"/>
          <p:cNvSpPr/>
          <p:nvPr>
            <p:ph idx="2" type="pic"/>
          </p:nvPr>
        </p:nvSpPr>
        <p:spPr>
          <a:xfrm>
            <a:off x="4587876" y="418354"/>
            <a:ext cx="4150358" cy="6017555"/>
          </a:xfrm>
          <a:prstGeom prst="rect">
            <a:avLst/>
          </a:prstGeom>
          <a:solidFill>
            <a:srgbClr val="D8D8D8"/>
          </a:solidFill>
          <a:ln>
            <a:noFill/>
          </a:ln>
        </p:spPr>
      </p:sp>
      <p:sp>
        <p:nvSpPr>
          <p:cNvPr id="51" name="Google Shape;51;p10"/>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accent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9pPr>
          </a:lstStyle>
          <a:p/>
        </p:txBody>
      </p:sp>
      <p:sp>
        <p:nvSpPr>
          <p:cNvPr id="7" name="Google Shape;7;p1"/>
          <p:cNvSpPr txBox="1"/>
          <p:nvPr>
            <p:ph idx="1" type="body"/>
          </p:nvPr>
        </p:nvSpPr>
        <p:spPr>
          <a:xfrm>
            <a:off x="457200" y="1358900"/>
            <a:ext cx="8229600" cy="47672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Merriweather Sans"/>
              <a:buChar char="–"/>
              <a:defRPr b="0" i="0" sz="2400" u="none" cap="none" strike="noStrike">
                <a:solidFill>
                  <a:schemeClr val="dk1"/>
                </a:solidFill>
                <a:latin typeface="Twentieth Century"/>
                <a:ea typeface="Twentieth Century"/>
                <a:cs typeface="Twentieth Century"/>
                <a:sym typeface="Twentieth Century"/>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nvSpPr>
        <p:spPr>
          <a:xfrm>
            <a:off x="3810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dk1"/>
                </a:solidFill>
                <a:latin typeface="Twentieth Century"/>
                <a:ea typeface="Twentieth Century"/>
                <a:cs typeface="Twentieth Century"/>
                <a:sym typeface="Twentieth Century"/>
              </a:rPr>
              <a:t>The University of Sydney</a:t>
            </a:r>
            <a:endParaRPr/>
          </a:p>
        </p:txBody>
      </p:sp>
      <p:sp>
        <p:nvSpPr>
          <p:cNvPr id="9" name="Google Shape;9;p1"/>
          <p:cNvSpPr txBox="1"/>
          <p:nvPr/>
        </p:nvSpPr>
        <p:spPr>
          <a:xfrm>
            <a:off x="66294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chemeClr val="dk1"/>
                </a:solidFill>
                <a:latin typeface="Twentieth Century"/>
                <a:ea typeface="Twentieth Century"/>
                <a:cs typeface="Twentieth Century"/>
                <a:sym typeface="Twentieth Century"/>
              </a:rPr>
              <a:t>Page </a:t>
            </a:r>
            <a:fld id="{00000000-1234-1234-1234-123412341234}" type="slidenum">
              <a:rPr b="0" i="0" lang="en-US" sz="900" u="none" cap="none" strike="noStrike">
                <a:solidFill>
                  <a:schemeClr val="dk1"/>
                </a:solidFill>
                <a:latin typeface="Twentieth Century"/>
                <a:ea typeface="Twentieth Century"/>
                <a:cs typeface="Twentieth Century"/>
                <a:sym typeface="Twentieth Century"/>
              </a:rPr>
              <a:t>‹#›</a:t>
            </a:fld>
            <a:endParaRPr b="0" i="0" sz="9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81875" y="1492800"/>
            <a:ext cx="4633200" cy="18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lang="en-US"/>
              <a:t>FedGroup: A Federated Learning Approach for Anomaly Detection in IoT</a:t>
            </a:r>
            <a:endParaRPr/>
          </a:p>
          <a:p>
            <a:pPr indent="0" lvl="0" marL="0" marR="0" rtl="0" algn="l">
              <a:lnSpc>
                <a:spcPct val="100000"/>
              </a:lnSpc>
              <a:spcBef>
                <a:spcPts val="0"/>
              </a:spcBef>
              <a:spcAft>
                <a:spcPts val="0"/>
              </a:spcAft>
              <a:buNone/>
            </a:pPr>
            <a:r>
              <a:rPr lang="en-US"/>
              <a:t>Environments</a:t>
            </a:r>
            <a:br>
              <a:rPr b="0" lang="en-US">
                <a:solidFill>
                  <a:schemeClr val="dk1"/>
                </a:solidFill>
                <a:latin typeface="Twentieth Century"/>
                <a:ea typeface="Twentieth Century"/>
                <a:cs typeface="Twentieth Century"/>
                <a:sym typeface="Twentieth Century"/>
              </a:rPr>
            </a:br>
            <a:endParaRPr b="0">
              <a:solidFill>
                <a:schemeClr val="dk1"/>
              </a:solidFill>
              <a:latin typeface="Twentieth Century"/>
              <a:ea typeface="Twentieth Century"/>
              <a:cs typeface="Twentieth Century"/>
              <a:sym typeface="Twentieth Century"/>
            </a:endParaRPr>
          </a:p>
        </p:txBody>
      </p:sp>
      <p:sp>
        <p:nvSpPr>
          <p:cNvPr id="119" name="Google Shape;119;p25"/>
          <p:cNvSpPr txBox="1"/>
          <p:nvPr>
            <p:ph idx="4294967295" type="body"/>
          </p:nvPr>
        </p:nvSpPr>
        <p:spPr>
          <a:xfrm>
            <a:off x="366950" y="3513380"/>
            <a:ext cx="3963900" cy="1487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1650">
                <a:latin typeface="Twentieth Century"/>
                <a:ea typeface="Twentieth Century"/>
                <a:cs typeface="Twentieth Century"/>
                <a:sym typeface="Twentieth Century"/>
              </a:rPr>
              <a:t>Presented by</a:t>
            </a:r>
            <a:endParaRPr sz="1650">
              <a:latin typeface="Twentieth Century"/>
              <a:ea typeface="Twentieth Century"/>
              <a:cs typeface="Twentieth Century"/>
              <a:sym typeface="Twentieth Century"/>
            </a:endParaRPr>
          </a:p>
          <a:p>
            <a:pPr indent="0" lvl="0" marL="0" rtl="0" algn="l">
              <a:spcBef>
                <a:spcPts val="336"/>
              </a:spcBef>
              <a:spcAft>
                <a:spcPts val="0"/>
              </a:spcAft>
              <a:buClr>
                <a:schemeClr val="dk1"/>
              </a:buClr>
              <a:buSzPts val="2400"/>
              <a:buNone/>
            </a:pPr>
            <a:r>
              <a:rPr lang="en-US" sz="1650"/>
              <a:t>Yixuan Zhang</a:t>
            </a:r>
            <a:endParaRPr sz="1650"/>
          </a:p>
          <a:p>
            <a:pPr indent="0" lvl="0" marL="0" marR="0" rtl="0" algn="l">
              <a:lnSpc>
                <a:spcPct val="100000"/>
              </a:lnSpc>
              <a:spcBef>
                <a:spcPts val="336"/>
              </a:spcBef>
              <a:spcAft>
                <a:spcPts val="0"/>
              </a:spcAft>
              <a:buClr>
                <a:schemeClr val="dk1"/>
              </a:buClr>
              <a:buSzPts val="2400"/>
              <a:buNone/>
            </a:pPr>
            <a:r>
              <a:rPr lang="en-US" sz="1650"/>
              <a:t>Basem Suleiman</a:t>
            </a:r>
            <a:endParaRPr sz="1650"/>
          </a:p>
          <a:p>
            <a:pPr indent="0" lvl="0" marL="0" marR="0" rtl="0" algn="l">
              <a:lnSpc>
                <a:spcPct val="100000"/>
              </a:lnSpc>
              <a:spcBef>
                <a:spcPts val="336"/>
              </a:spcBef>
              <a:spcAft>
                <a:spcPts val="0"/>
              </a:spcAft>
              <a:buClr>
                <a:schemeClr val="dk1"/>
              </a:buClr>
              <a:buSzPts val="2400"/>
              <a:buFont typeface="Arial"/>
              <a:buNone/>
            </a:pPr>
            <a:r>
              <a:rPr lang="en-US" sz="1650"/>
              <a:t>Muhammad Johan Alibasa</a:t>
            </a:r>
            <a:endParaRPr sz="1650"/>
          </a:p>
          <a:p>
            <a:pPr indent="0" lvl="0" marL="0" marR="0" rtl="0" algn="l">
              <a:lnSpc>
                <a:spcPct val="100000"/>
              </a:lnSpc>
              <a:spcBef>
                <a:spcPts val="336"/>
              </a:spcBef>
              <a:spcAft>
                <a:spcPts val="0"/>
              </a:spcAft>
              <a:buClr>
                <a:schemeClr val="dk1"/>
              </a:buClr>
              <a:buSzPts val="2400"/>
              <a:buNone/>
            </a:pPr>
            <a:r>
              <a:t/>
            </a:r>
            <a:endParaRPr sz="1650"/>
          </a:p>
        </p:txBody>
      </p:sp>
      <p:pic>
        <p:nvPicPr>
          <p:cNvPr id="120" name="Google Shape;120;p25"/>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Why Fairness?</a:t>
            </a:r>
            <a:endParaRPr b="0">
              <a:solidFill>
                <a:schemeClr val="accent1"/>
              </a:solidFill>
              <a:latin typeface="Twentieth Century"/>
              <a:ea typeface="Twentieth Century"/>
              <a:cs typeface="Twentieth Century"/>
              <a:sym typeface="Twentieth Century"/>
            </a:endParaRPr>
          </a:p>
        </p:txBody>
      </p:sp>
      <p:sp>
        <p:nvSpPr>
          <p:cNvPr id="188" name="Google Shape;188;p34"/>
          <p:cNvSpPr txBox="1"/>
          <p:nvPr>
            <p:ph idx="1" type="body"/>
          </p:nvPr>
        </p:nvSpPr>
        <p:spPr>
          <a:xfrm>
            <a:off x="457200" y="1024150"/>
            <a:ext cx="8229600" cy="3948000"/>
          </a:xfrm>
          <a:prstGeom prst="rect">
            <a:avLst/>
          </a:prstGeom>
          <a:noFill/>
          <a:ln>
            <a:noFill/>
          </a:ln>
        </p:spPr>
        <p:txBody>
          <a:bodyPr anchorCtr="0" anchor="t" bIns="45700" lIns="91425" spcFirstLastPara="1" rIns="91425" wrap="square" tIns="45700">
            <a:noAutofit/>
          </a:bodyPr>
          <a:lstStyle/>
          <a:p>
            <a:pPr indent="-381000" lvl="0" marL="457200" rtl="0" algn="l">
              <a:spcBef>
                <a:spcPts val="1080"/>
              </a:spcBef>
              <a:spcAft>
                <a:spcPts val="0"/>
              </a:spcAft>
              <a:buSzPts val="2400"/>
              <a:buChar char="●"/>
            </a:pPr>
            <a:r>
              <a:rPr lang="en-US"/>
              <a:t>The devices in the smart homes are not equally assigned in different groups</a:t>
            </a:r>
            <a:endParaRPr/>
          </a:p>
          <a:p>
            <a:pPr indent="-381000" lvl="0" marL="457200" marR="0" rtl="0" algn="l">
              <a:lnSpc>
                <a:spcPct val="90000"/>
              </a:lnSpc>
              <a:spcBef>
                <a:spcPts val="0"/>
              </a:spcBef>
              <a:spcAft>
                <a:spcPts val="0"/>
              </a:spcAft>
              <a:buSzPts val="2400"/>
              <a:buChar char="●"/>
            </a:pPr>
            <a:r>
              <a:rPr lang="en-US"/>
              <a:t>The result will be influenced by the extremely large/small updates</a:t>
            </a:r>
            <a:endParaRPr b="1"/>
          </a:p>
          <a:p>
            <a:pPr indent="-381000" lvl="0" marL="457200" rtl="0" algn="l">
              <a:lnSpc>
                <a:spcPct val="90000"/>
              </a:lnSpc>
              <a:spcBef>
                <a:spcPts val="0"/>
              </a:spcBef>
              <a:spcAft>
                <a:spcPts val="0"/>
              </a:spcAft>
              <a:buSzPts val="2400"/>
              <a:buChar char="●"/>
            </a:pPr>
            <a:r>
              <a:rPr lang="en-US"/>
              <a:t>The same category of IoT devices have similar functionality, structure, and network traffic flow data patterns</a:t>
            </a:r>
            <a:endParaRPr/>
          </a:p>
          <a:p>
            <a:pPr indent="-381000" lvl="0" marL="457200" rtl="0" algn="l">
              <a:spcBef>
                <a:spcPts val="0"/>
              </a:spcBef>
              <a:spcAft>
                <a:spcPts val="0"/>
              </a:spcAft>
              <a:buSzPts val="2400"/>
              <a:buChar char="●"/>
            </a:pPr>
            <a:r>
              <a:rPr lang="en-US"/>
              <a:t>The same category of IoT devices have similar vulnerable structure under similar attacks</a:t>
            </a:r>
            <a:endParaRPr/>
          </a:p>
          <a:p>
            <a:pPr indent="0" lvl="0" marL="0" rtl="0" algn="l">
              <a:lnSpc>
                <a:spcPct val="90000"/>
              </a:lnSpc>
              <a:spcBef>
                <a:spcPts val="1080"/>
              </a:spcBef>
              <a:spcAft>
                <a:spcPts val="0"/>
              </a:spcAft>
              <a:buNone/>
            </a:pPr>
            <a:r>
              <a:t/>
            </a:r>
            <a:endParaRPr/>
          </a:p>
          <a:p>
            <a:pPr indent="0" lvl="0" marL="0" rtl="0" algn="l">
              <a:lnSpc>
                <a:spcPct val="90000"/>
              </a:lnSpc>
              <a:spcBef>
                <a:spcPts val="1080"/>
              </a:spcBef>
              <a:spcAft>
                <a:spcPts val="0"/>
              </a:spcAft>
              <a:buNone/>
            </a:pPr>
            <a:r>
              <a:t/>
            </a:r>
            <a:endParaRPr>
              <a:solidFill>
                <a:srgbClr val="000000"/>
              </a:solidFill>
            </a:endParaRPr>
          </a:p>
          <a:p>
            <a:pPr indent="0" lvl="0" marL="0" rtl="0" algn="l">
              <a:lnSpc>
                <a:spcPct val="90000"/>
              </a:lnSpc>
              <a:spcBef>
                <a:spcPts val="1080"/>
              </a:spcBef>
              <a:spcAft>
                <a:spcPts val="0"/>
              </a:spcAft>
              <a:buNone/>
            </a:pPr>
            <a:r>
              <a:t/>
            </a:r>
            <a:endParaRPr>
              <a:solidFill>
                <a:srgbClr val="000000"/>
              </a:solidFill>
            </a:endParaRPr>
          </a:p>
        </p:txBody>
      </p:sp>
      <p:pic>
        <p:nvPicPr>
          <p:cNvPr id="189" name="Google Shape;189;p34"/>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Ensemble learning</a:t>
            </a:r>
            <a:endParaRPr b="0">
              <a:solidFill>
                <a:schemeClr val="accent1"/>
              </a:solidFill>
              <a:latin typeface="Twentieth Century"/>
              <a:ea typeface="Twentieth Century"/>
              <a:cs typeface="Twentieth Century"/>
              <a:sym typeface="Twentieth Century"/>
            </a:endParaRPr>
          </a:p>
        </p:txBody>
      </p:sp>
      <p:sp>
        <p:nvSpPr>
          <p:cNvPr id="195" name="Google Shape;195;p35"/>
          <p:cNvSpPr txBox="1"/>
          <p:nvPr>
            <p:ph idx="1" type="body"/>
          </p:nvPr>
        </p:nvSpPr>
        <p:spPr>
          <a:xfrm>
            <a:off x="457200" y="969000"/>
            <a:ext cx="8229600" cy="548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rPr b="1" lang="en-US"/>
              <a:t>Traditional Machine Learning:</a:t>
            </a:r>
            <a:endParaRPr b="1"/>
          </a:p>
          <a:p>
            <a:pPr indent="-381000" lvl="0" marL="457200" rtl="0" algn="l">
              <a:lnSpc>
                <a:spcPct val="90000"/>
              </a:lnSpc>
              <a:spcBef>
                <a:spcPts val="1080"/>
              </a:spcBef>
              <a:spcAft>
                <a:spcPts val="0"/>
              </a:spcAft>
              <a:buSzPts val="2400"/>
              <a:buChar char="●"/>
            </a:pPr>
            <a:r>
              <a:rPr lang="en-US"/>
              <a:t>Federated Learning (FedAvg) use the ML as the local model in every IoT device</a:t>
            </a:r>
            <a:endParaRPr/>
          </a:p>
          <a:p>
            <a:pPr indent="-381000" lvl="0" marL="457200" rtl="0" algn="l">
              <a:lnSpc>
                <a:spcPct val="90000"/>
              </a:lnSpc>
              <a:spcBef>
                <a:spcPts val="0"/>
              </a:spcBef>
              <a:spcAft>
                <a:spcPts val="0"/>
              </a:spcAft>
              <a:buSzPts val="2400"/>
              <a:buChar char="●"/>
            </a:pPr>
            <a:r>
              <a:rPr lang="en-US"/>
              <a:t>The performances are not always perfect as expected because ML are used to solve a specific question or type of question. </a:t>
            </a:r>
            <a:endParaRPr/>
          </a:p>
          <a:p>
            <a:pPr indent="-381000" lvl="0" marL="457200" rtl="0" algn="l">
              <a:lnSpc>
                <a:spcPct val="90000"/>
              </a:lnSpc>
              <a:spcBef>
                <a:spcPts val="0"/>
              </a:spcBef>
              <a:spcAft>
                <a:spcPts val="0"/>
              </a:spcAft>
              <a:buSzPts val="2400"/>
              <a:buChar char="●"/>
            </a:pPr>
            <a:r>
              <a:rPr lang="en-US"/>
              <a:t>Some perform good and some are not</a:t>
            </a:r>
            <a:endParaRPr/>
          </a:p>
          <a:p>
            <a:pPr indent="0" lvl="0" marL="0" rtl="0" algn="l">
              <a:lnSpc>
                <a:spcPct val="90000"/>
              </a:lnSpc>
              <a:spcBef>
                <a:spcPts val="1080"/>
              </a:spcBef>
              <a:spcAft>
                <a:spcPts val="0"/>
              </a:spcAft>
              <a:buNone/>
            </a:pPr>
            <a:r>
              <a:rPr b="1" lang="en-US"/>
              <a:t>Ensemble Learning:</a:t>
            </a:r>
            <a:r>
              <a:rPr lang="en-US">
                <a:solidFill>
                  <a:srgbClr val="000000"/>
                </a:solidFill>
              </a:rPr>
              <a:t> </a:t>
            </a:r>
            <a:endParaRPr>
              <a:solidFill>
                <a:srgbClr val="000000"/>
              </a:solidFill>
            </a:endParaRPr>
          </a:p>
          <a:p>
            <a:pPr indent="-381000" lvl="0" marL="457200" rtl="0" algn="l">
              <a:lnSpc>
                <a:spcPct val="90000"/>
              </a:lnSpc>
              <a:spcBef>
                <a:spcPts val="1080"/>
              </a:spcBef>
              <a:spcAft>
                <a:spcPts val="0"/>
              </a:spcAft>
              <a:buClr>
                <a:srgbClr val="000000"/>
              </a:buClr>
              <a:buSzPts val="2400"/>
              <a:buChar char="●"/>
            </a:pPr>
            <a:r>
              <a:rPr lang="en-US">
                <a:solidFill>
                  <a:srgbClr val="000000"/>
                </a:solidFill>
              </a:rPr>
              <a:t>Combine multiple models as one for a better forecast. </a:t>
            </a:r>
            <a:endParaRPr>
              <a:solidFill>
                <a:srgbClr val="000000"/>
              </a:solidFill>
            </a:endParaRPr>
          </a:p>
          <a:p>
            <a:pPr indent="-381000" lvl="0" marL="457200" rtl="0" algn="l">
              <a:lnSpc>
                <a:spcPct val="90000"/>
              </a:lnSpc>
              <a:spcBef>
                <a:spcPts val="0"/>
              </a:spcBef>
              <a:spcAft>
                <a:spcPts val="0"/>
              </a:spcAft>
              <a:buClr>
                <a:srgbClr val="000000"/>
              </a:buClr>
              <a:buSzPts val="2400"/>
              <a:buChar char="●"/>
            </a:pPr>
            <a:r>
              <a:rPr lang="en-US">
                <a:solidFill>
                  <a:srgbClr val="000000"/>
                </a:solidFill>
              </a:rPr>
              <a:t>Use Ensemble learning as local model and Federated Learning-based model as central model</a:t>
            </a:r>
            <a:endParaRPr>
              <a:solidFill>
                <a:srgbClr val="000000"/>
              </a:solidFill>
            </a:endParaRPr>
          </a:p>
        </p:txBody>
      </p:sp>
      <p:pic>
        <p:nvPicPr>
          <p:cNvPr id="196" name="Google Shape;196;p35"/>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b="0">
              <a:solidFill>
                <a:schemeClr val="accent1"/>
              </a:solidFill>
              <a:latin typeface="Twentieth Century"/>
              <a:ea typeface="Twentieth Century"/>
              <a:cs typeface="Twentieth Century"/>
              <a:sym typeface="Twentieth Century"/>
            </a:endParaRPr>
          </a:p>
        </p:txBody>
      </p:sp>
      <p:pic>
        <p:nvPicPr>
          <p:cNvPr id="202" name="Google Shape;202;p36"/>
          <p:cNvPicPr preferRelativeResize="0"/>
          <p:nvPr/>
        </p:nvPicPr>
        <p:blipFill>
          <a:blip r:embed="rId3">
            <a:alphaModFix/>
          </a:blip>
          <a:stretch>
            <a:fillRect/>
          </a:stretch>
        </p:blipFill>
        <p:spPr>
          <a:xfrm>
            <a:off x="2023513" y="587325"/>
            <a:ext cx="5553075" cy="2009775"/>
          </a:xfrm>
          <a:prstGeom prst="rect">
            <a:avLst/>
          </a:prstGeom>
          <a:noFill/>
          <a:ln>
            <a:noFill/>
          </a:ln>
        </p:spPr>
      </p:pic>
      <p:sp>
        <p:nvSpPr>
          <p:cNvPr id="203" name="Google Shape;203;p36"/>
          <p:cNvSpPr txBox="1"/>
          <p:nvPr>
            <p:ph idx="1" type="body"/>
          </p:nvPr>
        </p:nvSpPr>
        <p:spPr>
          <a:xfrm>
            <a:off x="575825" y="2672825"/>
            <a:ext cx="8301600" cy="3175500"/>
          </a:xfrm>
          <a:prstGeom prst="rect">
            <a:avLst/>
          </a:prstGeom>
          <a:noFill/>
          <a:ln>
            <a:noFill/>
          </a:ln>
        </p:spPr>
        <p:txBody>
          <a:bodyPr anchorCtr="0" anchor="t" bIns="45700" lIns="91425" spcFirstLastPara="1" rIns="91425" wrap="square" tIns="45700">
            <a:noAutofit/>
          </a:bodyPr>
          <a:lstStyle/>
          <a:p>
            <a:pPr indent="0" lvl="0" marL="0" rtl="0" algn="l">
              <a:spcBef>
                <a:spcPts val="1080"/>
              </a:spcBef>
              <a:spcAft>
                <a:spcPts val="0"/>
              </a:spcAft>
              <a:buNone/>
            </a:pPr>
            <a:r>
              <a:rPr lang="en-US" sz="2000"/>
              <a:t>1. </a:t>
            </a:r>
            <a:r>
              <a:rPr lang="en-US" sz="2000"/>
              <a:t>Attack Detection: Determining whether it is an attack?</a:t>
            </a:r>
            <a:endParaRPr sz="2000"/>
          </a:p>
          <a:p>
            <a:pPr indent="0" lvl="0" marL="0" rtl="0" algn="l">
              <a:spcBef>
                <a:spcPts val="1080"/>
              </a:spcBef>
              <a:spcAft>
                <a:spcPts val="0"/>
              </a:spcAft>
              <a:buNone/>
            </a:pPr>
            <a:r>
              <a:rPr lang="en-US" sz="2000"/>
              <a:t>The highest accuracy of 99.91% reached by the FedGroup model using Ensemble Learning as the local model to train.</a:t>
            </a:r>
            <a:endParaRPr sz="2000"/>
          </a:p>
          <a:p>
            <a:pPr indent="0" lvl="0" marL="0" rtl="0" algn="l">
              <a:spcBef>
                <a:spcPts val="1080"/>
              </a:spcBef>
              <a:spcAft>
                <a:spcPts val="0"/>
              </a:spcAft>
              <a:buNone/>
            </a:pPr>
            <a:r>
              <a:rPr lang="en-US" sz="2000"/>
              <a:t>2. FL-based models perform equal or better performance than the traditional ML models.</a:t>
            </a:r>
            <a:endParaRPr sz="2000"/>
          </a:p>
          <a:p>
            <a:pPr indent="0" lvl="0" marL="0" rtl="0" algn="l">
              <a:spcBef>
                <a:spcPts val="1000"/>
              </a:spcBef>
              <a:spcAft>
                <a:spcPts val="0"/>
              </a:spcAft>
              <a:buNone/>
            </a:pPr>
            <a:r>
              <a:rPr lang="en-US" sz="2000"/>
              <a:t>Take the Decision Tree as the local model for attack type detection, </a:t>
            </a:r>
            <a:endParaRPr sz="2000"/>
          </a:p>
          <a:p>
            <a:pPr indent="0" lvl="0" marL="0" rtl="0" algn="l">
              <a:spcBef>
                <a:spcPts val="0"/>
              </a:spcBef>
              <a:spcAft>
                <a:spcPts val="0"/>
              </a:spcAft>
              <a:buNone/>
            </a:pPr>
            <a:r>
              <a:rPr lang="en-US" sz="2000"/>
              <a:t>Traditional ML: 10.04% FPR, FedAvg: 9.57% FPR, FedGroup: 7.70% FPR</a:t>
            </a:r>
            <a:endParaRPr sz="2000"/>
          </a:p>
          <a:p>
            <a:pPr indent="0" lvl="0" marL="0" rtl="0" algn="l">
              <a:spcBef>
                <a:spcPts val="1080"/>
              </a:spcBef>
              <a:spcAft>
                <a:spcPts val="0"/>
              </a:spcAft>
              <a:buNone/>
            </a:pPr>
            <a:r>
              <a:rPr lang="en-US" sz="2000"/>
              <a:t>3. The running time of FL-based is less than the traditional ML model </a:t>
            </a:r>
            <a:endParaRPr sz="2000"/>
          </a:p>
          <a:p>
            <a:pPr indent="0" lvl="0" marL="0" rtl="0" algn="l">
              <a:spcBef>
                <a:spcPts val="1080"/>
              </a:spcBef>
              <a:spcAft>
                <a:spcPts val="0"/>
              </a:spcAft>
              <a:buClr>
                <a:schemeClr val="dk1"/>
              </a:buClr>
              <a:buSzPts val="1100"/>
              <a:buFont typeface="Arial"/>
              <a:buNone/>
            </a:pPr>
            <a:r>
              <a:rPr lang="en-US" sz="2000"/>
              <a:t>For example, using Ensemble learning as the local model and FedGroup as the Central Model spends around 1/16 of time spend on Traditional ML and 0.9 of time spend on FedAvg.</a:t>
            </a:r>
            <a:endParaRPr sz="2000"/>
          </a:p>
        </p:txBody>
      </p:sp>
      <p:pic>
        <p:nvPicPr>
          <p:cNvPr id="204" name="Google Shape;204;p36"/>
          <p:cNvPicPr preferRelativeResize="0"/>
          <p:nvPr/>
        </p:nvPicPr>
        <p:blipFill>
          <a:blip r:embed="rId4">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Discussions</a:t>
            </a:r>
            <a:endParaRPr b="0">
              <a:solidFill>
                <a:schemeClr val="accent1"/>
              </a:solidFill>
              <a:latin typeface="Twentieth Century"/>
              <a:ea typeface="Twentieth Century"/>
              <a:cs typeface="Twentieth Century"/>
              <a:sym typeface="Twentieth Century"/>
            </a:endParaRPr>
          </a:p>
        </p:txBody>
      </p:sp>
      <p:sp>
        <p:nvSpPr>
          <p:cNvPr id="210" name="Google Shape;210;p37"/>
          <p:cNvSpPr txBox="1"/>
          <p:nvPr>
            <p:ph idx="1" type="body"/>
          </p:nvPr>
        </p:nvSpPr>
        <p:spPr>
          <a:xfrm>
            <a:off x="431800" y="1260475"/>
            <a:ext cx="8229600" cy="47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rPr b="1" lang="en-US"/>
              <a:t>Support or reject current studies</a:t>
            </a:r>
            <a:endParaRPr>
              <a:solidFill>
                <a:srgbClr val="000000"/>
              </a:solidFill>
            </a:endParaRPr>
          </a:p>
          <a:p>
            <a:pPr indent="0" lvl="0" marL="0" rtl="0" algn="l">
              <a:lnSpc>
                <a:spcPct val="90000"/>
              </a:lnSpc>
              <a:spcBef>
                <a:spcPts val="1080"/>
              </a:spcBef>
              <a:spcAft>
                <a:spcPts val="0"/>
              </a:spcAft>
              <a:buNone/>
            </a:pPr>
            <a:r>
              <a:rPr lang="en-US" sz="2000">
                <a:solidFill>
                  <a:srgbClr val="000000"/>
                </a:solidFill>
              </a:rPr>
              <a:t>The results of this study are consistent with those of Mohri et al. (2019) and Li et al. (2020), who suggest that uniform distribution is not the natural objective distribution in many situations and the issue of unfair. In light of the importance of bias of training data disclosure, it is imperative to address this gap in the research by aggregating updates based on groups.</a:t>
            </a:r>
            <a:endParaRPr sz="2000">
              <a:solidFill>
                <a:srgbClr val="000000"/>
              </a:solidFill>
            </a:endParaRPr>
          </a:p>
          <a:p>
            <a:pPr indent="0" lvl="0" marL="0" rtl="0" algn="l">
              <a:lnSpc>
                <a:spcPct val="90000"/>
              </a:lnSpc>
              <a:spcBef>
                <a:spcPts val="1080"/>
              </a:spcBef>
              <a:spcAft>
                <a:spcPts val="0"/>
              </a:spcAft>
              <a:buNone/>
            </a:pPr>
            <a:r>
              <a:t/>
            </a:r>
            <a:endParaRPr sz="1000">
              <a:solidFill>
                <a:srgbClr val="000000"/>
              </a:solidFill>
            </a:endParaRPr>
          </a:p>
          <a:p>
            <a:pPr indent="0" lvl="0" marL="0" rtl="0" algn="l">
              <a:lnSpc>
                <a:spcPct val="90000"/>
              </a:lnSpc>
              <a:spcBef>
                <a:spcPts val="1080"/>
              </a:spcBef>
              <a:spcAft>
                <a:spcPts val="0"/>
              </a:spcAft>
              <a:buNone/>
            </a:pPr>
            <a:r>
              <a:rPr b="1" lang="en-US"/>
              <a:t>Advice based on my results</a:t>
            </a:r>
            <a:endParaRPr>
              <a:solidFill>
                <a:srgbClr val="000000"/>
              </a:solidFill>
            </a:endParaRPr>
          </a:p>
          <a:p>
            <a:pPr indent="-355600" lvl="0" marL="457200" marR="0" rtl="0" algn="l">
              <a:lnSpc>
                <a:spcPct val="90000"/>
              </a:lnSpc>
              <a:spcBef>
                <a:spcPts val="1080"/>
              </a:spcBef>
              <a:spcAft>
                <a:spcPts val="0"/>
              </a:spcAft>
              <a:buClr>
                <a:srgbClr val="000000"/>
              </a:buClr>
              <a:buSzPts val="2000"/>
              <a:buChar char="●"/>
            </a:pPr>
            <a:r>
              <a:rPr lang="en-US" sz="2000">
                <a:solidFill>
                  <a:srgbClr val="000000"/>
                </a:solidFill>
              </a:rPr>
              <a:t>Real-time detection</a:t>
            </a:r>
            <a:endParaRPr sz="2000">
              <a:solidFill>
                <a:srgbClr val="000000"/>
              </a:solidFill>
            </a:endParaRPr>
          </a:p>
          <a:p>
            <a:pPr indent="-355600" lvl="0" marL="457200" marR="0" rtl="0" algn="l">
              <a:lnSpc>
                <a:spcPct val="90000"/>
              </a:lnSpc>
              <a:spcBef>
                <a:spcPts val="0"/>
              </a:spcBef>
              <a:spcAft>
                <a:spcPts val="0"/>
              </a:spcAft>
              <a:buClr>
                <a:srgbClr val="000000"/>
              </a:buClr>
              <a:buSzPts val="2000"/>
              <a:buChar char="●"/>
            </a:pPr>
            <a:r>
              <a:rPr lang="en-US" sz="2000">
                <a:solidFill>
                  <a:srgbClr val="000000"/>
                </a:solidFill>
              </a:rPr>
              <a:t>Expanding the model to other frameworks not limited to anomaly detection</a:t>
            </a:r>
            <a:endParaRPr sz="2000">
              <a:solidFill>
                <a:srgbClr val="000000"/>
              </a:solidFill>
            </a:endParaRPr>
          </a:p>
          <a:p>
            <a:pPr indent="-355600" lvl="0" marL="457200" marR="0" rtl="0" algn="l">
              <a:lnSpc>
                <a:spcPct val="90000"/>
              </a:lnSpc>
              <a:spcBef>
                <a:spcPts val="0"/>
              </a:spcBef>
              <a:spcAft>
                <a:spcPts val="0"/>
              </a:spcAft>
              <a:buClr>
                <a:srgbClr val="000000"/>
              </a:buClr>
              <a:buSzPts val="2000"/>
              <a:buChar char="●"/>
            </a:pPr>
            <a:r>
              <a:rPr lang="en-US" sz="2000">
                <a:solidFill>
                  <a:srgbClr val="000000"/>
                </a:solidFill>
              </a:rPr>
              <a:t>Finding the system cost</a:t>
            </a:r>
            <a:endParaRPr sz="2000">
              <a:solidFill>
                <a:srgbClr val="000000"/>
              </a:solidFill>
            </a:endParaRPr>
          </a:p>
          <a:p>
            <a:pPr indent="-355600" lvl="0" marL="457200" marR="0" rtl="0" algn="l">
              <a:lnSpc>
                <a:spcPct val="90000"/>
              </a:lnSpc>
              <a:spcBef>
                <a:spcPts val="0"/>
              </a:spcBef>
              <a:spcAft>
                <a:spcPts val="0"/>
              </a:spcAft>
              <a:buClr>
                <a:srgbClr val="000000"/>
              </a:buClr>
              <a:buSzPts val="2000"/>
              <a:buChar char="●"/>
            </a:pPr>
            <a:r>
              <a:rPr lang="en-US" sz="2000">
                <a:solidFill>
                  <a:srgbClr val="000000"/>
                </a:solidFill>
              </a:rPr>
              <a:t>How the link instability of wireless networks affects the model updating</a:t>
            </a:r>
            <a:endParaRPr sz="2000">
              <a:solidFill>
                <a:srgbClr val="000000"/>
              </a:solidFill>
            </a:endParaRPr>
          </a:p>
          <a:p>
            <a:pPr indent="-355600" lvl="0" marL="457200" marR="0" rtl="0" algn="l">
              <a:lnSpc>
                <a:spcPct val="90000"/>
              </a:lnSpc>
              <a:spcBef>
                <a:spcPts val="0"/>
              </a:spcBef>
              <a:spcAft>
                <a:spcPts val="0"/>
              </a:spcAft>
              <a:buClr>
                <a:srgbClr val="000000"/>
              </a:buClr>
              <a:buSzPts val="2000"/>
              <a:buChar char="●"/>
            </a:pPr>
            <a:r>
              <a:rPr lang="en-US" sz="2000">
                <a:solidFill>
                  <a:srgbClr val="000000"/>
                </a:solidFill>
              </a:rPr>
              <a:t>Groups on feature</a:t>
            </a:r>
            <a:r>
              <a:rPr lang="en-US" sz="2000">
                <a:solidFill>
                  <a:srgbClr val="000000"/>
                </a:solidFill>
              </a:rPr>
              <a:t>s</a:t>
            </a:r>
            <a:endParaRPr sz="2000">
              <a:solidFill>
                <a:srgbClr val="000000"/>
              </a:solidFill>
            </a:endParaRPr>
          </a:p>
        </p:txBody>
      </p:sp>
      <p:pic>
        <p:nvPicPr>
          <p:cNvPr id="211" name="Google Shape;211;p37"/>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Future</a:t>
            </a:r>
            <a:endParaRPr b="0">
              <a:solidFill>
                <a:schemeClr val="accent1"/>
              </a:solidFill>
              <a:latin typeface="Twentieth Century"/>
              <a:ea typeface="Twentieth Century"/>
              <a:cs typeface="Twentieth Century"/>
              <a:sym typeface="Twentieth Century"/>
            </a:endParaRPr>
          </a:p>
        </p:txBody>
      </p:sp>
      <p:sp>
        <p:nvSpPr>
          <p:cNvPr id="217" name="Google Shape;217;p38"/>
          <p:cNvSpPr txBox="1"/>
          <p:nvPr>
            <p:ph idx="1" type="body"/>
          </p:nvPr>
        </p:nvSpPr>
        <p:spPr>
          <a:xfrm>
            <a:off x="457200" y="901700"/>
            <a:ext cx="8229600" cy="548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t/>
            </a:r>
            <a:endParaRPr/>
          </a:p>
          <a:p>
            <a:pPr indent="-381000" lvl="0" marL="457200" rtl="0" algn="l">
              <a:lnSpc>
                <a:spcPct val="90000"/>
              </a:lnSpc>
              <a:spcBef>
                <a:spcPts val="1080"/>
              </a:spcBef>
              <a:spcAft>
                <a:spcPts val="0"/>
              </a:spcAft>
              <a:buSzPts val="2400"/>
              <a:buChar char="●"/>
            </a:pPr>
            <a:r>
              <a:rPr lang="en-US"/>
              <a:t>FedGroup is helpful to provide parameters of IoT devices within the same group. </a:t>
            </a:r>
            <a:endParaRPr/>
          </a:p>
          <a:p>
            <a:pPr indent="-381000" lvl="0" marL="457200" rtl="0" algn="l">
              <a:spcBef>
                <a:spcPts val="0"/>
              </a:spcBef>
              <a:spcAft>
                <a:spcPts val="0"/>
              </a:spcAft>
              <a:buSzPts val="2400"/>
              <a:buChar char="●"/>
            </a:pPr>
            <a:r>
              <a:rPr lang="en-US"/>
              <a:t>FedGroup can learn all the attack detection information based on groups</a:t>
            </a:r>
            <a:endParaRPr/>
          </a:p>
          <a:p>
            <a:pPr indent="-381000" lvl="0" marL="457200" rtl="0" algn="l">
              <a:spcBef>
                <a:spcPts val="0"/>
              </a:spcBef>
              <a:spcAft>
                <a:spcPts val="0"/>
              </a:spcAft>
              <a:buSzPts val="2400"/>
              <a:buChar char="●"/>
            </a:pPr>
            <a:r>
              <a:rPr lang="en-US"/>
              <a:t>If separate groups are based on multiple features, the FedGroup will learn more details about attacks to achieve better results.</a:t>
            </a:r>
            <a:endParaRPr/>
          </a:p>
        </p:txBody>
      </p:sp>
      <p:pic>
        <p:nvPicPr>
          <p:cNvPr id="218" name="Google Shape;218;p38"/>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b="0">
              <a:solidFill>
                <a:schemeClr val="accent1"/>
              </a:solidFill>
              <a:latin typeface="Twentieth Century"/>
              <a:ea typeface="Twentieth Century"/>
              <a:cs typeface="Twentieth Century"/>
              <a:sym typeface="Twentieth Century"/>
            </a:endParaRPr>
          </a:p>
        </p:txBody>
      </p:sp>
      <p:sp>
        <p:nvSpPr>
          <p:cNvPr id="224" name="Google Shape;224;p39"/>
          <p:cNvSpPr txBox="1"/>
          <p:nvPr>
            <p:ph idx="1" type="body"/>
          </p:nvPr>
        </p:nvSpPr>
        <p:spPr>
          <a:xfrm>
            <a:off x="457200" y="981850"/>
            <a:ext cx="8229600" cy="476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80"/>
              </a:spcBef>
              <a:spcAft>
                <a:spcPts val="0"/>
              </a:spcAft>
              <a:buNone/>
            </a:pPr>
            <a:r>
              <a:rPr lang="en-US"/>
              <a:t>I</a:t>
            </a:r>
            <a:r>
              <a:rPr lang="en-US"/>
              <a:t>ntroduce a new model called FedGroup model</a:t>
            </a:r>
            <a:endParaRPr/>
          </a:p>
          <a:p>
            <a:pPr indent="0" lvl="0" marL="0" marR="0" rtl="0" algn="l">
              <a:lnSpc>
                <a:spcPct val="90000"/>
              </a:lnSpc>
              <a:spcBef>
                <a:spcPts val="1080"/>
              </a:spcBef>
              <a:spcAft>
                <a:spcPts val="0"/>
              </a:spcAft>
              <a:buNone/>
            </a:pPr>
            <a:r>
              <a:rPr lang="en-US"/>
              <a:t>1) FedGroup improved in terms of accuracy of anomaly detection compared to the traditional model and FedAvg.</a:t>
            </a:r>
            <a:endParaRPr/>
          </a:p>
          <a:p>
            <a:pPr indent="0" lvl="0" marL="0" marR="0" rtl="0" algn="l">
              <a:lnSpc>
                <a:spcPct val="90000"/>
              </a:lnSpc>
              <a:spcBef>
                <a:spcPts val="1080"/>
              </a:spcBef>
              <a:spcAft>
                <a:spcPts val="0"/>
              </a:spcAft>
              <a:buNone/>
            </a:pPr>
            <a:r>
              <a:rPr lang="en-US"/>
              <a:t>2) FedGroup can address the issue of fairness of the training procedure and can maintain data privacy, as the values of learning parameters need to be shared with the central model. </a:t>
            </a:r>
            <a:endParaRPr/>
          </a:p>
          <a:p>
            <a:pPr indent="0" lvl="0" marL="0" marR="0" rtl="0" algn="l">
              <a:lnSpc>
                <a:spcPct val="90000"/>
              </a:lnSpc>
              <a:spcBef>
                <a:spcPts val="1080"/>
              </a:spcBef>
              <a:spcAft>
                <a:spcPts val="0"/>
              </a:spcAft>
              <a:buNone/>
            </a:pPr>
            <a:r>
              <a:rPr lang="en-US"/>
              <a:t>3) Ensemble Learning as local models used in our FedGroup achieved the best accuracy</a:t>
            </a:r>
            <a:endParaRPr/>
          </a:p>
          <a:p>
            <a:pPr indent="0" lvl="0" marL="0" marR="0" rtl="0" algn="l">
              <a:lnSpc>
                <a:spcPct val="90000"/>
              </a:lnSpc>
              <a:spcBef>
                <a:spcPts val="1080"/>
              </a:spcBef>
              <a:spcAft>
                <a:spcPts val="0"/>
              </a:spcAft>
              <a:buNone/>
            </a:pPr>
            <a:r>
              <a:t/>
            </a:r>
            <a:endParaRPr/>
          </a:p>
        </p:txBody>
      </p:sp>
      <p:pic>
        <p:nvPicPr>
          <p:cNvPr id="225" name="Google Shape;225;p39"/>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b="0">
              <a:solidFill>
                <a:schemeClr val="accent1"/>
              </a:solidFill>
              <a:latin typeface="Twentieth Century"/>
              <a:ea typeface="Twentieth Century"/>
              <a:cs typeface="Twentieth Century"/>
              <a:sym typeface="Twentieth Century"/>
            </a:endParaRPr>
          </a:p>
        </p:txBody>
      </p:sp>
      <p:sp>
        <p:nvSpPr>
          <p:cNvPr id="126" name="Google Shape;126;p26"/>
          <p:cNvSpPr txBox="1"/>
          <p:nvPr>
            <p:ph idx="1" type="body"/>
          </p:nvPr>
        </p:nvSpPr>
        <p:spPr>
          <a:xfrm>
            <a:off x="457200" y="1131700"/>
            <a:ext cx="8229600" cy="47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rriweather Sans"/>
              <a:buNone/>
            </a:pPr>
            <a:r>
              <a:rPr b="1" lang="en-US"/>
              <a:t>Research Background</a:t>
            </a:r>
            <a:endParaRPr/>
          </a:p>
          <a:p>
            <a:pPr indent="-381000" lvl="0" marL="457200" rtl="0" algn="l">
              <a:lnSpc>
                <a:spcPct val="90000"/>
              </a:lnSpc>
              <a:spcBef>
                <a:spcPts val="1080"/>
              </a:spcBef>
              <a:spcAft>
                <a:spcPts val="0"/>
              </a:spcAft>
              <a:buClr>
                <a:srgbClr val="000000"/>
              </a:buClr>
              <a:buSzPts val="2400"/>
              <a:buChar char="●"/>
            </a:pPr>
            <a:r>
              <a:rPr lang="en-US">
                <a:solidFill>
                  <a:srgbClr val="000000"/>
                </a:solidFill>
              </a:rPr>
              <a:t>The number of Internet-connected devices in the household are increasing:</a:t>
            </a:r>
            <a:endParaRPr>
              <a:latin typeface="Calibri"/>
              <a:ea typeface="Calibri"/>
              <a:cs typeface="Calibri"/>
              <a:sym typeface="Calibri"/>
            </a:endParaRPr>
          </a:p>
          <a:p>
            <a:pPr indent="0" lvl="0" marL="457200" rtl="0" algn="l">
              <a:lnSpc>
                <a:spcPct val="90000"/>
              </a:lnSpc>
              <a:spcBef>
                <a:spcPts val="1080"/>
              </a:spcBef>
              <a:spcAft>
                <a:spcPts val="0"/>
              </a:spcAft>
              <a:buNone/>
            </a:pPr>
            <a:r>
              <a:rPr lang="en-US">
                <a:solidFill>
                  <a:srgbClr val="000000"/>
                </a:solidFill>
              </a:rPr>
              <a:t>Cisco highlights that the number of connected devices per person in the smart home has surged rapidly from 0.08 in 2003 to 6.58 in 2020</a:t>
            </a:r>
            <a:endParaRPr>
              <a:solidFill>
                <a:srgbClr val="000000"/>
              </a:solidFill>
            </a:endParaRPr>
          </a:p>
          <a:p>
            <a:pPr indent="0" lvl="0" marL="342900" rtl="0" algn="l">
              <a:lnSpc>
                <a:spcPct val="90000"/>
              </a:lnSpc>
              <a:spcBef>
                <a:spcPts val="1080"/>
              </a:spcBef>
              <a:spcAft>
                <a:spcPts val="0"/>
              </a:spcAft>
              <a:buNone/>
            </a:pPr>
            <a:r>
              <a:t/>
            </a:r>
            <a:endParaRPr>
              <a:solidFill>
                <a:srgbClr val="000000"/>
              </a:solidFill>
            </a:endParaRPr>
          </a:p>
          <a:p>
            <a:pPr indent="-381000" lvl="0" marL="457200" rtl="0" algn="l">
              <a:lnSpc>
                <a:spcPct val="90000"/>
              </a:lnSpc>
              <a:spcBef>
                <a:spcPts val="1080"/>
              </a:spcBef>
              <a:spcAft>
                <a:spcPts val="0"/>
              </a:spcAft>
              <a:buClr>
                <a:srgbClr val="000000"/>
              </a:buClr>
              <a:buSzPts val="2400"/>
              <a:buChar char="●"/>
            </a:pPr>
            <a:r>
              <a:rPr lang="en-US">
                <a:solidFill>
                  <a:srgbClr val="000000"/>
                </a:solidFill>
              </a:rPr>
              <a:t>However, IoTs are vulnerable to the majority of wireless network attacks:</a:t>
            </a:r>
            <a:endParaRPr>
              <a:solidFill>
                <a:srgbClr val="000000"/>
              </a:solidFill>
            </a:endParaRPr>
          </a:p>
          <a:p>
            <a:pPr indent="0" lvl="0" marL="457200" rtl="0" algn="l">
              <a:lnSpc>
                <a:spcPct val="90000"/>
              </a:lnSpc>
              <a:spcBef>
                <a:spcPts val="1080"/>
              </a:spcBef>
              <a:spcAft>
                <a:spcPts val="0"/>
              </a:spcAft>
              <a:buNone/>
            </a:pPr>
            <a:r>
              <a:rPr lang="en-US">
                <a:solidFill>
                  <a:srgbClr val="000000"/>
                </a:solidFill>
              </a:rPr>
              <a:t>Recent research reported that around 59% of users are concerned about speakers listening to them without permission and gathering data without their knowledge</a:t>
            </a:r>
            <a:endParaRPr>
              <a:solidFill>
                <a:srgbClr val="000000"/>
              </a:solidFill>
            </a:endParaRPr>
          </a:p>
          <a:p>
            <a:pPr indent="0" lvl="0" marL="0" rtl="0" algn="l">
              <a:lnSpc>
                <a:spcPct val="90000"/>
              </a:lnSpc>
              <a:spcBef>
                <a:spcPts val="1080"/>
              </a:spcBef>
              <a:spcAft>
                <a:spcPts val="0"/>
              </a:spcAft>
              <a:buNone/>
            </a:pPr>
            <a:r>
              <a:t/>
            </a:r>
            <a:endParaRPr>
              <a:solidFill>
                <a:srgbClr val="000000"/>
              </a:solidFill>
            </a:endParaRPr>
          </a:p>
          <a:p>
            <a:pPr indent="0" lvl="0" marL="0" rtl="0" algn="l">
              <a:spcBef>
                <a:spcPts val="1080"/>
              </a:spcBef>
              <a:spcAft>
                <a:spcPts val="0"/>
              </a:spcAft>
              <a:buNone/>
            </a:pPr>
            <a:r>
              <a:t/>
            </a:r>
            <a:endParaRPr>
              <a:solidFill>
                <a:srgbClr val="000000"/>
              </a:solidFill>
            </a:endParaRPr>
          </a:p>
          <a:p>
            <a:pPr indent="0" lvl="0" marL="0" rtl="0" algn="l">
              <a:lnSpc>
                <a:spcPct val="90000"/>
              </a:lnSpc>
              <a:spcBef>
                <a:spcPts val="1080"/>
              </a:spcBef>
              <a:spcAft>
                <a:spcPts val="0"/>
              </a:spcAft>
              <a:buNone/>
            </a:pPr>
            <a:r>
              <a:t/>
            </a:r>
            <a:endParaRPr>
              <a:solidFill>
                <a:srgbClr val="000000"/>
              </a:solidFill>
            </a:endParaRPr>
          </a:p>
        </p:txBody>
      </p:sp>
      <p:pic>
        <p:nvPicPr>
          <p:cNvPr id="127" name="Google Shape;127;p26"/>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b="0">
              <a:solidFill>
                <a:schemeClr val="accent1"/>
              </a:solidFill>
              <a:latin typeface="Twentieth Century"/>
              <a:ea typeface="Twentieth Century"/>
              <a:cs typeface="Twentieth Century"/>
              <a:sym typeface="Twentieth Century"/>
            </a:endParaRPr>
          </a:p>
        </p:txBody>
      </p:sp>
      <p:sp>
        <p:nvSpPr>
          <p:cNvPr id="133" name="Google Shape;133;p27"/>
          <p:cNvSpPr txBox="1"/>
          <p:nvPr>
            <p:ph idx="1" type="body"/>
          </p:nvPr>
        </p:nvSpPr>
        <p:spPr>
          <a:xfrm>
            <a:off x="457200" y="1045350"/>
            <a:ext cx="8454000" cy="476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Research Question</a:t>
            </a:r>
            <a:endParaRPr b="1"/>
          </a:p>
          <a:p>
            <a:pPr indent="0" lvl="0" marL="0" rtl="0" algn="l">
              <a:spcBef>
                <a:spcPts val="1080"/>
              </a:spcBef>
              <a:spcAft>
                <a:spcPts val="0"/>
              </a:spcAft>
              <a:buClr>
                <a:schemeClr val="dk1"/>
              </a:buClr>
              <a:buSzPts val="1100"/>
              <a:buFont typeface="Arial"/>
              <a:buNone/>
            </a:pPr>
            <a:r>
              <a:rPr lang="en-US"/>
              <a:t>Attack Detection: Can we determine whether it is an attack?</a:t>
            </a:r>
            <a:endParaRPr/>
          </a:p>
          <a:p>
            <a:pPr indent="0" lvl="0" marL="0" rtl="0" algn="l">
              <a:spcBef>
                <a:spcPts val="1080"/>
              </a:spcBef>
              <a:spcAft>
                <a:spcPts val="0"/>
              </a:spcAft>
              <a:buClr>
                <a:schemeClr val="dk1"/>
              </a:buClr>
              <a:buSzPts val="1100"/>
              <a:buFont typeface="Arial"/>
              <a:buNone/>
            </a:pPr>
            <a:r>
              <a:t/>
            </a:r>
            <a:endParaRPr sz="1000"/>
          </a:p>
          <a:p>
            <a:pPr indent="0" lvl="0" marL="0" rtl="0" algn="l">
              <a:lnSpc>
                <a:spcPct val="90000"/>
              </a:lnSpc>
              <a:spcBef>
                <a:spcPts val="1080"/>
              </a:spcBef>
              <a:spcAft>
                <a:spcPts val="0"/>
              </a:spcAft>
              <a:buNone/>
            </a:pPr>
            <a:r>
              <a:rPr b="1" lang="en-US"/>
              <a:t>Research Aim</a:t>
            </a:r>
            <a:endParaRPr>
              <a:solidFill>
                <a:srgbClr val="000000"/>
              </a:solidFill>
            </a:endParaRPr>
          </a:p>
          <a:p>
            <a:pPr indent="-342900" lvl="0" marL="342900" marR="0" rtl="0" algn="l">
              <a:lnSpc>
                <a:spcPct val="90000"/>
              </a:lnSpc>
              <a:spcBef>
                <a:spcPts val="1080"/>
              </a:spcBef>
              <a:spcAft>
                <a:spcPts val="0"/>
              </a:spcAft>
              <a:buClr>
                <a:srgbClr val="000000"/>
              </a:buClr>
              <a:buSzPts val="2400"/>
              <a:buChar char="●"/>
            </a:pPr>
            <a:r>
              <a:rPr lang="en-US">
                <a:solidFill>
                  <a:srgbClr val="000000"/>
                </a:solidFill>
              </a:rPr>
              <a:t>Our</a:t>
            </a:r>
            <a:r>
              <a:rPr lang="en-US">
                <a:solidFill>
                  <a:srgbClr val="000000"/>
                </a:solidFill>
              </a:rPr>
              <a:t> project is focused on Anomaly detection in IoT Environments.</a:t>
            </a:r>
            <a:endParaRPr>
              <a:solidFill>
                <a:srgbClr val="000000"/>
              </a:solidFill>
            </a:endParaRPr>
          </a:p>
          <a:p>
            <a:pPr indent="-342900" lvl="0" marL="342900" marR="0" rtl="0" algn="l">
              <a:lnSpc>
                <a:spcPct val="90000"/>
              </a:lnSpc>
              <a:spcBef>
                <a:spcPts val="1080"/>
              </a:spcBef>
              <a:spcAft>
                <a:spcPts val="0"/>
              </a:spcAft>
              <a:buClr>
                <a:srgbClr val="000000"/>
              </a:buClr>
              <a:buSzPts val="2400"/>
              <a:buChar char="●"/>
            </a:pPr>
            <a:r>
              <a:rPr lang="en-US">
                <a:solidFill>
                  <a:srgbClr val="000000"/>
                </a:solidFill>
              </a:rPr>
              <a:t>The target audience is to help people who might have lots of Internet-connected devices in the household. </a:t>
            </a:r>
            <a:endParaRPr>
              <a:solidFill>
                <a:srgbClr val="000000"/>
              </a:solidFill>
            </a:endParaRPr>
          </a:p>
          <a:p>
            <a:pPr indent="-342900" lvl="0" marL="342900" marR="0" rtl="0" algn="l">
              <a:lnSpc>
                <a:spcPct val="90000"/>
              </a:lnSpc>
              <a:spcBef>
                <a:spcPts val="1080"/>
              </a:spcBef>
              <a:spcAft>
                <a:spcPts val="0"/>
              </a:spcAft>
              <a:buClr>
                <a:srgbClr val="000000"/>
              </a:buClr>
              <a:buSzPts val="2400"/>
              <a:buChar char="●"/>
            </a:pPr>
            <a:r>
              <a:rPr lang="en-US">
                <a:solidFill>
                  <a:srgbClr val="000000"/>
                </a:solidFill>
              </a:rPr>
              <a:t>The aim is to automatically detect the attacks and report the fact to the human at hand.</a:t>
            </a:r>
            <a:endParaRPr>
              <a:solidFill>
                <a:srgbClr val="000000"/>
              </a:solidFill>
            </a:endParaRPr>
          </a:p>
        </p:txBody>
      </p:sp>
      <p:pic>
        <p:nvPicPr>
          <p:cNvPr id="134" name="Google Shape;134;p27"/>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Literature Review</a:t>
            </a:r>
            <a:endParaRPr b="0">
              <a:solidFill>
                <a:schemeClr val="accent1"/>
              </a:solidFill>
              <a:latin typeface="Twentieth Century"/>
              <a:ea typeface="Twentieth Century"/>
              <a:cs typeface="Twentieth Century"/>
              <a:sym typeface="Twentieth Century"/>
            </a:endParaRPr>
          </a:p>
        </p:txBody>
      </p:sp>
      <p:graphicFrame>
        <p:nvGraphicFramePr>
          <p:cNvPr id="140" name="Google Shape;140;p28"/>
          <p:cNvGraphicFramePr/>
          <p:nvPr/>
        </p:nvGraphicFramePr>
        <p:xfrm>
          <a:off x="505801" y="1031872"/>
          <a:ext cx="3000000" cy="3000000"/>
        </p:xfrm>
        <a:graphic>
          <a:graphicData uri="http://schemas.openxmlformats.org/drawingml/2006/table">
            <a:tbl>
              <a:tblPr bandRow="1" firstRow="1">
                <a:noFill/>
                <a:tableStyleId>{24874785-C0E2-4136-A88D-33B70F8AD6EC}</a:tableStyleId>
              </a:tblPr>
              <a:tblGrid>
                <a:gridCol w="1508850"/>
                <a:gridCol w="3018125"/>
                <a:gridCol w="3782600"/>
              </a:tblGrid>
              <a:tr h="335300">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Key Author</a:t>
                      </a:r>
                      <a:endParaRPr sz="1600">
                        <a:latin typeface="Twentieth Century"/>
                        <a:ea typeface="Twentieth Century"/>
                        <a:cs typeface="Twentieth Century"/>
                        <a:sym typeface="Twentieth Century"/>
                      </a:endParaRPr>
                    </a:p>
                  </a:txBody>
                  <a:tcPr marT="45725" marB="45725" marR="91450" marL="91450">
                    <a:lnB cap="flat" cmpd="sng" w="9525">
                      <a:solidFill>
                        <a:srgbClr val="F05133"/>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600"/>
                        <a:buFont typeface="Twentieth Century"/>
                        <a:buNone/>
                      </a:pPr>
                      <a:r>
                        <a:rPr lang="en-US" sz="1600">
                          <a:latin typeface="Twentieth Century"/>
                          <a:ea typeface="Twentieth Century"/>
                          <a:cs typeface="Twentieth Century"/>
                          <a:sym typeface="Twentieth Century"/>
                        </a:rPr>
                        <a:t>Theories / Model</a:t>
                      </a:r>
                      <a:endParaRPr sz="1600">
                        <a:latin typeface="Twentieth Century"/>
                        <a:ea typeface="Twentieth Century"/>
                        <a:cs typeface="Twentieth Century"/>
                        <a:sym typeface="Twentieth Century"/>
                      </a:endParaRPr>
                    </a:p>
                  </a:txBody>
                  <a:tcPr marT="45725" marB="45725" marR="91450" marL="91450">
                    <a:lnB cap="flat" cmpd="sng" w="9525">
                      <a:solidFill>
                        <a:srgbClr val="F05133"/>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600"/>
                        <a:buFont typeface="Twentieth Century"/>
                        <a:buNone/>
                      </a:pPr>
                      <a:r>
                        <a:rPr lang="en-US" sz="1600">
                          <a:latin typeface="Twentieth Century"/>
                          <a:ea typeface="Twentieth Century"/>
                          <a:cs typeface="Twentieth Century"/>
                          <a:sym typeface="Twentieth Century"/>
                        </a:rPr>
                        <a:t>Important contents for our project</a:t>
                      </a:r>
                      <a:endParaRPr sz="1600">
                        <a:latin typeface="Twentieth Century"/>
                        <a:ea typeface="Twentieth Century"/>
                        <a:cs typeface="Twentieth Century"/>
                        <a:sym typeface="Twentieth Century"/>
                      </a:endParaRPr>
                    </a:p>
                  </a:txBody>
                  <a:tcPr marT="45725" marB="45725" marR="91450" marL="91450">
                    <a:lnB cap="flat" cmpd="sng" w="9525">
                      <a:solidFill>
                        <a:srgbClr val="F05133"/>
                      </a:solidFill>
                      <a:prstDash val="solid"/>
                      <a:round/>
                      <a:headEnd len="sm" w="sm" type="none"/>
                      <a:tailEnd len="sm" w="sm" type="none"/>
                    </a:lnB>
                    <a:solidFill>
                      <a:schemeClr val="accent1"/>
                    </a:solidFill>
                  </a:tcPr>
                </a:tc>
              </a:tr>
              <a:tr h="822975">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Stojkoska et al., 2017</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A review of Internet of Things for the smart home: Challenges and solutions</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Point out the challenges of a security issue and large data storage for cloud-based techniques</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579125">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McMahan et al., 2017</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Federated learning model</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Communication-Efﬁcient Learning of Deep Networks from Decentralised Data</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822975">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Rahman et al., 2020</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Internet of Things Intrusion Detection: Centralised, On-Device, or Federated Learning?</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The results prove that FL outperform the centralised learning model</a:t>
                      </a:r>
                      <a:endParaRPr sz="1600">
                        <a:latin typeface="Twentieth Century"/>
                        <a:ea typeface="Twentieth Century"/>
                        <a:cs typeface="Twentieth Century"/>
                        <a:sym typeface="Twentieth Century"/>
                      </a:endParaRPr>
                    </a:p>
                  </a:txBody>
                  <a:tcPr marT="45725" marB="45725" marR="91450" marL="91450">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822975">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Mohri et al., 2019</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Agnostic federated learning</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Centralised model is optimised for any target distribution produced by a mixture of client distributions to fix unfairness</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822975">
                <a:tc>
                  <a:txBody>
                    <a:bodyPr/>
                    <a:lstStyle/>
                    <a:p>
                      <a:pPr indent="0" lvl="0" marL="0" rtl="0" algn="l">
                        <a:spcBef>
                          <a:spcPts val="0"/>
                        </a:spcBef>
                        <a:spcAft>
                          <a:spcPts val="0"/>
                        </a:spcAft>
                        <a:buClr>
                          <a:schemeClr val="dk1"/>
                        </a:buClr>
                        <a:buSzPts val="1100"/>
                        <a:buFont typeface="Arial"/>
                        <a:buNone/>
                      </a:pPr>
                      <a:r>
                        <a:rPr lang="en-US" sz="1600">
                          <a:latin typeface="Twentieth Century"/>
                          <a:ea typeface="Twentieth Century"/>
                          <a:cs typeface="Twentieth Century"/>
                          <a:sym typeface="Twentieth Century"/>
                        </a:rPr>
                        <a:t>Li et al., 2020</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600">
                          <a:latin typeface="Twentieth Century"/>
                          <a:ea typeface="Twentieth Century"/>
                          <a:cs typeface="Twentieth Century"/>
                          <a:sym typeface="Twentieth Century"/>
                        </a:rPr>
                        <a:t>q-FFL</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Configured at a more granular scale to ensure equitable device distribution and maintain the same overall accuracy</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822975">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Vanerio and Casas, 2017</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Ensemble learning model: Super Learner for Network Security and Anomaly Detection</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wentieth Century"/>
                          <a:ea typeface="Twentieth Century"/>
                          <a:cs typeface="Twentieth Century"/>
                          <a:sym typeface="Twentieth Century"/>
                        </a:rPr>
                        <a:t>Ensemble learning for network security and anomaly detection have the ability to perform well results</a:t>
                      </a:r>
                      <a:endParaRPr sz="1600">
                        <a:latin typeface="Twentieth Century"/>
                        <a:ea typeface="Twentieth Century"/>
                        <a:cs typeface="Twentieth Century"/>
                        <a:sym typeface="Twentieth Century"/>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bl>
          </a:graphicData>
        </a:graphic>
      </p:graphicFrame>
      <p:pic>
        <p:nvPicPr>
          <p:cNvPr id="141" name="Google Shape;141;p28"/>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Literature Review</a:t>
            </a:r>
            <a:endParaRPr b="0">
              <a:solidFill>
                <a:schemeClr val="accent1"/>
              </a:solidFill>
              <a:latin typeface="Twentieth Century"/>
              <a:ea typeface="Twentieth Century"/>
              <a:cs typeface="Twentieth Century"/>
              <a:sym typeface="Twentieth Century"/>
            </a:endParaRPr>
          </a:p>
        </p:txBody>
      </p:sp>
      <p:sp>
        <p:nvSpPr>
          <p:cNvPr id="147" name="Google Shape;147;p29"/>
          <p:cNvSpPr txBox="1"/>
          <p:nvPr>
            <p:ph idx="1" type="body"/>
          </p:nvPr>
        </p:nvSpPr>
        <p:spPr>
          <a:xfrm>
            <a:off x="457200" y="1079025"/>
            <a:ext cx="8229600" cy="47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rPr b="1" lang="en-US"/>
              <a:t>Gaps</a:t>
            </a:r>
            <a:endParaRPr b="1"/>
          </a:p>
          <a:p>
            <a:pPr indent="0" lvl="0" marL="0" marR="0" rtl="0" algn="l">
              <a:lnSpc>
                <a:spcPct val="90000"/>
              </a:lnSpc>
              <a:spcBef>
                <a:spcPts val="1080"/>
              </a:spcBef>
              <a:spcAft>
                <a:spcPts val="0"/>
              </a:spcAft>
              <a:buNone/>
            </a:pPr>
            <a:r>
              <a:rPr lang="en-US"/>
              <a:t>1. Research identifying the attack using FL is still scarce and has not been explored in depth. </a:t>
            </a:r>
            <a:endParaRPr/>
          </a:p>
          <a:p>
            <a:pPr indent="0" lvl="0" marL="0" marR="0" rtl="0" algn="l">
              <a:lnSpc>
                <a:spcPct val="90000"/>
              </a:lnSpc>
              <a:spcBef>
                <a:spcPts val="1080"/>
              </a:spcBef>
              <a:spcAft>
                <a:spcPts val="0"/>
              </a:spcAft>
              <a:buNone/>
            </a:pPr>
            <a:r>
              <a:t/>
            </a:r>
            <a:endParaRPr sz="1000"/>
          </a:p>
          <a:p>
            <a:pPr indent="0" lvl="0" marL="0" marR="0" rtl="0" algn="l">
              <a:lnSpc>
                <a:spcPct val="90000"/>
              </a:lnSpc>
              <a:spcBef>
                <a:spcPts val="1080"/>
              </a:spcBef>
              <a:spcAft>
                <a:spcPts val="0"/>
              </a:spcAft>
              <a:buNone/>
            </a:pPr>
            <a:r>
              <a:rPr lang="en-US"/>
              <a:t>2. Simply choosing the overall average in the central model ignores the bias of the individuals and causes unfair performance.</a:t>
            </a:r>
            <a:endParaRPr/>
          </a:p>
          <a:p>
            <a:pPr indent="0" lvl="0" marL="0" marR="0" rtl="0" algn="l">
              <a:lnSpc>
                <a:spcPct val="90000"/>
              </a:lnSpc>
              <a:spcBef>
                <a:spcPts val="1080"/>
              </a:spcBef>
              <a:spcAft>
                <a:spcPts val="0"/>
              </a:spcAft>
              <a:buNone/>
            </a:pPr>
            <a:r>
              <a:t/>
            </a:r>
            <a:endParaRPr sz="1000"/>
          </a:p>
          <a:p>
            <a:pPr indent="0" lvl="0" marL="0" marR="0" rtl="0" algn="l">
              <a:lnSpc>
                <a:spcPct val="90000"/>
              </a:lnSpc>
              <a:spcBef>
                <a:spcPts val="1080"/>
              </a:spcBef>
              <a:spcAft>
                <a:spcPts val="0"/>
              </a:spcAft>
              <a:buNone/>
            </a:pPr>
            <a:r>
              <a:rPr lang="en-US"/>
              <a:t>3. Combine Ensemble Learning and FL-based learning in the model</a:t>
            </a:r>
            <a:endParaRPr/>
          </a:p>
          <a:p>
            <a:pPr indent="0" lvl="0" marL="0" rtl="0" algn="l">
              <a:lnSpc>
                <a:spcPct val="90000"/>
              </a:lnSpc>
              <a:spcBef>
                <a:spcPts val="1080"/>
              </a:spcBef>
              <a:spcAft>
                <a:spcPts val="0"/>
              </a:spcAft>
              <a:buNone/>
            </a:pPr>
            <a:r>
              <a:t/>
            </a:r>
            <a:endParaRPr>
              <a:solidFill>
                <a:srgbClr val="000000"/>
              </a:solidFill>
            </a:endParaRPr>
          </a:p>
        </p:txBody>
      </p:sp>
      <p:pic>
        <p:nvPicPr>
          <p:cNvPr id="148" name="Google Shape;148;p29"/>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b="0">
              <a:solidFill>
                <a:schemeClr val="accent1"/>
              </a:solidFill>
              <a:latin typeface="Twentieth Century"/>
              <a:ea typeface="Twentieth Century"/>
              <a:cs typeface="Twentieth Century"/>
              <a:sym typeface="Twentieth Century"/>
            </a:endParaRPr>
          </a:p>
        </p:txBody>
      </p:sp>
      <p:sp>
        <p:nvSpPr>
          <p:cNvPr id="154" name="Google Shape;154;p30"/>
          <p:cNvSpPr txBox="1"/>
          <p:nvPr>
            <p:ph idx="1" type="body"/>
          </p:nvPr>
        </p:nvSpPr>
        <p:spPr>
          <a:xfrm>
            <a:off x="457200" y="981850"/>
            <a:ext cx="4128900" cy="47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rPr b="1" lang="en-US"/>
              <a:t>Data</a:t>
            </a:r>
            <a:endParaRPr/>
          </a:p>
          <a:p>
            <a:pPr indent="-381000" lvl="0" marL="457200" marR="0" rtl="0" algn="l">
              <a:lnSpc>
                <a:spcPct val="90000"/>
              </a:lnSpc>
              <a:spcBef>
                <a:spcPts val="1080"/>
              </a:spcBef>
              <a:spcAft>
                <a:spcPts val="0"/>
              </a:spcAft>
              <a:buSzPts val="2400"/>
              <a:buChar char="●"/>
            </a:pPr>
            <a:r>
              <a:rPr lang="en-US"/>
              <a:t>Our data are coming from UNSW IoT analytics. </a:t>
            </a:r>
            <a:endParaRPr/>
          </a:p>
          <a:p>
            <a:pPr indent="-381000" lvl="0" marL="457200" marR="0" rtl="0" algn="l">
              <a:lnSpc>
                <a:spcPct val="90000"/>
              </a:lnSpc>
              <a:spcBef>
                <a:spcPts val="0"/>
              </a:spcBef>
              <a:spcAft>
                <a:spcPts val="0"/>
              </a:spcAft>
              <a:buSzPts val="2400"/>
              <a:buChar char="●"/>
            </a:pPr>
            <a:r>
              <a:rPr lang="en-US"/>
              <a:t>They demonstrate the real-life threats to evaluate the privacy and security risks of IoT devices. </a:t>
            </a:r>
            <a:endParaRPr/>
          </a:p>
          <a:p>
            <a:pPr indent="-381000" lvl="0" marL="457200" marR="0" rtl="0" algn="l">
              <a:lnSpc>
                <a:spcPct val="90000"/>
              </a:lnSpc>
              <a:spcBef>
                <a:spcPts val="0"/>
              </a:spcBef>
              <a:spcAft>
                <a:spcPts val="0"/>
              </a:spcAft>
              <a:buSzPts val="2400"/>
              <a:buChar char="●"/>
            </a:pPr>
            <a:r>
              <a:rPr lang="en-US"/>
              <a:t>The lab setup is a specialised implementation of this architecture houses at UNSW facility. </a:t>
            </a:r>
            <a:endParaRPr/>
          </a:p>
          <a:p>
            <a:pPr indent="-381000" lvl="0" marL="457200" marR="0" rtl="0" algn="l">
              <a:lnSpc>
                <a:spcPct val="90000"/>
              </a:lnSpc>
              <a:spcBef>
                <a:spcPts val="0"/>
              </a:spcBef>
              <a:spcAft>
                <a:spcPts val="0"/>
              </a:spcAft>
              <a:buSzPts val="2400"/>
              <a:buChar char="●"/>
            </a:pPr>
            <a:r>
              <a:rPr lang="en-US"/>
              <a:t>It has a total of 28 unique IoT devices representing 6 different categories, along with several non-IoT devices. </a:t>
            </a:r>
            <a:endParaRPr/>
          </a:p>
          <a:p>
            <a:pPr indent="0" lvl="0" marL="0" marR="0" rtl="0" algn="l">
              <a:lnSpc>
                <a:spcPct val="90000"/>
              </a:lnSpc>
              <a:spcBef>
                <a:spcPts val="1080"/>
              </a:spcBef>
              <a:spcAft>
                <a:spcPts val="0"/>
              </a:spcAft>
              <a:buNone/>
            </a:pPr>
            <a:r>
              <a:t/>
            </a:r>
            <a:endParaRPr/>
          </a:p>
        </p:txBody>
      </p:sp>
      <p:pic>
        <p:nvPicPr>
          <p:cNvPr id="155" name="Google Shape;155;p30"/>
          <p:cNvPicPr preferRelativeResize="0"/>
          <p:nvPr/>
        </p:nvPicPr>
        <p:blipFill rotWithShape="1">
          <a:blip r:embed="rId3">
            <a:alphaModFix/>
          </a:blip>
          <a:srcRect b="0" l="12124" r="1706" t="10185"/>
          <a:stretch/>
        </p:blipFill>
        <p:spPr>
          <a:xfrm>
            <a:off x="4712713" y="351825"/>
            <a:ext cx="4196848" cy="1860199"/>
          </a:xfrm>
          <a:prstGeom prst="rect">
            <a:avLst/>
          </a:prstGeom>
          <a:noFill/>
          <a:ln>
            <a:noFill/>
          </a:ln>
        </p:spPr>
      </p:pic>
      <p:pic>
        <p:nvPicPr>
          <p:cNvPr id="156" name="Google Shape;156;p30"/>
          <p:cNvPicPr preferRelativeResize="0"/>
          <p:nvPr/>
        </p:nvPicPr>
        <p:blipFill>
          <a:blip r:embed="rId4">
            <a:alphaModFix/>
          </a:blip>
          <a:stretch>
            <a:fillRect/>
          </a:stretch>
        </p:blipFill>
        <p:spPr>
          <a:xfrm>
            <a:off x="4628254" y="2415125"/>
            <a:ext cx="4365772" cy="3865375"/>
          </a:xfrm>
          <a:prstGeom prst="rect">
            <a:avLst/>
          </a:prstGeom>
          <a:noFill/>
          <a:ln>
            <a:noFill/>
          </a:ln>
        </p:spPr>
      </p:pic>
      <p:pic>
        <p:nvPicPr>
          <p:cNvPr id="157" name="Google Shape;157;p30"/>
          <p:cNvPicPr preferRelativeResize="0"/>
          <p:nvPr/>
        </p:nvPicPr>
        <p:blipFill>
          <a:blip r:embed="rId5">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 Dataset</a:t>
            </a:r>
            <a:endParaRPr b="0">
              <a:solidFill>
                <a:schemeClr val="accent1"/>
              </a:solidFill>
              <a:latin typeface="Twentieth Century"/>
              <a:ea typeface="Twentieth Century"/>
              <a:cs typeface="Twentieth Century"/>
              <a:sym typeface="Twentieth Century"/>
            </a:endParaRPr>
          </a:p>
        </p:txBody>
      </p:sp>
      <p:sp>
        <p:nvSpPr>
          <p:cNvPr id="163" name="Google Shape;163;p31"/>
          <p:cNvSpPr txBox="1"/>
          <p:nvPr>
            <p:ph idx="1" type="body"/>
          </p:nvPr>
        </p:nvSpPr>
        <p:spPr>
          <a:xfrm>
            <a:off x="457200" y="1400975"/>
            <a:ext cx="8765400" cy="47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t/>
            </a:r>
            <a:endParaRPr b="1"/>
          </a:p>
          <a:p>
            <a:pPr indent="0" lvl="0" marL="0" rtl="0" algn="l">
              <a:lnSpc>
                <a:spcPct val="90000"/>
              </a:lnSpc>
              <a:spcBef>
                <a:spcPts val="1080"/>
              </a:spcBef>
              <a:spcAft>
                <a:spcPts val="0"/>
              </a:spcAft>
              <a:buNone/>
            </a:pPr>
            <a:r>
              <a:t/>
            </a:r>
            <a:endParaRPr b="1"/>
          </a:p>
          <a:p>
            <a:pPr indent="0" lvl="0" marL="0" rtl="0" algn="l">
              <a:lnSpc>
                <a:spcPct val="90000"/>
              </a:lnSpc>
              <a:spcBef>
                <a:spcPts val="1080"/>
              </a:spcBef>
              <a:spcAft>
                <a:spcPts val="0"/>
              </a:spcAft>
              <a:buNone/>
            </a:pPr>
            <a:r>
              <a:t/>
            </a:r>
            <a:endParaRPr b="1"/>
          </a:p>
          <a:p>
            <a:pPr indent="0" lvl="0" marL="0" rtl="0" algn="l">
              <a:lnSpc>
                <a:spcPct val="90000"/>
              </a:lnSpc>
              <a:spcBef>
                <a:spcPts val="1080"/>
              </a:spcBef>
              <a:spcAft>
                <a:spcPts val="0"/>
              </a:spcAft>
              <a:buNone/>
            </a:pPr>
            <a:r>
              <a:t/>
            </a:r>
            <a:endParaRPr b="1"/>
          </a:p>
          <a:p>
            <a:pPr indent="0" lvl="0" marL="0" rtl="0" algn="l">
              <a:lnSpc>
                <a:spcPct val="90000"/>
              </a:lnSpc>
              <a:spcBef>
                <a:spcPts val="1080"/>
              </a:spcBef>
              <a:spcAft>
                <a:spcPts val="0"/>
              </a:spcAft>
              <a:buNone/>
            </a:pPr>
            <a:r>
              <a:rPr b="1" lang="en-US"/>
              <a:t>Network Traffic Flow </a:t>
            </a:r>
            <a:r>
              <a:rPr b="1" lang="en-US"/>
              <a:t>Data</a:t>
            </a:r>
            <a:endParaRPr/>
          </a:p>
          <a:p>
            <a:pPr indent="-342900" lvl="0" marL="342900" marR="0" rtl="0" algn="l">
              <a:lnSpc>
                <a:spcPct val="90000"/>
              </a:lnSpc>
              <a:spcBef>
                <a:spcPts val="1080"/>
              </a:spcBef>
              <a:spcAft>
                <a:spcPts val="0"/>
              </a:spcAft>
              <a:buClr>
                <a:srgbClr val="000000"/>
              </a:buClr>
              <a:buSzPts val="2400"/>
              <a:buChar char="●"/>
            </a:pPr>
            <a:r>
              <a:rPr lang="en-US">
                <a:solidFill>
                  <a:srgbClr val="000000"/>
                </a:solidFill>
              </a:rPr>
              <a:t>Attributes:  From###Port###Packet, To###Port###Packet,    From###Port###Byte, To###Port###Byte, </a:t>
            </a:r>
            <a:r>
              <a:rPr lang="en-US"/>
              <a:t>Timestamp</a:t>
            </a:r>
            <a:endParaRPr>
              <a:solidFill>
                <a:srgbClr val="000000"/>
              </a:solidFill>
            </a:endParaRPr>
          </a:p>
          <a:p>
            <a:pPr indent="-342900" lvl="0" marL="342900" marR="0" rtl="0" algn="l">
              <a:lnSpc>
                <a:spcPct val="90000"/>
              </a:lnSpc>
              <a:spcBef>
                <a:spcPts val="1080"/>
              </a:spcBef>
              <a:spcAft>
                <a:spcPts val="0"/>
              </a:spcAft>
              <a:buClr>
                <a:srgbClr val="000000"/>
              </a:buClr>
              <a:buSzPts val="2400"/>
              <a:buChar char="●"/>
            </a:pPr>
            <a:r>
              <a:rPr lang="en-US">
                <a:solidFill>
                  <a:srgbClr val="000000"/>
                </a:solidFill>
              </a:rPr>
              <a:t>Every minute collect once</a:t>
            </a:r>
            <a:endParaRPr/>
          </a:p>
          <a:p>
            <a:pPr indent="0" lvl="0" marL="0" rtl="0" algn="l">
              <a:spcBef>
                <a:spcPts val="1080"/>
              </a:spcBef>
              <a:spcAft>
                <a:spcPts val="0"/>
              </a:spcAft>
              <a:buNone/>
            </a:pPr>
            <a:r>
              <a:rPr b="1" lang="en-US"/>
              <a:t>Attack Data</a:t>
            </a:r>
            <a:endParaRPr/>
          </a:p>
          <a:p>
            <a:pPr indent="-342900" lvl="0" marL="342900" rtl="0" algn="l">
              <a:spcBef>
                <a:spcPts val="1080"/>
              </a:spcBef>
              <a:spcAft>
                <a:spcPts val="0"/>
              </a:spcAft>
              <a:buSzPts val="2400"/>
              <a:buChar char="●"/>
            </a:pPr>
            <a:r>
              <a:rPr lang="en-US"/>
              <a:t>Attributes: Start &amp; end time of the attack,  Impact and Attack Types</a:t>
            </a:r>
            <a:endParaRPr/>
          </a:p>
          <a:p>
            <a:pPr indent="0" lvl="0" marL="0" marR="0" rtl="0" algn="l">
              <a:lnSpc>
                <a:spcPct val="90000"/>
              </a:lnSpc>
              <a:spcBef>
                <a:spcPts val="1080"/>
              </a:spcBef>
              <a:spcAft>
                <a:spcPts val="0"/>
              </a:spcAft>
              <a:buNone/>
            </a:pPr>
            <a:r>
              <a:t/>
            </a:r>
            <a:endParaRPr/>
          </a:p>
          <a:p>
            <a:pPr indent="0" lvl="0" marL="0" marR="0" rtl="0" algn="l">
              <a:lnSpc>
                <a:spcPct val="90000"/>
              </a:lnSpc>
              <a:spcBef>
                <a:spcPts val="1080"/>
              </a:spcBef>
              <a:spcAft>
                <a:spcPts val="0"/>
              </a:spcAft>
              <a:buNone/>
            </a:pPr>
            <a:r>
              <a:t/>
            </a:r>
            <a:endParaRPr/>
          </a:p>
          <a:p>
            <a:pPr indent="0" lvl="0" marL="0" marR="0" rtl="0" algn="l">
              <a:lnSpc>
                <a:spcPct val="90000"/>
              </a:lnSpc>
              <a:spcBef>
                <a:spcPts val="108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1411952" y="955675"/>
            <a:ext cx="6224998" cy="2268550"/>
          </a:xfrm>
          <a:prstGeom prst="rect">
            <a:avLst/>
          </a:prstGeom>
          <a:noFill/>
          <a:ln>
            <a:noFill/>
          </a:ln>
        </p:spPr>
      </p:pic>
      <p:pic>
        <p:nvPicPr>
          <p:cNvPr id="165" name="Google Shape;165;p31"/>
          <p:cNvPicPr preferRelativeResize="0"/>
          <p:nvPr/>
        </p:nvPicPr>
        <p:blipFill>
          <a:blip r:embed="rId4">
            <a:alphaModFix/>
          </a:blip>
          <a:stretch>
            <a:fillRect/>
          </a:stretch>
        </p:blipFill>
        <p:spPr>
          <a:xfrm>
            <a:off x="4055875" y="4523500"/>
            <a:ext cx="4840375" cy="620950"/>
          </a:xfrm>
          <a:prstGeom prst="rect">
            <a:avLst/>
          </a:prstGeom>
          <a:noFill/>
          <a:ln>
            <a:noFill/>
          </a:ln>
        </p:spPr>
      </p:pic>
      <p:pic>
        <p:nvPicPr>
          <p:cNvPr id="166" name="Google Shape;166;p31"/>
          <p:cNvPicPr preferRelativeResize="0"/>
          <p:nvPr/>
        </p:nvPicPr>
        <p:blipFill rotWithShape="1">
          <a:blip r:embed="rId5">
            <a:alphaModFix/>
          </a:blip>
          <a:srcRect b="60031" l="0" r="0" t="0"/>
          <a:stretch/>
        </p:blipFill>
        <p:spPr>
          <a:xfrm>
            <a:off x="4331550" y="5917125"/>
            <a:ext cx="3684075" cy="704367"/>
          </a:xfrm>
          <a:prstGeom prst="rect">
            <a:avLst/>
          </a:prstGeom>
          <a:noFill/>
          <a:ln>
            <a:noFill/>
          </a:ln>
        </p:spPr>
      </p:pic>
      <p:pic>
        <p:nvPicPr>
          <p:cNvPr id="167" name="Google Shape;167;p31"/>
          <p:cNvPicPr preferRelativeResize="0"/>
          <p:nvPr/>
        </p:nvPicPr>
        <p:blipFill>
          <a:blip r:embed="rId6">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 FedGroup</a:t>
            </a:r>
            <a:endParaRPr b="0">
              <a:solidFill>
                <a:schemeClr val="accent1"/>
              </a:solidFill>
              <a:latin typeface="Twentieth Century"/>
              <a:ea typeface="Twentieth Century"/>
              <a:cs typeface="Twentieth Century"/>
              <a:sym typeface="Twentieth Century"/>
            </a:endParaRPr>
          </a:p>
        </p:txBody>
      </p:sp>
      <p:sp>
        <p:nvSpPr>
          <p:cNvPr id="173" name="Google Shape;173;p32"/>
          <p:cNvSpPr txBox="1"/>
          <p:nvPr>
            <p:ph idx="1" type="body"/>
          </p:nvPr>
        </p:nvSpPr>
        <p:spPr>
          <a:xfrm>
            <a:off x="4366450" y="427725"/>
            <a:ext cx="4457700" cy="4767300"/>
          </a:xfrm>
          <a:prstGeom prst="rect">
            <a:avLst/>
          </a:prstGeom>
          <a:noFill/>
          <a:ln>
            <a:noFill/>
          </a:ln>
        </p:spPr>
        <p:txBody>
          <a:bodyPr anchorCtr="0" anchor="t" bIns="45700" lIns="91425" spcFirstLastPara="1" rIns="91425" wrap="square" tIns="45700">
            <a:noAutofit/>
          </a:bodyPr>
          <a:lstStyle/>
          <a:p>
            <a:pPr indent="0" lvl="0" marL="0" rtl="0" algn="l">
              <a:spcBef>
                <a:spcPts val="1080"/>
              </a:spcBef>
              <a:spcAft>
                <a:spcPts val="0"/>
              </a:spcAft>
              <a:buClr>
                <a:schemeClr val="dk1"/>
              </a:buClr>
              <a:buSzPts val="1100"/>
              <a:buFont typeface="Arial"/>
              <a:buNone/>
            </a:pPr>
            <a:r>
              <a:rPr lang="en-US"/>
              <a:t>Step 1: Every device have local model to compute training network traffic flow data with all parameters and send the parameters best results to the central model;</a:t>
            </a:r>
            <a:endParaRPr/>
          </a:p>
          <a:p>
            <a:pPr indent="0" lvl="0" marL="0" rtl="0" algn="l">
              <a:spcBef>
                <a:spcPts val="1080"/>
              </a:spcBef>
              <a:spcAft>
                <a:spcPts val="0"/>
              </a:spcAft>
              <a:buClr>
                <a:schemeClr val="dk1"/>
              </a:buClr>
              <a:buSzPts val="1100"/>
              <a:buFont typeface="Arial"/>
              <a:buNone/>
            </a:pPr>
            <a:r>
              <a:rPr lang="en-US"/>
              <a:t>Step 2: Group master in the central model secure aggregate the parameters based on group without learning information about any participant;</a:t>
            </a:r>
            <a:endParaRPr/>
          </a:p>
          <a:p>
            <a:pPr indent="0" lvl="0" marL="0" rtl="0" algn="l">
              <a:spcBef>
                <a:spcPts val="1080"/>
              </a:spcBef>
              <a:spcAft>
                <a:spcPts val="0"/>
              </a:spcAft>
              <a:buClr>
                <a:schemeClr val="dk1"/>
              </a:buClr>
              <a:buSzPts val="1100"/>
              <a:buFont typeface="Arial"/>
              <a:buNone/>
            </a:pPr>
            <a:r>
              <a:rPr lang="en-US"/>
              <a:t>Step 3: Group master sends back the aggregated results to participants in the related group;</a:t>
            </a:r>
            <a:endParaRPr/>
          </a:p>
          <a:p>
            <a:pPr indent="0" lvl="0" marL="0" rtl="0" algn="l">
              <a:spcBef>
                <a:spcPts val="1080"/>
              </a:spcBef>
              <a:spcAft>
                <a:spcPts val="0"/>
              </a:spcAft>
              <a:buClr>
                <a:schemeClr val="dk1"/>
              </a:buClr>
              <a:buSzPts val="1100"/>
              <a:buFont typeface="Arial"/>
              <a:buNone/>
            </a:pPr>
            <a:r>
              <a:rPr lang="en-US"/>
              <a:t>Step 4: Local models update their model with the new parameters.</a:t>
            </a:r>
            <a:endParaRPr/>
          </a:p>
          <a:p>
            <a:pPr indent="0" lvl="0" marL="342900" rtl="0" algn="l">
              <a:spcBef>
                <a:spcPts val="1080"/>
              </a:spcBef>
              <a:spcAft>
                <a:spcPts val="0"/>
              </a:spcAft>
              <a:buNone/>
            </a:pPr>
            <a:r>
              <a:t/>
            </a:r>
            <a:endParaRPr/>
          </a:p>
        </p:txBody>
      </p:sp>
      <p:pic>
        <p:nvPicPr>
          <p:cNvPr id="174" name="Google Shape;174;p32"/>
          <p:cNvPicPr preferRelativeResize="0"/>
          <p:nvPr/>
        </p:nvPicPr>
        <p:blipFill>
          <a:blip r:embed="rId3">
            <a:alphaModFix/>
          </a:blip>
          <a:stretch>
            <a:fillRect/>
          </a:stretch>
        </p:blipFill>
        <p:spPr>
          <a:xfrm>
            <a:off x="173125" y="1389163"/>
            <a:ext cx="4089300" cy="3987636"/>
          </a:xfrm>
          <a:prstGeom prst="rect">
            <a:avLst/>
          </a:prstGeom>
          <a:noFill/>
          <a:ln>
            <a:noFill/>
          </a:ln>
        </p:spPr>
      </p:pic>
      <p:pic>
        <p:nvPicPr>
          <p:cNvPr id="175" name="Google Shape;175;p32"/>
          <p:cNvPicPr preferRelativeResize="0"/>
          <p:nvPr/>
        </p:nvPicPr>
        <p:blipFill>
          <a:blip r:embed="rId4">
            <a:alphaModFix/>
          </a:blip>
          <a:stretch>
            <a:fillRect/>
          </a:stretch>
        </p:blipFill>
        <p:spPr>
          <a:xfrm>
            <a:off x="7135898" y="117475"/>
            <a:ext cx="1822575" cy="28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Comparison</a:t>
            </a:r>
            <a:endParaRPr b="0">
              <a:solidFill>
                <a:schemeClr val="accent1"/>
              </a:solidFill>
              <a:latin typeface="Twentieth Century"/>
              <a:ea typeface="Twentieth Century"/>
              <a:cs typeface="Twentieth Century"/>
              <a:sym typeface="Twentieth Century"/>
            </a:endParaRPr>
          </a:p>
        </p:txBody>
      </p:sp>
      <p:sp>
        <p:nvSpPr>
          <p:cNvPr id="181" name="Google Shape;181;p33"/>
          <p:cNvSpPr txBox="1"/>
          <p:nvPr>
            <p:ph idx="1" type="body"/>
          </p:nvPr>
        </p:nvSpPr>
        <p:spPr>
          <a:xfrm>
            <a:off x="457200" y="1019500"/>
            <a:ext cx="8229600" cy="481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80"/>
              </a:spcBef>
              <a:spcAft>
                <a:spcPts val="0"/>
              </a:spcAft>
              <a:buNone/>
            </a:pPr>
            <a:r>
              <a:rPr b="1" lang="en-US"/>
              <a:t>Traditional Machine Learning: </a:t>
            </a:r>
            <a:r>
              <a:rPr lang="en-US"/>
              <a:t>IoT devices send all the data to the central model for training models</a:t>
            </a:r>
            <a:endParaRPr/>
          </a:p>
          <a:p>
            <a:pPr indent="0" lvl="0" marL="0" rtl="0" algn="l">
              <a:lnSpc>
                <a:spcPct val="90000"/>
              </a:lnSpc>
              <a:spcBef>
                <a:spcPts val="1080"/>
              </a:spcBef>
              <a:spcAft>
                <a:spcPts val="0"/>
              </a:spcAft>
              <a:buNone/>
            </a:pPr>
            <a:r>
              <a:t/>
            </a:r>
            <a:endParaRPr/>
          </a:p>
          <a:p>
            <a:pPr indent="0" lvl="0" marL="0" rtl="0" algn="l">
              <a:lnSpc>
                <a:spcPct val="90000"/>
              </a:lnSpc>
              <a:spcBef>
                <a:spcPts val="1080"/>
              </a:spcBef>
              <a:spcAft>
                <a:spcPts val="0"/>
              </a:spcAft>
              <a:buNone/>
            </a:pPr>
            <a:r>
              <a:rPr b="1" lang="en-US"/>
              <a:t>Federated Learning (FedAvg):</a:t>
            </a:r>
            <a:r>
              <a:rPr lang="en-US"/>
              <a:t> IoT devices training models locally and send the updates to the central model, the central model </a:t>
            </a:r>
            <a:r>
              <a:rPr lang="en-US"/>
              <a:t>aggregate</a:t>
            </a:r>
            <a:r>
              <a:rPr lang="en-US"/>
              <a:t> the average of the parameters for the next iteration</a:t>
            </a:r>
            <a:endParaRPr/>
          </a:p>
          <a:p>
            <a:pPr indent="0" lvl="0" marL="0" rtl="0" algn="l">
              <a:lnSpc>
                <a:spcPct val="90000"/>
              </a:lnSpc>
              <a:spcBef>
                <a:spcPts val="1080"/>
              </a:spcBef>
              <a:spcAft>
                <a:spcPts val="0"/>
              </a:spcAft>
              <a:buNone/>
            </a:pPr>
            <a:r>
              <a:t/>
            </a:r>
            <a:endParaRPr/>
          </a:p>
          <a:p>
            <a:pPr indent="0" lvl="0" marL="0" rtl="0" algn="l">
              <a:lnSpc>
                <a:spcPct val="90000"/>
              </a:lnSpc>
              <a:spcBef>
                <a:spcPts val="1080"/>
              </a:spcBef>
              <a:spcAft>
                <a:spcPts val="0"/>
              </a:spcAft>
              <a:buNone/>
            </a:pPr>
            <a:r>
              <a:rPr b="1" lang="en-US"/>
              <a:t>FedGroup:</a:t>
            </a:r>
            <a:r>
              <a:rPr lang="en-US"/>
              <a:t> The central model aggregate the average of the parameters based on </a:t>
            </a:r>
            <a:r>
              <a:rPr b="1" lang="en-US"/>
              <a:t>groups </a:t>
            </a:r>
            <a:endParaRPr b="1"/>
          </a:p>
          <a:p>
            <a:pPr indent="0" lvl="0" marL="0" rtl="0" algn="l">
              <a:lnSpc>
                <a:spcPct val="90000"/>
              </a:lnSpc>
              <a:spcBef>
                <a:spcPts val="1080"/>
              </a:spcBef>
              <a:spcAft>
                <a:spcPts val="0"/>
              </a:spcAft>
              <a:buNone/>
            </a:pPr>
            <a:r>
              <a:t/>
            </a:r>
            <a:endParaRPr>
              <a:solidFill>
                <a:srgbClr val="000000"/>
              </a:solidFill>
            </a:endParaRPr>
          </a:p>
          <a:p>
            <a:pPr indent="0" lvl="0" marL="0" rtl="0" algn="l">
              <a:lnSpc>
                <a:spcPct val="90000"/>
              </a:lnSpc>
              <a:spcBef>
                <a:spcPts val="1080"/>
              </a:spcBef>
              <a:spcAft>
                <a:spcPts val="0"/>
              </a:spcAft>
              <a:buNone/>
            </a:pPr>
            <a:r>
              <a:t/>
            </a:r>
            <a:endParaRPr>
              <a:solidFill>
                <a:srgbClr val="000000"/>
              </a:solidFill>
            </a:endParaRPr>
          </a:p>
        </p:txBody>
      </p:sp>
      <p:pic>
        <p:nvPicPr>
          <p:cNvPr id="182" name="Google Shape;182;p33"/>
          <p:cNvPicPr preferRelativeResize="0"/>
          <p:nvPr/>
        </p:nvPicPr>
        <p:blipFill>
          <a:blip r:embed="rId3">
            <a:alphaModFix/>
          </a:blip>
          <a:stretch>
            <a:fillRect/>
          </a:stretch>
        </p:blipFill>
        <p:spPr>
          <a:xfrm>
            <a:off x="7135898" y="117475"/>
            <a:ext cx="1822575" cy="28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template-standard_August15">
  <a:themeElements>
    <a:clrScheme name="The University of Sydney_Color Theme">
      <a:dk1>
        <a:srgbClr val="000000"/>
      </a:dk1>
      <a:lt1>
        <a:srgbClr val="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