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Economica"/>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38EA1B-7C8F-4763-97D6-5CBF4C1D944A}">
  <a:tblStyle styleId="{BD38EA1B-7C8F-4763-97D6-5CBF4C1D944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Economica-bold.fntdata"/><Relationship Id="rId27" Type="http://schemas.openxmlformats.org/officeDocument/2006/relationships/font" Target="fonts/Economic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Economica-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regular.fntdata"/><Relationship Id="rId30" Type="http://schemas.openxmlformats.org/officeDocument/2006/relationships/font" Target="fonts/Economica-boldItalic.fntdata"/><Relationship Id="rId11" Type="http://schemas.openxmlformats.org/officeDocument/2006/relationships/slide" Target="slides/slide5.xml"/><Relationship Id="rId33" Type="http://schemas.openxmlformats.org/officeDocument/2006/relationships/font" Target="fonts/OpenSans-italic.fntdata"/><Relationship Id="rId10" Type="http://schemas.openxmlformats.org/officeDocument/2006/relationships/slide" Target="slides/slide4.xml"/><Relationship Id="rId32"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0a5834be94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0a5834be94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a5834be94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a5834be94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9beaa228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9beaa228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9beaa228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9beaa228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9fe86747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9fe86747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a5834be9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a5834be9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9fe86747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9fe86747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a5834be94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a5834be94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0a5834be94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0a5834be94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8b60ced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8b60ced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9beaa22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9beaa22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 Shruthi				Performance Measures - All 3</a:t>
            </a:r>
            <a:endParaRPr/>
          </a:p>
          <a:p>
            <a:pPr indent="0" lvl="0" marL="0" rtl="0" algn="l">
              <a:spcBef>
                <a:spcPts val="0"/>
              </a:spcBef>
              <a:spcAft>
                <a:spcPts val="0"/>
              </a:spcAft>
              <a:buNone/>
            </a:pPr>
            <a:r>
              <a:rPr lang="en"/>
              <a:t>Overall Objectives - Gayathri</a:t>
            </a:r>
            <a:endParaRPr/>
          </a:p>
          <a:p>
            <a:pPr indent="0" lvl="0" marL="0" rtl="0" algn="l">
              <a:spcBef>
                <a:spcPts val="0"/>
              </a:spcBef>
              <a:spcAft>
                <a:spcPts val="0"/>
              </a:spcAft>
              <a:buNone/>
            </a:pPr>
            <a:r>
              <a:rPr lang="en"/>
              <a:t>Architecture Diagram - All 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we all know, the primary source for generating </a:t>
            </a:r>
            <a:r>
              <a:rPr lang="en"/>
              <a:t>electricity</a:t>
            </a:r>
            <a:r>
              <a:rPr lang="en"/>
              <a:t> is fossil fuels. However, it is highly anticipated that these would get </a:t>
            </a:r>
            <a:r>
              <a:rPr lang="en"/>
              <a:t>replenished</a:t>
            </a:r>
            <a:r>
              <a:rPr lang="en"/>
              <a:t> in the forthcoming years. People are naturally turning towards other forms of </a:t>
            </a:r>
            <a:r>
              <a:rPr lang="en"/>
              <a:t>energy</a:t>
            </a:r>
            <a:r>
              <a:rPr lang="en"/>
              <a:t> such as the renewable resources which includes solar, wind power. We see a lot of houses with solar panels fitted these days. However, traditional approach of going to the site, inspecting the rooftops involves a lot of manual effort, human resources and cost. To automate and </a:t>
            </a:r>
            <a:r>
              <a:rPr lang="en"/>
              <a:t>reduce the cost of the resources, our project aims to identify the optimized placement of PV panels in order to capture maximum sunlight and hence utilise maximum energy for consumption. </a:t>
            </a:r>
            <a:r>
              <a:rPr lang="en">
                <a:solidFill>
                  <a:schemeClr val="dk1"/>
                </a:solidFill>
              </a:rPr>
              <a:t>Maximum utilisation of solar power energy is possible when the rooftops are entirely utilised. </a:t>
            </a:r>
            <a:r>
              <a:rPr lang="en"/>
              <a:t>More clear the segmentation of rooftops, much better the results of alignment of panels. And to achieve this, we need to perform aerial semantic segmentation. </a:t>
            </a:r>
            <a:r>
              <a:rPr lang="en">
                <a:solidFill>
                  <a:schemeClr val="dk1"/>
                </a:solidFill>
              </a:rPr>
              <a:t>Using aerial images to identify objects on the earth’s surface has attracted great attention and aerial image segmentation has gained importance in recent years. However the variety and intricate look of the buildings in mixed backdrops has made it difficult for automatic detection of building objects from remote sensing data. And not just that, our segmentation should be able to segment flat and tilted rooftops as panel placements vary for the above two.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Maximum u</a:t>
            </a:r>
            <a:r>
              <a:rPr lang="en"/>
              <a:t>tilisation of solar power energy is possible when the rooftops are entirely utilised. However, manual inspection is a tedious process. Hence, we have decided to come up with automation to segment aerial rooftop images, thereby classifying the type of roofs as flat or tilted and then applying a maximum fit algorithm for the same.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8b60cede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8b60cede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9fe86747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9fe86747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a27a26668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a27a26668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9fe86747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09fe86747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0a5834be94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0a5834be94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9beaa2282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9beaa2282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a27a26668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a27a26668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first</a:t>
            </a:r>
            <a:r>
              <a:rPr lang="en"/>
              <a:t> step is data pre-processing:</a:t>
            </a:r>
            <a:endParaRPr/>
          </a:p>
          <a:p>
            <a:pPr indent="0" lvl="0" marL="0" rtl="0" algn="l">
              <a:spcBef>
                <a:spcPts val="0"/>
              </a:spcBef>
              <a:spcAft>
                <a:spcPts val="0"/>
              </a:spcAft>
              <a:buNone/>
            </a:pPr>
            <a:r>
              <a:rPr lang="en"/>
              <a:t>We use the AIRS dataset - </a:t>
            </a:r>
            <a:r>
              <a:rPr lang="en">
                <a:solidFill>
                  <a:schemeClr val="dk1"/>
                </a:solidFill>
                <a:highlight>
                  <a:schemeClr val="lt1"/>
                </a:highlight>
              </a:rPr>
              <a:t>The AIRS (Aerial Imagery for Roof Segmentation) dataset provides a wide coverage of aerial imagery with 7.5 cm resolution and over 220k buildings. AIRS dataset covers almost the full area of Christchurch, the largest city in the South Island of New Zealand. It contains around 800 images in training set, 90 each in testing and validation set. To further increase the size of dataset, we perform data augmentation. (This includes rotation, flipping, cropping etc - explain when asked about the  methods that will be used). We use the VIA annotator tool to label the training satellite aerial rooftops as flat or tilted. The dataset is now fed to the model for training.</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The 3rd module uses the maximum module fitting algorithm. Based on the semantically segmented images in the previous case, we take certain decisions based on the type of roof. In case of flat roof tops, we take in the tilt angle with which the PV needs to be fitted along with row spacing. The tilt angle is influential only for the case of the flat roofs because pitched roofs already have a fixed azimuth and tilt which PV module should comply with (mainly because of wind force and safety reasons). Explain row spacing as discussed and landscape ad portrait too. </a:t>
            </a:r>
            <a:endParaRPr>
              <a:solidFill>
                <a:schemeClr val="dk1"/>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a5940466b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a5940466b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jp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hyperlink" Target="https://arxiv.org/abs/1812.11606"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hyperlink" Target="https://doi.org/10.1016/j.adapen.2021.100057"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hyperlink" Target="https://ieeexplore.ieee.org/xpl/conhome/8767101/proceed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hyperlink" Target="https://arxiv.org/abs/1812.1160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700" y="1763725"/>
            <a:ext cx="8520600" cy="186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latin typeface="Times New Roman"/>
                <a:ea typeface="Times New Roman"/>
                <a:cs typeface="Times New Roman"/>
                <a:sym typeface="Times New Roman"/>
              </a:rPr>
              <a:t>Building </a:t>
            </a:r>
            <a:r>
              <a:rPr lang="en" sz="3600">
                <a:latin typeface="Times New Roman"/>
                <a:ea typeface="Times New Roman"/>
                <a:cs typeface="Times New Roman"/>
                <a:sym typeface="Times New Roman"/>
              </a:rPr>
              <a:t>extraction</a:t>
            </a:r>
            <a:r>
              <a:rPr lang="en" sz="3600">
                <a:latin typeface="Times New Roman"/>
                <a:ea typeface="Times New Roman"/>
                <a:cs typeface="Times New Roman"/>
                <a:sym typeface="Times New Roman"/>
              </a:rPr>
              <a:t> and classification of aerial images of rooftop for estimating maximal PV panel installation</a:t>
            </a:r>
            <a:endParaRPr sz="3600">
              <a:latin typeface="Times New Roman"/>
              <a:ea typeface="Times New Roman"/>
              <a:cs typeface="Times New Roman"/>
              <a:sym typeface="Times New Roman"/>
            </a:endParaRPr>
          </a:p>
        </p:txBody>
      </p:sp>
      <p:sp>
        <p:nvSpPr>
          <p:cNvPr id="63" name="Google Shape;63;p13"/>
          <p:cNvSpPr txBox="1"/>
          <p:nvPr/>
        </p:nvSpPr>
        <p:spPr>
          <a:xfrm>
            <a:off x="4238075" y="606825"/>
            <a:ext cx="428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FINAL YEAR PROJECT 2021-2022</a:t>
            </a:r>
            <a:endParaRPr b="1" sz="2000">
              <a:latin typeface="Times New Roman"/>
              <a:ea typeface="Times New Roman"/>
              <a:cs typeface="Times New Roman"/>
              <a:sym typeface="Times New Roman"/>
            </a:endParaRPr>
          </a:p>
        </p:txBody>
      </p:sp>
      <p:sp>
        <p:nvSpPr>
          <p:cNvPr id="64" name="Google Shape;64;p13"/>
          <p:cNvSpPr txBox="1"/>
          <p:nvPr/>
        </p:nvSpPr>
        <p:spPr>
          <a:xfrm>
            <a:off x="3273175" y="4043775"/>
            <a:ext cx="1485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TEAM 18</a:t>
            </a:r>
            <a:endParaRPr b="1" sz="2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nvSpPr>
        <p:spPr>
          <a:xfrm>
            <a:off x="1808250" y="210950"/>
            <a:ext cx="5786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LIST OF MODULES</a:t>
            </a:r>
            <a:endParaRPr b="1" sz="2000">
              <a:latin typeface="Times New Roman"/>
              <a:ea typeface="Times New Roman"/>
              <a:cs typeface="Times New Roman"/>
              <a:sym typeface="Times New Roman"/>
            </a:endParaRPr>
          </a:p>
        </p:txBody>
      </p:sp>
      <p:sp>
        <p:nvSpPr>
          <p:cNvPr id="121" name="Google Shape;121;p22"/>
          <p:cNvSpPr txBox="1"/>
          <p:nvPr/>
        </p:nvSpPr>
        <p:spPr>
          <a:xfrm>
            <a:off x="1054825" y="1326050"/>
            <a:ext cx="6650400" cy="12621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lang="en">
                <a:latin typeface="Times New Roman"/>
                <a:ea typeface="Times New Roman"/>
                <a:cs typeface="Times New Roman"/>
                <a:sym typeface="Times New Roman"/>
              </a:rPr>
              <a:t>Module I - Building Extraction.</a:t>
            </a:r>
            <a:endParaRPr>
              <a:latin typeface="Times New Roman"/>
              <a:ea typeface="Times New Roman"/>
              <a:cs typeface="Times New Roman"/>
              <a:sym typeface="Times New Roman"/>
            </a:endParaRPr>
          </a:p>
          <a:p>
            <a:pPr indent="0" lvl="0" marL="457200" rtl="0" algn="ctr">
              <a:spcBef>
                <a:spcPts val="0"/>
              </a:spcBef>
              <a:spcAft>
                <a:spcPts val="0"/>
              </a:spcAft>
              <a:buNone/>
            </a:pPr>
            <a:r>
              <a:t/>
            </a:r>
            <a:endParaRPr>
              <a:latin typeface="Times New Roman"/>
              <a:ea typeface="Times New Roman"/>
              <a:cs typeface="Times New Roman"/>
              <a:sym typeface="Times New Roman"/>
            </a:endParaRPr>
          </a:p>
          <a:p>
            <a:pPr indent="0" lvl="0" marL="457200" rtl="0" algn="ctr">
              <a:spcBef>
                <a:spcPts val="0"/>
              </a:spcBef>
              <a:spcAft>
                <a:spcPts val="0"/>
              </a:spcAft>
              <a:buNone/>
            </a:pPr>
            <a:r>
              <a:rPr lang="en">
                <a:latin typeface="Times New Roman"/>
                <a:ea typeface="Times New Roman"/>
                <a:cs typeface="Times New Roman"/>
                <a:sym typeface="Times New Roman"/>
              </a:rPr>
              <a:t>Module II - Rooftop Classification.</a:t>
            </a:r>
            <a:endParaRPr>
              <a:latin typeface="Times New Roman"/>
              <a:ea typeface="Times New Roman"/>
              <a:cs typeface="Times New Roman"/>
              <a:sym typeface="Times New Roman"/>
            </a:endParaRPr>
          </a:p>
          <a:p>
            <a:pPr indent="0" lvl="0" marL="457200" rtl="0" algn="ctr">
              <a:spcBef>
                <a:spcPts val="0"/>
              </a:spcBef>
              <a:spcAft>
                <a:spcPts val="0"/>
              </a:spcAft>
              <a:buNone/>
            </a:pPr>
            <a:r>
              <a:t/>
            </a:r>
            <a:endParaRPr>
              <a:latin typeface="Times New Roman"/>
              <a:ea typeface="Times New Roman"/>
              <a:cs typeface="Times New Roman"/>
              <a:sym typeface="Times New Roman"/>
            </a:endParaRPr>
          </a:p>
          <a:p>
            <a:pPr indent="457200" lvl="0" marL="0" rtl="0" algn="ctr">
              <a:spcBef>
                <a:spcPts val="0"/>
              </a:spcBef>
              <a:spcAft>
                <a:spcPts val="0"/>
              </a:spcAft>
              <a:buNone/>
            </a:pPr>
            <a:r>
              <a:rPr lang="en">
                <a:latin typeface="Times New Roman"/>
                <a:ea typeface="Times New Roman"/>
                <a:cs typeface="Times New Roman"/>
                <a:sym typeface="Times New Roman"/>
              </a:rPr>
              <a:t>Module III - Maximal Module Fitting.</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nvSpPr>
        <p:spPr>
          <a:xfrm>
            <a:off x="1808250" y="103825"/>
            <a:ext cx="5786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MODULE DESIGN</a:t>
            </a:r>
            <a:endParaRPr b="1" sz="2000">
              <a:latin typeface="Times New Roman"/>
              <a:ea typeface="Times New Roman"/>
              <a:cs typeface="Times New Roman"/>
              <a:sym typeface="Times New Roman"/>
            </a:endParaRPr>
          </a:p>
        </p:txBody>
      </p:sp>
      <p:sp>
        <p:nvSpPr>
          <p:cNvPr id="127" name="Google Shape;127;p23"/>
          <p:cNvSpPr txBox="1"/>
          <p:nvPr/>
        </p:nvSpPr>
        <p:spPr>
          <a:xfrm>
            <a:off x="1808250" y="596425"/>
            <a:ext cx="569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Times New Roman"/>
                <a:ea typeface="Times New Roman"/>
                <a:cs typeface="Times New Roman"/>
                <a:sym typeface="Times New Roman"/>
              </a:rPr>
              <a:t>MODULE I - BUILDING EXTRACTION</a:t>
            </a:r>
            <a:endParaRPr b="1">
              <a:latin typeface="Times New Roman"/>
              <a:ea typeface="Times New Roman"/>
              <a:cs typeface="Times New Roman"/>
              <a:sym typeface="Times New Roman"/>
            </a:endParaRPr>
          </a:p>
        </p:txBody>
      </p:sp>
      <p:sp>
        <p:nvSpPr>
          <p:cNvPr id="128" name="Google Shape;128;p23"/>
          <p:cNvSpPr txBox="1"/>
          <p:nvPr/>
        </p:nvSpPr>
        <p:spPr>
          <a:xfrm>
            <a:off x="385775" y="1133025"/>
            <a:ext cx="3801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INPUT: </a:t>
            </a:r>
            <a:r>
              <a:rPr lang="en">
                <a:solidFill>
                  <a:schemeClr val="dk1"/>
                </a:solidFill>
                <a:latin typeface="Times New Roman"/>
                <a:ea typeface="Times New Roman"/>
                <a:cs typeface="Times New Roman"/>
                <a:sym typeface="Times New Roman"/>
              </a:rPr>
              <a:t>AIRS Dataset</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OUTPUT: </a:t>
            </a:r>
            <a:r>
              <a:rPr lang="en">
                <a:solidFill>
                  <a:schemeClr val="dk1"/>
                </a:solidFill>
                <a:latin typeface="Times New Roman"/>
                <a:ea typeface="Times New Roman"/>
                <a:cs typeface="Times New Roman"/>
                <a:sym typeface="Times New Roman"/>
              </a:rPr>
              <a:t>Reconstructed rooftops without background</a:t>
            </a:r>
            <a:endParaRPr>
              <a:solidFill>
                <a:schemeClr val="dk1"/>
              </a:solidFill>
              <a:latin typeface="Times New Roman"/>
              <a:ea typeface="Times New Roman"/>
              <a:cs typeface="Times New Roman"/>
              <a:sym typeface="Times New Roman"/>
            </a:endParaRPr>
          </a:p>
        </p:txBody>
      </p:sp>
      <p:sp>
        <p:nvSpPr>
          <p:cNvPr id="129" name="Google Shape;129;p23"/>
          <p:cNvSpPr txBox="1"/>
          <p:nvPr/>
        </p:nvSpPr>
        <p:spPr>
          <a:xfrm>
            <a:off x="442025" y="1928800"/>
            <a:ext cx="4962600" cy="23808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We use AIRS dataset and select around 1k images from the dataset.</a:t>
            </a:r>
            <a:endParaRPr>
              <a:latin typeface="Times New Roman"/>
              <a:ea typeface="Times New Roman"/>
              <a:cs typeface="Times New Roman"/>
              <a:sym typeface="Times New Roman"/>
            </a:endParaRPr>
          </a:p>
          <a:p>
            <a:pPr indent="-317500" lvl="0" marL="457200" rtl="0" algn="l">
              <a:spcBef>
                <a:spcPts val="1000"/>
              </a:spcBef>
              <a:spcAft>
                <a:spcPts val="0"/>
              </a:spcAft>
              <a:buSzPts val="1400"/>
              <a:buFont typeface="Times New Roman"/>
              <a:buChar char="➔"/>
            </a:pPr>
            <a:r>
              <a:rPr lang="en">
                <a:latin typeface="Times New Roman"/>
                <a:ea typeface="Times New Roman"/>
                <a:cs typeface="Times New Roman"/>
                <a:sym typeface="Times New Roman"/>
              </a:rPr>
              <a:t>The input images are fed to the MultiRes U-Net model to perform binary segmentation.</a:t>
            </a:r>
            <a:endParaRPr>
              <a:latin typeface="Times New Roman"/>
              <a:ea typeface="Times New Roman"/>
              <a:cs typeface="Times New Roman"/>
              <a:sym typeface="Times New Roman"/>
            </a:endParaRPr>
          </a:p>
          <a:p>
            <a:pPr indent="-317500" lvl="0" marL="457200" rtl="0" algn="l">
              <a:spcBef>
                <a:spcPts val="1000"/>
              </a:spcBef>
              <a:spcAft>
                <a:spcPts val="0"/>
              </a:spcAft>
              <a:buSzPts val="1400"/>
              <a:buFont typeface="Times New Roman"/>
              <a:buChar char="➔"/>
            </a:pPr>
            <a:r>
              <a:rPr lang="en">
                <a:latin typeface="Times New Roman"/>
                <a:ea typeface="Times New Roman"/>
                <a:cs typeface="Times New Roman"/>
                <a:sym typeface="Times New Roman"/>
              </a:rPr>
              <a:t>The background is subtracted from the image.</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The segmented rooftop is reconstructed and fed to the next module.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130" name="Google Shape;130;p23"/>
          <p:cNvPicPr preferRelativeResize="0"/>
          <p:nvPr/>
        </p:nvPicPr>
        <p:blipFill rotWithShape="1">
          <a:blip r:embed="rId3">
            <a:alphaModFix/>
          </a:blip>
          <a:srcRect b="17648" l="6667" r="15347" t="0"/>
          <a:stretch/>
        </p:blipFill>
        <p:spPr>
          <a:xfrm>
            <a:off x="5998700" y="1133025"/>
            <a:ext cx="2057400" cy="38620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nvSpPr>
        <p:spPr>
          <a:xfrm>
            <a:off x="1338300" y="612250"/>
            <a:ext cx="7050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MODULE II - ROOFTOP CLASSIFICATION</a:t>
            </a:r>
            <a:endParaRPr b="1">
              <a:solidFill>
                <a:schemeClr val="dk1"/>
              </a:solidFill>
              <a:latin typeface="Times New Roman"/>
              <a:ea typeface="Times New Roman"/>
              <a:cs typeface="Times New Roman"/>
              <a:sym typeface="Times New Roman"/>
            </a:endParaRPr>
          </a:p>
        </p:txBody>
      </p:sp>
      <p:sp>
        <p:nvSpPr>
          <p:cNvPr id="136" name="Google Shape;136;p24"/>
          <p:cNvSpPr txBox="1"/>
          <p:nvPr/>
        </p:nvSpPr>
        <p:spPr>
          <a:xfrm>
            <a:off x="3072000" y="119650"/>
            <a:ext cx="3000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dk1"/>
                </a:solidFill>
                <a:latin typeface="Times New Roman"/>
                <a:ea typeface="Times New Roman"/>
                <a:cs typeface="Times New Roman"/>
                <a:sym typeface="Times New Roman"/>
              </a:rPr>
              <a:t>MODULE DESIGN</a:t>
            </a:r>
            <a:endParaRPr b="1" sz="2000">
              <a:solidFill>
                <a:schemeClr val="dk1"/>
              </a:solidFill>
              <a:latin typeface="Times New Roman"/>
              <a:ea typeface="Times New Roman"/>
              <a:cs typeface="Times New Roman"/>
              <a:sym typeface="Times New Roman"/>
            </a:endParaRPr>
          </a:p>
        </p:txBody>
      </p:sp>
      <p:sp>
        <p:nvSpPr>
          <p:cNvPr id="137" name="Google Shape;137;p24"/>
          <p:cNvSpPr txBox="1"/>
          <p:nvPr/>
        </p:nvSpPr>
        <p:spPr>
          <a:xfrm>
            <a:off x="4129675" y="1135175"/>
            <a:ext cx="258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INPUT: </a:t>
            </a:r>
            <a:r>
              <a:rPr lang="en">
                <a:solidFill>
                  <a:schemeClr val="dk1"/>
                </a:solidFill>
                <a:latin typeface="Times New Roman"/>
                <a:ea typeface="Times New Roman"/>
                <a:cs typeface="Times New Roman"/>
                <a:sym typeface="Times New Roman"/>
              </a:rPr>
              <a:t>Reconstructed image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OUTPUT: </a:t>
            </a:r>
            <a:r>
              <a:rPr lang="en">
                <a:solidFill>
                  <a:schemeClr val="dk1"/>
                </a:solidFill>
                <a:latin typeface="Times New Roman"/>
                <a:ea typeface="Times New Roman"/>
                <a:cs typeface="Times New Roman"/>
                <a:sym typeface="Times New Roman"/>
              </a:rPr>
              <a:t>Classified rooftop</a:t>
            </a:r>
            <a:endParaRPr>
              <a:solidFill>
                <a:schemeClr val="dk1"/>
              </a:solidFill>
              <a:latin typeface="Times New Roman"/>
              <a:ea typeface="Times New Roman"/>
              <a:cs typeface="Times New Roman"/>
              <a:sym typeface="Times New Roman"/>
            </a:endParaRPr>
          </a:p>
        </p:txBody>
      </p:sp>
      <p:pic>
        <p:nvPicPr>
          <p:cNvPr id="138" name="Google Shape;138;p24"/>
          <p:cNvPicPr preferRelativeResize="0"/>
          <p:nvPr/>
        </p:nvPicPr>
        <p:blipFill rotWithShape="1">
          <a:blip r:embed="rId3">
            <a:alphaModFix/>
          </a:blip>
          <a:srcRect b="12056" l="0" r="0" t="0"/>
          <a:stretch/>
        </p:blipFill>
        <p:spPr>
          <a:xfrm>
            <a:off x="338350" y="612250"/>
            <a:ext cx="2441925" cy="3817926"/>
          </a:xfrm>
          <a:prstGeom prst="rect">
            <a:avLst/>
          </a:prstGeom>
          <a:noFill/>
          <a:ln>
            <a:noFill/>
          </a:ln>
        </p:spPr>
      </p:pic>
      <p:sp>
        <p:nvSpPr>
          <p:cNvPr id="139" name="Google Shape;139;p24"/>
          <p:cNvSpPr txBox="1"/>
          <p:nvPr/>
        </p:nvSpPr>
        <p:spPr>
          <a:xfrm>
            <a:off x="3072000" y="1750775"/>
            <a:ext cx="5317200" cy="2835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Using CVAT/VIA tool, we annotate each of the segmented , reconstructed rooftop images as flat or tilted.</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This is done by using the software and marking boundaries on the rooftop and assigning labels.</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masked image along with input is stored for training.</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Object detection is performed on the masked image to mark boundaries on roof</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rooftops are classified and segmented based on type.</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nvSpPr>
        <p:spPr>
          <a:xfrm flipH="1" rot="587">
            <a:off x="764570" y="541416"/>
            <a:ext cx="7029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latin typeface="Times New Roman"/>
                <a:ea typeface="Times New Roman"/>
                <a:cs typeface="Times New Roman"/>
                <a:sym typeface="Times New Roman"/>
              </a:rPr>
              <a:t>MODULE III - MAXIMAL MODULE FITTING</a:t>
            </a:r>
            <a:endParaRPr b="1">
              <a:solidFill>
                <a:schemeClr val="dk1"/>
              </a:solidFill>
              <a:latin typeface="Times New Roman"/>
              <a:ea typeface="Times New Roman"/>
              <a:cs typeface="Times New Roman"/>
              <a:sym typeface="Times New Roman"/>
            </a:endParaRPr>
          </a:p>
        </p:txBody>
      </p:sp>
      <p:sp>
        <p:nvSpPr>
          <p:cNvPr id="145" name="Google Shape;145;p25"/>
          <p:cNvSpPr txBox="1"/>
          <p:nvPr/>
        </p:nvSpPr>
        <p:spPr>
          <a:xfrm>
            <a:off x="2779375" y="88425"/>
            <a:ext cx="30000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chemeClr val="dk1"/>
                </a:solidFill>
                <a:latin typeface="Times New Roman"/>
                <a:ea typeface="Times New Roman"/>
                <a:cs typeface="Times New Roman"/>
                <a:sym typeface="Times New Roman"/>
              </a:rPr>
              <a:t>MODULE DESIGN</a:t>
            </a:r>
            <a:endParaRPr b="1" sz="2000">
              <a:solidFill>
                <a:schemeClr val="dk1"/>
              </a:solidFill>
              <a:latin typeface="Times New Roman"/>
              <a:ea typeface="Times New Roman"/>
              <a:cs typeface="Times New Roman"/>
              <a:sym typeface="Times New Roman"/>
            </a:endParaRPr>
          </a:p>
        </p:txBody>
      </p:sp>
      <p:sp>
        <p:nvSpPr>
          <p:cNvPr id="146" name="Google Shape;146;p25"/>
          <p:cNvSpPr txBox="1"/>
          <p:nvPr/>
        </p:nvSpPr>
        <p:spPr>
          <a:xfrm>
            <a:off x="353625" y="985825"/>
            <a:ext cx="5292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INPUT: </a:t>
            </a:r>
            <a:r>
              <a:rPr lang="en">
                <a:solidFill>
                  <a:schemeClr val="dk1"/>
                </a:solidFill>
                <a:latin typeface="Times New Roman"/>
                <a:ea typeface="Times New Roman"/>
                <a:cs typeface="Times New Roman"/>
                <a:sym typeface="Times New Roman"/>
              </a:rPr>
              <a:t>Masked segmented image.</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OUTPUT: </a:t>
            </a:r>
            <a:r>
              <a:rPr lang="en">
                <a:solidFill>
                  <a:schemeClr val="dk1"/>
                </a:solidFill>
                <a:latin typeface="Times New Roman"/>
                <a:ea typeface="Times New Roman"/>
                <a:cs typeface="Times New Roman"/>
                <a:sym typeface="Times New Roman"/>
              </a:rPr>
              <a:t>Segmented image with solar panels of specific size fitted.</a:t>
            </a:r>
            <a:endParaRPr>
              <a:solidFill>
                <a:schemeClr val="dk1"/>
              </a:solidFill>
              <a:latin typeface="Times New Roman"/>
              <a:ea typeface="Times New Roman"/>
              <a:cs typeface="Times New Roman"/>
              <a:sym typeface="Times New Roman"/>
            </a:endParaRPr>
          </a:p>
        </p:txBody>
      </p:sp>
      <p:sp>
        <p:nvSpPr>
          <p:cNvPr id="147" name="Google Shape;147;p25"/>
          <p:cNvSpPr txBox="1"/>
          <p:nvPr/>
        </p:nvSpPr>
        <p:spPr>
          <a:xfrm>
            <a:off x="502300" y="1645025"/>
            <a:ext cx="5083500" cy="324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masked segmented image stored in the new database is taken and the roofs are superimposed with </a:t>
            </a:r>
            <a:r>
              <a:rPr lang="en">
                <a:solidFill>
                  <a:schemeClr val="dk1"/>
                </a:solidFill>
                <a:latin typeface="Times New Roman"/>
                <a:ea typeface="Times New Roman"/>
                <a:cs typeface="Times New Roman"/>
                <a:sym typeface="Times New Roman"/>
              </a:rPr>
              <a:t>rectangular</a:t>
            </a:r>
            <a:r>
              <a:rPr lang="en">
                <a:solidFill>
                  <a:schemeClr val="dk1"/>
                </a:solidFill>
                <a:latin typeface="Times New Roman"/>
                <a:ea typeface="Times New Roman"/>
                <a:cs typeface="Times New Roman"/>
                <a:sym typeface="Times New Roman"/>
              </a:rPr>
              <a:t> shape.</a:t>
            </a:r>
            <a:endParaRPr>
              <a:solidFill>
                <a:schemeClr val="dk1"/>
              </a:solidFill>
              <a:latin typeface="Times New Roman"/>
              <a:ea typeface="Times New Roman"/>
              <a:cs typeface="Times New Roman"/>
              <a:sym typeface="Times New Roman"/>
            </a:endParaRPr>
          </a:p>
          <a:p>
            <a:pPr indent="-317500" lvl="0" marL="457200" rtl="0" algn="l">
              <a:spcBef>
                <a:spcPts val="10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Then the type of the </a:t>
            </a:r>
            <a:r>
              <a:rPr lang="en">
                <a:solidFill>
                  <a:schemeClr val="dk1"/>
                </a:solidFill>
                <a:latin typeface="Times New Roman"/>
                <a:ea typeface="Times New Roman"/>
                <a:cs typeface="Times New Roman"/>
                <a:sym typeface="Times New Roman"/>
              </a:rPr>
              <a:t>roof</a:t>
            </a:r>
            <a:r>
              <a:rPr lang="en">
                <a:solidFill>
                  <a:schemeClr val="dk1"/>
                </a:solidFill>
                <a:latin typeface="Times New Roman"/>
                <a:ea typeface="Times New Roman"/>
                <a:cs typeface="Times New Roman"/>
                <a:sym typeface="Times New Roman"/>
              </a:rPr>
              <a:t> is determined as flat or slope.</a:t>
            </a:r>
            <a:endParaRPr>
              <a:solidFill>
                <a:schemeClr val="dk1"/>
              </a:solidFill>
              <a:latin typeface="Times New Roman"/>
              <a:ea typeface="Times New Roman"/>
              <a:cs typeface="Times New Roman"/>
              <a:sym typeface="Times New Roman"/>
            </a:endParaRPr>
          </a:p>
          <a:p>
            <a:pPr indent="-317500" lvl="0" marL="914400" rtl="0" algn="l">
              <a:spcBef>
                <a:spcPts val="10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If the type of the roof is flat, we get user input(solar tilt angle and row </a:t>
            </a:r>
            <a:r>
              <a:rPr lang="en">
                <a:solidFill>
                  <a:schemeClr val="dk1"/>
                </a:solidFill>
                <a:latin typeface="Times New Roman"/>
                <a:ea typeface="Times New Roman"/>
                <a:cs typeface="Times New Roman"/>
                <a:sym typeface="Times New Roman"/>
              </a:rPr>
              <a:t>separation</a:t>
            </a:r>
            <a:r>
              <a:rPr lang="en">
                <a:solidFill>
                  <a:schemeClr val="dk1"/>
                </a:solidFill>
                <a:latin typeface="Times New Roman"/>
                <a:ea typeface="Times New Roman"/>
                <a:cs typeface="Times New Roman"/>
                <a:sym typeface="Times New Roman"/>
              </a:rPr>
              <a:t> value) and perform maximum fitting algorithm on landscape mode.</a:t>
            </a:r>
            <a:endParaRPr>
              <a:solidFill>
                <a:schemeClr val="dk1"/>
              </a:solidFill>
              <a:latin typeface="Times New Roman"/>
              <a:ea typeface="Times New Roman"/>
              <a:cs typeface="Times New Roman"/>
              <a:sym typeface="Times New Roman"/>
            </a:endParaRPr>
          </a:p>
          <a:p>
            <a:pPr indent="-317500" lvl="0" marL="9144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If the type of the roof is slope, we perform maximum fitting algorithm on landscape and portrait mode.</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buffer distance without intensity obstacles is subtracted from the count of number of modules.</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segmented images are fitted with the solar panels.</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pic>
        <p:nvPicPr>
          <p:cNvPr id="148" name="Google Shape;148;p25"/>
          <p:cNvPicPr preferRelativeResize="0"/>
          <p:nvPr/>
        </p:nvPicPr>
        <p:blipFill rotWithShape="1">
          <a:blip r:embed="rId3">
            <a:alphaModFix/>
          </a:blip>
          <a:srcRect b="0" l="0" r="0" t="4988"/>
          <a:stretch/>
        </p:blipFill>
        <p:spPr>
          <a:xfrm>
            <a:off x="5961500" y="1041100"/>
            <a:ext cx="2313650" cy="39079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nvSpPr>
        <p:spPr>
          <a:xfrm>
            <a:off x="1808250" y="210950"/>
            <a:ext cx="5786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PERFORMANCE MEASURES</a:t>
            </a:r>
            <a:endParaRPr b="1" sz="2000">
              <a:latin typeface="Times New Roman"/>
              <a:ea typeface="Times New Roman"/>
              <a:cs typeface="Times New Roman"/>
              <a:sym typeface="Times New Roman"/>
            </a:endParaRPr>
          </a:p>
        </p:txBody>
      </p:sp>
      <p:sp>
        <p:nvSpPr>
          <p:cNvPr id="154" name="Google Shape;154;p26"/>
          <p:cNvSpPr txBox="1"/>
          <p:nvPr/>
        </p:nvSpPr>
        <p:spPr>
          <a:xfrm>
            <a:off x="582650" y="703550"/>
            <a:ext cx="7926300" cy="4925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IoU - Intersection over Union /Jaccard Coefficient</a:t>
            </a:r>
            <a:endParaRPr>
              <a:latin typeface="Times New Roman"/>
              <a:ea typeface="Times New Roman"/>
              <a:cs typeface="Times New Roman"/>
              <a:sym typeface="Times New Roman"/>
            </a:endParaRPr>
          </a:p>
          <a:p>
            <a:pPr indent="0" lvl="0" marL="457200" rtl="0" algn="l">
              <a:spcBef>
                <a:spcPts val="0"/>
              </a:spcBef>
              <a:spcAft>
                <a:spcPts val="0"/>
              </a:spcAft>
              <a:buNone/>
            </a:pPr>
            <a:r>
              <a:rPr lang="en">
                <a:latin typeface="Times New Roman"/>
                <a:ea typeface="Times New Roman"/>
                <a:cs typeface="Times New Roman"/>
                <a:sym typeface="Times New Roman"/>
              </a:rPr>
              <a:t>	 To quantify the accuracy of our model to predict size for solar PV arrays, we use Jaccard coefficient which is widely used in prior work to measure the similarity between detected regions and ground truth regions. Jaccard Similarity Index(JSI) measures the similarity for the two sets of pixel data, with a range from 0% to 100%. The higher the percentage, the more precise prediction. It is defined as follows:</a:t>
            </a:r>
            <a:endParaRPr>
              <a:latin typeface="Times New Roman"/>
              <a:ea typeface="Times New Roman"/>
              <a:cs typeface="Times New Roman"/>
              <a:sym typeface="Times New Roman"/>
            </a:endParaRPr>
          </a:p>
          <a:p>
            <a:pPr indent="457200" lvl="0" marL="1828800" rtl="0" algn="l">
              <a:spcBef>
                <a:spcPts val="0"/>
              </a:spcBef>
              <a:spcAft>
                <a:spcPts val="0"/>
              </a:spcAft>
              <a:buNone/>
            </a:pPr>
            <a:r>
              <a:t/>
            </a:r>
            <a:endParaRPr>
              <a:latin typeface="Times New Roman"/>
              <a:ea typeface="Times New Roman"/>
              <a:cs typeface="Times New Roman"/>
              <a:sym typeface="Times New Roman"/>
            </a:endParaRPr>
          </a:p>
          <a:p>
            <a:pPr indent="457200" lvl="0" marL="1828800" rtl="0" algn="l">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457200" lvl="0" marL="1828800" rtl="0" algn="l">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457200" rtl="0" algn="l">
              <a:spcBef>
                <a:spcPts val="0"/>
              </a:spcBef>
              <a:spcAft>
                <a:spcPts val="0"/>
              </a:spcAft>
              <a:buNone/>
            </a:pPr>
            <a:r>
              <a:rPr lang="en">
                <a:latin typeface="Times New Roman"/>
                <a:ea typeface="Times New Roman"/>
                <a:cs typeface="Times New Roman"/>
                <a:sym typeface="Times New Roman"/>
              </a:rPr>
              <a:t> where r</a:t>
            </a:r>
            <a:r>
              <a:rPr baseline="-25000" lang="en">
                <a:latin typeface="Times New Roman"/>
                <a:ea typeface="Times New Roman"/>
                <a:cs typeface="Times New Roman"/>
                <a:sym typeface="Times New Roman"/>
              </a:rPr>
              <a:t>d</a:t>
            </a:r>
            <a:r>
              <a:rPr lang="en">
                <a:latin typeface="Times New Roman"/>
                <a:ea typeface="Times New Roman"/>
                <a:cs typeface="Times New Roman"/>
                <a:sym typeface="Times New Roman"/>
              </a:rPr>
              <a:t> denotes the detected region for a solar PV array, and r</a:t>
            </a:r>
            <a:r>
              <a:rPr baseline="-25000" lang="en">
                <a:latin typeface="Times New Roman"/>
                <a:ea typeface="Times New Roman"/>
                <a:cs typeface="Times New Roman"/>
                <a:sym typeface="Times New Roman"/>
              </a:rPr>
              <a:t>g</a:t>
            </a:r>
            <a:r>
              <a:rPr lang="en">
                <a:latin typeface="Times New Roman"/>
                <a:ea typeface="Times New Roman"/>
                <a:cs typeface="Times New Roman"/>
                <a:sym typeface="Times New Roman"/>
              </a:rPr>
              <a:t> indicates the groundtruth region for a solar PV array</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b="1" lang="en">
                <a:latin typeface="Times New Roman"/>
                <a:ea typeface="Times New Roman"/>
                <a:cs typeface="Times New Roman"/>
                <a:sym typeface="Times New Roman"/>
              </a:rPr>
              <a:t>DICE Coefficient</a:t>
            </a:r>
            <a:endParaRPr>
              <a:latin typeface="Times New Roman"/>
              <a:ea typeface="Times New Roman"/>
              <a:cs typeface="Times New Roman"/>
              <a:sym typeface="Times New Roman"/>
            </a:endParaRPr>
          </a:p>
          <a:p>
            <a:pPr indent="0" lvl="0" marL="457200" rtl="0" algn="l">
              <a:spcBef>
                <a:spcPts val="0"/>
              </a:spcBef>
              <a:spcAft>
                <a:spcPts val="0"/>
              </a:spcAft>
              <a:buNone/>
            </a:pPr>
            <a:r>
              <a:rPr lang="en">
                <a:latin typeface="Times New Roman"/>
                <a:ea typeface="Times New Roman"/>
                <a:cs typeface="Times New Roman"/>
                <a:sym typeface="Times New Roman"/>
              </a:rPr>
              <a:t>	We use DICE coefficient to </a:t>
            </a:r>
            <a:r>
              <a:rPr lang="en">
                <a:latin typeface="Times New Roman"/>
                <a:ea typeface="Times New Roman"/>
                <a:cs typeface="Times New Roman"/>
                <a:sym typeface="Times New Roman"/>
              </a:rPr>
              <a:t>compare</a:t>
            </a:r>
            <a:r>
              <a:rPr lang="en">
                <a:latin typeface="Times New Roman"/>
                <a:ea typeface="Times New Roman"/>
                <a:cs typeface="Times New Roman"/>
                <a:sym typeface="Times New Roman"/>
              </a:rPr>
              <a:t> the pixel-wise agreement between a predicted segmentation and its corresponding </a:t>
            </a:r>
            <a:r>
              <a:rPr lang="en">
                <a:latin typeface="Times New Roman"/>
                <a:ea typeface="Times New Roman"/>
                <a:cs typeface="Times New Roman"/>
                <a:sym typeface="Times New Roman"/>
              </a:rPr>
              <a:t>ground</a:t>
            </a:r>
            <a:r>
              <a:rPr lang="en">
                <a:latin typeface="Times New Roman"/>
                <a:ea typeface="Times New Roman"/>
                <a:cs typeface="Times New Roman"/>
                <a:sym typeface="Times New Roman"/>
              </a:rPr>
              <a:t> truth. DICE coefficient is 2 times the area of overlap divided by the total number of pixels in both the images.The formula is given by</a:t>
            </a:r>
            <a:endParaRPr>
              <a:latin typeface="Times New Roman"/>
              <a:ea typeface="Times New Roman"/>
              <a:cs typeface="Times New Roman"/>
              <a:sym typeface="Times New Roman"/>
            </a:endParaRPr>
          </a:p>
          <a:p>
            <a:pPr indent="0" lvl="0" marL="457200" rtl="0" algn="l">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457200" rtl="0" algn="l">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457200" lvl="0" marL="0" rtl="0" algn="l">
              <a:spcBef>
                <a:spcPts val="0"/>
              </a:spcBef>
              <a:spcAft>
                <a:spcPts val="0"/>
              </a:spcAft>
              <a:buNone/>
            </a:pPr>
            <a:r>
              <a:rPr lang="en">
                <a:latin typeface="Times New Roman"/>
                <a:ea typeface="Times New Roman"/>
                <a:cs typeface="Times New Roman"/>
                <a:sym typeface="Times New Roman"/>
              </a:rPr>
              <a:t>w</a:t>
            </a:r>
            <a:r>
              <a:rPr lang="en">
                <a:latin typeface="Times New Roman"/>
                <a:ea typeface="Times New Roman"/>
                <a:cs typeface="Times New Roman"/>
                <a:sym typeface="Times New Roman"/>
              </a:rPr>
              <a:t>here X is the predicted set of pixels and Y is the ground truth.</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155" name="Google Shape;155;p26"/>
          <p:cNvPicPr preferRelativeResize="0"/>
          <p:nvPr/>
        </p:nvPicPr>
        <p:blipFill>
          <a:blip r:embed="rId3">
            <a:alphaModFix/>
          </a:blip>
          <a:stretch>
            <a:fillRect/>
          </a:stretch>
        </p:blipFill>
        <p:spPr>
          <a:xfrm>
            <a:off x="3536150" y="4266475"/>
            <a:ext cx="1157300" cy="492600"/>
          </a:xfrm>
          <a:prstGeom prst="rect">
            <a:avLst/>
          </a:prstGeom>
          <a:noFill/>
          <a:ln>
            <a:noFill/>
          </a:ln>
        </p:spPr>
      </p:pic>
      <p:pic>
        <p:nvPicPr>
          <p:cNvPr id="156" name="Google Shape;156;p26"/>
          <p:cNvPicPr preferRelativeResize="0"/>
          <p:nvPr/>
        </p:nvPicPr>
        <p:blipFill>
          <a:blip r:embed="rId4">
            <a:alphaModFix/>
          </a:blip>
          <a:stretch>
            <a:fillRect/>
          </a:stretch>
        </p:blipFill>
        <p:spPr>
          <a:xfrm>
            <a:off x="3150400" y="2132400"/>
            <a:ext cx="1928800" cy="5936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nvSpPr>
        <p:spPr>
          <a:xfrm>
            <a:off x="261200" y="863250"/>
            <a:ext cx="85188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Times New Roman"/>
              <a:buChar char="❏"/>
            </a:pPr>
            <a:r>
              <a:rPr b="1" lang="en">
                <a:solidFill>
                  <a:schemeClr val="dk1"/>
                </a:solidFill>
                <a:latin typeface="Times New Roman"/>
                <a:ea typeface="Times New Roman"/>
                <a:cs typeface="Times New Roman"/>
                <a:sym typeface="Times New Roman"/>
              </a:rPr>
              <a:t>MCC - Matthews Correlation Coefficient</a:t>
            </a:r>
            <a:endParaRPr>
              <a:solidFill>
                <a:schemeClr val="dk1"/>
              </a:solidFill>
              <a:latin typeface="Times New Roman"/>
              <a:ea typeface="Times New Roman"/>
              <a:cs typeface="Times New Roman"/>
              <a:sym typeface="Times New Roman"/>
            </a:endParaRPr>
          </a:p>
          <a:p>
            <a:pPr indent="457200" lvl="0" marL="457200" rtl="0" algn="l">
              <a:spcBef>
                <a:spcPts val="0"/>
              </a:spcBef>
              <a:spcAft>
                <a:spcPts val="0"/>
              </a:spcAft>
              <a:buNone/>
            </a:pPr>
            <a:r>
              <a:rPr lang="en">
                <a:solidFill>
                  <a:schemeClr val="dk1"/>
                </a:solidFill>
                <a:latin typeface="Times New Roman"/>
                <a:ea typeface="Times New Roman"/>
                <a:cs typeface="Times New Roman"/>
                <a:sym typeface="Times New Roman"/>
              </a:rPr>
              <a:t>We use the MCC , a standard measure of a binary classifier’s performance, where values are in the range −1.0 to 1.0, with 1.0 being perfect roof segmentation, 0.0 being random roof segmentation, and −1.0 indicating roof segmentation is always wrong. The expression for computing MCC is below, where TP is the fraction of true positives, FP is the fraction of false positives, TN is the fraction of true negatives, and FN is the fraction of false negatives, such that TP+FP+TN+FN= 1. </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b="1" lang="en">
                <a:solidFill>
                  <a:schemeClr val="dk1"/>
                </a:solidFill>
                <a:latin typeface="Times New Roman"/>
                <a:ea typeface="Times New Roman"/>
                <a:cs typeface="Times New Roman"/>
                <a:sym typeface="Times New Roman"/>
              </a:rPr>
              <a:t>Accuracy</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chemeClr val="dk1"/>
                </a:solidFill>
                <a:latin typeface="Times New Roman"/>
                <a:ea typeface="Times New Roman"/>
                <a:cs typeface="Times New Roman"/>
                <a:sym typeface="Times New Roman"/>
              </a:rPr>
              <a:t>	Accuracy is </a:t>
            </a:r>
            <a:r>
              <a:rPr lang="en">
                <a:solidFill>
                  <a:schemeClr val="dk1"/>
                </a:solidFill>
                <a:latin typeface="Times New Roman"/>
                <a:ea typeface="Times New Roman"/>
                <a:cs typeface="Times New Roman"/>
                <a:sym typeface="Times New Roman"/>
              </a:rPr>
              <a:t>the</a:t>
            </a:r>
            <a:r>
              <a:rPr lang="en">
                <a:solidFill>
                  <a:schemeClr val="dk1"/>
                </a:solidFill>
                <a:latin typeface="Times New Roman"/>
                <a:ea typeface="Times New Roman"/>
                <a:cs typeface="Times New Roman"/>
                <a:sym typeface="Times New Roman"/>
              </a:rPr>
              <a:t> percentage of correct predictions for the test data. It can be calculated easily by dividing the number of correct predictions by the number of total predictions.</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p:txBody>
      </p:sp>
      <p:sp>
        <p:nvSpPr>
          <p:cNvPr id="162" name="Google Shape;162;p27"/>
          <p:cNvSpPr txBox="1"/>
          <p:nvPr/>
        </p:nvSpPr>
        <p:spPr>
          <a:xfrm>
            <a:off x="1808250" y="210950"/>
            <a:ext cx="5786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PERFORMANCE MEASURES</a:t>
            </a:r>
            <a:endParaRPr b="1" sz="2000">
              <a:latin typeface="Times New Roman"/>
              <a:ea typeface="Times New Roman"/>
              <a:cs typeface="Times New Roman"/>
              <a:sym typeface="Times New Roman"/>
            </a:endParaRPr>
          </a:p>
        </p:txBody>
      </p:sp>
      <p:pic>
        <p:nvPicPr>
          <p:cNvPr id="163" name="Google Shape;163;p27"/>
          <p:cNvPicPr preferRelativeResize="0"/>
          <p:nvPr/>
        </p:nvPicPr>
        <p:blipFill>
          <a:blip r:embed="rId3">
            <a:alphaModFix/>
          </a:blip>
          <a:stretch>
            <a:fillRect/>
          </a:stretch>
        </p:blipFill>
        <p:spPr>
          <a:xfrm>
            <a:off x="2332588" y="2218125"/>
            <a:ext cx="3871025" cy="707225"/>
          </a:xfrm>
          <a:prstGeom prst="rect">
            <a:avLst/>
          </a:prstGeom>
          <a:noFill/>
          <a:ln>
            <a:noFill/>
          </a:ln>
        </p:spPr>
      </p:pic>
      <p:pic>
        <p:nvPicPr>
          <p:cNvPr id="164" name="Google Shape;164;p27"/>
          <p:cNvPicPr preferRelativeResize="0"/>
          <p:nvPr/>
        </p:nvPicPr>
        <p:blipFill rotWithShape="1">
          <a:blip r:embed="rId4">
            <a:alphaModFix/>
          </a:blip>
          <a:srcRect b="23141" l="0" r="0" t="23746"/>
          <a:stretch/>
        </p:blipFill>
        <p:spPr>
          <a:xfrm>
            <a:off x="3006125" y="4070575"/>
            <a:ext cx="2850625" cy="57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nvSpPr>
        <p:spPr>
          <a:xfrm>
            <a:off x="1622450" y="311425"/>
            <a:ext cx="5786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DATASET</a:t>
            </a:r>
            <a:endParaRPr b="1" sz="2000">
              <a:latin typeface="Times New Roman"/>
              <a:ea typeface="Times New Roman"/>
              <a:cs typeface="Times New Roman"/>
              <a:sym typeface="Times New Roman"/>
            </a:endParaRPr>
          </a:p>
        </p:txBody>
      </p:sp>
      <p:sp>
        <p:nvSpPr>
          <p:cNvPr id="170" name="Google Shape;170;p28"/>
          <p:cNvSpPr txBox="1"/>
          <p:nvPr/>
        </p:nvSpPr>
        <p:spPr>
          <a:xfrm>
            <a:off x="1125150" y="1205525"/>
            <a:ext cx="7082400" cy="2555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Times New Roman"/>
              <a:buChar char="●"/>
            </a:pPr>
            <a:r>
              <a:rPr b="1" lang="en">
                <a:solidFill>
                  <a:schemeClr val="dk1"/>
                </a:solidFill>
                <a:latin typeface="Times New Roman"/>
                <a:ea typeface="Times New Roman"/>
                <a:cs typeface="Times New Roman"/>
                <a:sym typeface="Times New Roman"/>
              </a:rPr>
              <a:t>AIRS Dataset - </a:t>
            </a:r>
            <a:r>
              <a:rPr lang="en">
                <a:solidFill>
                  <a:schemeClr val="dk1"/>
                </a:solidFill>
                <a:highlight>
                  <a:srgbClr val="FFFFFF"/>
                </a:highlight>
                <a:latin typeface="Times New Roman"/>
                <a:ea typeface="Times New Roman"/>
                <a:cs typeface="Times New Roman"/>
                <a:sym typeface="Times New Roman"/>
              </a:rPr>
              <a:t>The AIRS (Aerial Imagery for Roof Segmentation) dataset provides a wide coverage of aerial imagery with 7.5 cm resolution and over 220k buildings.</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AIRS dataset covers almost the full area of Christchurch, the largest city in the South Island of New Zealand during the flying seasons of 2015 and 2016, and the supplied images are ortho-rectified DOMs with RGB channels.</a:t>
            </a:r>
            <a:endParaRPr>
              <a:solidFill>
                <a:schemeClr val="dk1"/>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It contains around 800 images in training set, 90 each in testing and validation set.</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a:solidFill>
                  <a:schemeClr val="dk1"/>
                </a:solidFill>
                <a:highlight>
                  <a:srgbClr val="FFFFFF"/>
                </a:highlight>
                <a:latin typeface="Times New Roman"/>
                <a:ea typeface="Times New Roman"/>
                <a:cs typeface="Times New Roman"/>
                <a:sym typeface="Times New Roman"/>
              </a:rPr>
              <a:t>We </a:t>
            </a:r>
            <a:r>
              <a:rPr lang="en">
                <a:solidFill>
                  <a:schemeClr val="dk1"/>
                </a:solidFill>
                <a:highlight>
                  <a:srgbClr val="FFFFFF"/>
                </a:highlight>
                <a:latin typeface="Times New Roman"/>
                <a:ea typeface="Times New Roman"/>
                <a:cs typeface="Times New Roman"/>
                <a:sym typeface="Times New Roman"/>
              </a:rPr>
              <a:t>select</a:t>
            </a:r>
            <a:r>
              <a:rPr lang="en">
                <a:solidFill>
                  <a:schemeClr val="dk1"/>
                </a:solidFill>
                <a:highlight>
                  <a:srgbClr val="FFFFFF"/>
                </a:highlight>
                <a:latin typeface="Times New Roman"/>
                <a:ea typeface="Times New Roman"/>
                <a:cs typeface="Times New Roman"/>
                <a:sym typeface="Times New Roman"/>
              </a:rPr>
              <a:t> around 1000 images from </a:t>
            </a:r>
            <a:r>
              <a:rPr lang="en">
                <a:solidFill>
                  <a:schemeClr val="dk1"/>
                </a:solidFill>
                <a:highlight>
                  <a:srgbClr val="FFFFFF"/>
                </a:highlight>
                <a:latin typeface="Times New Roman"/>
                <a:ea typeface="Times New Roman"/>
                <a:cs typeface="Times New Roman"/>
                <a:sym typeface="Times New Roman"/>
              </a:rPr>
              <a:t>residential</a:t>
            </a:r>
            <a:r>
              <a:rPr lang="en">
                <a:solidFill>
                  <a:schemeClr val="dk1"/>
                </a:solidFill>
                <a:highlight>
                  <a:srgbClr val="FFFFFF"/>
                </a:highlight>
                <a:latin typeface="Times New Roman"/>
                <a:ea typeface="Times New Roman"/>
                <a:cs typeface="Times New Roman"/>
                <a:sym typeface="Times New Roman"/>
              </a:rPr>
              <a:t> areas and use the VIA tool to annotate the type of roofs and combine both the images to form an annotated dataset.</a:t>
            </a:r>
            <a:endParaRPr>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nvSpPr>
        <p:spPr>
          <a:xfrm>
            <a:off x="1808250" y="210950"/>
            <a:ext cx="5786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REFERENCES</a:t>
            </a:r>
            <a:endParaRPr b="1" sz="2000">
              <a:latin typeface="Times New Roman"/>
              <a:ea typeface="Times New Roman"/>
              <a:cs typeface="Times New Roman"/>
              <a:sym typeface="Times New Roman"/>
            </a:endParaRPr>
          </a:p>
        </p:txBody>
      </p:sp>
      <p:sp>
        <p:nvSpPr>
          <p:cNvPr id="176" name="Google Shape;176;p29"/>
          <p:cNvSpPr txBox="1"/>
          <p:nvPr/>
        </p:nvSpPr>
        <p:spPr>
          <a:xfrm>
            <a:off x="421925" y="648900"/>
            <a:ext cx="82086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[1] Q. Li, Y. Feng, Y. Leng and D. Chen, " SolarFinder: Automatic Detection of Solar Photovoltaic Arrays," 2020 19th ACM/IEEE International Conference on Information Processing in Sensor Networks (IPSN), 2020, pp. 193-204, doi: 10.1109/IPSN48710.2020.00024.</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[2] Edun, Ayobami &amp; Harley, Joel &amp; Deline, Chris &amp; Perry, Kirsten. (2021). Unsupervised azimuth estimation of solar arrays in low-resolution satellite imagery through semantic segmentation and Hough transform. Applied Energy. 298. 10.1016/j.apenergy.2021.117273.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[3] B. Chatterjee and C. Poullis, "On Building Classification from Remote Sensor Imagery Using Deep Neural Networks and the Relation Between Classification and Reconstruction Accuracy Using Border Localization as Proxy," 2019 16th Conference on Computer and Robot Vision (CRV), 2019, pp. 41-48, doi: 10.1109/CRV.2019.00014.</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[4] V. Golovko, S. Bezobrazov, A. Kroshchanka, A. Sachenko, M. Komar and A. Karachka, "Convolutional neural network based solar photovoltaic panel detection in satellite photos," 2017 9th IEEE International Conference on Intelligent Data Acquisition and Advanced Computing Systems: Technology and Applications (IDAACS), 2017, pp. 14-19, doi: 10.1109/IDAACS.2017.8094501.</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[5] Kumar, Akash &amp; Sreedevi, Indu. (2018). Solar Potential Analysis of Rooftops Using Satellite Imagery. </a:t>
            </a:r>
            <a:r>
              <a:rPr i="1" lang="en">
                <a:solidFill>
                  <a:schemeClr val="dk1"/>
                </a:solidFill>
                <a:latin typeface="Times New Roman"/>
                <a:ea typeface="Times New Roman"/>
                <a:cs typeface="Times New Roman"/>
                <a:sym typeface="Times New Roman"/>
              </a:rPr>
              <a:t>ArXiv</a:t>
            </a:r>
            <a:r>
              <a:rPr lang="en">
                <a:solidFill>
                  <a:schemeClr val="dk1"/>
                </a:solidFill>
                <a:highlight>
                  <a:schemeClr val="lt1"/>
                </a:highlight>
                <a:latin typeface="Times New Roman"/>
                <a:ea typeface="Times New Roman"/>
                <a:cs typeface="Times New Roman"/>
                <a:sym typeface="Times New Roman"/>
              </a:rPr>
              <a:t> abs/</a:t>
            </a:r>
            <a:r>
              <a:rPr lang="en">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1812.11606</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nvSpPr>
        <p:spPr>
          <a:xfrm>
            <a:off x="1808250" y="210950"/>
            <a:ext cx="5786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REFERENCES</a:t>
            </a:r>
            <a:endParaRPr b="1" sz="2000">
              <a:latin typeface="Times New Roman"/>
              <a:ea typeface="Times New Roman"/>
              <a:cs typeface="Times New Roman"/>
              <a:sym typeface="Times New Roman"/>
            </a:endParaRPr>
          </a:p>
        </p:txBody>
      </p:sp>
      <p:sp>
        <p:nvSpPr>
          <p:cNvPr id="182" name="Google Shape;182;p30"/>
          <p:cNvSpPr txBox="1"/>
          <p:nvPr/>
        </p:nvSpPr>
        <p:spPr>
          <a:xfrm>
            <a:off x="572550" y="753425"/>
            <a:ext cx="81774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[6] </a:t>
            </a:r>
            <a:r>
              <a:rPr lang="en">
                <a:solidFill>
                  <a:schemeClr val="dk1"/>
                </a:solidFill>
                <a:highlight>
                  <a:srgbClr val="FFFFFF"/>
                </a:highlight>
                <a:latin typeface="Times New Roman"/>
                <a:ea typeface="Times New Roman"/>
                <a:cs typeface="Times New Roman"/>
                <a:sym typeface="Times New Roman"/>
              </a:rPr>
              <a:t>Chen, Mengge and Jonathan Li. “Deep convolutional neural network application on rooftop detection for aerial image.” </a:t>
            </a:r>
            <a:r>
              <a:rPr i="1" lang="en">
                <a:solidFill>
                  <a:schemeClr val="dk1"/>
                </a:solidFill>
                <a:latin typeface="Times New Roman"/>
                <a:ea typeface="Times New Roman"/>
                <a:cs typeface="Times New Roman"/>
                <a:sym typeface="Times New Roman"/>
              </a:rPr>
              <a:t>ArXiv</a:t>
            </a:r>
            <a:r>
              <a:rPr lang="en">
                <a:solidFill>
                  <a:schemeClr val="dk1"/>
                </a:solidFill>
                <a:highlight>
                  <a:srgbClr val="FFFFFF"/>
                </a:highlight>
                <a:latin typeface="Times New Roman"/>
                <a:ea typeface="Times New Roman"/>
                <a:cs typeface="Times New Roman"/>
                <a:sym typeface="Times New Roman"/>
              </a:rPr>
              <a:t> abs/1910.13509 (2019): n. Pag.</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[7] Peiran Li, Haoran Zhang, Zhiling Guo, Suxing Lyu, Jinyu Chen, Wenjing Li, Xuan Song, Ryosuke Shibasaki, Jinyue Yan. (2021). Understanding rooftop PV panel semantic segmentation of satellite and aerial images for better using machine learning. Advances in Applied Energy, Elsevier. Volume 4, 100057, ISSN 2666-7924. </a:t>
            </a:r>
            <a:r>
              <a:rPr lang="en">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doi: 10.1016/j.adapen.2021.100057</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[8] Qi, Chen &amp; Wang, Lei &amp; Wu, Yifan &amp; Wu, Guangming &amp; Guo, Zhiling &amp; Waslander, Steven. (2018). Aerial Imagery for Roof Segmentation: A Large-Scale Dataset towards Automatic Mapping of Buildings. ISPRS Journal of Photogrammetry and Remote Sensing, Elsevier. Volume 147, pp. 42-55.</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[9] Cai, Yuwei &amp; He, Hongjie &amp; Yang, Ke &amp; Fatholahi, Sarah Narges &amp; Ma, Lingfei &amp; Xu, Linlin &amp; Li, Jonathan. (2021). A Comparative Study of Deep Learning Approaches to Rooftop Detection in Aerial Images. Canadian Journal of Remote Sensing. 47. 1-19. 10.1080/07038992.2021.1915756.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[10] Srinivasan Iyengar, Stephen Lee, David Irwin, Prashant Shenoy, and Benjamin Weil. 2018. WattHome: A Data-driven Approach for Energy Efficiency Analytics at City-scale. In Proceedings of the 24th ACM SIGKDD International Conference on Knowledge Discovery &amp; Data Mining.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6" name="Shape 186"/>
        <p:cNvGrpSpPr/>
        <p:nvPr/>
      </p:nvGrpSpPr>
      <p:grpSpPr>
        <a:xfrm>
          <a:off x="0" y="0"/>
          <a:ext cx="0" cy="0"/>
          <a:chOff x="0" y="0"/>
          <a:chExt cx="0" cy="0"/>
        </a:xfrm>
      </p:grpSpPr>
      <p:pic>
        <p:nvPicPr>
          <p:cNvPr id="187" name="Google Shape;187;p31"/>
          <p:cNvPicPr preferRelativeResize="0"/>
          <p:nvPr/>
        </p:nvPicPr>
        <p:blipFill>
          <a:blip r:embed="rId3">
            <a:alphaModFix/>
          </a:blip>
          <a:stretch>
            <a:fillRect/>
          </a:stretch>
        </p:blipFill>
        <p:spPr>
          <a:xfrm>
            <a:off x="435125" y="173975"/>
            <a:ext cx="6398573" cy="3599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nvSpPr>
        <p:spPr>
          <a:xfrm>
            <a:off x="1467750" y="321450"/>
            <a:ext cx="6208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INTRODUCTION</a:t>
            </a:r>
            <a:endParaRPr b="1" sz="2000">
              <a:latin typeface="Times New Roman"/>
              <a:ea typeface="Times New Roman"/>
              <a:cs typeface="Times New Roman"/>
              <a:sym typeface="Times New Roman"/>
            </a:endParaRPr>
          </a:p>
        </p:txBody>
      </p:sp>
      <p:sp>
        <p:nvSpPr>
          <p:cNvPr id="70" name="Google Shape;70;p14"/>
          <p:cNvSpPr txBox="1"/>
          <p:nvPr/>
        </p:nvSpPr>
        <p:spPr>
          <a:xfrm>
            <a:off x="683125" y="904125"/>
            <a:ext cx="8036700" cy="4365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 lot of fossil fuel gets wasted in generating electricity and it is highly anticipated that if this continues, there would be dearth of electricity in the next few decades. Potential tapping of renewable resources from solar, wind energy is of great interest.</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However, traditional approaches such as online assessment and utilities interconnection filings are time consuming and costly</a:t>
            </a:r>
            <a:r>
              <a:rPr lang="en">
                <a:solidFill>
                  <a:schemeClr val="dk1"/>
                </a:solidFill>
                <a:latin typeface="Times New Roman"/>
                <a:ea typeface="Times New Roman"/>
                <a:cs typeface="Times New Roman"/>
                <a:sym typeface="Times New Roman"/>
              </a:rPr>
              <a:t>, and involve a lot of human effort where concerned people have to go to the site to look into the rooftop area to determine the installation of PV panels.</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As a first step, to eliminate and reduce the manual work of profiling rooftop, we use an automated approach to segment rooftops. Using aerial images to identify objects on the earth’s surface has attracted great attention and aerial image segmentation has gained importance in recent years.</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However the variety and intricate look of the buildings in mixed backdrops has made it difficult for automatic detection of building objects from remote sensing data.</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In our project, we employ automated approach for the detection of the usable rooftop of a building with the input satellite imagery.</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We aim to segment the input rooftop images by using various deep learning models such  using ensembling approach to identify the type of roof and use maximum fitting approach to output rooftop images with PV panels installed.</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1" name="Shape 191"/>
        <p:cNvGrpSpPr/>
        <p:nvPr/>
      </p:nvGrpSpPr>
      <p:grpSpPr>
        <a:xfrm>
          <a:off x="0" y="0"/>
          <a:ext cx="0" cy="0"/>
          <a:chOff x="0" y="0"/>
          <a:chExt cx="0" cy="0"/>
        </a:xfrm>
      </p:grpSpPr>
      <p:pic>
        <p:nvPicPr>
          <p:cNvPr id="192" name="Google Shape;192;p32"/>
          <p:cNvPicPr preferRelativeResize="0"/>
          <p:nvPr/>
        </p:nvPicPr>
        <p:blipFill>
          <a:blip r:embed="rId3">
            <a:alphaModFix/>
          </a:blip>
          <a:stretch>
            <a:fillRect/>
          </a:stretch>
        </p:blipFill>
        <p:spPr>
          <a:xfrm>
            <a:off x="804850" y="381900"/>
            <a:ext cx="7285549" cy="4098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nvSpPr>
        <p:spPr>
          <a:xfrm>
            <a:off x="579000" y="499800"/>
            <a:ext cx="38577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TEAM MEMBERS</a:t>
            </a:r>
            <a:endParaRPr b="1" sz="2000">
              <a:latin typeface="Times New Roman"/>
              <a:ea typeface="Times New Roman"/>
              <a:cs typeface="Times New Roman"/>
              <a:sym typeface="Times New Roman"/>
            </a:endParaRPr>
          </a:p>
        </p:txBody>
      </p:sp>
      <p:sp>
        <p:nvSpPr>
          <p:cNvPr id="76" name="Google Shape;76;p15"/>
          <p:cNvSpPr txBox="1"/>
          <p:nvPr/>
        </p:nvSpPr>
        <p:spPr>
          <a:xfrm>
            <a:off x="486175" y="1227650"/>
            <a:ext cx="4349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Times New Roman"/>
                <a:ea typeface="Times New Roman"/>
                <a:cs typeface="Times New Roman"/>
                <a:sym typeface="Times New Roman"/>
              </a:rPr>
              <a:t>Shruthi M - 2018103592</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Gayathri M - 2018103535</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Jayapriya M - 2018103029</a:t>
            </a:r>
            <a:endParaRPr>
              <a:latin typeface="Times New Roman"/>
              <a:ea typeface="Times New Roman"/>
              <a:cs typeface="Times New Roman"/>
              <a:sym typeface="Times New Roman"/>
            </a:endParaRPr>
          </a:p>
        </p:txBody>
      </p:sp>
      <p:sp>
        <p:nvSpPr>
          <p:cNvPr id="77" name="Google Shape;77;p15"/>
          <p:cNvSpPr txBox="1"/>
          <p:nvPr/>
        </p:nvSpPr>
        <p:spPr>
          <a:xfrm>
            <a:off x="486175" y="2834150"/>
            <a:ext cx="4204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PROJECT GUIDE</a:t>
            </a:r>
            <a:endParaRPr b="1" sz="2000">
              <a:latin typeface="Times New Roman"/>
              <a:ea typeface="Times New Roman"/>
              <a:cs typeface="Times New Roman"/>
              <a:sym typeface="Times New Roman"/>
            </a:endParaRPr>
          </a:p>
        </p:txBody>
      </p:sp>
      <p:sp>
        <p:nvSpPr>
          <p:cNvPr id="78" name="Google Shape;78;p15"/>
          <p:cNvSpPr txBox="1"/>
          <p:nvPr/>
        </p:nvSpPr>
        <p:spPr>
          <a:xfrm>
            <a:off x="816325" y="3401125"/>
            <a:ext cx="3544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Times New Roman"/>
                <a:ea typeface="Times New Roman"/>
                <a:cs typeface="Times New Roman"/>
                <a:sym typeface="Times New Roman"/>
              </a:rPr>
              <a:t>Prof Dr. P. Uma Maheshwari</a:t>
            </a:r>
            <a:endParaRPr>
              <a:latin typeface="Times New Roman"/>
              <a:ea typeface="Times New Roman"/>
              <a:cs typeface="Times New Roman"/>
              <a:sym typeface="Times New Roman"/>
            </a:endParaRPr>
          </a:p>
        </p:txBody>
      </p:sp>
      <p:pic>
        <p:nvPicPr>
          <p:cNvPr id="79" name="Google Shape;79;p15"/>
          <p:cNvPicPr preferRelativeResize="0"/>
          <p:nvPr/>
        </p:nvPicPr>
        <p:blipFill>
          <a:blip r:embed="rId3">
            <a:alphaModFix/>
          </a:blip>
          <a:stretch>
            <a:fillRect/>
          </a:stretch>
        </p:blipFill>
        <p:spPr>
          <a:xfrm>
            <a:off x="5841172" y="789825"/>
            <a:ext cx="2419099" cy="3563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nvSpPr>
        <p:spPr>
          <a:xfrm>
            <a:off x="729125" y="1120175"/>
            <a:ext cx="7402800" cy="275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1"/>
                </a:solidFill>
                <a:latin typeface="Times New Roman"/>
                <a:ea typeface="Times New Roman"/>
                <a:cs typeface="Times New Roman"/>
                <a:sym typeface="Times New Roman"/>
              </a:rPr>
              <a:t>To estimate the placement of photovoltaic panels on the rooftop for an aerial satellite image, the </a:t>
            </a:r>
            <a:r>
              <a:rPr lang="en">
                <a:solidFill>
                  <a:schemeClr val="dk1"/>
                </a:solidFill>
                <a:latin typeface="Times New Roman"/>
                <a:ea typeface="Times New Roman"/>
                <a:cs typeface="Times New Roman"/>
                <a:sym typeface="Times New Roman"/>
              </a:rPr>
              <a:t>following</a:t>
            </a:r>
            <a:r>
              <a:rPr lang="en">
                <a:solidFill>
                  <a:schemeClr val="dk1"/>
                </a:solidFill>
                <a:latin typeface="Times New Roman"/>
                <a:ea typeface="Times New Roman"/>
                <a:cs typeface="Times New Roman"/>
                <a:sym typeface="Times New Roman"/>
              </a:rPr>
              <a:t> steps are to be performed:</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Detect the building in a given satellite image using U-Net model and perform background subtraction to extract the building.</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Annotate the extracted building rooftops using CVAT/VIA annotator tool.</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5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Perform object detection to segment roofs based on the type (flat/tilted).</a:t>
            </a:r>
            <a:endParaRPr>
              <a:solidFill>
                <a:schemeClr val="dk1"/>
              </a:solidFill>
              <a:latin typeface="Times New Roman"/>
              <a:ea typeface="Times New Roman"/>
              <a:cs typeface="Times New Roman"/>
              <a:sym typeface="Times New Roman"/>
            </a:endParaRPr>
          </a:p>
          <a:p>
            <a:pPr indent="-317500" lvl="0" marL="457200" rtl="0" algn="l">
              <a:lnSpc>
                <a:spcPct val="115000"/>
              </a:lnSpc>
              <a:spcBef>
                <a:spcPts val="50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Use maximum fitting algorithm to find the optimized no of solar panels based on type of roof to maximize energy consumption.</a:t>
            </a:r>
            <a:endParaRPr>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85" name="Google Shape;85;p16"/>
          <p:cNvSpPr txBox="1"/>
          <p:nvPr/>
        </p:nvSpPr>
        <p:spPr>
          <a:xfrm>
            <a:off x="1145225" y="502300"/>
            <a:ext cx="62085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OVERALL OBJECTIVES</a:t>
            </a:r>
            <a:endParaRPr b="1" sz="2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nvSpPr>
        <p:spPr>
          <a:xfrm>
            <a:off x="1808250" y="210950"/>
            <a:ext cx="5786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LITERATURE SURVEY</a:t>
            </a:r>
            <a:endParaRPr b="1" sz="2000">
              <a:latin typeface="Times New Roman"/>
              <a:ea typeface="Times New Roman"/>
              <a:cs typeface="Times New Roman"/>
              <a:sym typeface="Times New Roman"/>
            </a:endParaRPr>
          </a:p>
        </p:txBody>
      </p:sp>
      <p:graphicFrame>
        <p:nvGraphicFramePr>
          <p:cNvPr id="91" name="Google Shape;91;p17"/>
          <p:cNvGraphicFramePr/>
          <p:nvPr/>
        </p:nvGraphicFramePr>
        <p:xfrm>
          <a:off x="520488" y="901600"/>
          <a:ext cx="3000000" cy="3000000"/>
        </p:xfrm>
        <a:graphic>
          <a:graphicData uri="http://schemas.openxmlformats.org/drawingml/2006/table">
            <a:tbl>
              <a:tblPr>
                <a:noFill/>
                <a:tableStyleId>{BD38EA1B-7C8F-4763-97D6-5CBF4C1D944A}</a:tableStyleId>
              </a:tblPr>
              <a:tblGrid>
                <a:gridCol w="624050"/>
                <a:gridCol w="1859650"/>
                <a:gridCol w="1980250"/>
                <a:gridCol w="1919950"/>
                <a:gridCol w="1819525"/>
              </a:tblGrid>
              <a:tr h="525225">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S.NO</a:t>
                      </a:r>
                      <a:endParaRPr b="1">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CITATION</a:t>
                      </a:r>
                      <a:endParaRPr b="1">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ADVANTAGES</a:t>
                      </a:r>
                      <a:endParaRPr b="1">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LIMITATION</a:t>
                      </a:r>
                      <a:endParaRPr b="1">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467900">
                <a:tc>
                  <a:txBody>
                    <a:bodyPr/>
                    <a:lstStyle/>
                    <a:p>
                      <a:pPr indent="0" lvl="0" marL="0" rtl="0" algn="l">
                        <a:spcBef>
                          <a:spcPts val="0"/>
                        </a:spcBef>
                        <a:spcAft>
                          <a:spcPts val="0"/>
                        </a:spcAft>
                        <a:buNone/>
                      </a:pPr>
                      <a:r>
                        <a:rPr lang="en" sz="1250">
                          <a:latin typeface="Times New Roman"/>
                          <a:ea typeface="Times New Roman"/>
                          <a:cs typeface="Times New Roman"/>
                          <a:sym typeface="Times New Roman"/>
                        </a:rPr>
                        <a:t>1</a:t>
                      </a:r>
                      <a:r>
                        <a:rPr lang="en" sz="1250">
                          <a:latin typeface="Times New Roman"/>
                          <a:ea typeface="Times New Roman"/>
                          <a:cs typeface="Times New Roman"/>
                          <a:sym typeface="Times New Roman"/>
                        </a:rPr>
                        <a:t>.</a:t>
                      </a:r>
                      <a:endParaRPr sz="125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250">
                          <a:latin typeface="Times New Roman"/>
                          <a:ea typeface="Times New Roman"/>
                          <a:cs typeface="Times New Roman"/>
                          <a:sym typeface="Times New Roman"/>
                        </a:rPr>
                        <a:t>An aerial image segmentation approach based on enhanced multi-scale convolutional neural network, 2019</a:t>
                      </a:r>
                      <a:endParaRPr b="1" sz="1250">
                        <a:latin typeface="Times New Roman"/>
                        <a:ea typeface="Times New Roman"/>
                        <a:cs typeface="Times New Roman"/>
                        <a:sym typeface="Times New Roman"/>
                      </a:endParaRPr>
                    </a:p>
                    <a:p>
                      <a:pPr indent="0" lvl="0" marL="0" rtl="0" algn="l">
                        <a:spcBef>
                          <a:spcPts val="0"/>
                        </a:spcBef>
                        <a:spcAft>
                          <a:spcPts val="0"/>
                        </a:spcAft>
                        <a:buNone/>
                      </a:pPr>
                      <a:r>
                        <a:t/>
                      </a:r>
                      <a:endParaRPr b="1" sz="1250">
                        <a:latin typeface="Times New Roman"/>
                        <a:ea typeface="Times New Roman"/>
                        <a:cs typeface="Times New Roman"/>
                        <a:sym typeface="Times New Roman"/>
                      </a:endParaRPr>
                    </a:p>
                    <a:p>
                      <a:pPr indent="0" lvl="0" marL="0" rtl="0" algn="l">
                        <a:spcBef>
                          <a:spcPts val="0"/>
                        </a:spcBef>
                        <a:spcAft>
                          <a:spcPts val="0"/>
                        </a:spcAft>
                        <a:buNone/>
                      </a:pPr>
                      <a:r>
                        <a:rPr lang="en" sz="1250">
                          <a:latin typeface="Times New Roman"/>
                          <a:ea typeface="Times New Roman"/>
                          <a:cs typeface="Times New Roman"/>
                          <a:sym typeface="Times New Roman"/>
                        </a:rPr>
                        <a:t>Xiang Li</a:t>
                      </a:r>
                      <a:r>
                        <a:rPr lang="en" sz="1250">
                          <a:latin typeface="Times New Roman"/>
                          <a:ea typeface="Times New Roman"/>
                          <a:cs typeface="Times New Roman"/>
                          <a:sym typeface="Times New Roman"/>
                        </a:rPr>
                        <a:t>, </a:t>
                      </a:r>
                      <a:r>
                        <a:rPr lang="en" sz="1250">
                          <a:latin typeface="Times New Roman"/>
                          <a:ea typeface="Times New Roman"/>
                          <a:cs typeface="Times New Roman"/>
                          <a:sym typeface="Times New Roman"/>
                        </a:rPr>
                        <a:t>Yuchen Jiang</a:t>
                      </a:r>
                      <a:r>
                        <a:rPr lang="en" sz="1250">
                          <a:latin typeface="Times New Roman"/>
                          <a:ea typeface="Times New Roman"/>
                          <a:cs typeface="Times New Roman"/>
                          <a:sym typeface="Times New Roman"/>
                        </a:rPr>
                        <a:t>, </a:t>
                      </a:r>
                      <a:r>
                        <a:rPr lang="en" sz="1250">
                          <a:latin typeface="Times New Roman"/>
                          <a:ea typeface="Times New Roman"/>
                          <a:cs typeface="Times New Roman"/>
                          <a:sym typeface="Times New Roman"/>
                        </a:rPr>
                        <a:t>Hu Peng</a:t>
                      </a:r>
                      <a:r>
                        <a:rPr lang="en" sz="1250">
                          <a:latin typeface="Times New Roman"/>
                          <a:ea typeface="Times New Roman"/>
                          <a:cs typeface="Times New Roman"/>
                          <a:sym typeface="Times New Roman"/>
                        </a:rPr>
                        <a:t> and </a:t>
                      </a:r>
                      <a:r>
                        <a:rPr lang="en" sz="1250">
                          <a:latin typeface="Times New Roman"/>
                          <a:ea typeface="Times New Roman"/>
                          <a:cs typeface="Times New Roman"/>
                          <a:sym typeface="Times New Roman"/>
                        </a:rPr>
                        <a:t>Shen Yin</a:t>
                      </a:r>
                      <a:r>
                        <a:rPr lang="en" sz="1250">
                          <a:latin typeface="Times New Roman"/>
                          <a:ea typeface="Times New Roman"/>
                          <a:cs typeface="Times New Roman"/>
                          <a:sym typeface="Times New Roman"/>
                        </a:rPr>
                        <a:t> in </a:t>
                      </a:r>
                      <a:r>
                        <a:rPr lang="en" sz="1250">
                          <a:highlight>
                            <a:srgbClr val="FFFFFF"/>
                          </a:highlight>
                          <a:uFill>
                            <a:noFill/>
                          </a:uFill>
                          <a:latin typeface="Times New Roman"/>
                          <a:ea typeface="Times New Roman"/>
                          <a:cs typeface="Times New Roman"/>
                          <a:sym typeface="Times New Roman"/>
                          <a:hlinkClick r:id="rId3"/>
                        </a:rPr>
                        <a:t>2019 IEEE International Conference on Industrial Cyber Physical Systems (ICPS)</a:t>
                      </a:r>
                      <a:r>
                        <a:rPr lang="en" sz="1250">
                          <a:latin typeface="Times New Roman"/>
                          <a:ea typeface="Times New Roman"/>
                          <a:cs typeface="Times New Roman"/>
                          <a:sym typeface="Times New Roman"/>
                        </a:rPr>
                        <a:t> </a:t>
                      </a:r>
                      <a:endParaRPr sz="125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50">
                          <a:latin typeface="Times New Roman"/>
                          <a:ea typeface="Times New Roman"/>
                          <a:cs typeface="Times New Roman"/>
                          <a:sym typeface="Times New Roman"/>
                        </a:rPr>
                        <a:t>1. Segmentation model is performed using an encoder-decoder architecture.</a:t>
                      </a:r>
                      <a:endParaRPr sz="1250">
                        <a:latin typeface="Times New Roman"/>
                        <a:ea typeface="Times New Roman"/>
                        <a:cs typeface="Times New Roman"/>
                        <a:sym typeface="Times New Roman"/>
                      </a:endParaRPr>
                    </a:p>
                    <a:p>
                      <a:pPr indent="0" lvl="0" marL="0" rtl="0" algn="l">
                        <a:spcBef>
                          <a:spcPts val="500"/>
                        </a:spcBef>
                        <a:spcAft>
                          <a:spcPts val="0"/>
                        </a:spcAft>
                        <a:buNone/>
                      </a:pPr>
                      <a:r>
                        <a:rPr lang="en" sz="1250">
                          <a:latin typeface="Times New Roman"/>
                          <a:ea typeface="Times New Roman"/>
                          <a:cs typeface="Times New Roman"/>
                          <a:sym typeface="Times New Roman"/>
                        </a:rPr>
                        <a:t>2. </a:t>
                      </a:r>
                      <a:r>
                        <a:rPr lang="en" sz="1250">
                          <a:latin typeface="Times New Roman"/>
                          <a:ea typeface="Times New Roman"/>
                          <a:cs typeface="Times New Roman"/>
                          <a:sym typeface="Times New Roman"/>
                        </a:rPr>
                        <a:t>A U-Net is constructed as the main network, and the bottom convolution layer of U-Net is replaced by a set of cascaded dilated convolution with different dilation rates.</a:t>
                      </a:r>
                      <a:endParaRPr sz="1250">
                        <a:latin typeface="Times New Roman"/>
                        <a:ea typeface="Times New Roman"/>
                        <a:cs typeface="Times New Roman"/>
                        <a:sym typeface="Times New Roman"/>
                      </a:endParaRPr>
                    </a:p>
                    <a:p>
                      <a:pPr indent="0" lvl="0" marL="0" rtl="0" algn="l">
                        <a:spcBef>
                          <a:spcPts val="500"/>
                        </a:spcBef>
                        <a:spcAft>
                          <a:spcPts val="0"/>
                        </a:spcAft>
                        <a:buNone/>
                      </a:pPr>
                      <a:r>
                        <a:rPr lang="en" sz="1250">
                          <a:latin typeface="Times New Roman"/>
                          <a:ea typeface="Times New Roman"/>
                          <a:cs typeface="Times New Roman"/>
                          <a:sym typeface="Times New Roman"/>
                        </a:rPr>
                        <a:t>3. A</a:t>
                      </a:r>
                      <a:r>
                        <a:rPr lang="en" sz="1250">
                          <a:latin typeface="Times New Roman"/>
                          <a:ea typeface="Times New Roman"/>
                          <a:cs typeface="Times New Roman"/>
                          <a:sym typeface="Times New Roman"/>
                        </a:rPr>
                        <a:t>dd an auxiliary loss function after the cascaded dilated convolution</a:t>
                      </a:r>
                      <a:endParaRPr sz="1250">
                        <a:latin typeface="Times New Roman"/>
                        <a:ea typeface="Times New Roman"/>
                        <a:cs typeface="Times New Roman"/>
                        <a:sym typeface="Times New Roman"/>
                      </a:endParaRPr>
                    </a:p>
                    <a:p>
                      <a:pPr indent="0" lvl="0" marL="0" rtl="0" algn="l">
                        <a:spcBef>
                          <a:spcPts val="500"/>
                        </a:spcBef>
                        <a:spcAft>
                          <a:spcPts val="0"/>
                        </a:spcAft>
                        <a:buNone/>
                      </a:pPr>
                      <a:r>
                        <a:t/>
                      </a:r>
                      <a:endParaRPr sz="125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50">
                          <a:latin typeface="Times New Roman"/>
                          <a:ea typeface="Times New Roman"/>
                          <a:cs typeface="Times New Roman"/>
                          <a:sym typeface="Times New Roman"/>
                        </a:rPr>
                        <a:t>1. </a:t>
                      </a:r>
                      <a:r>
                        <a:rPr lang="en" sz="1250">
                          <a:latin typeface="Times New Roman"/>
                          <a:ea typeface="Times New Roman"/>
                          <a:cs typeface="Times New Roman"/>
                          <a:sym typeface="Times New Roman"/>
                        </a:rPr>
                        <a:t>From the aspect of design and training, the approach does not involve manual features and does not require specific preprocessing or post-processing, which can reduce the influence of subjective factors</a:t>
                      </a:r>
                      <a:endParaRPr sz="1250">
                        <a:latin typeface="Times New Roman"/>
                        <a:ea typeface="Times New Roman"/>
                        <a:cs typeface="Times New Roman"/>
                        <a:sym typeface="Times New Roman"/>
                      </a:endParaRPr>
                    </a:p>
                    <a:p>
                      <a:pPr indent="0" lvl="0" marL="0" rtl="0" algn="l">
                        <a:spcBef>
                          <a:spcPts val="500"/>
                        </a:spcBef>
                        <a:spcAft>
                          <a:spcPts val="500"/>
                        </a:spcAft>
                        <a:buNone/>
                      </a:pPr>
                      <a:r>
                        <a:rPr lang="en" sz="1250">
                          <a:latin typeface="Times New Roman"/>
                          <a:ea typeface="Times New Roman"/>
                          <a:cs typeface="Times New Roman"/>
                          <a:sym typeface="Times New Roman"/>
                        </a:rPr>
                        <a:t>2.  The auxiliary loss function helps to make the network converge faster and optimize.</a:t>
                      </a:r>
                      <a:endParaRPr sz="125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50">
                          <a:latin typeface="Times New Roman"/>
                          <a:ea typeface="Times New Roman"/>
                          <a:cs typeface="Times New Roman"/>
                          <a:sym typeface="Times New Roman"/>
                        </a:rPr>
                        <a:t>1. Segmentation of large buildings work well but boundaries and middle parts are misaligned.</a:t>
                      </a:r>
                      <a:endParaRPr sz="1250">
                        <a:latin typeface="Times New Roman"/>
                        <a:ea typeface="Times New Roman"/>
                        <a:cs typeface="Times New Roman"/>
                        <a:sym typeface="Times New Roman"/>
                      </a:endParaRPr>
                    </a:p>
                    <a:p>
                      <a:pPr indent="0" lvl="0" marL="0" rtl="0" algn="l">
                        <a:spcBef>
                          <a:spcPts val="500"/>
                        </a:spcBef>
                        <a:spcAft>
                          <a:spcPts val="0"/>
                        </a:spcAft>
                        <a:buNone/>
                      </a:pPr>
                      <a:r>
                        <a:rPr lang="en" sz="1250">
                          <a:latin typeface="Times New Roman"/>
                          <a:ea typeface="Times New Roman"/>
                          <a:cs typeface="Times New Roman"/>
                          <a:sym typeface="Times New Roman"/>
                        </a:rPr>
                        <a:t>2. The bulges on the boundaries are lost and edges are not detected properly.</a:t>
                      </a:r>
                      <a:endParaRPr sz="1250">
                        <a:latin typeface="Times New Roman"/>
                        <a:ea typeface="Times New Roman"/>
                        <a:cs typeface="Times New Roman"/>
                        <a:sym typeface="Times New Roman"/>
                      </a:endParaRPr>
                    </a:p>
                    <a:p>
                      <a:pPr indent="0" lvl="0" marL="0" rtl="0" algn="l">
                        <a:spcBef>
                          <a:spcPts val="500"/>
                        </a:spcBef>
                        <a:spcAft>
                          <a:spcPts val="500"/>
                        </a:spcAft>
                        <a:buNone/>
                      </a:pPr>
                      <a:r>
                        <a:rPr lang="en" sz="1250">
                          <a:latin typeface="Times New Roman"/>
                          <a:ea typeface="Times New Roman"/>
                          <a:cs typeface="Times New Roman"/>
                          <a:sym typeface="Times New Roman"/>
                        </a:rPr>
                        <a:t>3. The algorithm performs well in one of the subset (countryside and forest) but does not perform well when tested on a different subset.</a:t>
                      </a:r>
                      <a:endParaRPr sz="125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nvSpPr>
        <p:spPr>
          <a:xfrm>
            <a:off x="1808250" y="210950"/>
            <a:ext cx="5786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LITERATURE SURVEY</a:t>
            </a:r>
            <a:endParaRPr b="1" sz="2000">
              <a:latin typeface="Times New Roman"/>
              <a:ea typeface="Times New Roman"/>
              <a:cs typeface="Times New Roman"/>
              <a:sym typeface="Times New Roman"/>
            </a:endParaRPr>
          </a:p>
        </p:txBody>
      </p:sp>
      <p:graphicFrame>
        <p:nvGraphicFramePr>
          <p:cNvPr id="97" name="Google Shape;97;p18"/>
          <p:cNvGraphicFramePr/>
          <p:nvPr/>
        </p:nvGraphicFramePr>
        <p:xfrm>
          <a:off x="520488" y="825400"/>
          <a:ext cx="3000000" cy="3000000"/>
        </p:xfrm>
        <a:graphic>
          <a:graphicData uri="http://schemas.openxmlformats.org/drawingml/2006/table">
            <a:tbl>
              <a:tblPr>
                <a:noFill/>
                <a:tableStyleId>{BD38EA1B-7C8F-4763-97D6-5CBF4C1D944A}</a:tableStyleId>
              </a:tblPr>
              <a:tblGrid>
                <a:gridCol w="624050"/>
                <a:gridCol w="1859650"/>
                <a:gridCol w="1980250"/>
                <a:gridCol w="1919950"/>
                <a:gridCol w="1819525"/>
              </a:tblGrid>
              <a:tr h="525225">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S.NO</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CITATION</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ADVANTAGES</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LIMITATION</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67900">
                <a:tc>
                  <a:txBody>
                    <a:bodyPr/>
                    <a:lstStyle/>
                    <a:p>
                      <a:pPr indent="0" lvl="0" marL="0" rtl="0" algn="l">
                        <a:spcBef>
                          <a:spcPts val="0"/>
                        </a:spcBef>
                        <a:spcAft>
                          <a:spcPts val="0"/>
                        </a:spcAft>
                        <a:buNone/>
                      </a:pPr>
                      <a:r>
                        <a:rPr lang="en" sz="1250">
                          <a:latin typeface="Times New Roman"/>
                          <a:ea typeface="Times New Roman"/>
                          <a:cs typeface="Times New Roman"/>
                          <a:sym typeface="Times New Roman"/>
                        </a:rPr>
                        <a:t>2</a:t>
                      </a:r>
                      <a:r>
                        <a:rPr lang="en" sz="1250">
                          <a:latin typeface="Times New Roman"/>
                          <a:ea typeface="Times New Roman"/>
                          <a:cs typeface="Times New Roman"/>
                          <a:sym typeface="Times New Roman"/>
                        </a:rPr>
                        <a:t>.</a:t>
                      </a:r>
                      <a:endParaRPr sz="125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250">
                          <a:latin typeface="Times New Roman"/>
                          <a:ea typeface="Times New Roman"/>
                          <a:cs typeface="Times New Roman"/>
                          <a:sym typeface="Times New Roman"/>
                        </a:rPr>
                        <a:t>Convolutional Neural Network Based Solar Photovoltaic Panel Detection in Satellite Photos, 2017 </a:t>
                      </a:r>
                      <a:endParaRPr b="1" sz="1250">
                        <a:latin typeface="Times New Roman"/>
                        <a:ea typeface="Times New Roman"/>
                        <a:cs typeface="Times New Roman"/>
                        <a:sym typeface="Times New Roman"/>
                      </a:endParaRPr>
                    </a:p>
                    <a:p>
                      <a:pPr indent="0" lvl="0" marL="0" rtl="0" algn="l">
                        <a:spcBef>
                          <a:spcPts val="0"/>
                        </a:spcBef>
                        <a:spcAft>
                          <a:spcPts val="0"/>
                        </a:spcAft>
                        <a:buNone/>
                      </a:pPr>
                      <a:r>
                        <a:t/>
                      </a:r>
                      <a:endParaRPr b="1" sz="1250">
                        <a:latin typeface="Times New Roman"/>
                        <a:ea typeface="Times New Roman"/>
                        <a:cs typeface="Times New Roman"/>
                        <a:sym typeface="Times New Roman"/>
                      </a:endParaRPr>
                    </a:p>
                    <a:p>
                      <a:pPr indent="0" lvl="0" marL="0" rtl="0" algn="l">
                        <a:spcBef>
                          <a:spcPts val="0"/>
                        </a:spcBef>
                        <a:spcAft>
                          <a:spcPts val="0"/>
                        </a:spcAft>
                        <a:buNone/>
                      </a:pPr>
                      <a:r>
                        <a:rPr lang="en" sz="1250">
                          <a:latin typeface="Times New Roman"/>
                          <a:ea typeface="Times New Roman"/>
                          <a:cs typeface="Times New Roman"/>
                          <a:sym typeface="Times New Roman"/>
                        </a:rPr>
                        <a:t>Vladimir Golovko</a:t>
                      </a:r>
                      <a:r>
                        <a:rPr lang="en" sz="1250">
                          <a:latin typeface="Times New Roman"/>
                          <a:ea typeface="Times New Roman"/>
                          <a:cs typeface="Times New Roman"/>
                          <a:sym typeface="Times New Roman"/>
                        </a:rPr>
                        <a:t>, </a:t>
                      </a:r>
                      <a:r>
                        <a:rPr lang="en" sz="1250">
                          <a:latin typeface="Times New Roman"/>
                          <a:ea typeface="Times New Roman"/>
                          <a:cs typeface="Times New Roman"/>
                          <a:sym typeface="Times New Roman"/>
                        </a:rPr>
                        <a:t>Sergei Bezobrazov</a:t>
                      </a:r>
                      <a:r>
                        <a:rPr lang="en" sz="1250">
                          <a:latin typeface="Times New Roman"/>
                          <a:ea typeface="Times New Roman"/>
                          <a:cs typeface="Times New Roman"/>
                          <a:sym typeface="Times New Roman"/>
                        </a:rPr>
                        <a:t>, </a:t>
                      </a:r>
                      <a:r>
                        <a:rPr lang="en" sz="1250">
                          <a:latin typeface="Times New Roman"/>
                          <a:ea typeface="Times New Roman"/>
                          <a:cs typeface="Times New Roman"/>
                          <a:sym typeface="Times New Roman"/>
                        </a:rPr>
                        <a:t>Alexander Kroshchanka</a:t>
                      </a:r>
                      <a:r>
                        <a:rPr lang="en" sz="1250">
                          <a:latin typeface="Times New Roman"/>
                          <a:ea typeface="Times New Roman"/>
                          <a:cs typeface="Times New Roman"/>
                          <a:sym typeface="Times New Roman"/>
                        </a:rPr>
                        <a:t> and </a:t>
                      </a:r>
                      <a:r>
                        <a:rPr lang="en" sz="1250">
                          <a:latin typeface="Times New Roman"/>
                          <a:ea typeface="Times New Roman"/>
                          <a:cs typeface="Times New Roman"/>
                          <a:sym typeface="Times New Roman"/>
                        </a:rPr>
                        <a:t>Anatoliy Sachenko</a:t>
                      </a:r>
                      <a:r>
                        <a:rPr lang="en" sz="1250">
                          <a:latin typeface="Times New Roman"/>
                          <a:ea typeface="Times New Roman"/>
                          <a:cs typeface="Times New Roman"/>
                          <a:sym typeface="Times New Roman"/>
                        </a:rPr>
                        <a:t> in </a:t>
                      </a:r>
                      <a:r>
                        <a:rPr lang="en" sz="1250">
                          <a:latin typeface="Times New Roman"/>
                          <a:ea typeface="Times New Roman"/>
                          <a:cs typeface="Times New Roman"/>
                          <a:sym typeface="Times New Roman"/>
                        </a:rPr>
                        <a:t>9th IEEE International Conference on Intelligent Data Acquisition and Advanced Computing Systems: Technology and Applications </a:t>
                      </a:r>
                      <a:endParaRPr sz="125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50">
                          <a:latin typeface="Times New Roman"/>
                          <a:ea typeface="Times New Roman"/>
                          <a:cs typeface="Times New Roman"/>
                          <a:sym typeface="Times New Roman"/>
                        </a:rPr>
                        <a:t>1. Collect data from Google Maps.</a:t>
                      </a:r>
                      <a:endParaRPr sz="1250">
                        <a:latin typeface="Times New Roman"/>
                        <a:ea typeface="Times New Roman"/>
                        <a:cs typeface="Times New Roman"/>
                        <a:sym typeface="Times New Roman"/>
                      </a:endParaRPr>
                    </a:p>
                    <a:p>
                      <a:pPr indent="0" lvl="0" marL="0" rtl="0" algn="l">
                        <a:spcBef>
                          <a:spcPts val="500"/>
                        </a:spcBef>
                        <a:spcAft>
                          <a:spcPts val="0"/>
                        </a:spcAft>
                        <a:buNone/>
                      </a:pPr>
                      <a:r>
                        <a:rPr lang="en" sz="1250">
                          <a:latin typeface="Times New Roman"/>
                          <a:ea typeface="Times New Roman"/>
                          <a:cs typeface="Times New Roman"/>
                          <a:sym typeface="Times New Roman"/>
                        </a:rPr>
                        <a:t>2. Perform pre-processing techniques like image resizing, image sharpening.</a:t>
                      </a:r>
                      <a:endParaRPr sz="1250">
                        <a:latin typeface="Times New Roman"/>
                        <a:ea typeface="Times New Roman"/>
                        <a:cs typeface="Times New Roman"/>
                        <a:sym typeface="Times New Roman"/>
                      </a:endParaRPr>
                    </a:p>
                    <a:p>
                      <a:pPr indent="0" lvl="0" marL="0" rtl="0" algn="l">
                        <a:spcBef>
                          <a:spcPts val="500"/>
                        </a:spcBef>
                        <a:spcAft>
                          <a:spcPts val="0"/>
                        </a:spcAft>
                        <a:buNone/>
                      </a:pPr>
                      <a:r>
                        <a:rPr lang="en" sz="1250">
                          <a:latin typeface="Times New Roman"/>
                          <a:ea typeface="Times New Roman"/>
                          <a:cs typeface="Times New Roman"/>
                          <a:sym typeface="Times New Roman"/>
                        </a:rPr>
                        <a:t>3. Train a 6 layer CNN model. </a:t>
                      </a:r>
                      <a:endParaRPr sz="1250">
                        <a:latin typeface="Times New Roman"/>
                        <a:ea typeface="Times New Roman"/>
                        <a:cs typeface="Times New Roman"/>
                        <a:sym typeface="Times New Roman"/>
                      </a:endParaRPr>
                    </a:p>
                    <a:p>
                      <a:pPr indent="0" lvl="0" marL="0" rtl="0" algn="l">
                        <a:spcBef>
                          <a:spcPts val="500"/>
                        </a:spcBef>
                        <a:spcAft>
                          <a:spcPts val="0"/>
                        </a:spcAft>
                        <a:buNone/>
                      </a:pPr>
                      <a:r>
                        <a:t/>
                      </a:r>
                      <a:endParaRPr sz="125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250">
                          <a:latin typeface="Times New Roman"/>
                          <a:ea typeface="Times New Roman"/>
                          <a:cs typeface="Times New Roman"/>
                          <a:sym typeface="Times New Roman"/>
                        </a:rPr>
                        <a:t>1. Here, the authors have </a:t>
                      </a:r>
                      <a:r>
                        <a:rPr lang="en" sz="1250">
                          <a:latin typeface="Times New Roman"/>
                          <a:ea typeface="Times New Roman"/>
                          <a:cs typeface="Times New Roman"/>
                          <a:sym typeface="Times New Roman"/>
                        </a:rPr>
                        <a:t>used the low-quality satellite imagery (Google Maps photos), instead of the high resolution color satellite orthoimagery that enables decreasing the requirements for the approach.</a:t>
                      </a:r>
                      <a:endParaRPr sz="1250">
                        <a:latin typeface="Times New Roman"/>
                        <a:ea typeface="Times New Roman"/>
                        <a:cs typeface="Times New Roman"/>
                        <a:sym typeface="Times New Roman"/>
                      </a:endParaRPr>
                    </a:p>
                    <a:p>
                      <a:pPr indent="0" lvl="0" marL="0" rtl="0" algn="l">
                        <a:spcBef>
                          <a:spcPts val="500"/>
                        </a:spcBef>
                        <a:spcAft>
                          <a:spcPts val="500"/>
                        </a:spcAft>
                        <a:buNone/>
                      </a:pPr>
                      <a:r>
                        <a:rPr lang="en" sz="1250">
                          <a:latin typeface="Times New Roman"/>
                          <a:ea typeface="Times New Roman"/>
                          <a:cs typeface="Times New Roman"/>
                          <a:sym typeface="Times New Roman"/>
                        </a:rPr>
                        <a:t>2. Simple 6 layer CNN model. </a:t>
                      </a:r>
                      <a:endParaRPr sz="125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50">
                          <a:latin typeface="Times New Roman"/>
                          <a:ea typeface="Times New Roman"/>
                          <a:cs typeface="Times New Roman"/>
                          <a:sym typeface="Times New Roman"/>
                        </a:rPr>
                        <a:t>1. Better segmentation could have been performed by training with other CNN models.</a:t>
                      </a:r>
                      <a:endParaRPr sz="1250">
                        <a:latin typeface="Times New Roman"/>
                        <a:ea typeface="Times New Roman"/>
                        <a:cs typeface="Times New Roman"/>
                        <a:sym typeface="Times New Roman"/>
                      </a:endParaRPr>
                    </a:p>
                    <a:p>
                      <a:pPr indent="0" lvl="0" marL="0" rtl="0" algn="l">
                        <a:spcBef>
                          <a:spcPts val="500"/>
                        </a:spcBef>
                        <a:spcAft>
                          <a:spcPts val="0"/>
                        </a:spcAft>
                        <a:buNone/>
                      </a:pPr>
                      <a:r>
                        <a:rPr lang="en" sz="1250">
                          <a:latin typeface="Times New Roman"/>
                          <a:ea typeface="Times New Roman"/>
                          <a:cs typeface="Times New Roman"/>
                          <a:sym typeface="Times New Roman"/>
                        </a:rPr>
                        <a:t>2. Bad quality satellite images have led to inaccurate classification.</a:t>
                      </a:r>
                      <a:endParaRPr sz="1250">
                        <a:latin typeface="Times New Roman"/>
                        <a:ea typeface="Times New Roman"/>
                        <a:cs typeface="Times New Roman"/>
                        <a:sym typeface="Times New Roman"/>
                      </a:endParaRPr>
                    </a:p>
                    <a:p>
                      <a:pPr indent="0" lvl="0" marL="0" rtl="0" algn="l">
                        <a:spcBef>
                          <a:spcPts val="500"/>
                        </a:spcBef>
                        <a:spcAft>
                          <a:spcPts val="500"/>
                        </a:spcAft>
                        <a:buNone/>
                      </a:pPr>
                      <a:r>
                        <a:rPr lang="en" sz="1250">
                          <a:latin typeface="Times New Roman"/>
                          <a:ea typeface="Times New Roman"/>
                          <a:cs typeface="Times New Roman"/>
                          <a:sym typeface="Times New Roman"/>
                        </a:rPr>
                        <a:t>3. No validation on the dataset as in some cases solar panels look similar to roof tops. </a:t>
                      </a:r>
                      <a:endParaRPr sz="125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nvSpPr>
        <p:spPr>
          <a:xfrm>
            <a:off x="1787750" y="88000"/>
            <a:ext cx="5786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LITERATURE SURVEY</a:t>
            </a:r>
            <a:endParaRPr b="1" sz="2000">
              <a:latin typeface="Times New Roman"/>
              <a:ea typeface="Times New Roman"/>
              <a:cs typeface="Times New Roman"/>
              <a:sym typeface="Times New Roman"/>
            </a:endParaRPr>
          </a:p>
        </p:txBody>
      </p:sp>
      <p:graphicFrame>
        <p:nvGraphicFramePr>
          <p:cNvPr id="103" name="Google Shape;103;p19"/>
          <p:cNvGraphicFramePr/>
          <p:nvPr/>
        </p:nvGraphicFramePr>
        <p:xfrm>
          <a:off x="342225" y="498600"/>
          <a:ext cx="3000000" cy="3000000"/>
        </p:xfrm>
        <a:graphic>
          <a:graphicData uri="http://schemas.openxmlformats.org/drawingml/2006/table">
            <a:tbl>
              <a:tblPr>
                <a:noFill/>
                <a:tableStyleId>{BD38EA1B-7C8F-4763-97D6-5CBF4C1D944A}</a:tableStyleId>
              </a:tblPr>
              <a:tblGrid>
                <a:gridCol w="639750"/>
                <a:gridCol w="1906450"/>
                <a:gridCol w="2030075"/>
                <a:gridCol w="1968250"/>
                <a:gridCol w="2012375"/>
              </a:tblGrid>
              <a:tr h="525225">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S.NO</a:t>
                      </a:r>
                      <a:endParaRPr b="1">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CITATION</a:t>
                      </a:r>
                      <a:endParaRPr b="1">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METHODOLOGY</a:t>
                      </a:r>
                      <a:endParaRPr b="1">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ADVANTAGES</a:t>
                      </a:r>
                      <a:endParaRPr b="1">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LIMITATION</a:t>
                      </a:r>
                      <a:endParaRPr b="1">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chemeClr val="dk1"/>
                      </a:solidFill>
                      <a:prstDash val="solid"/>
                      <a:round/>
                      <a:headEnd len="sm" w="sm" type="none"/>
                      <a:tailEnd len="sm" w="sm" type="none"/>
                    </a:lnB>
                  </a:tcPr>
                </a:tc>
              </a:tr>
              <a:tr h="2278350">
                <a:tc>
                  <a:txBody>
                    <a:bodyPr/>
                    <a:lstStyle/>
                    <a:p>
                      <a:pPr indent="0" lvl="0" marL="0" rtl="0" algn="l">
                        <a:spcBef>
                          <a:spcPts val="0"/>
                        </a:spcBef>
                        <a:spcAft>
                          <a:spcPts val="0"/>
                        </a:spcAft>
                        <a:buNone/>
                      </a:pPr>
                      <a:r>
                        <a:rPr lang="en" sz="1250">
                          <a:latin typeface="Times New Roman"/>
                          <a:ea typeface="Times New Roman"/>
                          <a:cs typeface="Times New Roman"/>
                          <a:sym typeface="Times New Roman"/>
                        </a:rPr>
                        <a:t>3</a:t>
                      </a:r>
                      <a:r>
                        <a:rPr lang="en" sz="1250">
                          <a:latin typeface="Times New Roman"/>
                          <a:ea typeface="Times New Roman"/>
                          <a:cs typeface="Times New Roman"/>
                          <a:sym typeface="Times New Roman"/>
                        </a:rPr>
                        <a:t>.</a:t>
                      </a:r>
                      <a:endParaRPr sz="125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250">
                          <a:latin typeface="Times New Roman"/>
                          <a:ea typeface="Times New Roman"/>
                          <a:cs typeface="Times New Roman"/>
                          <a:sym typeface="Times New Roman"/>
                        </a:rPr>
                        <a:t>Deep Convolutional Neural Network Application on Rooftop Detection for Aerial Imagery, 2019</a:t>
                      </a:r>
                      <a:endParaRPr b="1" sz="1250">
                        <a:latin typeface="Times New Roman"/>
                        <a:ea typeface="Times New Roman"/>
                        <a:cs typeface="Times New Roman"/>
                        <a:sym typeface="Times New Roman"/>
                      </a:endParaRPr>
                    </a:p>
                    <a:p>
                      <a:pPr indent="0" lvl="0" marL="0" rtl="0" algn="l">
                        <a:spcBef>
                          <a:spcPts val="0"/>
                        </a:spcBef>
                        <a:spcAft>
                          <a:spcPts val="0"/>
                        </a:spcAft>
                        <a:buNone/>
                      </a:pPr>
                      <a:r>
                        <a:t/>
                      </a:r>
                      <a:endParaRPr b="1" sz="1250">
                        <a:latin typeface="Times New Roman"/>
                        <a:ea typeface="Times New Roman"/>
                        <a:cs typeface="Times New Roman"/>
                        <a:sym typeface="Times New Roman"/>
                      </a:endParaRPr>
                    </a:p>
                    <a:p>
                      <a:pPr indent="0" lvl="0" marL="0" rtl="0" algn="l">
                        <a:spcBef>
                          <a:spcPts val="0"/>
                        </a:spcBef>
                        <a:spcAft>
                          <a:spcPts val="0"/>
                        </a:spcAft>
                        <a:buNone/>
                      </a:pPr>
                      <a:r>
                        <a:rPr lang="en" sz="1250">
                          <a:latin typeface="Times New Roman"/>
                          <a:ea typeface="Times New Roman"/>
                          <a:cs typeface="Times New Roman"/>
                          <a:sym typeface="Times New Roman"/>
                        </a:rPr>
                        <a:t>Mengge Chen, Jonathan Li, in Journal of Computational Vision and Imaging Systems</a:t>
                      </a:r>
                      <a:endParaRPr b="1" sz="1250">
                        <a:solidFill>
                          <a:schemeClr val="dk1"/>
                        </a:solidFill>
                        <a:highlight>
                          <a:srgbClr val="FFFFFF"/>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50">
                          <a:latin typeface="Times New Roman"/>
                          <a:ea typeface="Times New Roman"/>
                          <a:cs typeface="Times New Roman"/>
                          <a:sym typeface="Times New Roman"/>
                        </a:rPr>
                        <a:t>1. It is primarily based on Mask R-CNN with 3 stages. </a:t>
                      </a:r>
                      <a:endParaRPr sz="1250">
                        <a:latin typeface="Times New Roman"/>
                        <a:ea typeface="Times New Roman"/>
                        <a:cs typeface="Times New Roman"/>
                        <a:sym typeface="Times New Roman"/>
                      </a:endParaRPr>
                    </a:p>
                    <a:p>
                      <a:pPr indent="0" lvl="0" marL="0" rtl="0" algn="l">
                        <a:spcBef>
                          <a:spcPts val="500"/>
                        </a:spcBef>
                        <a:spcAft>
                          <a:spcPts val="0"/>
                        </a:spcAft>
                        <a:buNone/>
                      </a:pPr>
                      <a:r>
                        <a:rPr lang="en" sz="1250">
                          <a:latin typeface="Times New Roman"/>
                          <a:ea typeface="Times New Roman"/>
                          <a:cs typeface="Times New Roman"/>
                          <a:sym typeface="Times New Roman"/>
                        </a:rPr>
                        <a:t>2. Feature extraction is based on existing deep learning model.</a:t>
                      </a:r>
                      <a:endParaRPr sz="1250">
                        <a:latin typeface="Times New Roman"/>
                        <a:ea typeface="Times New Roman"/>
                        <a:cs typeface="Times New Roman"/>
                        <a:sym typeface="Times New Roman"/>
                      </a:endParaRPr>
                    </a:p>
                    <a:p>
                      <a:pPr indent="0" lvl="0" marL="0" rtl="0" algn="l">
                        <a:spcBef>
                          <a:spcPts val="500"/>
                        </a:spcBef>
                        <a:spcAft>
                          <a:spcPts val="0"/>
                        </a:spcAft>
                        <a:buNone/>
                      </a:pPr>
                      <a:r>
                        <a:rPr lang="en" sz="1250">
                          <a:latin typeface="Times New Roman"/>
                          <a:ea typeface="Times New Roman"/>
                          <a:cs typeface="Times New Roman"/>
                          <a:sym typeface="Times New Roman"/>
                        </a:rPr>
                        <a:t>3. RPN (Regional Proposal Network) is used to find RoI.</a:t>
                      </a:r>
                      <a:endParaRPr sz="1250">
                        <a:latin typeface="Times New Roman"/>
                        <a:ea typeface="Times New Roman"/>
                        <a:cs typeface="Times New Roman"/>
                        <a:sym typeface="Times New Roman"/>
                      </a:endParaRPr>
                    </a:p>
                    <a:p>
                      <a:pPr indent="0" lvl="0" marL="0" rtl="0" algn="l">
                        <a:spcBef>
                          <a:spcPts val="500"/>
                        </a:spcBef>
                        <a:spcAft>
                          <a:spcPts val="0"/>
                        </a:spcAft>
                        <a:buNone/>
                      </a:pPr>
                      <a:r>
                        <a:rPr lang="en" sz="1250">
                          <a:latin typeface="Times New Roman"/>
                          <a:ea typeface="Times New Roman"/>
                          <a:cs typeface="Times New Roman"/>
                          <a:sym typeface="Times New Roman"/>
                        </a:rPr>
                        <a:t>4. Object classification is then performed. </a:t>
                      </a:r>
                      <a:endParaRPr sz="125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50">
                          <a:latin typeface="Times New Roman"/>
                          <a:ea typeface="Times New Roman"/>
                          <a:cs typeface="Times New Roman"/>
                          <a:sym typeface="Times New Roman"/>
                        </a:rPr>
                        <a:t>1. Efficient and feasible approach to extract detached house from aerial images.</a:t>
                      </a:r>
                      <a:endParaRPr sz="1250">
                        <a:latin typeface="Times New Roman"/>
                        <a:ea typeface="Times New Roman"/>
                        <a:cs typeface="Times New Roman"/>
                        <a:sym typeface="Times New Roman"/>
                      </a:endParaRPr>
                    </a:p>
                    <a:p>
                      <a:pPr indent="0" lvl="0" marL="0" rtl="0" algn="l">
                        <a:spcBef>
                          <a:spcPts val="500"/>
                        </a:spcBef>
                        <a:spcAft>
                          <a:spcPts val="0"/>
                        </a:spcAft>
                        <a:buNone/>
                      </a:pPr>
                      <a:r>
                        <a:rPr lang="en" sz="1250">
                          <a:latin typeface="Times New Roman"/>
                          <a:ea typeface="Times New Roman"/>
                          <a:cs typeface="Times New Roman"/>
                          <a:sym typeface="Times New Roman"/>
                        </a:rPr>
                        <a:t>2. RoIAlign method is used instead of RoIPool for better feature extraction.</a:t>
                      </a:r>
                      <a:endParaRPr sz="125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50">
                          <a:latin typeface="Times New Roman"/>
                          <a:ea typeface="Times New Roman"/>
                          <a:cs typeface="Times New Roman"/>
                          <a:sym typeface="Times New Roman"/>
                        </a:rPr>
                        <a:t>1. Edges of the building are not detected properly.</a:t>
                      </a:r>
                      <a:endParaRPr sz="1250">
                        <a:latin typeface="Times New Roman"/>
                        <a:ea typeface="Times New Roman"/>
                        <a:cs typeface="Times New Roman"/>
                        <a:sym typeface="Times New Roman"/>
                      </a:endParaRPr>
                    </a:p>
                    <a:p>
                      <a:pPr indent="0" lvl="0" marL="0" rtl="0" algn="l">
                        <a:spcBef>
                          <a:spcPts val="500"/>
                        </a:spcBef>
                        <a:spcAft>
                          <a:spcPts val="0"/>
                        </a:spcAft>
                        <a:buNone/>
                      </a:pPr>
                      <a:r>
                        <a:rPr lang="en" sz="1250">
                          <a:latin typeface="Times New Roman"/>
                          <a:ea typeface="Times New Roman"/>
                          <a:cs typeface="Times New Roman"/>
                          <a:sym typeface="Times New Roman"/>
                        </a:rPr>
                        <a:t>2. Training data was less and hence less accuray.</a:t>
                      </a:r>
                      <a:endParaRPr sz="1250">
                        <a:latin typeface="Times New Roman"/>
                        <a:ea typeface="Times New Roman"/>
                        <a:cs typeface="Times New Roman"/>
                        <a:sym typeface="Times New Roman"/>
                      </a:endParaRPr>
                    </a:p>
                    <a:p>
                      <a:pPr indent="0" lvl="0" marL="0" rtl="0" algn="l">
                        <a:spcBef>
                          <a:spcPts val="500"/>
                        </a:spcBef>
                        <a:spcAft>
                          <a:spcPts val="0"/>
                        </a:spcAft>
                        <a:buNone/>
                      </a:pPr>
                      <a:r>
                        <a:rPr lang="en" sz="1250">
                          <a:latin typeface="Times New Roman"/>
                          <a:ea typeface="Times New Roman"/>
                          <a:cs typeface="Times New Roman"/>
                          <a:sym typeface="Times New Roman"/>
                        </a:rPr>
                        <a:t>3. Comparatively less precision with other new state of art models.</a:t>
                      </a:r>
                      <a:endParaRPr sz="125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582625">
                <a:tc>
                  <a:txBody>
                    <a:bodyPr/>
                    <a:lstStyle/>
                    <a:p>
                      <a:pPr indent="0" lvl="0" marL="0" rtl="0" algn="l">
                        <a:spcBef>
                          <a:spcPts val="0"/>
                        </a:spcBef>
                        <a:spcAft>
                          <a:spcPts val="0"/>
                        </a:spcAft>
                        <a:buNone/>
                      </a:pPr>
                      <a:r>
                        <a:rPr lang="en" sz="1250">
                          <a:latin typeface="Times New Roman"/>
                          <a:ea typeface="Times New Roman"/>
                          <a:cs typeface="Times New Roman"/>
                          <a:sym typeface="Times New Roman"/>
                        </a:rPr>
                        <a:t>4. </a:t>
                      </a:r>
                      <a:endParaRPr sz="125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1250">
                          <a:solidFill>
                            <a:schemeClr val="dk1"/>
                          </a:solidFill>
                          <a:latin typeface="Times New Roman"/>
                          <a:ea typeface="Times New Roman"/>
                          <a:cs typeface="Times New Roman"/>
                          <a:sym typeface="Times New Roman"/>
                        </a:rPr>
                        <a:t>Solar Potential Analysis Of Rooftops Using Satellite Imagery, 2019</a:t>
                      </a:r>
                      <a:endParaRPr b="1" sz="12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250">
                          <a:solidFill>
                            <a:schemeClr val="dk1"/>
                          </a:solidFill>
                          <a:latin typeface="Times New Roman"/>
                          <a:ea typeface="Times New Roman"/>
                          <a:cs typeface="Times New Roman"/>
                          <a:sym typeface="Times New Roman"/>
                        </a:rPr>
                        <a:t>Akash Kumar, Delhi Technology University, in </a:t>
                      </a:r>
                      <a:r>
                        <a:rPr i="1" lang="en">
                          <a:solidFill>
                            <a:schemeClr val="dk1"/>
                          </a:solidFill>
                          <a:latin typeface="Times New Roman"/>
                          <a:ea typeface="Times New Roman"/>
                          <a:cs typeface="Times New Roman"/>
                          <a:sym typeface="Times New Roman"/>
                        </a:rPr>
                        <a:t>ArXiv</a:t>
                      </a:r>
                      <a:r>
                        <a:rPr lang="en">
                          <a:solidFill>
                            <a:schemeClr val="dk1"/>
                          </a:solidFill>
                          <a:highlight>
                            <a:schemeClr val="lt1"/>
                          </a:highlight>
                          <a:latin typeface="Times New Roman"/>
                          <a:ea typeface="Times New Roman"/>
                          <a:cs typeface="Times New Roman"/>
                          <a:sym typeface="Times New Roman"/>
                        </a:rPr>
                        <a:t> abs/</a:t>
                      </a:r>
                      <a:r>
                        <a:rPr lang="en">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1812.11606</a:t>
                      </a:r>
                      <a:r>
                        <a:rPr lang="en">
                          <a:solidFill>
                            <a:schemeClr val="dk1"/>
                          </a:solidFill>
                          <a:latin typeface="Times New Roman"/>
                          <a:ea typeface="Times New Roman"/>
                          <a:cs typeface="Times New Roman"/>
                          <a:sym typeface="Times New Roman"/>
                        </a:rPr>
                        <a:t> </a:t>
                      </a:r>
                      <a:endParaRPr b="1" sz="1250">
                        <a:solidFill>
                          <a:schemeClr val="dk1"/>
                        </a:solidFill>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50">
                          <a:latin typeface="Times New Roman"/>
                          <a:ea typeface="Times New Roman"/>
                          <a:cs typeface="Times New Roman"/>
                          <a:sym typeface="Times New Roman"/>
                        </a:rPr>
                        <a:t>1.Dataset is manually collected for India. </a:t>
                      </a:r>
                      <a:endParaRPr sz="1250">
                        <a:latin typeface="Times New Roman"/>
                        <a:ea typeface="Times New Roman"/>
                        <a:cs typeface="Times New Roman"/>
                        <a:sym typeface="Times New Roman"/>
                      </a:endParaRPr>
                    </a:p>
                    <a:p>
                      <a:pPr indent="0" lvl="0" marL="0" rtl="0" algn="l">
                        <a:spcBef>
                          <a:spcPts val="500"/>
                        </a:spcBef>
                        <a:spcAft>
                          <a:spcPts val="500"/>
                        </a:spcAft>
                        <a:buNone/>
                      </a:pPr>
                      <a:r>
                        <a:rPr lang="en" sz="1250">
                          <a:latin typeface="Times New Roman"/>
                          <a:ea typeface="Times New Roman"/>
                          <a:cs typeface="Times New Roman"/>
                          <a:sym typeface="Times New Roman"/>
                        </a:rPr>
                        <a:t>2.Adaptive Edge Detection and Contours are focused to segment out rooftop boundaries and obstacles present inside them along with polygon shape approximation. </a:t>
                      </a:r>
                      <a:endParaRPr sz="125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50">
                          <a:latin typeface="Times New Roman"/>
                          <a:ea typeface="Times New Roman"/>
                          <a:cs typeface="Times New Roman"/>
                          <a:sym typeface="Times New Roman"/>
                        </a:rPr>
                        <a:t>1.Provides a comparative analysis of the solar potential of the building.</a:t>
                      </a:r>
                      <a:endParaRPr sz="1250">
                        <a:latin typeface="Times New Roman"/>
                        <a:ea typeface="Times New Roman"/>
                        <a:cs typeface="Times New Roman"/>
                        <a:sym typeface="Times New Roman"/>
                      </a:endParaRPr>
                    </a:p>
                    <a:p>
                      <a:pPr indent="0" lvl="0" marL="0" rtl="0" algn="l">
                        <a:spcBef>
                          <a:spcPts val="500"/>
                        </a:spcBef>
                        <a:spcAft>
                          <a:spcPts val="0"/>
                        </a:spcAft>
                        <a:buNone/>
                      </a:pPr>
                      <a:r>
                        <a:rPr lang="en" sz="1250">
                          <a:latin typeface="Times New Roman"/>
                          <a:ea typeface="Times New Roman"/>
                          <a:cs typeface="Times New Roman"/>
                          <a:sym typeface="Times New Roman"/>
                        </a:rPr>
                        <a:t>2. Several types of the rooftop are considered to learn the intra-class variations.</a:t>
                      </a:r>
                      <a:endParaRPr sz="125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50">
                          <a:latin typeface="Times New Roman"/>
                          <a:ea typeface="Times New Roman"/>
                          <a:cs typeface="Times New Roman"/>
                          <a:sym typeface="Times New Roman"/>
                        </a:rPr>
                        <a:t>1.The image quality of satellite imagery is very deficient hence the edges are not detected properly.</a:t>
                      </a:r>
                      <a:endParaRPr sz="1250">
                        <a:latin typeface="Times New Roman"/>
                        <a:ea typeface="Times New Roman"/>
                        <a:cs typeface="Times New Roman"/>
                        <a:sym typeface="Times New Roman"/>
                      </a:endParaRPr>
                    </a:p>
                    <a:p>
                      <a:pPr indent="0" lvl="0" marL="0" rtl="0" algn="l">
                        <a:spcBef>
                          <a:spcPts val="500"/>
                        </a:spcBef>
                        <a:spcAft>
                          <a:spcPts val="0"/>
                        </a:spcAft>
                        <a:buNone/>
                      </a:pPr>
                      <a:r>
                        <a:rPr lang="en" sz="1250">
                          <a:latin typeface="Times New Roman"/>
                          <a:ea typeface="Times New Roman"/>
                          <a:cs typeface="Times New Roman"/>
                          <a:sym typeface="Times New Roman"/>
                        </a:rPr>
                        <a:t>2.There are some outliers that are plotting solar panels outside the building rooftop area.</a:t>
                      </a:r>
                      <a:endParaRPr sz="125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nvSpPr>
        <p:spPr>
          <a:xfrm>
            <a:off x="1795175" y="152050"/>
            <a:ext cx="5786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ARCHITECTURE DIAGRAM</a:t>
            </a:r>
            <a:endParaRPr b="1" sz="2000">
              <a:latin typeface="Times New Roman"/>
              <a:ea typeface="Times New Roman"/>
              <a:cs typeface="Times New Roman"/>
              <a:sym typeface="Times New Roman"/>
            </a:endParaRPr>
          </a:p>
        </p:txBody>
      </p:sp>
      <p:pic>
        <p:nvPicPr>
          <p:cNvPr id="109" name="Google Shape;109;p20"/>
          <p:cNvPicPr preferRelativeResize="0"/>
          <p:nvPr/>
        </p:nvPicPr>
        <p:blipFill>
          <a:blip r:embed="rId3">
            <a:alphaModFix/>
          </a:blip>
          <a:stretch>
            <a:fillRect/>
          </a:stretch>
        </p:blipFill>
        <p:spPr>
          <a:xfrm>
            <a:off x="843950" y="644650"/>
            <a:ext cx="7456090" cy="4194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nvSpPr>
        <p:spPr>
          <a:xfrm>
            <a:off x="1808250" y="210950"/>
            <a:ext cx="5786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latin typeface="Times New Roman"/>
                <a:ea typeface="Times New Roman"/>
                <a:cs typeface="Times New Roman"/>
                <a:sym typeface="Times New Roman"/>
              </a:rPr>
              <a:t>ARCHITECTURE DIAGRAM</a:t>
            </a:r>
            <a:endParaRPr b="1" sz="2000">
              <a:latin typeface="Times New Roman"/>
              <a:ea typeface="Times New Roman"/>
              <a:cs typeface="Times New Roman"/>
              <a:sym typeface="Times New Roman"/>
            </a:endParaRPr>
          </a:p>
        </p:txBody>
      </p:sp>
      <p:sp>
        <p:nvSpPr>
          <p:cNvPr id="115" name="Google Shape;115;p21"/>
          <p:cNvSpPr txBox="1"/>
          <p:nvPr/>
        </p:nvSpPr>
        <p:spPr>
          <a:xfrm>
            <a:off x="719400" y="954375"/>
            <a:ext cx="7705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Times New Roman"/>
                <a:ea typeface="Times New Roman"/>
                <a:cs typeface="Times New Roman"/>
                <a:sym typeface="Times New Roman"/>
              </a:rPr>
              <a:t>The above </a:t>
            </a:r>
            <a:r>
              <a:rPr lang="en">
                <a:latin typeface="Times New Roman"/>
                <a:ea typeface="Times New Roman"/>
                <a:cs typeface="Times New Roman"/>
                <a:sym typeface="Times New Roman"/>
              </a:rPr>
              <a:t>block</a:t>
            </a:r>
            <a:r>
              <a:rPr lang="en">
                <a:latin typeface="Times New Roman"/>
                <a:ea typeface="Times New Roman"/>
                <a:cs typeface="Times New Roman"/>
                <a:sym typeface="Times New Roman"/>
              </a:rPr>
              <a:t> diagram gives a high level overview on the 3 modules.</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The 1st module contains AIRS dataset which is fed to the MultiRes U-Net model to detect and extract the buildings. The background is removed, the segmented rooftop is </a:t>
            </a:r>
            <a:r>
              <a:rPr lang="en">
                <a:latin typeface="Times New Roman"/>
                <a:ea typeface="Times New Roman"/>
                <a:cs typeface="Times New Roman"/>
                <a:sym typeface="Times New Roman"/>
              </a:rPr>
              <a:t>reconstructed</a:t>
            </a:r>
            <a:r>
              <a:rPr lang="en">
                <a:latin typeface="Times New Roman"/>
                <a:ea typeface="Times New Roman"/>
                <a:cs typeface="Times New Roman"/>
                <a:sym typeface="Times New Roman"/>
              </a:rPr>
              <a:t> and fed to the next module.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We annotate the reconstructed image using CVAT/VIA software to perform rooftop object detection algorithm where boundaries are marked and rooftops are segmented based on type.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Based on the segmented roofs, we set a size for solar panels that gets overlaid on the rooftop image. The no of panels to be fitted needs to be maximized in order to get maximum efficiency and this is done with the help of maximum fitting algorithm.</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