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1" r:id="rId3"/>
    <p:sldId id="257" r:id="rId4"/>
    <p:sldId id="258" r:id="rId5"/>
    <p:sldId id="259" r:id="rId6"/>
    <p:sldId id="260" r:id="rId7"/>
    <p:sldId id="282" r:id="rId8"/>
    <p:sldId id="308" r:id="rId9"/>
    <p:sldId id="271" r:id="rId10"/>
    <p:sldId id="307" r:id="rId11"/>
    <p:sldId id="303" r:id="rId12"/>
    <p:sldId id="287" r:id="rId13"/>
    <p:sldId id="284" r:id="rId14"/>
    <p:sldId id="304" r:id="rId15"/>
    <p:sldId id="285" r:id="rId16"/>
    <p:sldId id="305" r:id="rId17"/>
    <p:sldId id="286" r:id="rId18"/>
    <p:sldId id="306" r:id="rId19"/>
    <p:sldId id="325" r:id="rId20"/>
    <p:sldId id="328" r:id="rId21"/>
    <p:sldId id="326" r:id="rId22"/>
    <p:sldId id="329" r:id="rId23"/>
    <p:sldId id="288" r:id="rId24"/>
    <p:sldId id="291" r:id="rId25"/>
    <p:sldId id="289" r:id="rId26"/>
    <p:sldId id="290" r:id="rId27"/>
    <p:sldId id="293" r:id="rId28"/>
    <p:sldId id="294"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8" name="Shape 17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9000"/>
            </a:lvl1pPr>
          </a:lstStyle>
          <a:p>
            <a:r>
              <a:rPr lang="en-US" smtClean="0"/>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6"/>
            <a:ext cx="54864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6"/>
            <a:ext cx="16141147" cy="117030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1" y="3419476"/>
            <a:ext cx="21031200" cy="5705474"/>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663701" y="9178926"/>
            <a:ext cx="21031200" cy="3000374"/>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753344" cy="905192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2411456" y="3200400"/>
            <a:ext cx="10753344" cy="905192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0"/>
            <a:ext cx="21031200"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79576" y="3362326"/>
            <a:ext cx="10315573" cy="1647824"/>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79576" y="5010150"/>
            <a:ext cx="10315573"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fld id="{86CB4B4D-7CA3-9044-876B-883B54F8677D}" type="slidenum">
              <a:rPr/>
            </a:fld>
            <a:endParaRPr dirty="0"/>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914400"/>
            <a:ext cx="7864475" cy="32004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10366376" y="1974850"/>
            <a:ext cx="12344400" cy="974725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79576" y="4114800"/>
            <a:ext cx="7864475" cy="7623176"/>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914400"/>
            <a:ext cx="7864475" cy="32004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10366376" y="1974850"/>
            <a:ext cx="12344400" cy="9747250"/>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p:cNvSpPr>
            <a:spLocks noGrp="1"/>
          </p:cNvSpPr>
          <p:nvPr>
            <p:ph type="body" sz="half" idx="2"/>
          </p:nvPr>
        </p:nvSpPr>
        <p:spPr>
          <a:xfrm>
            <a:off x="1679576" y="4114800"/>
            <a:ext cx="7864475" cy="7623176"/>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ransition spd="med"/>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1219200" y="549276"/>
            <a:ext cx="21945600" cy="2286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1219200" y="3200400"/>
            <a:ext cx="21945600" cy="9051926"/>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1219200" y="12490450"/>
            <a:ext cx="5689600" cy="952500"/>
          </a:xfrm>
          <a:prstGeom prst="rect">
            <a:avLst/>
          </a:prstGeom>
          <a:noFill/>
          <a:ln w="9525">
            <a:noFill/>
          </a:ln>
        </p:spPr>
        <p:txBody>
          <a:bodyPr/>
          <a:lstStyle>
            <a:lvl1pPr>
              <a:defRPr sz="2800"/>
            </a:lvl1pPr>
          </a:lstStyle>
          <a:p>
            <a:pPr lvl="0"/>
            <a:endParaRPr lang="en-US"/>
          </a:p>
        </p:txBody>
      </p:sp>
      <p:sp>
        <p:nvSpPr>
          <p:cNvPr id="1029" name="Footer Placeholder 1028"/>
          <p:cNvSpPr/>
          <p:nvPr>
            <p:ph type="ftr" sz="quarter" idx="3"/>
          </p:nvPr>
        </p:nvSpPr>
        <p:spPr>
          <a:xfrm>
            <a:off x="8331200" y="12490450"/>
            <a:ext cx="7721600" cy="952500"/>
          </a:xfrm>
          <a:prstGeom prst="rect">
            <a:avLst/>
          </a:prstGeom>
          <a:noFill/>
          <a:ln w="9525">
            <a:noFill/>
          </a:ln>
        </p:spPr>
        <p:txBody>
          <a:bodyPr/>
          <a:lstStyle>
            <a:lvl1pPr algn="ctr">
              <a:defRPr sz="2800"/>
            </a:lvl1pPr>
          </a:lstStyle>
          <a:p>
            <a:pPr lvl="0"/>
            <a:endParaRPr lang="en-US"/>
          </a:p>
        </p:txBody>
      </p:sp>
      <p:sp>
        <p:nvSpPr>
          <p:cNvPr id="1030" name="Slide Number Placeholder 1029"/>
          <p:cNvSpPr/>
          <p:nvPr>
            <p:ph type="sldNum" sz="quarter" idx="4"/>
          </p:nvPr>
        </p:nvSpPr>
        <p:spPr>
          <a:xfrm>
            <a:off x="17475200" y="12490450"/>
            <a:ext cx="5689600" cy="952500"/>
          </a:xfrm>
          <a:prstGeom prst="rect">
            <a:avLst/>
          </a:prstGeom>
          <a:noFill/>
          <a:ln w="9525">
            <a:noFill/>
          </a:ln>
        </p:spPr>
        <p:txBody>
          <a:bodyPr/>
          <a:lstStyle>
            <a:lvl1pPr algn="r">
              <a:defRPr sz="2800"/>
            </a:lvl1pPr>
          </a:lstStyle>
          <a:p>
            <a:fld id="{86CB4B4D-7CA3-9044-876B-883B54F8677D}"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spd="med"/>
  <p:hf sldNum="0" hdr="0" ftr="0" dt="0"/>
  <p:txStyles>
    <p:titleStyle>
      <a:lvl1pPr marL="0" lvl="0" indent="0" algn="ctr" defTabSz="1828800" eaLnBrk="1" fontAlgn="base" latinLnBrk="0" hangingPunct="1">
        <a:lnSpc>
          <a:spcPct val="100000"/>
        </a:lnSpc>
        <a:spcBef>
          <a:spcPct val="0"/>
        </a:spcBef>
        <a:spcAft>
          <a:spcPct val="0"/>
        </a:spcAft>
        <a:buNone/>
        <a:defRPr sz="8800" b="0" i="0" u="none" kern="1200" baseline="0">
          <a:solidFill>
            <a:schemeClr val="tx2"/>
          </a:solidFill>
          <a:latin typeface="+mj-lt"/>
          <a:ea typeface="+mj-ea"/>
          <a:cs typeface="+mj-cs"/>
        </a:defRPr>
      </a:lvl1pPr>
    </p:titleStyle>
    <p:bodyStyle>
      <a:lvl1pPr marL="685800" lvl="0" indent="-685800" algn="l" defTabSz="1828800" eaLnBrk="1" fontAlgn="base" latinLnBrk="0" hangingPunct="1">
        <a:lnSpc>
          <a:spcPct val="100000"/>
        </a:lnSpc>
        <a:spcBef>
          <a:spcPct val="40000"/>
        </a:spcBef>
        <a:spcAft>
          <a:spcPct val="0"/>
        </a:spcAft>
        <a:buChar char="•"/>
        <a:defRPr sz="6400" b="0" i="0" u="none" kern="1200" baseline="0">
          <a:solidFill>
            <a:schemeClr val="tx1"/>
          </a:solidFill>
          <a:latin typeface="+mn-lt"/>
          <a:ea typeface="+mn-ea"/>
          <a:cs typeface="+mn-cs"/>
        </a:defRPr>
      </a:lvl1pPr>
      <a:lvl2pPr marL="1485900" lvl="1" indent="-571500" algn="l" defTabSz="1828800" eaLnBrk="1" fontAlgn="base" latinLnBrk="0" hangingPunct="1">
        <a:lnSpc>
          <a:spcPct val="100000"/>
        </a:lnSpc>
        <a:spcBef>
          <a:spcPct val="40000"/>
        </a:spcBef>
        <a:spcAft>
          <a:spcPct val="0"/>
        </a:spcAft>
        <a:buChar char="–"/>
        <a:defRPr sz="5600" b="0" i="0" u="none" kern="1200" baseline="0">
          <a:solidFill>
            <a:schemeClr val="tx1"/>
          </a:solidFill>
          <a:latin typeface="+mn-lt"/>
          <a:ea typeface="+mn-ea"/>
          <a:cs typeface="+mn-cs"/>
        </a:defRPr>
      </a:lvl2pPr>
      <a:lvl3pPr marL="2286000" lvl="2" indent="-457200" algn="l" defTabSz="1828800" eaLnBrk="1" fontAlgn="base" latinLnBrk="0" hangingPunct="1">
        <a:lnSpc>
          <a:spcPct val="100000"/>
        </a:lnSpc>
        <a:spcBef>
          <a:spcPct val="40000"/>
        </a:spcBef>
        <a:spcAft>
          <a:spcPct val="0"/>
        </a:spcAft>
        <a:buChar char="•"/>
        <a:defRPr sz="4800" b="0" i="0" u="none" kern="1200" baseline="0">
          <a:solidFill>
            <a:schemeClr val="tx1"/>
          </a:solidFill>
          <a:latin typeface="+mn-lt"/>
          <a:ea typeface="+mn-ea"/>
          <a:cs typeface="+mn-cs"/>
        </a:defRPr>
      </a:lvl3pPr>
      <a:lvl4pPr marL="3200400" lvl="3"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4pPr>
      <a:lvl5pPr marL="4114800" lvl="4"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5pPr>
      <a:lvl6pPr marL="5029200" lvl="5"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6pPr>
      <a:lvl7pPr marL="5943600" lvl="6"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7pPr>
      <a:lvl8pPr marL="6858000" lvl="7"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8pPr>
      <a:lvl9pPr marL="7772400" lvl="8" indent="-457200" algn="l" defTabSz="1828800" eaLnBrk="1" fontAlgn="base" latinLnBrk="0" hangingPunct="1">
        <a:lnSpc>
          <a:spcPct val="100000"/>
        </a:lnSpc>
        <a:spcBef>
          <a:spcPct val="40000"/>
        </a:spcBef>
        <a:spcAft>
          <a:spcPct val="0"/>
        </a:spcAft>
        <a:buChar char="»"/>
        <a:defRPr sz="4000" b="0" i="0" u="none" kern="1200" baseline="0">
          <a:solidFill>
            <a:schemeClr val="tx1"/>
          </a:solidFill>
          <a:latin typeface="+mn-lt"/>
          <a:ea typeface="+mn-ea"/>
          <a:cs typeface="+mn-cs"/>
        </a:defRPr>
      </a:lvl9pPr>
    </p:bodyStyle>
    <p:otherStyle>
      <a:lvl1pPr marL="0" lvl="0" indent="0" algn="l" defTabSz="1828800" eaLnBrk="1" fontAlgn="base" latinLnBrk="0" hangingPunct="1">
        <a:lnSpc>
          <a:spcPct val="100000"/>
        </a:lnSpc>
        <a:spcBef>
          <a:spcPct val="0"/>
        </a:spcBef>
        <a:spcAft>
          <a:spcPct val="0"/>
        </a:spcAft>
        <a:buFont typeface="Arial" panose="020B0604020202020204" pitchFamily="34" charset="0"/>
        <a:buNone/>
        <a:defRPr sz="3600" b="0" i="0" u="none" kern="1200" baseline="0">
          <a:solidFill>
            <a:schemeClr val="tx1"/>
          </a:solidFill>
          <a:latin typeface="+mn-lt"/>
          <a:ea typeface="+mn-ea"/>
          <a:cs typeface="+mn-cs"/>
        </a:defRPr>
      </a:lvl1pPr>
      <a:lvl2pPr marL="914400" lvl="1"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828800" lvl="2"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2743200" lvl="3"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3657600" lvl="4"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4572000" lvl="5"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5486400" lvl="6"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6400800" lvl="7"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7315200" lvl="8" indent="0" algn="l" defTabSz="1828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2255406" y="4339417"/>
            <a:ext cx="20205700" cy="4348018"/>
          </a:xfrm>
          <a:prstGeom prst="rect">
            <a:avLst/>
          </a:prstGeom>
        </p:spPr>
        <p:txBody>
          <a:bodyPr>
            <a:normAutofit/>
          </a:bodyPr>
          <a:lstStyle>
            <a:lvl1pPr defTabSz="455295">
              <a:defRPr sz="9205" spc="276">
                <a:solidFill>
                  <a:srgbClr val="2F5597"/>
                </a:solidFill>
              </a:defRPr>
            </a:lvl1pPr>
          </a:lstStyle>
          <a:p>
            <a:r>
              <a:rPr lang="en-US" sz="8800" b="1" dirty="0" smtClean="0">
                <a:solidFill>
                  <a:schemeClr val="accent1">
                    <a:lumMod val="50000"/>
                  </a:schemeClr>
                </a:solidFill>
                <a:latin typeface="Times New Roman" panose="02020603050405020304" charset="0"/>
                <a:cs typeface="Times New Roman" panose="02020603050405020304" charset="0"/>
              </a:rPr>
              <a:t>Image Captioning with semantic attention for visually impaired</a:t>
            </a:r>
            <a:endParaRPr lang="en-US" sz="8800" b="1" dirty="0" smtClean="0">
              <a:solidFill>
                <a:schemeClr val="accent1">
                  <a:lumMod val="50000"/>
                </a:schemeClr>
              </a:solidFill>
              <a:latin typeface="Times New Roman" panose="02020603050405020304" charset="0"/>
              <a:cs typeface="Times New Roman" panose="0202060305040502030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503930"/>
            <a:ext cx="20205700" cy="8451273"/>
          </a:xfrm>
          <a:prstGeom prst="rect">
            <a:avLst/>
          </a:prstGeom>
        </p:spPr>
        <p:txBody>
          <a:bodyPr>
            <a:noAutofit/>
          </a:bodyPr>
          <a:lstStyle/>
          <a:p>
            <a:pPr>
              <a:buFont typeface="Wingdings" panose="05000000000000000000" charset="0"/>
              <a:buChar char="v"/>
            </a:pPr>
            <a:r>
              <a:rPr lang="en-IN" altLang="en-US" sz="6000" dirty="0">
                <a:latin typeface="Times New Roman" panose="02020603050405020304" charset="0"/>
                <a:cs typeface="Times New Roman" panose="02020603050405020304" charset="0"/>
              </a:rPr>
              <a:t>Mask R-CNN</a:t>
            </a:r>
            <a:endParaRPr lang="en-IN" altLang="en-US" sz="6000" dirty="0">
              <a:latin typeface="Times New Roman" panose="02020603050405020304" charset="0"/>
              <a:cs typeface="Times New Roman" panose="02020603050405020304" charset="0"/>
            </a:endParaRPr>
          </a:p>
          <a:p>
            <a:pPr>
              <a:buFont typeface="Wingdings" panose="05000000000000000000" charset="0"/>
              <a:buChar char="v"/>
            </a:pPr>
            <a:r>
              <a:rPr lang="en-IN" altLang="en-US" sz="6000" dirty="0">
                <a:latin typeface="Times New Roman" panose="02020603050405020304" charset="0"/>
                <a:cs typeface="Times New Roman" panose="02020603050405020304" charset="0"/>
              </a:rPr>
              <a:t>Multimodal Attribute Predictor</a:t>
            </a:r>
            <a:endParaRPr lang="en-IN" altLang="en-US" sz="6000" dirty="0">
              <a:latin typeface="Times New Roman" panose="02020603050405020304" charset="0"/>
              <a:cs typeface="Times New Roman" panose="02020603050405020304" charset="0"/>
            </a:endParaRPr>
          </a:p>
          <a:p>
            <a:pPr>
              <a:buFont typeface="Wingdings" panose="05000000000000000000" charset="0"/>
              <a:buChar char="v"/>
            </a:pPr>
            <a:r>
              <a:rPr lang="en-IN" altLang="en-US" sz="6000" dirty="0">
                <a:latin typeface="Times New Roman" panose="02020603050405020304" charset="0"/>
                <a:cs typeface="Times New Roman" panose="02020603050405020304" charset="0"/>
              </a:rPr>
              <a:t>Subsequent Attribute Predictor</a:t>
            </a:r>
            <a:endParaRPr lang="en-IN" altLang="en-US" sz="6000" dirty="0">
              <a:latin typeface="Times New Roman" panose="02020603050405020304" charset="0"/>
              <a:cs typeface="Times New Roman" panose="02020603050405020304" charset="0"/>
            </a:endParaRPr>
          </a:p>
          <a:p>
            <a:pPr>
              <a:buFont typeface="Wingdings" panose="05000000000000000000" charset="0"/>
              <a:buChar char="v"/>
            </a:pPr>
            <a:r>
              <a:rPr lang="en-IN" altLang="en-US" sz="6000" dirty="0">
                <a:latin typeface="Times New Roman" panose="02020603050405020304" charset="0"/>
                <a:cs typeface="Times New Roman" panose="02020603050405020304" charset="0"/>
              </a:rPr>
              <a:t>Text to Speech converter</a:t>
            </a:r>
            <a:endParaRPr lang="en-IN" altLang="en-US" sz="6000" dirty="0">
              <a:latin typeface="Times New Roman" panose="02020603050405020304" charset="0"/>
              <a:cs typeface="Times New Roman" panose="02020603050405020304" charset="0"/>
            </a:endParaRPr>
          </a:p>
          <a:p>
            <a:pPr>
              <a:buFont typeface="Wingdings" panose="05000000000000000000" charset="0"/>
              <a:buChar char="v"/>
            </a:pPr>
            <a:r>
              <a:rPr lang="en-IN" altLang="en-US" sz="6000" dirty="0">
                <a:latin typeface="Times New Roman" panose="02020603050405020304" charset="0"/>
                <a:cs typeface="Times New Roman" panose="02020603050405020304" charset="0"/>
              </a:rPr>
              <a:t>Text to Braille converter</a:t>
            </a:r>
            <a:br>
              <a:rPr lang="en-US" sz="6000" dirty="0">
                <a:latin typeface="Times New Roman" panose="02020603050405020304" charset="0"/>
                <a:cs typeface="Times New Roman" panose="02020603050405020304" charset="0"/>
              </a:rPr>
            </a:br>
            <a:br>
              <a:rPr lang="en-US" sz="6000" dirty="0">
                <a:latin typeface="Times New Roman" panose="02020603050405020304" charset="0"/>
                <a:cs typeface="Times New Roman" panose="02020603050405020304" charset="0"/>
              </a:rPr>
            </a:br>
            <a:endParaRPr lang="en-US" sz="60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b="1" dirty="0">
                <a:solidFill>
                  <a:schemeClr val="accent1">
                    <a:lumMod val="50000"/>
                  </a:schemeClr>
                </a:solidFill>
              </a:rPr>
              <a:t>LIST OF MODULES</a:t>
            </a:r>
            <a:endParaRPr lang="en-IN"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2088920" y="3848908"/>
            <a:ext cx="20205700" cy="4348018"/>
          </a:xfrm>
          <a:prstGeom prst="rect">
            <a:avLst/>
          </a:prstGeom>
        </p:spPr>
        <p:txBody>
          <a:bodyPr>
            <a:normAutofit/>
          </a:bodyPr>
          <a:lstStyle>
            <a:lvl1pPr defTabSz="455295">
              <a:defRPr sz="9205" spc="276">
                <a:solidFill>
                  <a:srgbClr val="2F5597"/>
                </a:solidFill>
              </a:defRPr>
            </a:lvl1pPr>
          </a:lstStyle>
          <a:p>
            <a:r>
              <a:rPr lang="en-US" sz="8800" b="1" dirty="0" smtClean="0">
                <a:latin typeface="Times New Roman" panose="02020603050405020304" charset="0"/>
                <a:cs typeface="Times New Roman" panose="02020603050405020304" charset="0"/>
              </a:rPr>
              <a:t>DETAILS OF MODULES</a:t>
            </a:r>
            <a:endParaRPr sz="8800" b="1" dirty="0">
              <a:latin typeface="Times New Roman" panose="02020603050405020304" charset="0"/>
              <a:cs typeface="Times New Roman" panose="02020603050405020304"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MASK R-CNN</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2" name="Content Placeholder 1" descr="Mask"/>
          <p:cNvPicPr>
            <a:picLocks noChangeAspect="1"/>
          </p:cNvPicPr>
          <p:nvPr>
            <p:ph idx="1"/>
          </p:nvPr>
        </p:nvPicPr>
        <p:blipFill>
          <a:blip r:embed="rId1"/>
          <a:stretch>
            <a:fillRect/>
          </a:stretch>
        </p:blipFill>
        <p:spPr>
          <a:xfrm>
            <a:off x="3608070" y="2957830"/>
            <a:ext cx="16950055" cy="941641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503930"/>
            <a:ext cx="20205700" cy="8451273"/>
          </a:xfrm>
          <a:prstGeom prst="rect">
            <a:avLst/>
          </a:prstGeom>
        </p:spPr>
        <p:txBody>
          <a:bodyPr>
            <a:noAutofit/>
          </a:bodyPr>
          <a:lstStyle/>
          <a:p>
            <a:pPr>
              <a:buFont typeface="Wingdings" panose="05000000000000000000" charset="0"/>
              <a:buChar char="v"/>
            </a:pPr>
            <a:r>
              <a:rPr lang="en-US" sz="4400" dirty="0">
                <a:latin typeface="Times New Roman" panose="02020603050405020304" charset="0"/>
                <a:cs typeface="Times New Roman" panose="02020603050405020304" charset="0"/>
              </a:rPr>
              <a:t>Mask R-CNN is a state of the art model for instance segmentation, developed on top of Faster R-CNN with additional branches for predicting segmentation masks on each Region of Interest (RoI)</a:t>
            </a:r>
            <a:r>
              <a:rPr lang="en-IN" altLang="en-US" sz="4400" dirty="0">
                <a:latin typeface="Times New Roman" panose="02020603050405020304" charset="0"/>
                <a:cs typeface="Times New Roman" panose="02020603050405020304" charset="0"/>
              </a:rPr>
              <a:t>. </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RoIAlign helps to preserve spatial information and uses binary interpolation to create a feature map that is of fixed size.</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The output from the RoIAlign layer is then fed into Mask head, which consists of two convolution layers.</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 It generates a mask for each RoI, thus segmenting an image in pixel-to-pixel manner.</a:t>
            </a:r>
            <a:endParaRPr lang="en-IN" alt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b="1" dirty="0">
                <a:solidFill>
                  <a:schemeClr val="accent1">
                    <a:lumMod val="50000"/>
                  </a:schemeClr>
                </a:solidFill>
              </a:rPr>
              <a:t>MASK R-CNN</a:t>
            </a:r>
            <a:endParaRPr lang="en-IN"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normAutofit/>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sz="8000" b="1" dirty="0" smtClean="0">
                <a:solidFill>
                  <a:schemeClr val="accent1">
                    <a:lumMod val="50000"/>
                  </a:schemeClr>
                </a:solidFill>
              </a:rPr>
              <a:t>MULTIMODAL ATTRIBUTE DETECTOR</a:t>
            </a:r>
            <a:endParaRPr lang="en-US" sz="8000"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2" name="Content Placeholder 1"/>
          <p:cNvPicPr>
            <a:picLocks noChangeAspect="1"/>
          </p:cNvPicPr>
          <p:nvPr>
            <p:ph idx="1"/>
          </p:nvPr>
        </p:nvPicPr>
        <p:blipFill>
          <a:blip r:embed="rId1"/>
          <a:stretch>
            <a:fillRect/>
          </a:stretch>
        </p:blipFill>
        <p:spPr>
          <a:xfrm>
            <a:off x="3971290" y="3712845"/>
            <a:ext cx="17105630" cy="8351520"/>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115310"/>
            <a:ext cx="20205700" cy="8839835"/>
          </a:xfrm>
          <a:prstGeom prst="rect">
            <a:avLst/>
          </a:prstGeom>
        </p:spPr>
        <p:txBody>
          <a:bodyPr>
            <a:noAutofit/>
          </a:bodyPr>
          <a:lstStyle/>
          <a:p>
            <a:pPr marL="0" indent="0">
              <a:buFont typeface="Wingdings" panose="05000000000000000000" charset="0"/>
              <a:buNone/>
            </a:pPr>
            <a:r>
              <a:rPr lang="en-US" sz="4400" dirty="0">
                <a:latin typeface="Times New Roman" panose="02020603050405020304" charset="0"/>
                <a:cs typeface="Times New Roman" panose="02020603050405020304" charset="0"/>
              </a:rPr>
              <a:t>The Multimodal Attribute Detector predicts the probability of whether an attribute is contained in the input image using two steps: </a:t>
            </a:r>
            <a:endParaRPr lang="en-US" sz="4400" dirty="0">
              <a:latin typeface="Times New Roman" panose="02020603050405020304" charset="0"/>
              <a:cs typeface="Times New Roman" panose="02020603050405020304" charset="0"/>
            </a:endParaRPr>
          </a:p>
          <a:p>
            <a:pPr>
              <a:buFont typeface="Wingdings" panose="05000000000000000000" charset="0"/>
              <a:buChar char="v"/>
            </a:pP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attribute embedding and object features are mapped to the same space using two fully connected layers. The outputs are merged using matrix multiplication to compute the similarity. The product is sent to the sigmoid layer which gives a raw probability matrix Praw where Prawij denotes the probability that jth object contains the ith attribute ai. </a:t>
            </a:r>
            <a:endParaRPr lang="en-US" sz="4400" dirty="0">
              <a:latin typeface="Times New Roman" panose="02020603050405020304" charset="0"/>
              <a:cs typeface="Times New Roman" panose="02020603050405020304" charset="0"/>
            </a:endParaRPr>
          </a:p>
          <a:p>
            <a:pPr>
              <a:buFont typeface="Wingdings" panose="05000000000000000000" charset="0"/>
              <a:buChar char="v"/>
            </a:pP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raw probability values in each row of Praw are merged using noisy OR Multiple Instance Learning to predict the final probability pi  that the input image contains the ith attribute ai. 	 </a:t>
            </a:r>
            <a:endParaRPr 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sz="8000" b="1" dirty="0">
                <a:solidFill>
                  <a:schemeClr val="accent1">
                    <a:lumMod val="50000"/>
                  </a:schemeClr>
                </a:solidFill>
              </a:rPr>
              <a:t>MULTIMODAL ATTRIBUTE DETECTOR</a:t>
            </a:r>
            <a:endParaRPr lang="en-IN" sz="8000"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normAutofit/>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sz="8000" b="1" dirty="0" smtClean="0">
                <a:solidFill>
                  <a:schemeClr val="accent1">
                    <a:lumMod val="50000"/>
                  </a:schemeClr>
                </a:solidFill>
              </a:rPr>
              <a:t>SUBSEQUENT ATTRIBUTE PREDICTOR</a:t>
            </a:r>
            <a:endParaRPr lang="en-US" sz="8000"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2050" name="Picture 2" descr="https://lh4.googleusercontent.com/D2Rd7exSA_7iysqUTniY3KrbbpYj7zvMm0G8wZS9IbkrR78mbMzc1TY-kNFIQhRaelQ4JKB4Y3tCD-WzLA62gZnhHTWb2sqd0jJQmqfHtPFBLeUqqW5CMwGyoe4NuhzPnjOcXkZ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3868" y="3491347"/>
            <a:ext cx="16043564" cy="831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503930"/>
            <a:ext cx="20205700" cy="8451273"/>
          </a:xfrm>
          <a:prstGeom prst="rect">
            <a:avLst/>
          </a:prstGeom>
        </p:spPr>
        <p:txBody>
          <a:bodyPr>
            <a:noAutofit/>
          </a:bodyPr>
          <a:lstStyle/>
          <a:p>
            <a:pPr>
              <a:buFont typeface="Wingdings" panose="05000000000000000000" charset="0"/>
              <a:buChar char="v"/>
            </a:pPr>
            <a:r>
              <a:rPr lang="en-US" sz="4400" dirty="0">
                <a:latin typeface="Times New Roman" panose="02020603050405020304" charset="0"/>
                <a:cs typeface="Times New Roman" panose="02020603050405020304" charset="0"/>
              </a:rPr>
              <a:t>The Subsequent Attribute Predictor (SAP) predicts an appropriate subset of attributes, or subsequent attributes, to attend at each time step. It keeps the most relevant attribute at each time step and discards the other attributes. </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Graph Convolutional Network layer updates the embedding of attributes in order to refine the features of the attributes.</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Fully Connected Layer uses the output of Attention LSTM to distinguish the importance of different object features </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Element wise product layer generate</a:t>
            </a:r>
            <a:r>
              <a:rPr lang="en-IN" altLang="en-US" sz="4400" dirty="0">
                <a:latin typeface="Times New Roman" panose="02020603050405020304" charset="0"/>
                <a:cs typeface="Times New Roman" panose="02020603050405020304" charset="0"/>
              </a:rPr>
              <a:t>s the</a:t>
            </a:r>
            <a:r>
              <a:rPr lang="en-US" sz="4400" dirty="0">
                <a:latin typeface="Times New Roman" panose="02020603050405020304" charset="0"/>
                <a:cs typeface="Times New Roman" panose="02020603050405020304" charset="0"/>
              </a:rPr>
              <a:t> probability distribution of subsequent attributes</a:t>
            </a:r>
            <a:r>
              <a:rPr lang="en-IN" altLang="en-US" sz="4400" dirty="0">
                <a:latin typeface="Times New Roman" panose="02020603050405020304" charset="0"/>
                <a:cs typeface="Times New Roman" panose="02020603050405020304" charset="0"/>
              </a:rPr>
              <a:t>. </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Instead of choosing one attribute with maximum probability, top-K attributes are chosen as current subsequent attributes in order to  prevent the model from using the wrong attribute when the top-1 subsequent attribute is erroneous.</a:t>
            </a:r>
            <a:br>
              <a:rPr lang="en-US" sz="4400" dirty="0">
                <a:latin typeface="Times New Roman" panose="02020603050405020304" charset="0"/>
                <a:cs typeface="Times New Roman" panose="02020603050405020304" charset="0"/>
              </a:rPr>
            </a:br>
            <a:endParaRPr 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sz="8000" b="1" dirty="0" smtClean="0">
                <a:solidFill>
                  <a:schemeClr val="accent1">
                    <a:lumMod val="50000"/>
                  </a:schemeClr>
                </a:solidFill>
                <a:sym typeface="+mn-ea"/>
              </a:rPr>
              <a:t>SUBSEQUENT ATTRIBUTE PREDICTOR</a:t>
            </a:r>
            <a:endParaRPr lang="en-IN" sz="8000"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altLang="en-US" sz="8000" b="1" dirty="0" smtClean="0">
                <a:solidFill>
                  <a:schemeClr val="accent1">
                    <a:lumMod val="50000"/>
                  </a:schemeClr>
                </a:solidFill>
              </a:rPr>
              <a:t>TEXT TO SPEECH CONVERTER</a:t>
            </a:r>
            <a:endParaRPr lang="en-IN" altLang="en-US" sz="8000"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4" name="Content Placeholder 3" descr="Text to speech"/>
          <p:cNvPicPr>
            <a:picLocks noChangeAspect="1"/>
          </p:cNvPicPr>
          <p:nvPr>
            <p:ph idx="1"/>
          </p:nvPr>
        </p:nvPicPr>
        <p:blipFill>
          <a:blip r:embed="rId1"/>
          <a:stretch>
            <a:fillRect/>
          </a:stretch>
        </p:blipFill>
        <p:spPr>
          <a:xfrm>
            <a:off x="3696970" y="3486785"/>
            <a:ext cx="16776065" cy="793051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503930"/>
            <a:ext cx="20205700" cy="8451273"/>
          </a:xfrm>
          <a:prstGeom prst="rect">
            <a:avLst/>
          </a:prstGeom>
        </p:spPr>
        <p:txBody>
          <a:bodyPr>
            <a:noAutofit/>
          </a:bodyPr>
          <a:lstStyle/>
          <a:p>
            <a:pPr marL="0" indent="0">
              <a:buFont typeface="Wingdings" panose="05000000000000000000" charset="0"/>
              <a:buNone/>
            </a:pPr>
            <a:r>
              <a:rPr lang="en-US" sz="4400" dirty="0">
                <a:latin typeface="Times New Roman" panose="02020603050405020304" charset="0"/>
                <a:cs typeface="Times New Roman" panose="02020603050405020304" charset="0"/>
              </a:rPr>
              <a:t>The Text-to-Speech synthesis procedure consists of two main phases.</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 The first one is text analysis, where the input document structure is detected, text is normalized and linguistic analysis is performed. Phonetic analysis identifies the homograph disambiguation and converts the grapheme to phoneme. </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The second one is the generation of speech waveforms. The speech signal is generated by concatenating pre recorded sound units from the speech database and synthesised speech is generated as output.</a:t>
            </a:r>
            <a:endParaRPr 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sz="8000" b="1" dirty="0">
                <a:solidFill>
                  <a:schemeClr val="accent1">
                    <a:lumMod val="50000"/>
                  </a:schemeClr>
                </a:solidFill>
              </a:rPr>
              <a:t>TEXT TO SPEECH CONVERTER</a:t>
            </a:r>
            <a:endParaRPr lang="en-IN" sz="8000"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body" idx="1"/>
          </p:nvPr>
        </p:nvSpPr>
        <p:spPr>
          <a:prstGeom prst="rect">
            <a:avLst/>
          </a:prstGeom>
        </p:spPr>
        <p:txBody>
          <a:bodyPr/>
          <a:lstStyle/>
          <a:p>
            <a:pPr marL="0" indent="0" algn="ctr" defTabSz="1531620">
              <a:lnSpc>
                <a:spcPct val="81000"/>
              </a:lnSpc>
              <a:spcBef>
                <a:spcPts val="2500"/>
              </a:spcBef>
              <a:buNone/>
              <a:tabLst>
                <a:tab pos="3124200" algn="l"/>
              </a:tabLst>
              <a:defRPr sz="3830"/>
            </a:pPr>
            <a:r>
              <a:rPr lang="en-US" sz="4800" dirty="0" err="1" smtClean="0">
                <a:latin typeface="Times New Roman" panose="02020603050405020304" charset="0"/>
                <a:cs typeface="Times New Roman" panose="02020603050405020304" charset="0"/>
              </a:rPr>
              <a:t>Kavya</a:t>
            </a:r>
            <a:r>
              <a:rPr lang="en-US" sz="4800" dirty="0" smtClean="0">
                <a:latin typeface="Times New Roman" panose="02020603050405020304" charset="0"/>
                <a:cs typeface="Times New Roman" panose="02020603050405020304" charset="0"/>
              </a:rPr>
              <a:t> S</a:t>
            </a:r>
            <a:endParaRPr sz="4800" dirty="0">
              <a:latin typeface="Times New Roman" panose="02020603050405020304" charset="0"/>
              <a:cs typeface="Times New Roman" panose="02020603050405020304" charset="0"/>
            </a:endParaRPr>
          </a:p>
          <a:p>
            <a:pPr marL="0" indent="0" algn="ctr" defTabSz="1531620">
              <a:lnSpc>
                <a:spcPct val="81000"/>
              </a:lnSpc>
              <a:spcBef>
                <a:spcPts val="2500"/>
              </a:spcBef>
              <a:buNone/>
              <a:tabLst>
                <a:tab pos="3124200" algn="l"/>
              </a:tabLst>
              <a:defRPr sz="3830"/>
            </a:pPr>
            <a:r>
              <a:rPr sz="4800" dirty="0" smtClean="0">
                <a:latin typeface="Times New Roman" panose="02020603050405020304" charset="0"/>
                <a:cs typeface="Times New Roman" panose="02020603050405020304" charset="0"/>
              </a:rPr>
              <a:t>20171035</a:t>
            </a:r>
            <a:r>
              <a:rPr lang="en-US" sz="4800" dirty="0" smtClean="0">
                <a:latin typeface="Times New Roman" panose="02020603050405020304" charset="0"/>
                <a:cs typeface="Times New Roman" panose="02020603050405020304" charset="0"/>
              </a:rPr>
              <a:t>43</a:t>
            </a:r>
            <a:endParaRPr lang="en-US" sz="4800" dirty="0" smtClean="0">
              <a:latin typeface="Times New Roman" panose="02020603050405020304" charset="0"/>
              <a:cs typeface="Times New Roman" panose="02020603050405020304" charset="0"/>
            </a:endParaRPr>
          </a:p>
          <a:p>
            <a:pPr marL="102870" indent="-102870" algn="ctr" defTabSz="1531620">
              <a:lnSpc>
                <a:spcPct val="81000"/>
              </a:lnSpc>
              <a:spcBef>
                <a:spcPts val="2500"/>
              </a:spcBef>
              <a:tabLst>
                <a:tab pos="3124200" algn="l"/>
              </a:tabLst>
              <a:defRPr sz="3830"/>
            </a:pPr>
            <a:endParaRPr sz="4800" dirty="0">
              <a:latin typeface="Times New Roman" panose="02020603050405020304" charset="0"/>
              <a:cs typeface="Times New Roman" panose="02020603050405020304" charset="0"/>
            </a:endParaRPr>
          </a:p>
          <a:p>
            <a:pPr marL="0" indent="0" algn="ctr" defTabSz="1531620">
              <a:lnSpc>
                <a:spcPct val="81000"/>
              </a:lnSpc>
              <a:spcBef>
                <a:spcPts val="2500"/>
              </a:spcBef>
              <a:buNone/>
              <a:tabLst>
                <a:tab pos="3124200" algn="l"/>
              </a:tabLst>
              <a:defRPr sz="3830"/>
            </a:pPr>
            <a:r>
              <a:rPr lang="en-US" sz="4800" dirty="0" smtClean="0">
                <a:latin typeface="Times New Roman" panose="02020603050405020304" charset="0"/>
                <a:cs typeface="Times New Roman" panose="02020603050405020304" charset="0"/>
              </a:rPr>
              <a:t>Raveena R</a:t>
            </a:r>
            <a:endParaRPr lang="en-US" sz="4800" dirty="0" smtClean="0">
              <a:latin typeface="Times New Roman" panose="02020603050405020304" charset="0"/>
              <a:cs typeface="Times New Roman" panose="02020603050405020304" charset="0"/>
            </a:endParaRPr>
          </a:p>
          <a:p>
            <a:pPr marL="0" indent="0" algn="ctr" defTabSz="1531620">
              <a:lnSpc>
                <a:spcPct val="81000"/>
              </a:lnSpc>
              <a:spcBef>
                <a:spcPts val="2500"/>
              </a:spcBef>
              <a:buNone/>
              <a:tabLst>
                <a:tab pos="3124200" algn="l"/>
              </a:tabLst>
              <a:defRPr sz="3830"/>
            </a:pPr>
            <a:r>
              <a:rPr sz="4800" dirty="0" smtClean="0">
                <a:latin typeface="Times New Roman" panose="02020603050405020304" charset="0"/>
                <a:cs typeface="Times New Roman" panose="02020603050405020304" charset="0"/>
              </a:rPr>
              <a:t>20171035</a:t>
            </a:r>
            <a:r>
              <a:rPr lang="en-US" sz="4800" dirty="0" smtClean="0">
                <a:latin typeface="Times New Roman" panose="02020603050405020304" charset="0"/>
                <a:cs typeface="Times New Roman" panose="02020603050405020304" charset="0"/>
              </a:rPr>
              <a:t>77</a:t>
            </a:r>
            <a:endParaRPr lang="en-US" sz="4800" dirty="0" smtClean="0">
              <a:latin typeface="Times New Roman" panose="02020603050405020304" charset="0"/>
              <a:cs typeface="Times New Roman" panose="02020603050405020304" charset="0"/>
            </a:endParaRPr>
          </a:p>
          <a:p>
            <a:pPr marL="102870" indent="-102870" algn="ctr" defTabSz="1531620">
              <a:lnSpc>
                <a:spcPct val="81000"/>
              </a:lnSpc>
              <a:spcBef>
                <a:spcPts val="2500"/>
              </a:spcBef>
              <a:tabLst>
                <a:tab pos="3124200" algn="l"/>
              </a:tabLst>
              <a:defRPr sz="3830"/>
            </a:pPr>
            <a:endParaRPr lang="en-US" sz="4800" dirty="0" smtClean="0">
              <a:latin typeface="Times New Roman" panose="02020603050405020304" charset="0"/>
              <a:cs typeface="Times New Roman" panose="02020603050405020304" charset="0"/>
            </a:endParaRPr>
          </a:p>
          <a:p>
            <a:pPr marL="0" indent="0" algn="ctr" defTabSz="1531620">
              <a:lnSpc>
                <a:spcPct val="81000"/>
              </a:lnSpc>
              <a:spcBef>
                <a:spcPts val="2500"/>
              </a:spcBef>
              <a:buNone/>
              <a:tabLst>
                <a:tab pos="3124200" algn="l"/>
              </a:tabLst>
              <a:defRPr sz="3830"/>
            </a:pPr>
            <a:r>
              <a:rPr sz="4800" dirty="0" err="1" smtClean="0">
                <a:latin typeface="Times New Roman" panose="02020603050405020304" charset="0"/>
                <a:cs typeface="Times New Roman" panose="02020603050405020304" charset="0"/>
              </a:rPr>
              <a:t>Varsha</a:t>
            </a:r>
            <a:r>
              <a:rPr sz="4800" dirty="0" smtClean="0">
                <a:latin typeface="Times New Roman" panose="02020603050405020304" charset="0"/>
                <a:cs typeface="Times New Roman" panose="02020603050405020304" charset="0"/>
              </a:rPr>
              <a:t> </a:t>
            </a:r>
            <a:r>
              <a:rPr sz="4800" dirty="0">
                <a:latin typeface="Times New Roman" panose="02020603050405020304" charset="0"/>
                <a:cs typeface="Times New Roman" panose="02020603050405020304" charset="0"/>
              </a:rPr>
              <a:t>A</a:t>
            </a:r>
            <a:endParaRPr sz="4800" dirty="0">
              <a:latin typeface="Times New Roman" panose="02020603050405020304" charset="0"/>
              <a:cs typeface="Times New Roman" panose="02020603050405020304" charset="0"/>
            </a:endParaRPr>
          </a:p>
          <a:p>
            <a:pPr marL="0" indent="0" algn="ctr" defTabSz="1531620">
              <a:lnSpc>
                <a:spcPct val="81000"/>
              </a:lnSpc>
              <a:spcBef>
                <a:spcPts val="2500"/>
              </a:spcBef>
              <a:buNone/>
              <a:tabLst>
                <a:tab pos="3124200" algn="l"/>
              </a:tabLst>
              <a:defRPr sz="3830"/>
            </a:pPr>
            <a:r>
              <a:rPr sz="4800" dirty="0" smtClean="0">
                <a:latin typeface="Times New Roman" panose="02020603050405020304" charset="0"/>
                <a:cs typeface="Times New Roman" panose="02020603050405020304" charset="0"/>
              </a:rPr>
              <a:t>2017103606</a:t>
            </a:r>
            <a:endParaRPr sz="4800" dirty="0">
              <a:latin typeface="Times New Roman" panose="02020603050405020304" charset="0"/>
              <a:cs typeface="Times New Roman" panose="02020603050405020304" charset="0"/>
            </a:endParaRPr>
          </a:p>
        </p:txBody>
      </p:sp>
      <p:sp>
        <p:nvSpPr>
          <p:cNvPr id="189" name="Title 1"/>
          <p:cNvSpPr txBox="1">
            <a:spLocks noGrp="1"/>
          </p:cNvSpPr>
          <p:nvPr>
            <p:ph type="title"/>
          </p:nvPr>
        </p:nvSpPr>
        <p:spPr>
          <a:prstGeom prst="rect">
            <a:avLst/>
          </a:prstGeom>
        </p:spPr>
        <p:txBody>
          <a:bodyPr>
            <a:normAutofit/>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sz="8000" b="1" dirty="0">
                <a:solidFill>
                  <a:schemeClr val="accent1">
                    <a:lumMod val="50000"/>
                  </a:schemeClr>
                </a:solidFill>
              </a:rPr>
              <a:t>Team </a:t>
            </a:r>
            <a:r>
              <a:rPr sz="8000" b="1" dirty="0" smtClean="0">
                <a:solidFill>
                  <a:schemeClr val="accent1">
                    <a:lumMod val="50000"/>
                  </a:schemeClr>
                </a:solidFill>
              </a:rPr>
              <a:t>members</a:t>
            </a:r>
            <a:endParaRPr sz="8000" b="1" dirty="0" smtClean="0">
              <a:solidFill>
                <a:schemeClr val="accent1">
                  <a:lumMod val="50000"/>
                </a:schemeClr>
              </a:solidFill>
            </a:endParaRPr>
          </a:p>
        </p:txBody>
      </p:sp>
      <p:sp>
        <p:nvSpPr>
          <p:cNvPr id="190"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
        <p:nvSpPr>
          <p:cNvPr id="6" name="Title 1"/>
          <p:cNvSpPr txBox="1"/>
          <p:nvPr/>
        </p:nvSpPr>
        <p:spPr>
          <a:xfrm>
            <a:off x="1586461" y="10852999"/>
            <a:ext cx="5717310" cy="1651000"/>
          </a:xfrm>
          <a:prstGeom prst="rect">
            <a:avLst/>
          </a:prstGeom>
          <a:ln w="12700">
            <a:miter lim="400000"/>
          </a:ln>
        </p:spPr>
        <p:txBody>
          <a:bodyPr lIns="50800" tIns="50800" rIns="50800" bIns="50800">
            <a:normAutofit/>
          </a:bodyPr>
          <a:lstStyle>
            <a:lvl1pPr marL="0" marR="0" indent="0" algn="ctr" defTabSz="584200" rtl="0" latinLnBrk="0">
              <a:lnSpc>
                <a:spcPct val="90000"/>
              </a:lnSpc>
              <a:spcBef>
                <a:spcPts val="0"/>
              </a:spcBef>
              <a:spcAft>
                <a:spcPts val="0"/>
              </a:spcAft>
              <a:buClrTx/>
              <a:buSzTx/>
              <a:buFontTx/>
              <a:buNone/>
              <a:defRPr sz="9000" b="1" i="0" u="none" strike="noStrike" cap="all" spc="270" baseline="0">
                <a:solidFill>
                  <a:srgbClr val="4472C4"/>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defRPr sz="11000" b="1" i="0" u="none" strike="noStrike" cap="all" spc="330" baseline="0">
                <a:solidFill>
                  <a:srgbClr val="FFFFFF"/>
                </a:solidFill>
                <a:uFillTx/>
                <a:latin typeface="+mn-lt"/>
                <a:ea typeface="+mn-ea"/>
                <a:cs typeface="+mn-cs"/>
                <a:sym typeface="Graphik"/>
              </a:defRPr>
            </a:lvl9pPr>
          </a:lstStyle>
          <a:p>
            <a:pPr hangingPunct="1"/>
            <a:r>
              <a:rPr lang="en-IN" sz="5400" dirty="0" smtClean="0">
                <a:solidFill>
                  <a:schemeClr val="accent1">
                    <a:lumMod val="50000"/>
                  </a:schemeClr>
                </a:solidFill>
              </a:rPr>
              <a:t>Guide</a:t>
            </a:r>
            <a:endParaRPr lang="en-IN" sz="5400" dirty="0" smtClean="0">
              <a:solidFill>
                <a:schemeClr val="accent1">
                  <a:lumMod val="50000"/>
                </a:schemeClr>
              </a:solidFill>
            </a:endParaRPr>
          </a:p>
        </p:txBody>
      </p:sp>
      <p:sp>
        <p:nvSpPr>
          <p:cNvPr id="7" name="Subtitle 2"/>
          <p:cNvSpPr txBox="1">
            <a:spLocks noGrp="1"/>
          </p:cNvSpPr>
          <p:nvPr>
            <p:ph type="body" idx="1"/>
          </p:nvPr>
        </p:nvSpPr>
        <p:spPr>
          <a:xfrm>
            <a:off x="5874558" y="10909455"/>
            <a:ext cx="11065163" cy="1538858"/>
          </a:xfrm>
          <a:prstGeom prst="rect">
            <a:avLst/>
          </a:prstGeom>
        </p:spPr>
        <p:txBody>
          <a:bodyPr>
            <a:normAutofit/>
          </a:bodyPr>
          <a:lstStyle/>
          <a:p>
            <a:pPr marL="0" indent="0" defTabSz="1531620">
              <a:lnSpc>
                <a:spcPct val="81000"/>
              </a:lnSpc>
              <a:spcBef>
                <a:spcPts val="2500"/>
              </a:spcBef>
              <a:buNone/>
              <a:tabLst>
                <a:tab pos="3124200" algn="l"/>
              </a:tabLst>
              <a:defRPr sz="3830"/>
            </a:pPr>
            <a:r>
              <a:rPr lang="en-US" sz="4800" dirty="0" smtClean="0">
                <a:latin typeface="Times New Roman" panose="02020603050405020304" charset="0"/>
                <a:cs typeface="Times New Roman" panose="02020603050405020304" charset="0"/>
              </a:rPr>
              <a:t>Prof. Dr. V. Mary Anita </a:t>
            </a:r>
            <a:r>
              <a:rPr lang="en-US" sz="4800" dirty="0" err="1" smtClean="0">
                <a:latin typeface="Times New Roman" panose="02020603050405020304" charset="0"/>
                <a:cs typeface="Times New Roman" panose="02020603050405020304" charset="0"/>
              </a:rPr>
              <a:t>Rajam</a:t>
            </a:r>
            <a:endParaRPr sz="4800" dirty="0">
              <a:latin typeface="Times New Roman" panose="02020603050405020304" charset="0"/>
              <a:cs typeface="Times New Roman" panose="02020603050405020304" charset="0"/>
            </a:endParaRPr>
          </a:p>
        </p:txBody>
      </p:sp>
      <p:sp>
        <p:nvSpPr>
          <p:cNvPr id="8" name="Straight Connector 4"/>
          <p:cNvSpPr/>
          <p:nvPr/>
        </p:nvSpPr>
        <p:spPr>
          <a:xfrm>
            <a:off x="1990090" y="10713220"/>
            <a:ext cx="19533705" cy="3"/>
          </a:xfrm>
          <a:prstGeom prst="line">
            <a:avLst/>
          </a:prstGeom>
          <a:ln w="25400">
            <a:solidFill>
              <a:srgbClr val="000000"/>
            </a:solidFill>
            <a:miter/>
          </a:ln>
        </p:spPr>
        <p:txBody>
          <a:bodyPr lIns="50800" tIns="50800" rIns="50800" bIns="50800" anchor="ctr"/>
          <a:lstStyle/>
          <a:p>
            <a:endParaRPr dirty="0"/>
          </a:p>
        </p:txBody>
      </p:sp>
      <p:pic>
        <p:nvPicPr>
          <p:cNvPr id="2" name="Picture 1"/>
          <p:cNvPicPr>
            <a:picLocks noChangeAspect="1"/>
          </p:cNvPicPr>
          <p:nvPr/>
        </p:nvPicPr>
        <p:blipFill>
          <a:blip r:embed="rId1"/>
          <a:stretch>
            <a:fillRect/>
          </a:stretch>
        </p:blipFill>
        <p:spPr>
          <a:xfrm>
            <a:off x="14692630" y="10852785"/>
            <a:ext cx="5276850" cy="1845945"/>
          </a:xfrm>
          <a:prstGeom prst="rect">
            <a:avLst/>
          </a:prstGeom>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altLang="en-US" sz="8000" b="1" dirty="0" smtClean="0">
                <a:solidFill>
                  <a:schemeClr val="accent1">
                    <a:lumMod val="50000"/>
                  </a:schemeClr>
                </a:solidFill>
              </a:rPr>
              <a:t>TEXT TO BRAILLE CONVERTER</a:t>
            </a:r>
            <a:endParaRPr lang="en-IN" altLang="en-US" sz="8000"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3" name="Content Placeholder 2"/>
          <p:cNvPicPr>
            <a:picLocks noChangeAspect="1"/>
          </p:cNvPicPr>
          <p:nvPr>
            <p:ph idx="1"/>
          </p:nvPr>
        </p:nvPicPr>
        <p:blipFill>
          <a:blip r:embed="rId1"/>
          <a:stretch>
            <a:fillRect/>
          </a:stretch>
        </p:blipFill>
        <p:spPr>
          <a:xfrm>
            <a:off x="4810125" y="3380740"/>
            <a:ext cx="14870430" cy="8754110"/>
          </a:xfrm>
          <a:prstGeom prst="rect">
            <a:avLst/>
          </a:prstGeo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802130" y="3503930"/>
            <a:ext cx="20205700" cy="8451273"/>
          </a:xfrm>
          <a:prstGeom prst="rect">
            <a:avLst/>
          </a:prstGeom>
        </p:spPr>
        <p:txBody>
          <a:bodyPr>
            <a:noAutofit/>
          </a:bodyPr>
          <a:lstStyle/>
          <a:p>
            <a:pPr>
              <a:buFont typeface="Wingdings" panose="05000000000000000000" charset="0"/>
              <a:buChar char="v"/>
            </a:pPr>
            <a:r>
              <a:rPr lang="en-US" sz="4400" dirty="0">
                <a:latin typeface="Times New Roman" panose="02020603050405020304" charset="0"/>
                <a:cs typeface="Times New Roman" panose="02020603050405020304" charset="0"/>
              </a:rPr>
              <a:t>The input text indicates a word (.doc) or text (.txt) document that contains letters in the English language along with numbers and special </a:t>
            </a:r>
            <a:r>
              <a:rPr lang="en-IN" altLang="en-US" sz="4400" dirty="0">
                <a:latin typeface="Times New Roman" panose="02020603050405020304" charset="0"/>
                <a:cs typeface="Times New Roman" panose="02020603050405020304" charset="0"/>
              </a:rPr>
              <a:t>c</a:t>
            </a:r>
            <a:r>
              <a:rPr lang="en-US" sz="4400" dirty="0">
                <a:latin typeface="Times New Roman" panose="02020603050405020304" charset="0"/>
                <a:cs typeface="Times New Roman" panose="02020603050405020304" charset="0"/>
              </a:rPr>
              <a:t>haracters.</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In the Look</a:t>
            </a:r>
            <a:r>
              <a:rPr lang="en-IN" altLang="en-US" sz="4400" dirty="0">
                <a:latin typeface="Times New Roman" panose="02020603050405020304" charset="0"/>
                <a:cs typeface="Times New Roman" panose="02020603050405020304" charset="0"/>
              </a:rPr>
              <a:t>U</a:t>
            </a:r>
            <a:r>
              <a:rPr lang="en-US" sz="4400" dirty="0">
                <a:latin typeface="Times New Roman" panose="02020603050405020304" charset="0"/>
                <a:cs typeface="Times New Roman" panose="02020603050405020304" charset="0"/>
              </a:rPr>
              <a:t>p table (LUT) all the braille codes for the 26 letters, 10 numbers and various special characters are written in an array or a table format.</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Compare the letters with the LUT and convert them accordingly into Braille by switching text.</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US" sz="4400" dirty="0">
                <a:latin typeface="Times New Roman" panose="02020603050405020304" charset="0"/>
                <a:cs typeface="Times New Roman" panose="02020603050405020304" charset="0"/>
              </a:rPr>
              <a:t>After the completion of the conversion process, the braille contents are written in the output file</a:t>
            </a:r>
            <a:endParaRPr 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sz="8000" b="1" dirty="0">
                <a:solidFill>
                  <a:schemeClr val="accent1">
                    <a:lumMod val="50000"/>
                  </a:schemeClr>
                </a:solidFill>
              </a:rPr>
              <a:t>TEXT TO BRAILLE CONVERTER</a:t>
            </a:r>
            <a:endParaRPr lang="en-IN" sz="8000" b="1" dirty="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082800" y="3352800"/>
            <a:ext cx="20205700" cy="8451273"/>
          </a:xfrm>
          <a:prstGeom prst="rect">
            <a:avLst/>
          </a:prstGeom>
        </p:spPr>
        <p:txBody>
          <a:bodyPr>
            <a:normAutofit/>
          </a:bodyPr>
          <a:lstStyle/>
          <a:p>
            <a:pPr marL="571500" lvl="4" indent="-571500"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altLang="en-US" sz="4400" dirty="0" smtClean="0">
                <a:latin typeface="Times New Roman" panose="02020603050405020304" charset="0"/>
                <a:cs typeface="Times New Roman" panose="02020603050405020304" charset="0"/>
                <a:sym typeface="+mn-ea"/>
              </a:rPr>
              <a:t> </a:t>
            </a:r>
            <a:r>
              <a:rPr lang="en-US" sz="4400" b="1" dirty="0" smtClean="0">
                <a:latin typeface="Times New Roman" panose="02020603050405020304" charset="0"/>
                <a:cs typeface="Times New Roman" panose="02020603050405020304" charset="0"/>
                <a:sym typeface="Times New Roman" panose="02020603050405020304"/>
              </a:rPr>
              <a:t>BLEU</a:t>
            </a:r>
            <a:r>
              <a:rPr lang="en-US" sz="4400" b="0" dirty="0">
                <a:latin typeface="Times New Roman" panose="02020603050405020304" charset="0"/>
                <a:cs typeface="Times New Roman" panose="02020603050405020304" charset="0"/>
                <a:sym typeface="Times New Roman" panose="02020603050405020304"/>
              </a:rPr>
              <a:t> (</a:t>
            </a:r>
            <a:r>
              <a:rPr lang="en-US" sz="4400" dirty="0">
                <a:latin typeface="Times New Roman" panose="02020603050405020304" charset="0"/>
                <a:cs typeface="Times New Roman" panose="02020603050405020304" charset="0"/>
                <a:sym typeface="Times New Roman" panose="02020603050405020304"/>
              </a:rPr>
              <a:t>bilingual evaluation understudy</a:t>
            </a:r>
            <a:r>
              <a:rPr lang="en-US" sz="4400" b="0" dirty="0">
                <a:latin typeface="Times New Roman" panose="02020603050405020304" charset="0"/>
                <a:cs typeface="Times New Roman" panose="02020603050405020304" charset="0"/>
                <a:sym typeface="Times New Roman" panose="02020603050405020304"/>
              </a:rPr>
              <a:t>) is an algorithm for evaluating the quality of text which has been machine-translated from one natural language to another. </a:t>
            </a:r>
            <a:r>
              <a:rPr lang="en-US" sz="4400" b="0" dirty="0" smtClean="0">
                <a:latin typeface="Times New Roman" panose="02020603050405020304" charset="0"/>
                <a:cs typeface="Times New Roman" panose="02020603050405020304" charset="0"/>
                <a:sym typeface="Times New Roman" panose="02020603050405020304"/>
              </a:rPr>
              <a:t>“The </a:t>
            </a:r>
            <a:r>
              <a:rPr lang="en-US" sz="4400" b="0" dirty="0">
                <a:latin typeface="Times New Roman" panose="02020603050405020304" charset="0"/>
                <a:cs typeface="Times New Roman" panose="02020603050405020304" charset="0"/>
                <a:sym typeface="Times New Roman" panose="02020603050405020304"/>
              </a:rPr>
              <a:t>closer a machine translation is to a professional human translation, the better it is" – this is the central idea behind BLEU</a:t>
            </a:r>
            <a:r>
              <a:rPr lang="en-US" sz="4400" b="0" dirty="0" smtClean="0">
                <a:latin typeface="Times New Roman" panose="02020603050405020304" charset="0"/>
                <a:cs typeface="Times New Roman" panose="02020603050405020304" charset="0"/>
                <a:sym typeface="Times New Roman" panose="02020603050405020304"/>
              </a:rPr>
              <a:t>.</a:t>
            </a:r>
            <a:endParaRPr lang="en-US" sz="4400" dirty="0" smtClean="0">
              <a:latin typeface="Times New Roman" panose="02020603050405020304" charset="0"/>
              <a:cs typeface="Times New Roman" panose="0202060305040502030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b="1" dirty="0">
                <a:latin typeface="Times New Roman" panose="02020603050405020304" charset="0"/>
                <a:cs typeface="Times New Roman" panose="02020603050405020304" charset="0"/>
                <a:sym typeface="Times New Roman" panose="02020603050405020304"/>
              </a:rPr>
              <a:t>METEOR </a:t>
            </a:r>
            <a:r>
              <a:rPr lang="en-US" sz="4400" b="0" dirty="0">
                <a:latin typeface="Times New Roman" panose="02020603050405020304" charset="0"/>
                <a:cs typeface="Times New Roman" panose="02020603050405020304" charset="0"/>
                <a:sym typeface="Times New Roman" panose="02020603050405020304"/>
              </a:rPr>
              <a:t>(</a:t>
            </a:r>
            <a:r>
              <a:rPr lang="en-US" sz="4400" dirty="0">
                <a:latin typeface="Times New Roman" panose="02020603050405020304" charset="0"/>
                <a:cs typeface="Times New Roman" panose="02020603050405020304" charset="0"/>
                <a:sym typeface="Times New Roman" panose="02020603050405020304"/>
              </a:rPr>
              <a:t>Metric for Evaluation of Translation with Explicit </a:t>
            </a:r>
            <a:r>
              <a:rPr lang="en-US" sz="4400" dirty="0" err="1">
                <a:latin typeface="Times New Roman" panose="02020603050405020304" charset="0"/>
                <a:cs typeface="Times New Roman" panose="02020603050405020304" charset="0"/>
                <a:sym typeface="Times New Roman" panose="02020603050405020304"/>
              </a:rPr>
              <a:t>ORdering</a:t>
            </a:r>
            <a:r>
              <a:rPr lang="en-US" sz="4400" b="0" dirty="0">
                <a:latin typeface="Times New Roman" panose="02020603050405020304" charset="0"/>
                <a:cs typeface="Times New Roman" panose="02020603050405020304" charset="0"/>
                <a:sym typeface="Times New Roman" panose="02020603050405020304"/>
              </a:rPr>
              <a:t>) is a metric for the evaluation of machine translation output. The metric is based on the harmonic mean of unigram precision and recall, with recall weighted higher than precision.</a:t>
            </a:r>
            <a:endParaRPr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PERFORMANCE MEASURES</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082800" y="3352800"/>
            <a:ext cx="20205700" cy="9250680"/>
          </a:xfrm>
          <a:prstGeom prst="rect">
            <a:avLst/>
          </a:prstGeom>
        </p:spPr>
        <p:txBody>
          <a:bodyPr>
            <a:normAutofit lnSpcReduction="10000"/>
          </a:bodyPr>
          <a:lstStyle/>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b="1" dirty="0" smtClean="0">
                <a:latin typeface="Times New Roman" panose="02020603050405020304" charset="0"/>
                <a:cs typeface="Times New Roman" panose="02020603050405020304" charset="0"/>
                <a:sym typeface="Times New Roman" panose="02020603050405020304"/>
              </a:rPr>
              <a:t>ROUGE</a:t>
            </a:r>
            <a:r>
              <a:rPr lang="en-US" sz="4400" b="0" dirty="0">
                <a:latin typeface="Times New Roman" panose="02020603050405020304" charset="0"/>
                <a:cs typeface="Times New Roman" panose="02020603050405020304" charset="0"/>
                <a:sym typeface="Times New Roman" panose="02020603050405020304"/>
              </a:rPr>
              <a:t>, or </a:t>
            </a:r>
            <a:r>
              <a:rPr lang="en-US" sz="4400" dirty="0">
                <a:latin typeface="Times New Roman" panose="02020603050405020304" charset="0"/>
                <a:cs typeface="Times New Roman" panose="02020603050405020304" charset="0"/>
                <a:sym typeface="Times New Roman" panose="02020603050405020304"/>
              </a:rPr>
              <a:t>Recall-Oriented Understudy for </a:t>
            </a:r>
            <a:r>
              <a:rPr lang="en-US" sz="4400" dirty="0" err="1">
                <a:latin typeface="Times New Roman" panose="02020603050405020304" charset="0"/>
                <a:cs typeface="Times New Roman" panose="02020603050405020304" charset="0"/>
                <a:sym typeface="Times New Roman" panose="02020603050405020304"/>
              </a:rPr>
              <a:t>Gisting</a:t>
            </a:r>
            <a:r>
              <a:rPr lang="en-US" sz="4400" dirty="0">
                <a:latin typeface="Times New Roman" panose="02020603050405020304" charset="0"/>
                <a:cs typeface="Times New Roman" panose="02020603050405020304" charset="0"/>
                <a:sym typeface="Times New Roman" panose="02020603050405020304"/>
              </a:rPr>
              <a:t> Evaluation</a:t>
            </a:r>
            <a:r>
              <a:rPr lang="en-US" sz="4400" b="0" dirty="0" smtClean="0">
                <a:latin typeface="Times New Roman" panose="02020603050405020304" charset="0"/>
                <a:cs typeface="Times New Roman" panose="02020603050405020304" charset="0"/>
                <a:sym typeface="Times New Roman" panose="02020603050405020304"/>
              </a:rPr>
              <a:t>,</a:t>
            </a:r>
            <a:r>
              <a:rPr lang="en-US" sz="4400" b="0" dirty="0">
                <a:latin typeface="Times New Roman" panose="02020603050405020304" charset="0"/>
                <a:cs typeface="Times New Roman" panose="02020603050405020304" charset="0"/>
                <a:sym typeface="Times New Roman" panose="02020603050405020304"/>
              </a:rPr>
              <a:t> is a set of metrics </a:t>
            </a:r>
            <a:r>
              <a:rPr lang="en-US" sz="4400" b="0" dirty="0" smtClean="0">
                <a:latin typeface="Times New Roman" panose="02020603050405020304" charset="0"/>
                <a:cs typeface="Times New Roman" panose="02020603050405020304" charset="0"/>
                <a:sym typeface="Times New Roman" panose="02020603050405020304"/>
              </a:rPr>
              <a:t>used </a:t>
            </a:r>
            <a:r>
              <a:rPr lang="en-US" sz="4400" b="0" dirty="0">
                <a:latin typeface="Times New Roman" panose="02020603050405020304" charset="0"/>
                <a:cs typeface="Times New Roman" panose="02020603050405020304" charset="0"/>
                <a:sym typeface="Times New Roman" panose="02020603050405020304"/>
              </a:rPr>
              <a:t>for evaluating automatic summarization and </a:t>
            </a:r>
            <a:r>
              <a:rPr lang="en-US" sz="4400" b="0" dirty="0" smtClean="0">
                <a:latin typeface="Times New Roman" panose="02020603050405020304" charset="0"/>
                <a:cs typeface="Times New Roman" panose="02020603050405020304" charset="0"/>
                <a:sym typeface="Times New Roman" panose="02020603050405020304"/>
              </a:rPr>
              <a:t>machine translation</a:t>
            </a:r>
            <a:r>
              <a:rPr lang="en-US" sz="4400" b="0" dirty="0">
                <a:latin typeface="Times New Roman" panose="02020603050405020304" charset="0"/>
                <a:cs typeface="Times New Roman" panose="02020603050405020304" charset="0"/>
                <a:sym typeface="Times New Roman" panose="02020603050405020304"/>
              </a:rPr>
              <a:t> software in </a:t>
            </a:r>
            <a:r>
              <a:rPr lang="en-US" sz="4400" b="0" dirty="0" smtClean="0">
                <a:latin typeface="Times New Roman" panose="02020603050405020304" charset="0"/>
                <a:cs typeface="Times New Roman" panose="02020603050405020304" charset="0"/>
                <a:sym typeface="Times New Roman" panose="02020603050405020304"/>
              </a:rPr>
              <a:t>NLP. </a:t>
            </a:r>
            <a:r>
              <a:rPr lang="en-US" sz="4400" b="0" dirty="0">
                <a:latin typeface="Times New Roman" panose="02020603050405020304" charset="0"/>
                <a:cs typeface="Times New Roman" panose="02020603050405020304" charset="0"/>
                <a:sym typeface="Times New Roman" panose="02020603050405020304"/>
              </a:rPr>
              <a:t>The metrics compare an automatically produced summary or translation against a </a:t>
            </a:r>
            <a:r>
              <a:rPr lang="en-US" sz="4400" b="0" dirty="0" smtClean="0">
                <a:latin typeface="Times New Roman" panose="02020603050405020304" charset="0"/>
                <a:cs typeface="Times New Roman" panose="02020603050405020304" charset="0"/>
                <a:sym typeface="Times New Roman" panose="02020603050405020304"/>
              </a:rPr>
              <a:t>reference (human-produced</a:t>
            </a:r>
            <a:r>
              <a:rPr lang="en-US" sz="4400" b="0" dirty="0">
                <a:latin typeface="Times New Roman" panose="02020603050405020304" charset="0"/>
                <a:cs typeface="Times New Roman" panose="02020603050405020304" charset="0"/>
                <a:sym typeface="Times New Roman" panose="02020603050405020304"/>
              </a:rPr>
              <a:t>) summary or translation.</a:t>
            </a:r>
            <a:endParaRPr lang="en-US" sz="4400" dirty="0" smtClean="0">
              <a:latin typeface="Times New Roman" panose="02020603050405020304" charset="0"/>
              <a:cs typeface="Times New Roman" panose="0202060305040502030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b="1" dirty="0" err="1" smtClean="0">
                <a:latin typeface="Times New Roman" panose="02020603050405020304" charset="0"/>
                <a:cs typeface="Times New Roman" panose="02020603050405020304" charset="0"/>
              </a:rPr>
              <a:t>CIDEr</a:t>
            </a:r>
            <a:r>
              <a:rPr lang="en-US" sz="4400" b="1" dirty="0" smtClean="0">
                <a:latin typeface="Times New Roman" panose="02020603050405020304" charset="0"/>
                <a:cs typeface="Times New Roman" panose="02020603050405020304" charset="0"/>
              </a:rPr>
              <a:t>-D</a:t>
            </a:r>
            <a:r>
              <a:rPr lang="en-US" sz="4400" dirty="0" smtClean="0">
                <a:latin typeface="Times New Roman" panose="02020603050405020304" charset="0"/>
                <a:cs typeface="Times New Roman" panose="02020603050405020304" charset="0"/>
                <a:sym typeface="Times New Roman" panose="02020603050405020304"/>
              </a:rPr>
              <a:t>  Consensus-based Image Description Evaluation, </a:t>
            </a:r>
            <a:r>
              <a:rPr lang="en-US" sz="4400" b="0" dirty="0">
                <a:latin typeface="Times New Roman" panose="02020603050405020304" charset="0"/>
                <a:cs typeface="Times New Roman" panose="02020603050405020304" charset="0"/>
                <a:sym typeface="Times New Roman" panose="02020603050405020304"/>
              </a:rPr>
              <a:t>A version of </a:t>
            </a:r>
            <a:r>
              <a:rPr lang="en-US" sz="4400" b="0" dirty="0" err="1">
                <a:latin typeface="Times New Roman" panose="02020603050405020304" charset="0"/>
                <a:cs typeface="Times New Roman" panose="02020603050405020304" charset="0"/>
                <a:sym typeface="Times New Roman" panose="02020603050405020304"/>
              </a:rPr>
              <a:t>CIDEr</a:t>
            </a:r>
            <a:r>
              <a:rPr lang="en-US" sz="4400" b="0" dirty="0">
                <a:latin typeface="Times New Roman" panose="02020603050405020304" charset="0"/>
                <a:cs typeface="Times New Roman" panose="02020603050405020304" charset="0"/>
                <a:sym typeface="Times New Roman" panose="02020603050405020304"/>
              </a:rPr>
              <a:t> named </a:t>
            </a:r>
            <a:r>
              <a:rPr lang="en-US" sz="4400" b="0" dirty="0" err="1">
                <a:latin typeface="Times New Roman" panose="02020603050405020304" charset="0"/>
                <a:cs typeface="Times New Roman" panose="02020603050405020304" charset="0"/>
                <a:sym typeface="Times New Roman" panose="02020603050405020304"/>
              </a:rPr>
              <a:t>CIDEr</a:t>
            </a:r>
            <a:r>
              <a:rPr lang="en-US" sz="4400" b="0" dirty="0">
                <a:latin typeface="Times New Roman" panose="02020603050405020304" charset="0"/>
                <a:cs typeface="Times New Roman" panose="02020603050405020304" charset="0"/>
                <a:sym typeface="Times New Roman" panose="02020603050405020304"/>
              </a:rPr>
              <a:t>-D is available as a part of MS COCO evaluation server to enable systematic evaluation and benchmarking.</a:t>
            </a:r>
            <a:endParaRPr lang="en-US" sz="4400" b="0" dirty="0">
              <a:latin typeface="Times New Roman" panose="02020603050405020304" charset="0"/>
              <a:cs typeface="Times New Roman" panose="02020603050405020304" charset="0"/>
              <a:sym typeface="Times New Roman" panose="02020603050405020304"/>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b="1" dirty="0" smtClean="0">
                <a:latin typeface="Times New Roman" panose="02020603050405020304" charset="0"/>
                <a:cs typeface="Times New Roman" panose="02020603050405020304" charset="0"/>
                <a:sym typeface="+mn-ea"/>
              </a:rPr>
              <a:t>SPICE </a:t>
            </a:r>
            <a:r>
              <a:rPr lang="en-US" sz="4400" dirty="0" smtClean="0">
                <a:latin typeface="Times New Roman" panose="02020603050405020304" charset="0"/>
                <a:cs typeface="Times New Roman" panose="02020603050405020304" charset="0"/>
                <a:sym typeface="+mn-ea"/>
              </a:rPr>
              <a:t>is </a:t>
            </a:r>
            <a:r>
              <a:rPr lang="en-IN" sz="4400" dirty="0">
                <a:latin typeface="Times New Roman" panose="02020603050405020304" charset="0"/>
                <a:cs typeface="Times New Roman" panose="02020603050405020304" charset="0"/>
                <a:sym typeface="Times New Roman" panose="02020603050405020304"/>
              </a:rPr>
              <a:t>Semantic Propositional Image Caption </a:t>
            </a:r>
            <a:r>
              <a:rPr lang="en-IN" sz="4400" dirty="0" smtClean="0">
                <a:latin typeface="Times New Roman" panose="02020603050405020304" charset="0"/>
                <a:cs typeface="Times New Roman" panose="02020603050405020304" charset="0"/>
                <a:sym typeface="Times New Roman" panose="02020603050405020304"/>
              </a:rPr>
              <a:t>Evaluation. </a:t>
            </a:r>
            <a:r>
              <a:rPr lang="en-US" sz="4400" dirty="0" smtClean="0">
                <a:latin typeface="Times New Roman" panose="02020603050405020304" charset="0"/>
                <a:cs typeface="Times New Roman" panose="02020603050405020304" charset="0"/>
                <a:sym typeface="Times New Roman" panose="02020603050405020304"/>
              </a:rPr>
              <a:t>SPICE </a:t>
            </a:r>
            <a:r>
              <a:rPr lang="en-US" sz="4400" dirty="0">
                <a:latin typeface="Times New Roman" panose="02020603050405020304" charset="0"/>
                <a:cs typeface="Times New Roman" panose="02020603050405020304" charset="0"/>
                <a:sym typeface="Times New Roman" panose="02020603050405020304"/>
              </a:rPr>
              <a:t>captures human judgments over model-generated captions better than other automatic </a:t>
            </a:r>
            <a:r>
              <a:rPr lang="en-US" sz="4400" dirty="0" smtClean="0">
                <a:latin typeface="Times New Roman" panose="02020603050405020304" charset="0"/>
                <a:cs typeface="Times New Roman" panose="02020603050405020304" charset="0"/>
                <a:sym typeface="Times New Roman" panose="02020603050405020304"/>
              </a:rPr>
              <a:t>metrics (evaluated over a range </a:t>
            </a:r>
            <a:r>
              <a:rPr lang="en-US" sz="4400" dirty="0">
                <a:latin typeface="Times New Roman" panose="02020603050405020304" charset="0"/>
                <a:cs typeface="Times New Roman" panose="02020603050405020304" charset="0"/>
                <a:sym typeface="Times New Roman" panose="02020603050405020304"/>
              </a:rPr>
              <a:t>of models and </a:t>
            </a:r>
            <a:r>
              <a:rPr lang="en-US" sz="4400" dirty="0" smtClean="0">
                <a:latin typeface="Times New Roman" panose="02020603050405020304" charset="0"/>
                <a:cs typeface="Times New Roman" panose="02020603050405020304" charset="0"/>
                <a:sym typeface="Times New Roman" panose="02020603050405020304"/>
              </a:rPr>
              <a:t>datasets)</a:t>
            </a:r>
            <a:r>
              <a:rPr lang="en-IN" altLang="en-US" sz="4400" dirty="0" smtClean="0">
                <a:latin typeface="Times New Roman" panose="02020603050405020304" charset="0"/>
                <a:cs typeface="Times New Roman" panose="02020603050405020304" charset="0"/>
                <a:sym typeface="Times New Roman" panose="02020603050405020304"/>
              </a:rPr>
              <a:t>. It measures how well caption generators recover objects, attributes and the relations between them.</a:t>
            </a:r>
            <a:endParaRPr lang="en-IN" altLang="en-US" sz="4400" dirty="0" smtClean="0">
              <a:latin typeface="Times New Roman" panose="02020603050405020304" charset="0"/>
              <a:cs typeface="Times New Roman" panose="02020603050405020304" charset="0"/>
              <a:sym typeface="Times New Roman" panose="02020603050405020304"/>
            </a:endParaRPr>
          </a:p>
          <a:p>
            <a:pPr marL="0" indent="0" algn="l" defTabSz="1927860">
              <a:spcBef>
                <a:spcPts val="3200"/>
              </a:spcBef>
              <a:buNone/>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smtClean="0">
                <a:latin typeface="Times New Roman" panose="02020603050405020304" charset="0"/>
                <a:cs typeface="Times New Roman" panose="02020603050405020304" charset="0"/>
                <a:sym typeface="Times New Roman" panose="02020603050405020304"/>
              </a:rPr>
              <a:t>           </a:t>
            </a:r>
            <a:endParaRPr sz="4400" dirty="0">
              <a:latin typeface="Times New Roman" panose="02020603050405020304" charset="0"/>
              <a:cs typeface="Times New Roman" panose="0202060305040502030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endParaRPr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xfrm>
            <a:off x="1219200" y="568961"/>
            <a:ext cx="21945600" cy="2286000"/>
          </a:xfrm>
          <a:prstGeom prst="rect">
            <a:avLst/>
          </a:prstGeom>
        </p:spPr>
        <p:txBody>
          <a:bodyPr>
            <a:normAutofit/>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PERFORMANCE MEASURES (Cont.)</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660676" y="3823855"/>
            <a:ext cx="17816946" cy="9892145"/>
          </a:xfrm>
          <a:prstGeom prst="rect">
            <a:avLst/>
          </a:prstGeom>
        </p:spPr>
        <p:txBody>
          <a:bodyPr>
            <a:normAutofit/>
          </a:bodyPr>
          <a:lstStyle/>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a:sym typeface="Times New Roman" panose="02020603050405020304"/>
              </a:rPr>
              <a:t>This project evaluates model performance on the MS-COCO captioning dataset. </a:t>
            </a:r>
            <a:endParaRPr lang="en-US" sz="4400" dirty="0" smtClean="0">
              <a:sym typeface="Times New Roman" panose="02020603050405020304"/>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smtClean="0">
                <a:sym typeface="Times New Roman" panose="02020603050405020304"/>
              </a:rPr>
              <a:t>MS-COCO </a:t>
            </a:r>
            <a:r>
              <a:rPr lang="en-US" sz="4400" dirty="0">
                <a:sym typeface="Times New Roman" panose="02020603050405020304"/>
              </a:rPr>
              <a:t>is a large-scale object detection, segmentation, and captioning dataset. </a:t>
            </a:r>
            <a:endParaRPr lang="en-US" sz="4400" dirty="0" smtClean="0">
              <a:sym typeface="Times New Roman" panose="02020603050405020304"/>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smtClean="0">
                <a:sym typeface="Times New Roman" panose="02020603050405020304"/>
              </a:rPr>
              <a:t>It </a:t>
            </a:r>
            <a:r>
              <a:rPr lang="en-US" sz="4400" dirty="0">
                <a:sym typeface="Times New Roman" panose="02020603050405020304"/>
              </a:rPr>
              <a:t>uses 5000 images for validation and 5000 images for testing from the 40504 validation set following the widely adopted </a:t>
            </a:r>
            <a:r>
              <a:rPr lang="en-US" sz="4400" dirty="0" err="1">
                <a:sym typeface="Times New Roman" panose="02020603050405020304"/>
              </a:rPr>
              <a:t>Karpathy’s</a:t>
            </a:r>
            <a:r>
              <a:rPr lang="en-US" sz="4400" dirty="0">
                <a:sym typeface="Times New Roman" panose="02020603050405020304"/>
              </a:rPr>
              <a:t> data split.</a:t>
            </a:r>
            <a:endParaRPr lang="en-US" sz="4400" dirty="0">
              <a:sym typeface="Times New Roman" panose="02020603050405020304"/>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endParaRPr sz="4400" dirty="0">
              <a:latin typeface="Calibri" panose="020F0502020204030204" pitchFamily="34" charset="0"/>
              <a:cs typeface="Calibri" panose="020F0502020204030204" pitchFamily="3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DATASET</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604770" y="3099435"/>
            <a:ext cx="20310475" cy="10138410"/>
          </a:xfrm>
          <a:prstGeom prst="rect">
            <a:avLst/>
          </a:prstGeom>
        </p:spPr>
        <p:txBody>
          <a:bodyPr>
            <a:noAutofit/>
          </a:bodyPr>
          <a:lstStyle/>
          <a:p>
            <a:pPr marL="0" indent="0" algn="l">
              <a:buNone/>
            </a:pPr>
            <a:r>
              <a:rPr lang="en-IN" sz="4400" dirty="0">
                <a:latin typeface="Times New Roman" panose="02020603050405020304" charset="0"/>
                <a:cs typeface="Times New Roman" panose="02020603050405020304" charset="0"/>
              </a:rPr>
              <a:t>[1] A. Farhadi, M. Hejrati, M. A. Sadeghi, P. Young, C. Rashtchian, J. Hockenmaier, and D. Forsyth. “Every picture tells a story: Generating sentences from images.” In ECCV, pages 15–29, 2010.</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rPr>
              <a:t>[2] M. Hodosh, P. Young, and J. Hockenmaier. Framing image description as a ranking task: Data, models and evaluation metrics. Journal of Artificial Intelligence Research, 47:853– 899, 2013</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rPr>
              <a:t>[3] O. Vinyals, A. Toshev, S. Bengio, and D. Erhan, “Show and tell: A neural image caption generator,” in Proc. IEEE Conf. Comput. Vis. Pattern Recognit., Jun. 2015, pp. 3156–3164</a:t>
            </a:r>
            <a:endParaRPr lang="en-IN" sz="4400" dirty="0">
              <a:latin typeface="Times New Roman" panose="02020603050405020304" charset="0"/>
              <a:cs typeface="Times New Roman" panose="02020603050405020304" charset="0"/>
            </a:endParaRPr>
          </a:p>
          <a:p>
            <a:pPr marL="0" indent="0" algn="l">
              <a:buNone/>
            </a:pPr>
            <a:r>
              <a:rPr sz="4400" dirty="0">
                <a:latin typeface="Times New Roman" panose="02020603050405020304" charset="0"/>
                <a:cs typeface="Times New Roman" panose="02020603050405020304" charset="0"/>
                <a:sym typeface="+mn-ea"/>
              </a:rPr>
              <a:t>[4] Q. You, H. Jin, Z. Wang, C. Fang, and J. Luo, “Image captioning with semantic attention,” in Proc. IEEE Conf. Comput. Vis. Pattern Recognit., Jun. 2016. pp. 4651 - 4659 </a:t>
            </a:r>
            <a:endParaRPr sz="4400" dirty="0">
              <a:latin typeface="Times New Roman" panose="02020603050405020304" charset="0"/>
              <a:cs typeface="Times New Roman" panose="02020603050405020304" charset="0"/>
            </a:endParaRPr>
          </a:p>
          <a:p>
            <a:pPr marL="0" indent="0" algn="l">
              <a:buNone/>
            </a:pPr>
            <a:endParaRPr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REFERENCES</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632075" y="3070860"/>
            <a:ext cx="19656425" cy="8926830"/>
          </a:xfrm>
          <a:prstGeom prst="rect">
            <a:avLst/>
          </a:prstGeom>
        </p:spPr>
        <p:txBody>
          <a:bodyPr>
            <a:noAutofit/>
          </a:bodyPr>
          <a:lstStyle/>
          <a:p>
            <a:pPr marL="0" indent="0" algn="l">
              <a:buNone/>
            </a:pPr>
            <a:r>
              <a:rPr sz="4400" dirty="0">
                <a:latin typeface="Times New Roman" panose="02020603050405020304" charset="0"/>
                <a:cs typeface="Times New Roman" panose="02020603050405020304" charset="0"/>
                <a:sym typeface="+mn-ea"/>
              </a:rPr>
              <a:t>[5] P. Anderson et al., “Bottom-up and top-down attention for image captioning and visual question answering,” in Proc. IEEE Conf. Comput. Vis. Pattern Recognit., vol. 3, no. 5, Jun. 2018, p. 6.</a:t>
            </a:r>
            <a:endParaRPr sz="4400" dirty="0">
              <a:latin typeface="Times New Roman" panose="02020603050405020304" charset="0"/>
              <a:cs typeface="Times New Roman" panose="02020603050405020304" charset="0"/>
            </a:endParaRPr>
          </a:p>
          <a:p>
            <a:pPr marL="0" indent="0" algn="l">
              <a:buNone/>
            </a:pPr>
            <a:r>
              <a:rPr sz="4400" dirty="0">
                <a:latin typeface="Times New Roman" panose="02020603050405020304" charset="0"/>
                <a:cs typeface="Times New Roman" panose="02020603050405020304" charset="0"/>
              </a:rPr>
              <a:t>[6] H. Fang, S. Gupta, F. Iandola, R. K. Srivastava, L. Deng, P. Dollar, J. Gao, X. He, M. Mitchell, J. C. Platt, et al. From ´ captions to visual concepts and back. In CVPR, pages 1473– 1482, 2015</a:t>
            </a:r>
            <a:endParaRPr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sym typeface="+mn-ea"/>
              </a:rPr>
              <a:t>[7] Hartati,Hanif Al Fatta, and Utsman Fajar, “Captioning Image Using Convolutional Neural Network (CNN) and Long-Short Term Memory (LSTM)”  in  IEEE International Seminar on Research of Information Technology and Intelligent Systems (ISRITI), 2019, pp. 263-268</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sym typeface="+mn-ea"/>
              </a:rPr>
              <a:t>[8] Justin Johnson  Andrej Karpathy  Li Fei-Fei, “DenseCap: Fully Convolutional Localization Networks for Dense Captioning” in Proc. Dec 2016 IEEE Conference on Computer Vision and Pattern Recognition.pp. 4565-4574</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sym typeface="+mn-ea"/>
              </a:rPr>
              <a:t> </a:t>
            </a:r>
            <a:endParaRPr sz="4400" dirty="0">
              <a:latin typeface="Times New Roman" panose="02020603050405020304" charset="0"/>
              <a:cs typeface="Times New Roman" panose="02020603050405020304" charset="0"/>
            </a:endParaRPr>
          </a:p>
          <a:p>
            <a:pPr marL="0" indent="0" algn="l">
              <a:buNone/>
            </a:pPr>
            <a:endParaRPr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REFERENCES (CONT.)</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604655" y="3352800"/>
            <a:ext cx="19683845" cy="8451273"/>
          </a:xfrm>
          <a:prstGeom prst="rect">
            <a:avLst/>
          </a:prstGeom>
        </p:spPr>
        <p:txBody>
          <a:bodyPr>
            <a:noAutofit/>
          </a:bodyPr>
          <a:lstStyle/>
          <a:p>
            <a:pPr marL="0" indent="0" algn="l">
              <a:buNone/>
            </a:pP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sym typeface="+mn-ea"/>
              </a:rPr>
              <a:t>[9] Z. Gan et al., “Semantic compositional networks for visual captioning,” in Proc. IEEE Conf. Comput. Vis. Pattern Recognit., vol. 2, Jul. 2017. pp. 1141 - 1150</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rPr>
              <a:t>[10] Zhigang Yin, “An Overview of Speech Synthesis Technology”, in Proc. 2018 International Conference on Instrumentation, Measurement, Computer, Communication and Control (IMCCC), Mar. 2020, pp. 522-526</a:t>
            </a:r>
            <a:endParaRPr lang="en-IN" sz="4400" dirty="0">
              <a:latin typeface="Times New Roman" panose="02020603050405020304" charset="0"/>
              <a:cs typeface="Times New Roman" panose="02020603050405020304" charset="0"/>
            </a:endParaRPr>
          </a:p>
          <a:p>
            <a:pPr marL="0" indent="0" algn="l">
              <a:buNone/>
            </a:pPr>
            <a:r>
              <a:rPr lang="en-IN" sz="4400" dirty="0">
                <a:latin typeface="Times New Roman" panose="02020603050405020304" charset="0"/>
                <a:cs typeface="Times New Roman" panose="02020603050405020304" charset="0"/>
              </a:rPr>
              <a:t>[11] Kimaya Kulkarni  Apoorva Mahajan Yash Zambre “Text Detection and Communicator Using Braille for Assistance to Visually Impaired”  in  Conf.,2019 IEEE Pune Section International Conference (PuneCon), pp. 1-5  </a:t>
            </a:r>
            <a:endParaRPr lang="en-IN"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REFERENCES (CONT.)</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ubtitle 2"/>
          <p:cNvSpPr txBox="1">
            <a:spLocks noGrp="1"/>
          </p:cNvSpPr>
          <p:nvPr>
            <p:ph type="body" idx="1"/>
          </p:nvPr>
        </p:nvSpPr>
        <p:spPr>
          <a:xfrm>
            <a:off x="1802298" y="3252200"/>
            <a:ext cx="21223958" cy="6731001"/>
          </a:xfrm>
          <a:prstGeom prst="rect">
            <a:avLst/>
          </a:prstGeom>
        </p:spPr>
        <p:txBody>
          <a:bodyPr>
            <a:noAutofit/>
          </a:bodyPr>
          <a:lstStyle/>
          <a:p>
            <a:pPr algn="l" defTabSz="2113280">
              <a:spcBef>
                <a:spcPts val="3500"/>
              </a:spcBef>
              <a:buFont typeface="Wingdings" panose="05000000000000000000" charset="0"/>
              <a:buChar char="v"/>
              <a:tabLst>
                <a:tab pos="4305300" algn="l"/>
              </a:tabLst>
              <a:defRPr sz="5760"/>
            </a:pPr>
            <a:r>
              <a:rPr lang="en-US" sz="4800" dirty="0">
                <a:latin typeface="Times New Roman" panose="02020603050405020304" charset="0"/>
                <a:cs typeface="Times New Roman" panose="02020603050405020304" charset="0"/>
              </a:rPr>
              <a:t>Image captioning aims to provide machine-generated natural language captions for any given </a:t>
            </a:r>
            <a:r>
              <a:rPr lang="en-US" sz="4800" dirty="0" smtClean="0">
                <a:latin typeface="Times New Roman" panose="02020603050405020304" charset="0"/>
                <a:cs typeface="Times New Roman" panose="02020603050405020304" charset="0"/>
              </a:rPr>
              <a:t>image</a:t>
            </a:r>
            <a:endParaRPr lang="en-US" sz="4800" dirty="0">
              <a:latin typeface="Times New Roman" panose="02020603050405020304" charset="0"/>
              <a:cs typeface="Times New Roman" panose="02020603050405020304" charset="0"/>
            </a:endParaRPr>
          </a:p>
          <a:p>
            <a:pPr algn="l" defTabSz="2113280">
              <a:spcBef>
                <a:spcPts val="3500"/>
              </a:spcBef>
              <a:buFont typeface="Wingdings" panose="05000000000000000000" charset="0"/>
              <a:buChar char="v"/>
              <a:tabLst>
                <a:tab pos="4305300" algn="l"/>
              </a:tabLst>
              <a:defRPr sz="5760"/>
            </a:pPr>
            <a:r>
              <a:rPr lang="en-US" sz="4800" dirty="0">
                <a:latin typeface="Times New Roman" panose="02020603050405020304" charset="0"/>
                <a:cs typeface="Times New Roman" panose="02020603050405020304" charset="0"/>
              </a:rPr>
              <a:t>Our ability to effortlessly point out and describe all aspects of an image relies on a strong semantic understanding of a visual scene and all of its elements</a:t>
            </a:r>
            <a:r>
              <a:rPr lang="en-US" sz="4800" dirty="0" smtClean="0">
                <a:latin typeface="Times New Roman" panose="02020603050405020304" charset="0"/>
                <a:cs typeface="Times New Roman" panose="02020603050405020304" charset="0"/>
              </a:rPr>
              <a:t>.</a:t>
            </a:r>
            <a:endParaRPr lang="en-US" sz="4800" dirty="0" smtClean="0">
              <a:latin typeface="Times New Roman" panose="02020603050405020304" charset="0"/>
              <a:cs typeface="Times New Roman" panose="02020603050405020304" charset="0"/>
            </a:endParaRPr>
          </a:p>
          <a:p>
            <a:pPr algn="l" defTabSz="2113280">
              <a:spcBef>
                <a:spcPts val="3500"/>
              </a:spcBef>
              <a:buFont typeface="Wingdings" panose="05000000000000000000" charset="0"/>
              <a:buChar char="v"/>
              <a:tabLst>
                <a:tab pos="4305300" algn="l"/>
              </a:tabLst>
              <a:defRPr sz="5760"/>
            </a:pPr>
            <a:r>
              <a:rPr lang="en-US" sz="4800" dirty="0">
                <a:latin typeface="Times New Roman" panose="02020603050405020304" charset="0"/>
                <a:cs typeface="Times New Roman" panose="02020603050405020304" charset="0"/>
              </a:rPr>
              <a:t>In this work, we mainly focus on improving the effectiveness of using the image attribute based semantic attention, considering that attributes contain both the high-level knowledge of the image content and specific semantics of corresponding captioning words</a:t>
            </a:r>
            <a:r>
              <a:rPr lang="en-US" sz="4800" dirty="0" smtClean="0">
                <a:latin typeface="Times New Roman" panose="02020603050405020304" charset="0"/>
                <a:cs typeface="Times New Roman" panose="02020603050405020304" charset="0"/>
              </a:rPr>
              <a:t>.</a:t>
            </a:r>
            <a:endParaRPr lang="en-US" sz="4800" dirty="0" smtClean="0">
              <a:latin typeface="Times New Roman" panose="02020603050405020304" charset="0"/>
              <a:cs typeface="Times New Roman" panose="02020603050405020304" charset="0"/>
            </a:endParaRPr>
          </a:p>
          <a:p>
            <a:pPr algn="l" defTabSz="2113280">
              <a:spcBef>
                <a:spcPts val="3500"/>
              </a:spcBef>
              <a:buFont typeface="Wingdings" panose="05000000000000000000" charset="0"/>
              <a:buChar char="v"/>
              <a:tabLst>
                <a:tab pos="4305300" algn="l"/>
              </a:tabLst>
              <a:defRPr sz="5760"/>
            </a:pPr>
            <a:r>
              <a:rPr lang="en-US" sz="4800" dirty="0">
                <a:latin typeface="Times New Roman" panose="02020603050405020304" charset="0"/>
                <a:cs typeface="Times New Roman" panose="02020603050405020304" charset="0"/>
              </a:rPr>
              <a:t>The goal of this project is to help the visually impaired to understand an image with voice assistance and braille format of the generated caption. </a:t>
            </a:r>
            <a:endParaRPr lang="en-US" sz="4800" dirty="0" smtClean="0">
              <a:latin typeface="Calibri" panose="020F0502020204030204" pitchFamily="34" charset="0"/>
              <a:cs typeface="Calibri" panose="020F0502020204030204" pitchFamily="34" charset="0"/>
            </a:endParaRPr>
          </a:p>
          <a:p>
            <a:pPr marL="857250" indent="-857250" algn="l" defTabSz="2113280">
              <a:spcBef>
                <a:spcPts val="3500"/>
              </a:spcBef>
              <a:buFont typeface="Arial" panose="020B0604020202020204" pitchFamily="34" charset="0"/>
              <a:buChar char="•"/>
              <a:tabLst>
                <a:tab pos="4305300" algn="l"/>
              </a:tabLst>
              <a:defRPr sz="5760"/>
            </a:pPr>
            <a:endParaRPr lang="en-US" sz="4800" dirty="0" smtClean="0">
              <a:latin typeface="Calibri" panose="020F0502020204030204" pitchFamily="34" charset="0"/>
              <a:cs typeface="Calibri" panose="020F0502020204030204" pitchFamily="34" charset="0"/>
            </a:endParaRPr>
          </a:p>
          <a:p>
            <a:pPr marL="857250" indent="-857250" algn="l" defTabSz="2113280">
              <a:spcBef>
                <a:spcPts val="3500"/>
              </a:spcBef>
              <a:buFont typeface="Arial" panose="020B0604020202020204" pitchFamily="34" charset="0"/>
              <a:buChar char="•"/>
              <a:tabLst>
                <a:tab pos="4305300" algn="l"/>
              </a:tabLst>
              <a:defRPr sz="5760"/>
            </a:pPr>
            <a:endParaRPr sz="4800" dirty="0">
              <a:latin typeface="Calibri" panose="020F0502020204030204" pitchFamily="34" charset="0"/>
              <a:cs typeface="Calibri" panose="020F0502020204030204" pitchFamily="34" charset="0"/>
            </a:endParaRPr>
          </a:p>
        </p:txBody>
      </p:sp>
      <p:sp>
        <p:nvSpPr>
          <p:cNvPr id="193"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sz="8000" b="1" dirty="0">
                <a:solidFill>
                  <a:schemeClr val="accent1">
                    <a:lumMod val="50000"/>
                  </a:schemeClr>
                </a:solidFill>
              </a:rPr>
              <a:t>INTRODUCTION</a:t>
            </a:r>
            <a:endParaRPr lang="en-IN" sz="8000" b="1" dirty="0">
              <a:solidFill>
                <a:schemeClr val="accent1">
                  <a:lumMod val="50000"/>
                </a:schemeClr>
              </a:solidFill>
            </a:endParaRPr>
          </a:p>
        </p:txBody>
      </p:sp>
      <p:sp>
        <p:nvSpPr>
          <p:cNvPr id="194" name="Straight Connector 4"/>
          <p:cNvSpPr/>
          <p:nvPr/>
        </p:nvSpPr>
        <p:spPr>
          <a:xfrm>
            <a:off x="1802297" y="2632364"/>
            <a:ext cx="21223959" cy="0"/>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ubtitle 2"/>
          <p:cNvSpPr txBox="1">
            <a:spLocks noGrp="1"/>
          </p:cNvSpPr>
          <p:nvPr>
            <p:ph type="body" idx="1"/>
          </p:nvPr>
        </p:nvSpPr>
        <p:spPr>
          <a:xfrm>
            <a:off x="2604655" y="3460172"/>
            <a:ext cx="19908930" cy="6731001"/>
          </a:xfrm>
          <a:prstGeom prst="rect">
            <a:avLst/>
          </a:prstGeom>
        </p:spPr>
        <p:txBody>
          <a:bodyPr>
            <a:noAutofit/>
          </a:bodyPr>
          <a:lstStyle/>
          <a:p>
            <a:pPr marL="0" indent="0" algn="l">
              <a:buFont typeface="Wingdings" panose="05000000000000000000" charset="0"/>
              <a:buNone/>
            </a:pPr>
            <a:r>
              <a:rPr lang="en-US" sz="4800" dirty="0">
                <a:latin typeface="Times New Roman" panose="02020603050405020304" charset="0"/>
                <a:cs typeface="Times New Roman" panose="02020603050405020304" charset="0"/>
              </a:rPr>
              <a:t>To generate captions with rich semantic information for any given image, the following steps are to be followed.</a:t>
            </a:r>
            <a:endParaRPr lang="en-US" sz="4800" dirty="0">
              <a:latin typeface="Times New Roman" panose="02020603050405020304" charset="0"/>
              <a:cs typeface="Times New Roman" panose="02020603050405020304" charset="0"/>
            </a:endParaRPr>
          </a:p>
          <a:p>
            <a:pPr algn="l">
              <a:buFont typeface="Wingdings" panose="05000000000000000000" charset="0"/>
              <a:buChar char="v"/>
            </a:pPr>
            <a:r>
              <a:rPr lang="en-US" sz="4800" dirty="0">
                <a:latin typeface="Times New Roman" panose="02020603050405020304" charset="0"/>
                <a:cs typeface="Times New Roman" panose="02020603050405020304" charset="0"/>
              </a:rPr>
              <a:t>Extraction of object features from the  input image.</a:t>
            </a:r>
            <a:endParaRPr lang="en-US" sz="4800" dirty="0">
              <a:latin typeface="Times New Roman" panose="02020603050405020304" charset="0"/>
              <a:cs typeface="Times New Roman" panose="02020603050405020304" charset="0"/>
            </a:endParaRPr>
          </a:p>
          <a:p>
            <a:pPr algn="l">
              <a:buFont typeface="Wingdings" panose="05000000000000000000" charset="0"/>
              <a:buChar char="v"/>
            </a:pPr>
            <a:r>
              <a:rPr lang="en-US" sz="4800" dirty="0">
                <a:latin typeface="Times New Roman" panose="02020603050405020304" charset="0"/>
                <a:cs typeface="Times New Roman" panose="02020603050405020304" charset="0"/>
              </a:rPr>
              <a:t>Predicting the probability of image attributes to choose features with rich semantics for better captioning. </a:t>
            </a:r>
            <a:endParaRPr lang="en-US" sz="4800" dirty="0">
              <a:latin typeface="Times New Roman" panose="02020603050405020304" charset="0"/>
              <a:cs typeface="Times New Roman" panose="02020603050405020304" charset="0"/>
            </a:endParaRPr>
          </a:p>
          <a:p>
            <a:pPr algn="l">
              <a:buFont typeface="Wingdings" panose="05000000000000000000" charset="0"/>
              <a:buChar char="v"/>
            </a:pPr>
            <a:r>
              <a:rPr lang="en-US" sz="4800" dirty="0">
                <a:latin typeface="Times New Roman" panose="02020603050405020304" charset="0"/>
                <a:cs typeface="Times New Roman" panose="02020603050405020304" charset="0"/>
              </a:rPr>
              <a:t>Predicting the subsequent attributes that are highly relevant to current linguistic context for generating plausible image captions</a:t>
            </a:r>
            <a:endParaRPr lang="en-US" sz="4800" dirty="0">
              <a:latin typeface="Times New Roman" panose="02020603050405020304" charset="0"/>
              <a:cs typeface="Times New Roman" panose="02020603050405020304" charset="0"/>
            </a:endParaRPr>
          </a:p>
          <a:p>
            <a:pPr algn="l">
              <a:buFont typeface="Wingdings" panose="05000000000000000000" charset="0"/>
              <a:buChar char="v"/>
            </a:pPr>
            <a:r>
              <a:rPr lang="en-US" sz="4800" dirty="0">
                <a:latin typeface="Times New Roman" panose="02020603050405020304" charset="0"/>
                <a:cs typeface="Times New Roman" panose="02020603050405020304" charset="0"/>
              </a:rPr>
              <a:t>Conversion of generated captions to speech and braille format.</a:t>
            </a:r>
            <a:endParaRPr lang="en-US" sz="4800" dirty="0">
              <a:latin typeface="Times New Roman" panose="02020603050405020304" charset="0"/>
              <a:cs typeface="Times New Roman" panose="02020603050405020304" charset="0"/>
            </a:endParaRPr>
          </a:p>
        </p:txBody>
      </p:sp>
      <p:sp>
        <p:nvSpPr>
          <p:cNvPr id="197"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OVERALL OBJECTIVES</a:t>
            </a:r>
            <a:endParaRPr lang="en-US" b="1" dirty="0" smtClean="0">
              <a:solidFill>
                <a:schemeClr val="accent1">
                  <a:lumMod val="50000"/>
                </a:schemeClr>
              </a:solidFill>
            </a:endParaRPr>
          </a:p>
        </p:txBody>
      </p:sp>
      <p:sp>
        <p:nvSpPr>
          <p:cNvPr id="198"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082800" y="3352800"/>
            <a:ext cx="20205700" cy="8451273"/>
          </a:xfrm>
          <a:prstGeom prst="rect">
            <a:avLst/>
          </a:prstGeom>
        </p:spPr>
        <p:txBody>
          <a:bodyPr>
            <a:noAutofit/>
          </a:bodyPr>
          <a:lstStyle/>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sz="4400" dirty="0">
                <a:latin typeface="Calibri" panose="020F0502020204030204" pitchFamily="34" charset="0"/>
                <a:cs typeface="Calibri" panose="020F0502020204030204" pitchFamily="34" charset="0"/>
              </a:rPr>
              <a:t>Early approaches on image captioning could be divided into two based on template matching and retrieval-based approaches.[1] The captions generated by t</a:t>
            </a:r>
            <a:r>
              <a:rPr lang="en-IN" sz="4400" dirty="0">
                <a:latin typeface="Calibri" panose="020F0502020204030204" pitchFamily="34" charset="0"/>
                <a:cs typeface="Calibri" panose="020F0502020204030204" pitchFamily="34" charset="0"/>
              </a:rPr>
              <a:t>emplate matching is</a:t>
            </a:r>
            <a:r>
              <a:rPr sz="4400" dirty="0">
                <a:latin typeface="Calibri" panose="020F0502020204030204" pitchFamily="34" charset="0"/>
                <a:cs typeface="Calibri" panose="020F0502020204030204" pitchFamily="34" charset="0"/>
              </a:rPr>
              <a:t> not always fluent and expressive.</a:t>
            </a:r>
            <a:endParaRPr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sz="4400" dirty="0">
                <a:latin typeface="Calibri" panose="020F0502020204030204" pitchFamily="34" charset="0"/>
                <a:cs typeface="Calibri" panose="020F0502020204030204" pitchFamily="34" charset="0"/>
              </a:rPr>
              <a:t>Retrieval based approaches first retrieve the visually similarity images from a large database, and then transfer the captions of retrieved images to fit the query image[2].</a:t>
            </a:r>
            <a:endParaRPr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sz="4400" dirty="0">
                <a:latin typeface="Calibri" panose="020F0502020204030204" pitchFamily="34" charset="0"/>
                <a:cs typeface="Calibri" panose="020F0502020204030204" pitchFamily="34" charset="0"/>
              </a:rPr>
              <a:t>T</a:t>
            </a:r>
            <a:r>
              <a:rPr sz="4400" dirty="0">
                <a:latin typeface="Calibri" panose="020F0502020204030204" pitchFamily="34" charset="0"/>
                <a:cs typeface="Calibri" panose="020F0502020204030204" pitchFamily="34" charset="0"/>
              </a:rPr>
              <a:t>raditional </a:t>
            </a:r>
            <a:r>
              <a:rPr lang="en-IN" sz="4400" dirty="0">
                <a:latin typeface="Calibri" panose="020F0502020204030204" pitchFamily="34" charset="0"/>
                <a:cs typeface="Calibri" panose="020F0502020204030204" pitchFamily="34" charset="0"/>
              </a:rPr>
              <a:t>encoder-decoder</a:t>
            </a:r>
            <a:r>
              <a:rPr sz="4400" dirty="0">
                <a:latin typeface="Calibri" panose="020F0502020204030204" pitchFamily="34" charset="0"/>
                <a:cs typeface="Calibri" panose="020F0502020204030204" pitchFamily="34" charset="0"/>
              </a:rPr>
              <a:t> RNNs </a:t>
            </a:r>
            <a:r>
              <a:rPr lang="en-IN" sz="4400" dirty="0">
                <a:latin typeface="Calibri" panose="020F0502020204030204" pitchFamily="34" charset="0"/>
                <a:cs typeface="Calibri" panose="020F0502020204030204" pitchFamily="34" charset="0"/>
              </a:rPr>
              <a:t>[3]</a:t>
            </a:r>
            <a:r>
              <a:rPr sz="4400" dirty="0">
                <a:latin typeface="Calibri" panose="020F0502020204030204" pitchFamily="34" charset="0"/>
                <a:cs typeface="Calibri" panose="020F0502020204030204" pitchFamily="34" charset="0"/>
              </a:rPr>
              <a:t> deal</a:t>
            </a:r>
            <a:r>
              <a:rPr lang="en-IN" sz="4400" dirty="0">
                <a:latin typeface="Calibri" panose="020F0502020204030204" pitchFamily="34" charset="0"/>
                <a:cs typeface="Calibri" panose="020F0502020204030204" pitchFamily="34" charset="0"/>
              </a:rPr>
              <a:t>s</a:t>
            </a:r>
            <a:r>
              <a:rPr sz="4400" dirty="0">
                <a:latin typeface="Calibri" panose="020F0502020204030204" pitchFamily="34" charset="0"/>
                <a:cs typeface="Calibri" panose="020F0502020204030204" pitchFamily="34" charset="0"/>
              </a:rPr>
              <a:t> with the sequence in a recurrent way, squeezing the information of all previous words into hidden cells and updating the context information by fusing the hidden states with the current word information. This may miss the rich knowledge too far in the past.[4]</a:t>
            </a:r>
            <a:endParaRPr sz="4400" dirty="0">
              <a:latin typeface="Calibri" panose="020F0502020204030204" pitchFamily="34" charset="0"/>
              <a:cs typeface="Calibri" panose="020F0502020204030204" pitchFamily="3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altLang="en-US" b="1" dirty="0" smtClean="0">
                <a:solidFill>
                  <a:schemeClr val="accent1">
                    <a:lumMod val="50000"/>
                  </a:schemeClr>
                </a:solidFill>
              </a:rPr>
              <a:t>LITERATURE SURVEY</a:t>
            </a:r>
            <a:endParaRPr lang="en-IN" alt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082800" y="3352800"/>
            <a:ext cx="20205700" cy="8451273"/>
          </a:xfrm>
          <a:prstGeom prst="rect">
            <a:avLst/>
          </a:prstGeom>
        </p:spPr>
        <p:txBody>
          <a:bodyPr>
            <a:noAutofit/>
          </a:bodyPr>
          <a:lstStyle/>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a:latin typeface="Calibri" panose="020F0502020204030204" pitchFamily="34" charset="0"/>
                <a:cs typeface="Calibri" panose="020F0502020204030204" pitchFamily="34" charset="0"/>
              </a:rPr>
              <a:t>In order to boost the performance of encoder-decoder, visual attention was introduced </a:t>
            </a:r>
            <a:r>
              <a:rPr lang="en-IN" altLang="en-US" sz="4400" dirty="0">
                <a:latin typeface="Calibri" panose="020F0502020204030204" pitchFamily="34" charset="0"/>
                <a:cs typeface="Calibri" panose="020F0502020204030204" pitchFamily="34" charset="0"/>
              </a:rPr>
              <a:t>[5]</a:t>
            </a:r>
            <a:r>
              <a:rPr lang="en-US" sz="4400" dirty="0">
                <a:latin typeface="Calibri" panose="020F0502020204030204" pitchFamily="34" charset="0"/>
                <a:cs typeface="Calibri" panose="020F0502020204030204" pitchFamily="34" charset="0"/>
              </a:rPr>
              <a:t>.</a:t>
            </a:r>
            <a:endParaRPr lang="en-US"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altLang="en-US" sz="4400" dirty="0">
                <a:latin typeface="Calibri" panose="020F0502020204030204" pitchFamily="34" charset="0"/>
                <a:cs typeface="Calibri" panose="020F0502020204030204" pitchFamily="34" charset="0"/>
              </a:rPr>
              <a:t>CNN</a:t>
            </a:r>
            <a:r>
              <a:rPr lang="en-US" sz="4400" dirty="0">
                <a:latin typeface="Calibri" panose="020F0502020204030204" pitchFamily="34" charset="0"/>
                <a:cs typeface="Calibri" panose="020F0502020204030204" pitchFamily="34" charset="0"/>
              </a:rPr>
              <a:t> adopts a deep multimodal similarity model to re-rank the candidates to generate the final caption. [6]  </a:t>
            </a:r>
            <a:endParaRPr lang="en-US"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a:latin typeface="Calibri" panose="020F0502020204030204" pitchFamily="34" charset="0"/>
                <a:cs typeface="Calibri" panose="020F0502020204030204" pitchFamily="34" charset="0"/>
              </a:rPr>
              <a:t>Replacing the encoder RNN with Deep Convolutional Neural Network (CNN) by embedding it to a fixed-length vector, such that th</a:t>
            </a:r>
            <a:r>
              <a:rPr lang="en-IN" altLang="en-US" sz="4400" dirty="0">
                <a:latin typeface="Calibri" panose="020F0502020204030204" pitchFamily="34" charset="0"/>
                <a:cs typeface="Calibri" panose="020F0502020204030204" pitchFamily="34" charset="0"/>
              </a:rPr>
              <a:t>e</a:t>
            </a:r>
            <a:r>
              <a:rPr lang="en-US" sz="4400" dirty="0">
                <a:latin typeface="Calibri" panose="020F0502020204030204" pitchFamily="34" charset="0"/>
                <a:cs typeface="Calibri" panose="020F0502020204030204" pitchFamily="34" charset="0"/>
              </a:rPr>
              <a:t> representation can be used for a variety of vision tasks thereby improving the performance.[7]</a:t>
            </a:r>
            <a:endParaRPr lang="en-US"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US" sz="4400" dirty="0">
                <a:latin typeface="Calibri" panose="020F0502020204030204" pitchFamily="34" charset="0"/>
                <a:cs typeface="Calibri" panose="020F0502020204030204" pitchFamily="34" charset="0"/>
              </a:rPr>
              <a:t>To address the localization of images and description [8] proposes a Fully Convolutional Localization Network (FCLN) architecture that processes an image with a single, efficient forward pass, requires no external regions proposals, and can be trained end-to-end with a single round of optimization. </a:t>
            </a:r>
            <a:endParaRPr lang="en-US" sz="4400" dirty="0">
              <a:latin typeface="Calibri" panose="020F0502020204030204" pitchFamily="34" charset="0"/>
              <a:cs typeface="Calibri" panose="020F0502020204030204" pitchFamily="3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altLang="en-US" b="1" dirty="0" smtClean="0">
                <a:solidFill>
                  <a:schemeClr val="accent1">
                    <a:lumMod val="50000"/>
                  </a:schemeClr>
                </a:solidFill>
                <a:sym typeface="+mn-ea"/>
              </a:rPr>
              <a:t>LITERATURE SURVEY(cont.)</a:t>
            </a:r>
            <a:endParaRPr dirty="0"/>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2082800" y="3352800"/>
            <a:ext cx="20205700" cy="8451273"/>
          </a:xfrm>
          <a:prstGeom prst="rect">
            <a:avLst/>
          </a:prstGeom>
        </p:spPr>
        <p:txBody>
          <a:bodyPr>
            <a:noAutofit/>
          </a:bodyPr>
          <a:lstStyle/>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sz="4400" dirty="0">
                <a:latin typeface="Calibri" panose="020F0502020204030204" pitchFamily="34" charset="0"/>
                <a:cs typeface="Calibri" panose="020F0502020204030204" pitchFamily="34" charset="0"/>
              </a:rPr>
              <a:t>[9] A Semantic Compositional Network (SCN) is for image captioning, in which semantic concepts are detected from the image, and the probability of each semantic concept is used  in a long short-term memory (LSTM) network. The SCN extends LSTM for ensembling the semantic concepts .</a:t>
            </a:r>
            <a:endParaRPr lang="en-IN"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sz="4400" dirty="0">
                <a:latin typeface="Calibri" panose="020F0502020204030204" pitchFamily="34" charset="0"/>
                <a:cs typeface="Calibri" panose="020F0502020204030204" pitchFamily="34" charset="0"/>
              </a:rPr>
              <a:t>[10] Digital Signal Processing  does two types of synthesis methods which are rule-driven methods and data-driven methods. Text to speech synthesis module is used to convert the generated caption into audio format. </a:t>
            </a:r>
            <a:endParaRPr lang="en-IN" sz="4400" dirty="0">
              <a:latin typeface="Calibri" panose="020F0502020204030204" pitchFamily="34" charset="0"/>
              <a:cs typeface="Calibri" panose="020F0502020204030204" pitchFamily="34" charset="0"/>
            </a:endParaRPr>
          </a:p>
          <a:p>
            <a:pPr algn="l" defTabSz="1927860">
              <a:spcBef>
                <a:spcPts val="3200"/>
              </a:spcBef>
              <a:buFont typeface="Wingdings" panose="05000000000000000000" charset="0"/>
              <a:buChar char="v"/>
              <a:tabLst>
                <a:tab pos="3924300" algn="l"/>
              </a:tabLst>
              <a:defRPr sz="4670">
                <a:latin typeface="Times New Roman" panose="02020603050405020304"/>
                <a:ea typeface="Times New Roman" panose="02020603050405020304"/>
                <a:cs typeface="Times New Roman" panose="02020603050405020304"/>
                <a:sym typeface="Times New Roman" panose="02020603050405020304"/>
              </a:defRPr>
            </a:pPr>
            <a:r>
              <a:rPr lang="en-IN" sz="4400" dirty="0">
                <a:latin typeface="Calibri" panose="020F0502020204030204" pitchFamily="34" charset="0"/>
                <a:cs typeface="Calibri" panose="020F0502020204030204" pitchFamily="34" charset="0"/>
              </a:rPr>
              <a:t>[11]  converts the generated caption into braille format which can be then printed for future references.</a:t>
            </a:r>
            <a:endParaRPr lang="en-IN" sz="4400" dirty="0">
              <a:latin typeface="Calibri" panose="020F0502020204030204" pitchFamily="34" charset="0"/>
              <a:cs typeface="Calibri" panose="020F0502020204030204" pitchFamily="34" charset="0"/>
            </a:endParaRPr>
          </a:p>
        </p:txBody>
      </p:sp>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altLang="en-US" b="1" dirty="0" smtClean="0">
                <a:solidFill>
                  <a:schemeClr val="accent1">
                    <a:lumMod val="50000"/>
                  </a:schemeClr>
                </a:solidFill>
                <a:sym typeface="+mn-ea"/>
              </a:rPr>
              <a:t>LITERATURE SURVEY(cont.)</a:t>
            </a:r>
            <a:endParaRPr dirty="0"/>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b="1" dirty="0" smtClean="0">
                <a:solidFill>
                  <a:schemeClr val="accent1">
                    <a:lumMod val="50000"/>
                  </a:schemeClr>
                </a:solidFill>
              </a:rPr>
              <a:t>BLOCK DIAGRAM</a:t>
            </a:r>
            <a:endParaRPr lang="en-US" b="1" dirty="0" smtClean="0">
              <a:solidFill>
                <a:schemeClr val="accent1">
                  <a:lumMod val="50000"/>
                </a:schemeClr>
              </a:solidFill>
            </a:endParaRPr>
          </a:p>
        </p:txBody>
      </p:sp>
      <p:sp>
        <p:nvSpPr>
          <p:cNvPr id="202" name="Straight Connector 4"/>
          <p:cNvSpPr/>
          <p:nvPr/>
        </p:nvSpPr>
        <p:spPr>
          <a:xfrm>
            <a:off x="1802297" y="2822712"/>
            <a:ext cx="19533705" cy="3"/>
          </a:xfrm>
          <a:prstGeom prst="line">
            <a:avLst/>
          </a:prstGeom>
          <a:ln w="25400">
            <a:solidFill>
              <a:srgbClr val="000000"/>
            </a:solidFill>
            <a:miter/>
          </a:ln>
        </p:spPr>
        <p:txBody>
          <a:bodyPr lIns="50800" tIns="50800" rIns="50800" bIns="50800" anchor="ctr"/>
          <a:lstStyle/>
          <a:p>
            <a:endParaRPr dirty="0"/>
          </a:p>
        </p:txBody>
      </p:sp>
      <p:pic>
        <p:nvPicPr>
          <p:cNvPr id="3" name="Content Placeholder 2"/>
          <p:cNvPicPr>
            <a:picLocks noChangeAspect="1"/>
          </p:cNvPicPr>
          <p:nvPr>
            <p:ph idx="1"/>
          </p:nvPr>
        </p:nvPicPr>
        <p:blipFill>
          <a:blip r:embed="rId1"/>
          <a:stretch>
            <a:fillRect/>
          </a:stretch>
        </p:blipFill>
        <p:spPr>
          <a:xfrm>
            <a:off x="3519170" y="3107690"/>
            <a:ext cx="16563975" cy="1006284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ubtitle 2"/>
          <p:cNvSpPr txBox="1">
            <a:spLocks noGrp="1"/>
          </p:cNvSpPr>
          <p:nvPr>
            <p:ph type="body" idx="1"/>
          </p:nvPr>
        </p:nvSpPr>
        <p:spPr>
          <a:xfrm>
            <a:off x="1661160" y="2632710"/>
            <a:ext cx="20205700" cy="9381490"/>
          </a:xfrm>
          <a:prstGeom prst="rect">
            <a:avLst/>
          </a:prstGeom>
        </p:spPr>
        <p:txBody>
          <a:bodyPr>
            <a:noAutofit/>
          </a:bodyPr>
          <a:lstStyle/>
          <a:p>
            <a:pPr>
              <a:buFont typeface="Wingdings" panose="05000000000000000000" charset="0"/>
              <a:buChar char="v"/>
            </a:pPr>
            <a:r>
              <a:rPr lang="en-US" sz="4400" dirty="0">
                <a:latin typeface="Times New Roman" panose="02020603050405020304" charset="0"/>
                <a:cs typeface="Times New Roman" panose="02020603050405020304" charset="0"/>
              </a:rPr>
              <a:t>The object features are extracted from the input image using Mask R-CNN</a:t>
            </a:r>
            <a:endParaRPr 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From the extracted features, </a:t>
            </a:r>
            <a:r>
              <a:rPr lang="en-US" sz="4400" dirty="0">
                <a:latin typeface="Times New Roman" panose="02020603050405020304" charset="0"/>
                <a:cs typeface="Times New Roman" panose="02020603050405020304" charset="0"/>
              </a:rPr>
              <a:t>MAD compute</a:t>
            </a:r>
            <a:r>
              <a:rPr lang="en-IN" altLang="en-US" sz="4400" dirty="0">
                <a:latin typeface="Times New Roman" panose="02020603050405020304" charset="0"/>
                <a:cs typeface="Times New Roman" panose="02020603050405020304" charset="0"/>
              </a:rPr>
              <a:t>s</a:t>
            </a:r>
            <a:r>
              <a:rPr lang="en-US" sz="4400" dirty="0">
                <a:latin typeface="Times New Roman" panose="02020603050405020304" charset="0"/>
                <a:cs typeface="Times New Roman" panose="02020603050405020304" charset="0"/>
              </a:rPr>
              <a:t> the probability of whether an attribute is contained in the input image</a:t>
            </a:r>
            <a:r>
              <a:rPr lang="en-IN" altLang="en-US" sz="4400" dirty="0">
                <a:latin typeface="Times New Roman" panose="02020603050405020304" charset="0"/>
                <a:cs typeface="Times New Roman" panose="02020603050405020304" charset="0"/>
              </a:rPr>
              <a:t>.</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The Attention LSTM helps in prediction of subsequent attributes and distinguishes the importance of different object features. </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SAP uses the probability computed by MAD and the output of Attention LSTM to choose the most relevant subsequent attribute at each time. </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The subsequent attributes of top-k probabilities chosen in SAP are fed to Language LSTM to check the semantics of the generated partial caption and a semantically accurate caption is generated. </a:t>
            </a:r>
            <a:endParaRPr lang="en-IN" altLang="en-US" sz="4400" dirty="0">
              <a:latin typeface="Times New Roman" panose="02020603050405020304" charset="0"/>
              <a:cs typeface="Times New Roman" panose="02020603050405020304" charset="0"/>
            </a:endParaRPr>
          </a:p>
          <a:p>
            <a:pPr>
              <a:buFont typeface="Wingdings" panose="05000000000000000000" charset="0"/>
              <a:buChar char="v"/>
            </a:pPr>
            <a:r>
              <a:rPr lang="en-IN" altLang="en-US" sz="4400" dirty="0">
                <a:latin typeface="Times New Roman" panose="02020603050405020304" charset="0"/>
                <a:cs typeface="Times New Roman" panose="02020603050405020304" charset="0"/>
              </a:rPr>
              <a:t>The caption generated with semantic attention is given to text to speech converter and text to braille converter which converts the caption to voice and braille format so that the visually impaired will be able to understand any image.  </a:t>
            </a:r>
            <a:endParaRPr lang="en-IN" altLang="en-US" sz="4400" dirty="0">
              <a:latin typeface="Times New Roman" panose="02020603050405020304" charset="0"/>
              <a:cs typeface="Times New Roman" panose="02020603050405020304" charset="0"/>
            </a:endParaRPr>
          </a:p>
        </p:txBody>
      </p:sp>
      <p:sp>
        <p:nvSpPr>
          <p:cNvPr id="201" name="Title 1"/>
          <p:cNvSpPr txBox="1">
            <a:spLocks noGrp="1"/>
          </p:cNvSpPr>
          <p:nvPr>
            <p:ph type="title"/>
          </p:nvPr>
        </p:nvSpPr>
        <p:spPr>
          <a:xfrm>
            <a:off x="1219200" y="340995"/>
            <a:ext cx="21945600" cy="1897380"/>
          </a:xfrm>
          <a:prstGeom prst="rect">
            <a:avLst/>
          </a:prstGeom>
        </p:spPr>
        <p:txBody>
          <a:bodyPr/>
          <a:lstStyle>
            <a:lvl1pPr>
              <a:defRPr>
                <a:solidFill>
                  <a:srgbClr val="4472C4"/>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IN" b="1" dirty="0">
                <a:solidFill>
                  <a:schemeClr val="accent1">
                    <a:lumMod val="50000"/>
                  </a:schemeClr>
                </a:solidFill>
              </a:rPr>
              <a:t>BLOCK DIAGRAM </a:t>
            </a:r>
            <a:endParaRPr lang="en-IN" b="1" dirty="0">
              <a:solidFill>
                <a:schemeClr val="accent1">
                  <a:lumMod val="50000"/>
                </a:schemeClr>
              </a:solidFill>
            </a:endParaRPr>
          </a:p>
        </p:txBody>
      </p:sp>
      <p:sp>
        <p:nvSpPr>
          <p:cNvPr id="202" name="Straight Connector 4"/>
          <p:cNvSpPr/>
          <p:nvPr/>
        </p:nvSpPr>
        <p:spPr>
          <a:xfrm>
            <a:off x="1997242" y="2238512"/>
            <a:ext cx="19533705" cy="3"/>
          </a:xfrm>
          <a:prstGeom prst="line">
            <a:avLst/>
          </a:prstGeom>
          <a:ln w="25400">
            <a:solidFill>
              <a:srgbClr val="000000"/>
            </a:solidFill>
            <a:miter/>
          </a:ln>
        </p:spPr>
        <p:txBody>
          <a:bodyPr lIns="50800" tIns="50800" rIns="50800" bIns="50800" anchor="ctr"/>
          <a:lstStyle/>
          <a:p>
            <a:endParaRPr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4"/>
            </a:schemeClr>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7"/>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11582</Words>
  <Application>WPS Presentation</Application>
  <PresentationFormat>Custom</PresentationFormat>
  <Paragraphs>163</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Graphik Medium</vt:lpstr>
      <vt:lpstr>Helvetica Neue</vt:lpstr>
      <vt:lpstr>Times New Roman</vt:lpstr>
      <vt:lpstr>Times New Roman</vt:lpstr>
      <vt:lpstr>Graphik</vt:lpstr>
      <vt:lpstr>Wingdings</vt:lpstr>
      <vt:lpstr>Calibri</vt:lpstr>
      <vt:lpstr>Microsoft YaHei</vt:lpstr>
      <vt:lpstr>Arial Unicode MS</vt:lpstr>
      <vt:lpstr>Segoe Print</vt:lpstr>
      <vt:lpstr>Rockwell</vt:lpstr>
      <vt:lpstr>Default Design</vt:lpstr>
      <vt:lpstr>Image Captioning with semantic attention for visually impaired</vt:lpstr>
      <vt:lpstr>Team members</vt:lpstr>
      <vt:lpstr>INTRODUCTION</vt:lpstr>
      <vt:lpstr>OVERALL OBJECTIVES</vt:lpstr>
      <vt:lpstr>LITERATURE SURVEY</vt:lpstr>
      <vt:lpstr>LITERATURE SURVEY(cont.)</vt:lpstr>
      <vt:lpstr>LITERATURE SURVEY(cont.)</vt:lpstr>
      <vt:lpstr>BLOCK DIAGRAM</vt:lpstr>
      <vt:lpstr>BLOCK DIAGRAM </vt:lpstr>
      <vt:lpstr>LIST OF MODULES</vt:lpstr>
      <vt:lpstr>DETAILS OF MODULES</vt:lpstr>
      <vt:lpstr>MASK R-CNN</vt:lpstr>
      <vt:lpstr>MASK R-CNN</vt:lpstr>
      <vt:lpstr>MULTIMODAL ATTRIBUTE DETECTOR</vt:lpstr>
      <vt:lpstr>MULTIMODAL ATTRIBUTE DETECTOR</vt:lpstr>
      <vt:lpstr>SUBSEQUENT ATTRIBUTE PREDICTOR</vt:lpstr>
      <vt:lpstr>SUBSEQUENT ATTRIBUTE PREDICTOR</vt:lpstr>
      <vt:lpstr>MASK R-CNN</vt:lpstr>
      <vt:lpstr>SUBSEQUENT ATTRIBUTE PREDICTOR</vt:lpstr>
      <vt:lpstr>TEXT TO SPEECH CONVERTER</vt:lpstr>
      <vt:lpstr>TEXT TO SPEECH CONVERTER</vt:lpstr>
      <vt:lpstr>PERFORMANCE MEASURES</vt:lpstr>
      <vt:lpstr>PERFORMANCE MEASURES (Cont.)</vt:lpstr>
      <vt:lpstr>DATASET</vt:lpstr>
      <vt:lpstr>REFERENCES</vt:lpstr>
      <vt:lpstr>REFERENCES (CONT.)</vt:lpstr>
      <vt:lpstr>REFERENCES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HOM2SCHL</dc:title>
  <dc:creator/>
  <cp:lastModifiedBy>Kavya</cp:lastModifiedBy>
  <cp:revision>93</cp:revision>
  <dcterms:created xsi:type="dcterms:W3CDTF">2020-12-11T04:20:00Z</dcterms:created>
  <dcterms:modified xsi:type="dcterms:W3CDTF">2020-12-14T06:54:41Z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