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FEED56-862E-4972-9A0B-51956B1D7F97}">
  <a:tblStyle styleId="{01FEED56-862E-4972-9A0B-51956B1D7F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979239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3800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a27a26668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a27a26668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422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a5940466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a5940466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70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0a5834be94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0a5834be94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768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0a5834be94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0a5834be9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33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09beaa22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09beaa22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267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0a5940466b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0a5940466b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31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09beaa22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09beaa22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754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9fe8674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09fe8674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29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a5834be94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a5834be94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164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9fe86747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9fe86747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888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9fe8674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9fe8674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963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0a5834be94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0a5834be94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744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0a5834be94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0a5834be94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600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9beaa2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9beaa2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743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a27a26668_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a27a26668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94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9fe86747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9fe86747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375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9fe86747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9fe86747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104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9beaa2282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9beaa228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2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a5834be94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a5834be94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3370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a27a26668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a27a26668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93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1812.11606"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16/j.adapen.2021.100057"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xpl/conhome/8771048/proceeding"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1812.11606"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2134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a:latin typeface="Times New Roman"/>
                <a:ea typeface="Times New Roman"/>
                <a:cs typeface="Times New Roman"/>
                <a:sym typeface="Times New Roman"/>
              </a:rPr>
              <a:t>Optimized placement of PV panels by using ensembling approach for rooftop segmentation</a:t>
            </a:r>
            <a:endParaRPr sz="36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31455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ARCHITECTURAL DIAGRAM</a:t>
            </a:r>
            <a:endParaRPr sz="2000" b="1">
              <a:latin typeface="Times New Roman"/>
              <a:ea typeface="Times New Roman"/>
              <a:cs typeface="Times New Roman"/>
              <a:sym typeface="Times New Roman"/>
            </a:endParaRPr>
          </a:p>
        </p:txBody>
      </p:sp>
      <p:pic>
        <p:nvPicPr>
          <p:cNvPr id="117" name="Google Shape;117;p23"/>
          <p:cNvPicPr preferRelativeResize="0"/>
          <p:nvPr/>
        </p:nvPicPr>
        <p:blipFill rotWithShape="1">
          <a:blip r:embed="rId3">
            <a:alphaModFix/>
          </a:blip>
          <a:srcRect t="9958"/>
          <a:stretch/>
        </p:blipFill>
        <p:spPr>
          <a:xfrm>
            <a:off x="681038" y="867575"/>
            <a:ext cx="7781926" cy="394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ARCHITECTURAL DIAGRAM</a:t>
            </a:r>
            <a:endParaRPr sz="2000" b="1">
              <a:latin typeface="Times New Roman"/>
              <a:ea typeface="Times New Roman"/>
              <a:cs typeface="Times New Roman"/>
              <a:sym typeface="Times New Roman"/>
            </a:endParaRPr>
          </a:p>
        </p:txBody>
      </p:sp>
      <p:sp>
        <p:nvSpPr>
          <p:cNvPr id="123" name="Google Shape;123;p24"/>
          <p:cNvSpPr txBox="1"/>
          <p:nvPr/>
        </p:nvSpPr>
        <p:spPr>
          <a:xfrm>
            <a:off x="719400" y="954375"/>
            <a:ext cx="770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The above block diagram gives a high level overview on the 3 modules.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The 1st module contains annotating the AIRS dataset using the VIA software. This is fed to the next module to segment the rooftop images.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We combine 3 models (U-Net, Deep U-Net and U-Net with watershed transformation) using ensembling approach and give the multi-class segmented image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Based on the segmented roofs, we set a size for solar panels that gets overlaid on the rooftop image. The no of panels to be fitted needs to be maximized in order to get maximum efficiency and this is donw with the help of maximum fitting algorithm.</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LIST OF MODULES</a:t>
            </a:r>
            <a:endParaRPr sz="2000" b="1">
              <a:latin typeface="Times New Roman"/>
              <a:ea typeface="Times New Roman"/>
              <a:cs typeface="Times New Roman"/>
              <a:sym typeface="Times New Roman"/>
            </a:endParaRPr>
          </a:p>
        </p:txBody>
      </p:sp>
      <p:sp>
        <p:nvSpPr>
          <p:cNvPr id="129" name="Google Shape;129;p25"/>
          <p:cNvSpPr txBox="1"/>
          <p:nvPr/>
        </p:nvSpPr>
        <p:spPr>
          <a:xfrm>
            <a:off x="1054825" y="1326050"/>
            <a:ext cx="6650400" cy="12621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a:latin typeface="Times New Roman"/>
                <a:ea typeface="Times New Roman"/>
                <a:cs typeface="Times New Roman"/>
                <a:sym typeface="Times New Roman"/>
              </a:rPr>
              <a:t>Module I - Data collection and annotation.</a:t>
            </a:r>
            <a:endParaRPr>
              <a:latin typeface="Times New Roman"/>
              <a:ea typeface="Times New Roman"/>
              <a:cs typeface="Times New Roman"/>
              <a:sym typeface="Times New Roman"/>
            </a:endParaRPr>
          </a:p>
          <a:p>
            <a:pPr marL="457200" lvl="0" indent="0" algn="ctr" rtl="0">
              <a:spcBef>
                <a:spcPts val="0"/>
              </a:spcBef>
              <a:spcAft>
                <a:spcPts val="0"/>
              </a:spcAft>
              <a:buNone/>
            </a:pPr>
            <a:endParaRPr>
              <a:latin typeface="Times New Roman"/>
              <a:ea typeface="Times New Roman"/>
              <a:cs typeface="Times New Roman"/>
              <a:sym typeface="Times New Roman"/>
            </a:endParaRPr>
          </a:p>
          <a:p>
            <a:pPr marL="457200" lvl="0" indent="0" algn="ctr" rtl="0">
              <a:spcBef>
                <a:spcPts val="0"/>
              </a:spcBef>
              <a:spcAft>
                <a:spcPts val="0"/>
              </a:spcAft>
              <a:buNone/>
            </a:pPr>
            <a:r>
              <a:rPr lang="en">
                <a:latin typeface="Times New Roman"/>
                <a:ea typeface="Times New Roman"/>
                <a:cs typeface="Times New Roman"/>
                <a:sym typeface="Times New Roman"/>
              </a:rPr>
              <a:t>Module II - Rooftop segmentation using ensembling methods.</a:t>
            </a:r>
            <a:endParaRPr>
              <a:latin typeface="Times New Roman"/>
              <a:ea typeface="Times New Roman"/>
              <a:cs typeface="Times New Roman"/>
              <a:sym typeface="Times New Roman"/>
            </a:endParaRPr>
          </a:p>
          <a:p>
            <a:pPr marL="457200" lvl="0" indent="0" algn="ctr" rtl="0">
              <a:spcBef>
                <a:spcPts val="0"/>
              </a:spcBef>
              <a:spcAft>
                <a:spcPts val="0"/>
              </a:spcAft>
              <a:buNone/>
            </a:pP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Module III - Maximum Fitting Module.</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p:nvPr/>
        </p:nvSpPr>
        <p:spPr>
          <a:xfrm>
            <a:off x="1808250" y="103825"/>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MODULE DESIGN</a:t>
            </a:r>
            <a:endParaRPr sz="2000" b="1">
              <a:latin typeface="Times New Roman"/>
              <a:ea typeface="Times New Roman"/>
              <a:cs typeface="Times New Roman"/>
              <a:sym typeface="Times New Roman"/>
            </a:endParaRPr>
          </a:p>
        </p:txBody>
      </p:sp>
      <p:sp>
        <p:nvSpPr>
          <p:cNvPr id="135" name="Google Shape;135;p26"/>
          <p:cNvSpPr txBox="1"/>
          <p:nvPr/>
        </p:nvSpPr>
        <p:spPr>
          <a:xfrm>
            <a:off x="1808250" y="596425"/>
            <a:ext cx="5696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Times New Roman"/>
                <a:ea typeface="Times New Roman"/>
                <a:cs typeface="Times New Roman"/>
                <a:sym typeface="Times New Roman"/>
              </a:rPr>
              <a:t>MODULE I - DATA COLLECTION AND ANNOTATION</a:t>
            </a:r>
            <a:endParaRPr b="1">
              <a:latin typeface="Times New Roman"/>
              <a:ea typeface="Times New Roman"/>
              <a:cs typeface="Times New Roman"/>
              <a:sym typeface="Times New Roman"/>
            </a:endParaRPr>
          </a:p>
        </p:txBody>
      </p:sp>
      <p:pic>
        <p:nvPicPr>
          <p:cNvPr id="136" name="Google Shape;136;p26"/>
          <p:cNvPicPr preferRelativeResize="0"/>
          <p:nvPr/>
        </p:nvPicPr>
        <p:blipFill rotWithShape="1">
          <a:blip r:embed="rId3">
            <a:alphaModFix/>
          </a:blip>
          <a:srcRect l="24608" r="19603" b="30671"/>
          <a:stretch/>
        </p:blipFill>
        <p:spPr>
          <a:xfrm>
            <a:off x="6253250" y="1059050"/>
            <a:ext cx="1859099" cy="3710349"/>
          </a:xfrm>
          <a:prstGeom prst="rect">
            <a:avLst/>
          </a:prstGeom>
          <a:noFill/>
          <a:ln>
            <a:noFill/>
          </a:ln>
        </p:spPr>
      </p:pic>
      <p:sp>
        <p:nvSpPr>
          <p:cNvPr id="137" name="Google Shape;137;p26"/>
          <p:cNvSpPr txBox="1"/>
          <p:nvPr/>
        </p:nvSpPr>
        <p:spPr>
          <a:xfrm>
            <a:off x="385775" y="1133025"/>
            <a:ext cx="3100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AIRS Dataset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Masked segmented images</a:t>
            </a:r>
            <a:endParaRPr>
              <a:solidFill>
                <a:schemeClr val="dk1"/>
              </a:solidFill>
              <a:latin typeface="Times New Roman"/>
              <a:ea typeface="Times New Roman"/>
              <a:cs typeface="Times New Roman"/>
              <a:sym typeface="Times New Roman"/>
            </a:endParaRPr>
          </a:p>
        </p:txBody>
      </p:sp>
      <p:sp>
        <p:nvSpPr>
          <p:cNvPr id="138" name="Google Shape;138;p26"/>
          <p:cNvSpPr txBox="1"/>
          <p:nvPr/>
        </p:nvSpPr>
        <p:spPr>
          <a:xfrm>
            <a:off x="442025" y="1928800"/>
            <a:ext cx="4962600" cy="259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We use AIRS dataset and select around 1k images from the dataset.</a:t>
            </a:r>
            <a:endParaRPr>
              <a:latin typeface="Times New Roman"/>
              <a:ea typeface="Times New Roman"/>
              <a:cs typeface="Times New Roman"/>
              <a:sym typeface="Times New Roman"/>
            </a:endParaRPr>
          </a:p>
          <a:p>
            <a:pPr marL="457200" lvl="0" indent="-317500" algn="l" rtl="0">
              <a:spcBef>
                <a:spcPts val="1000"/>
              </a:spcBef>
              <a:spcAft>
                <a:spcPts val="0"/>
              </a:spcAft>
              <a:buSzPts val="1400"/>
              <a:buFont typeface="Times New Roman"/>
              <a:buChar char="➔"/>
            </a:pPr>
            <a:r>
              <a:rPr lang="en">
                <a:latin typeface="Times New Roman"/>
                <a:ea typeface="Times New Roman"/>
                <a:cs typeface="Times New Roman"/>
                <a:sym typeface="Times New Roman"/>
              </a:rPr>
              <a:t>Using VIA tool, we annotate each of the input rooftop images as flat or tilted.</a:t>
            </a:r>
            <a:endParaRPr>
              <a:latin typeface="Times New Roman"/>
              <a:ea typeface="Times New Roman"/>
              <a:cs typeface="Times New Roman"/>
              <a:sym typeface="Times New Roman"/>
            </a:endParaRPr>
          </a:p>
          <a:p>
            <a:pPr marL="457200" lvl="0" indent="-317500" algn="l" rtl="0">
              <a:spcBef>
                <a:spcPts val="1000"/>
              </a:spcBef>
              <a:spcAft>
                <a:spcPts val="0"/>
              </a:spcAft>
              <a:buSzPts val="1400"/>
              <a:buFont typeface="Times New Roman"/>
              <a:buChar char="➔"/>
            </a:pPr>
            <a:r>
              <a:rPr lang="en">
                <a:latin typeface="Times New Roman"/>
                <a:ea typeface="Times New Roman"/>
                <a:cs typeface="Times New Roman"/>
                <a:sym typeface="Times New Roman"/>
              </a:rPr>
              <a:t>This is done by using the software and marking boundaries on the rooftop and assigning labels.</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masked image along with input is stored in a new database.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p:nvPr/>
        </p:nvSpPr>
        <p:spPr>
          <a:xfrm>
            <a:off x="964400" y="664375"/>
            <a:ext cx="705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 - ROOFTOP SEGMENTATION USING ENSEMBLING METHODS </a:t>
            </a:r>
            <a:endParaRPr b="1">
              <a:solidFill>
                <a:schemeClr val="dk1"/>
              </a:solidFill>
              <a:latin typeface="Times New Roman"/>
              <a:ea typeface="Times New Roman"/>
              <a:cs typeface="Times New Roman"/>
              <a:sym typeface="Times New Roman"/>
            </a:endParaRPr>
          </a:p>
        </p:txBody>
      </p:sp>
      <p:sp>
        <p:nvSpPr>
          <p:cNvPr id="144" name="Google Shape;144;p27"/>
          <p:cNvSpPr txBox="1"/>
          <p:nvPr/>
        </p:nvSpPr>
        <p:spPr>
          <a:xfrm>
            <a:off x="3072000" y="1717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45" name="Google Shape;145;p27"/>
          <p:cNvSpPr txBox="1"/>
          <p:nvPr/>
        </p:nvSpPr>
        <p:spPr>
          <a:xfrm>
            <a:off x="6449475" y="2099575"/>
            <a:ext cx="2581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Newly annotated AIRS dataset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Multi-class segmented image</a:t>
            </a:r>
            <a:endParaRPr>
              <a:solidFill>
                <a:schemeClr val="dk1"/>
              </a:solidFill>
              <a:latin typeface="Times New Roman"/>
              <a:ea typeface="Times New Roman"/>
              <a:cs typeface="Times New Roman"/>
              <a:sym typeface="Times New Roman"/>
            </a:endParaRPr>
          </a:p>
        </p:txBody>
      </p:sp>
      <p:pic>
        <p:nvPicPr>
          <p:cNvPr id="146" name="Google Shape;146;p27"/>
          <p:cNvPicPr preferRelativeResize="0"/>
          <p:nvPr/>
        </p:nvPicPr>
        <p:blipFill>
          <a:blip r:embed="rId3">
            <a:alphaModFix/>
          </a:blip>
          <a:stretch>
            <a:fillRect/>
          </a:stretch>
        </p:blipFill>
        <p:spPr>
          <a:xfrm>
            <a:off x="304100" y="1152650"/>
            <a:ext cx="5904224" cy="3730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p:nvPr/>
        </p:nvSpPr>
        <p:spPr>
          <a:xfrm>
            <a:off x="964400" y="664375"/>
            <a:ext cx="705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 - ROOFTOP SEGMENTATION USING ENSEMBLING METHODS </a:t>
            </a:r>
            <a:endParaRPr b="1">
              <a:solidFill>
                <a:schemeClr val="dk1"/>
              </a:solidFill>
              <a:latin typeface="Times New Roman"/>
              <a:ea typeface="Times New Roman"/>
              <a:cs typeface="Times New Roman"/>
              <a:sym typeface="Times New Roman"/>
            </a:endParaRPr>
          </a:p>
        </p:txBody>
      </p:sp>
      <p:sp>
        <p:nvSpPr>
          <p:cNvPr id="152" name="Google Shape;152;p28"/>
          <p:cNvSpPr txBox="1"/>
          <p:nvPr/>
        </p:nvSpPr>
        <p:spPr>
          <a:xfrm>
            <a:off x="3072000" y="17177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53" name="Google Shape;153;p28"/>
          <p:cNvSpPr txBox="1"/>
          <p:nvPr/>
        </p:nvSpPr>
        <p:spPr>
          <a:xfrm>
            <a:off x="622250" y="1115100"/>
            <a:ext cx="77352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input images are fed to 3 models.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first model uses U-Net for multi-class image segmentation. It is trained using 3 different backbones namely, ResNet, VGG16 and Inception.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As a next step, the binary segmented U-Net image can be integrated with watershed transformation. This brings us to the second model.</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In the 3rd model, we use Deep U-Net. Here, we have 2 blocks namely the Downblock and Upsampling block.</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DownBlock has two convolutional layers that are concatenated through the ReLU layer. It is then passed to max pooling layer. The output of DownBlock is passed to next DownBlock and also to the UpBlock.</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latin typeface="Times New Roman"/>
                <a:ea typeface="Times New Roman"/>
                <a:cs typeface="Times New Roman"/>
                <a:sym typeface="Times New Roman"/>
              </a:rPr>
              <a:t>The UpBlock is similar to the DownBlock except that here we have the upsampling layer instead of the max pooling layer.</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p:nvPr/>
        </p:nvSpPr>
        <p:spPr>
          <a:xfrm rot="587" flipH="1">
            <a:off x="764570" y="541416"/>
            <a:ext cx="7029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Times New Roman"/>
                <a:ea typeface="Times New Roman"/>
                <a:cs typeface="Times New Roman"/>
                <a:sym typeface="Times New Roman"/>
              </a:rPr>
              <a:t>MODULE III - MAXIMUM FITTING MODULE </a:t>
            </a:r>
            <a:endParaRPr b="1">
              <a:solidFill>
                <a:schemeClr val="dk1"/>
              </a:solidFill>
              <a:latin typeface="Times New Roman"/>
              <a:ea typeface="Times New Roman"/>
              <a:cs typeface="Times New Roman"/>
              <a:sym typeface="Times New Roman"/>
            </a:endParaRPr>
          </a:p>
        </p:txBody>
      </p:sp>
      <p:sp>
        <p:nvSpPr>
          <p:cNvPr id="159" name="Google Shape;159;p29"/>
          <p:cNvSpPr txBox="1"/>
          <p:nvPr/>
        </p:nvSpPr>
        <p:spPr>
          <a:xfrm>
            <a:off x="2779375" y="88425"/>
            <a:ext cx="30000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chemeClr val="dk1"/>
                </a:solidFill>
                <a:latin typeface="Times New Roman"/>
                <a:ea typeface="Times New Roman"/>
                <a:cs typeface="Times New Roman"/>
                <a:sym typeface="Times New Roman"/>
              </a:rPr>
              <a:t>MODULE DESIGN</a:t>
            </a:r>
            <a:endParaRPr sz="2000" b="1">
              <a:solidFill>
                <a:schemeClr val="dk1"/>
              </a:solidFill>
              <a:latin typeface="Times New Roman"/>
              <a:ea typeface="Times New Roman"/>
              <a:cs typeface="Times New Roman"/>
              <a:sym typeface="Times New Roman"/>
            </a:endParaRPr>
          </a:p>
        </p:txBody>
      </p:sp>
      <p:sp>
        <p:nvSpPr>
          <p:cNvPr id="160" name="Google Shape;160;p29"/>
          <p:cNvSpPr txBox="1"/>
          <p:nvPr/>
        </p:nvSpPr>
        <p:spPr>
          <a:xfrm>
            <a:off x="353625" y="985825"/>
            <a:ext cx="529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Masked segmented image.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Segmented image with solar panels of specific size fitted.</a:t>
            </a:r>
            <a:endParaRPr>
              <a:solidFill>
                <a:schemeClr val="dk1"/>
              </a:solidFill>
              <a:latin typeface="Times New Roman"/>
              <a:ea typeface="Times New Roman"/>
              <a:cs typeface="Times New Roman"/>
              <a:sym typeface="Times New Roman"/>
            </a:endParaRPr>
          </a:p>
        </p:txBody>
      </p:sp>
      <p:pic>
        <p:nvPicPr>
          <p:cNvPr id="161" name="Google Shape;161;p29"/>
          <p:cNvPicPr preferRelativeResize="0"/>
          <p:nvPr/>
        </p:nvPicPr>
        <p:blipFill rotWithShape="1">
          <a:blip r:embed="rId3">
            <a:alphaModFix/>
          </a:blip>
          <a:srcRect t="4734" b="3866"/>
          <a:stretch/>
        </p:blipFill>
        <p:spPr>
          <a:xfrm>
            <a:off x="5800200" y="900375"/>
            <a:ext cx="3000001" cy="4059651"/>
          </a:xfrm>
          <a:prstGeom prst="rect">
            <a:avLst/>
          </a:prstGeom>
          <a:noFill/>
          <a:ln>
            <a:noFill/>
          </a:ln>
        </p:spPr>
      </p:pic>
      <p:sp>
        <p:nvSpPr>
          <p:cNvPr id="162" name="Google Shape;162;p29"/>
          <p:cNvSpPr txBox="1"/>
          <p:nvPr/>
        </p:nvSpPr>
        <p:spPr>
          <a:xfrm>
            <a:off x="502300" y="1645025"/>
            <a:ext cx="5083500" cy="324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masked segmented image stored in the new database is taken and the roofs are superimposed with rectangular shape.</a:t>
            </a:r>
            <a:endParaRPr>
              <a:solidFill>
                <a:schemeClr val="dk1"/>
              </a:solidFill>
              <a:latin typeface="Times New Roman"/>
              <a:ea typeface="Times New Roman"/>
              <a:cs typeface="Times New Roman"/>
              <a:sym typeface="Times New Roman"/>
            </a:endParaRPr>
          </a:p>
          <a:p>
            <a:pPr marL="457200" lvl="0" indent="-317500" algn="l" rtl="0">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Then the type of the roof is determined as flat or slope.</a:t>
            </a:r>
            <a:endParaRPr>
              <a:solidFill>
                <a:schemeClr val="dk1"/>
              </a:solidFill>
              <a:latin typeface="Times New Roman"/>
              <a:ea typeface="Times New Roman"/>
              <a:cs typeface="Times New Roman"/>
              <a:sym typeface="Times New Roman"/>
            </a:endParaRPr>
          </a:p>
          <a:p>
            <a:pPr marL="914400" lvl="0" indent="-317500" algn="l" rtl="0">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flat, we get user input(solar tilt angle and row separation value) and perform maximum fitting algorithm on landscape mode.</a:t>
            </a:r>
            <a:endParaRPr>
              <a:solidFill>
                <a:schemeClr val="dk1"/>
              </a:solidFill>
              <a:latin typeface="Times New Roman"/>
              <a:ea typeface="Times New Roman"/>
              <a:cs typeface="Times New Roman"/>
              <a:sym typeface="Times New Roman"/>
            </a:endParaRPr>
          </a:p>
          <a:p>
            <a:pPr marL="9144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slope, we perform maximum fitting algorithm on landscape and portrait mode.</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buffer distance without intensity obstacles is subtracted from the count of number of modules.</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segmented images are fitted with the solar panels.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PERFORMANCE MEASURES</a:t>
            </a:r>
            <a:endParaRPr sz="2000" b="1">
              <a:latin typeface="Times New Roman"/>
              <a:ea typeface="Times New Roman"/>
              <a:cs typeface="Times New Roman"/>
              <a:sym typeface="Times New Roman"/>
            </a:endParaRPr>
          </a:p>
        </p:txBody>
      </p:sp>
      <p:sp>
        <p:nvSpPr>
          <p:cNvPr id="168" name="Google Shape;168;p30"/>
          <p:cNvSpPr txBox="1"/>
          <p:nvPr/>
        </p:nvSpPr>
        <p:spPr>
          <a:xfrm>
            <a:off x="582650" y="703550"/>
            <a:ext cx="7926300" cy="49254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Times New Roman"/>
              <a:buChar char="❏"/>
            </a:pPr>
            <a:r>
              <a:rPr lang="en" b="1">
                <a:latin typeface="Times New Roman"/>
                <a:ea typeface="Times New Roman"/>
                <a:cs typeface="Times New Roman"/>
                <a:sym typeface="Times New Roman"/>
              </a:rPr>
              <a:t>IoU - Intersection over Union /Jaccard Coefficient</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To quantify the accuracy of our model to predict size for solar PV arrays, we use Jaccard coefficient which is widely used in prior work to measure the similarity between detected regions and ground truth regions. Jaccard Similarity Index(JSI) measures the similarity for the two sets of pixel data, with a range from 0% to 100%. The higher the percentage, the more precise prediction. It is defined as follows:</a:t>
            </a:r>
            <a:endParaRPr>
              <a:latin typeface="Times New Roman"/>
              <a:ea typeface="Times New Roman"/>
              <a:cs typeface="Times New Roman"/>
              <a:sym typeface="Times New Roman"/>
            </a:endParaRPr>
          </a:p>
          <a:p>
            <a:pPr marL="1828800" lvl="0" indent="457200" algn="l" rtl="0">
              <a:spcBef>
                <a:spcPts val="0"/>
              </a:spcBef>
              <a:spcAft>
                <a:spcPts val="0"/>
              </a:spcAft>
              <a:buNone/>
            </a:pPr>
            <a:endParaRPr>
              <a:latin typeface="Times New Roman"/>
              <a:ea typeface="Times New Roman"/>
              <a:cs typeface="Times New Roman"/>
              <a:sym typeface="Times New Roman"/>
            </a:endParaRPr>
          </a:p>
          <a:p>
            <a:pPr marL="1828800" lvl="0" indent="45720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1828800" lvl="0" indent="45720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where r</a:t>
            </a:r>
            <a:r>
              <a:rPr lang="en" baseline="-25000">
                <a:latin typeface="Times New Roman"/>
                <a:ea typeface="Times New Roman"/>
                <a:cs typeface="Times New Roman"/>
                <a:sym typeface="Times New Roman"/>
              </a:rPr>
              <a:t>d</a:t>
            </a:r>
            <a:r>
              <a:rPr lang="en">
                <a:latin typeface="Times New Roman"/>
                <a:ea typeface="Times New Roman"/>
                <a:cs typeface="Times New Roman"/>
                <a:sym typeface="Times New Roman"/>
              </a:rPr>
              <a:t> denotes the detected region for a solar PV array, and r</a:t>
            </a:r>
            <a:r>
              <a:rPr lang="en" baseline="-25000">
                <a:latin typeface="Times New Roman"/>
                <a:ea typeface="Times New Roman"/>
                <a:cs typeface="Times New Roman"/>
                <a:sym typeface="Times New Roman"/>
              </a:rPr>
              <a:t>g</a:t>
            </a:r>
            <a:r>
              <a:rPr lang="en">
                <a:latin typeface="Times New Roman"/>
                <a:ea typeface="Times New Roman"/>
                <a:cs typeface="Times New Roman"/>
                <a:sym typeface="Times New Roman"/>
              </a:rPr>
              <a:t> indicates the groundtruth region for a solar PV array</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b="1">
                <a:latin typeface="Times New Roman"/>
                <a:ea typeface="Times New Roman"/>
                <a:cs typeface="Times New Roman"/>
                <a:sym typeface="Times New Roman"/>
              </a:rPr>
              <a:t>DICE Coefficient</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We use DICE coefficient to compare the pixel-wise agreement between a predicted segmentation and its corresponding ground truth. DICE coefficient is 2 times the area of overlap divided by the total number of pixels in both the images.The formula is given by</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457200" algn="l" rtl="0">
              <a:spcBef>
                <a:spcPts val="0"/>
              </a:spcBef>
              <a:spcAft>
                <a:spcPts val="0"/>
              </a:spcAft>
              <a:buNone/>
            </a:pPr>
            <a:r>
              <a:rPr lang="en">
                <a:latin typeface="Times New Roman"/>
                <a:ea typeface="Times New Roman"/>
                <a:cs typeface="Times New Roman"/>
                <a:sym typeface="Times New Roman"/>
              </a:rPr>
              <a:t>where X is the predicted set of pixels and Y is the ground truth.</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69" name="Google Shape;169;p30"/>
          <p:cNvPicPr preferRelativeResize="0"/>
          <p:nvPr/>
        </p:nvPicPr>
        <p:blipFill>
          <a:blip r:embed="rId3">
            <a:alphaModFix/>
          </a:blip>
          <a:stretch>
            <a:fillRect/>
          </a:stretch>
        </p:blipFill>
        <p:spPr>
          <a:xfrm>
            <a:off x="3536150" y="4266475"/>
            <a:ext cx="1157300" cy="492600"/>
          </a:xfrm>
          <a:prstGeom prst="rect">
            <a:avLst/>
          </a:prstGeom>
          <a:noFill/>
          <a:ln>
            <a:noFill/>
          </a:ln>
        </p:spPr>
      </p:pic>
      <p:pic>
        <p:nvPicPr>
          <p:cNvPr id="170" name="Google Shape;170;p30"/>
          <p:cNvPicPr preferRelativeResize="0"/>
          <p:nvPr/>
        </p:nvPicPr>
        <p:blipFill>
          <a:blip r:embed="rId4">
            <a:alphaModFix/>
          </a:blip>
          <a:stretch>
            <a:fillRect/>
          </a:stretch>
        </p:blipFill>
        <p:spPr>
          <a:xfrm>
            <a:off x="3150400" y="2132400"/>
            <a:ext cx="1928800" cy="593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p:nvPr/>
        </p:nvSpPr>
        <p:spPr>
          <a:xfrm>
            <a:off x="261200" y="863250"/>
            <a:ext cx="85188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MCC - Matthews Correlation Coefficient</a:t>
            </a:r>
            <a:endParaRPr>
              <a:solidFill>
                <a:schemeClr val="dk1"/>
              </a:solidFill>
              <a:latin typeface="Times New Roman"/>
              <a:ea typeface="Times New Roman"/>
              <a:cs typeface="Times New Roman"/>
              <a:sym typeface="Times New Roman"/>
            </a:endParaRPr>
          </a:p>
          <a:p>
            <a:pPr marL="457200" lvl="0" indent="457200" algn="l" rtl="0">
              <a:spcBef>
                <a:spcPts val="0"/>
              </a:spcBef>
              <a:spcAft>
                <a:spcPts val="0"/>
              </a:spcAft>
              <a:buNone/>
            </a:pPr>
            <a:r>
              <a:rPr lang="en">
                <a:solidFill>
                  <a:schemeClr val="dk1"/>
                </a:solidFill>
                <a:latin typeface="Times New Roman"/>
                <a:ea typeface="Times New Roman"/>
                <a:cs typeface="Times New Roman"/>
                <a:sym typeface="Times New Roman"/>
              </a:rPr>
              <a:t>We use the MCC , a standard measure of a binary classifier’s performance, where values are in the range −1.0 to 1.0, with 1.0 being perfect roof segmentation, 0.0 being random roof segmentation, and −1.0 indicating roof segmentation is always wrong. The expression for computing MCC is below, where TP is the fraction of true positives, FP is the fraction of false positives, TN is the fraction of true negatives, and FN is the fraction of false negatives, such that TP+FP+TN+FN= 1. </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Accuracy</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Accuracy is the percentage of correct predictions for the test data. It can be calculated easily by dividing the number of correct predictions by the number of total predictions.</a:t>
            </a: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176" name="Google Shape;176;p31"/>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PERFORMANCE MEASURES</a:t>
            </a:r>
            <a:endParaRPr sz="2000" b="1">
              <a:latin typeface="Times New Roman"/>
              <a:ea typeface="Times New Roman"/>
              <a:cs typeface="Times New Roman"/>
              <a:sym typeface="Times New Roman"/>
            </a:endParaRPr>
          </a:p>
        </p:txBody>
      </p:sp>
      <p:pic>
        <p:nvPicPr>
          <p:cNvPr id="177" name="Google Shape;177;p31"/>
          <p:cNvPicPr preferRelativeResize="0"/>
          <p:nvPr/>
        </p:nvPicPr>
        <p:blipFill>
          <a:blip r:embed="rId3">
            <a:alphaModFix/>
          </a:blip>
          <a:stretch>
            <a:fillRect/>
          </a:stretch>
        </p:blipFill>
        <p:spPr>
          <a:xfrm>
            <a:off x="2332588" y="2218125"/>
            <a:ext cx="3871025" cy="707225"/>
          </a:xfrm>
          <a:prstGeom prst="rect">
            <a:avLst/>
          </a:prstGeom>
          <a:noFill/>
          <a:ln>
            <a:noFill/>
          </a:ln>
        </p:spPr>
      </p:pic>
      <p:pic>
        <p:nvPicPr>
          <p:cNvPr id="178" name="Google Shape;178;p31"/>
          <p:cNvPicPr preferRelativeResize="0"/>
          <p:nvPr/>
        </p:nvPicPr>
        <p:blipFill rotWithShape="1">
          <a:blip r:embed="rId4">
            <a:alphaModFix/>
          </a:blip>
          <a:srcRect t="23746" b="23141"/>
          <a:stretch/>
        </p:blipFill>
        <p:spPr>
          <a:xfrm>
            <a:off x="3006125" y="4070575"/>
            <a:ext cx="2850625" cy="57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p:nvPr/>
        </p:nvSpPr>
        <p:spPr>
          <a:xfrm>
            <a:off x="1622450" y="311425"/>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DATASET</a:t>
            </a:r>
            <a:endParaRPr sz="2000" b="1">
              <a:latin typeface="Times New Roman"/>
              <a:ea typeface="Times New Roman"/>
              <a:cs typeface="Times New Roman"/>
              <a:sym typeface="Times New Roman"/>
            </a:endParaRPr>
          </a:p>
        </p:txBody>
      </p:sp>
      <p:sp>
        <p:nvSpPr>
          <p:cNvPr id="184" name="Google Shape;184;p32"/>
          <p:cNvSpPr txBox="1"/>
          <p:nvPr/>
        </p:nvSpPr>
        <p:spPr>
          <a:xfrm>
            <a:off x="1125150" y="1205525"/>
            <a:ext cx="70824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Times New Roman"/>
              <a:buChar char="●"/>
            </a:pPr>
            <a:r>
              <a:rPr lang="en" b="1">
                <a:solidFill>
                  <a:schemeClr val="dk1"/>
                </a:solidFill>
                <a:latin typeface="Times New Roman"/>
                <a:ea typeface="Times New Roman"/>
                <a:cs typeface="Times New Roman"/>
                <a:sym typeface="Times New Roman"/>
              </a:rPr>
              <a:t>AIRS Dataset - </a:t>
            </a:r>
            <a:r>
              <a:rPr lang="en">
                <a:solidFill>
                  <a:schemeClr val="dk1"/>
                </a:solidFill>
                <a:highlight>
                  <a:srgbClr val="FFFFFF"/>
                </a:highlight>
                <a:latin typeface="Times New Roman"/>
                <a:ea typeface="Times New Roman"/>
                <a:cs typeface="Times New Roman"/>
                <a:sym typeface="Times New Roman"/>
              </a:rPr>
              <a:t>The AIRS (Aerial Imagery for Roof Segmentation) dataset provides a wide coverage of aerial imagery with 7.5 cm resolution and over 220k buildings.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AIRS dataset covers almost the full area of Christchurch, the largest city in the South Island of New Zealand during the flying seasons of 2015 and 2016, and the supplied images are ortho-rectified DOMs with RGB channels.</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contains around 800 images in training set, 90 each in testing and validation set.</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We select around 1000 images from residential areas and use the VIA tool to annotate the type of roofs and combine both the images to form an annotated dataset.</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1768075" y="44200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TEAM MEMBERS</a:t>
            </a:r>
            <a:endParaRPr sz="2000" b="1">
              <a:latin typeface="Times New Roman"/>
              <a:ea typeface="Times New Roman"/>
              <a:cs typeface="Times New Roman"/>
              <a:sym typeface="Times New Roman"/>
            </a:endParaRPr>
          </a:p>
        </p:txBody>
      </p:sp>
      <p:sp>
        <p:nvSpPr>
          <p:cNvPr id="61" name="Google Shape;61;p14"/>
          <p:cNvSpPr txBox="1"/>
          <p:nvPr/>
        </p:nvSpPr>
        <p:spPr>
          <a:xfrm>
            <a:off x="1467775" y="1275825"/>
            <a:ext cx="60477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Shruthi M - 2018103592</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Gayathri M - 2018103535</a:t>
            </a:r>
            <a:endParaRPr>
              <a:latin typeface="Times New Roman"/>
              <a:ea typeface="Times New Roman"/>
              <a:cs typeface="Times New Roman"/>
              <a:sym typeface="Times New Roman"/>
            </a:endParaRPr>
          </a:p>
          <a:p>
            <a:pPr marL="0" lvl="0" indent="0" algn="ctr" rtl="0">
              <a:spcBef>
                <a:spcPts val="0"/>
              </a:spcBef>
              <a:spcAft>
                <a:spcPts val="0"/>
              </a:spcAft>
              <a:buNone/>
            </a:pPr>
            <a:r>
              <a:rPr lang="en">
                <a:latin typeface="Times New Roman"/>
                <a:ea typeface="Times New Roman"/>
                <a:cs typeface="Times New Roman"/>
                <a:sym typeface="Times New Roman"/>
              </a:rPr>
              <a:t>Jayapriya M - 2018103029</a:t>
            </a:r>
            <a:endParaRPr>
              <a:latin typeface="Times New Roman"/>
              <a:ea typeface="Times New Roman"/>
              <a:cs typeface="Times New Roman"/>
              <a:sym typeface="Times New Roman"/>
            </a:endParaRPr>
          </a:p>
        </p:txBody>
      </p:sp>
      <p:sp>
        <p:nvSpPr>
          <p:cNvPr id="62" name="Google Shape;62;p14"/>
          <p:cNvSpPr txBox="1"/>
          <p:nvPr/>
        </p:nvSpPr>
        <p:spPr>
          <a:xfrm>
            <a:off x="1598425" y="31038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GUIDE</a:t>
            </a:r>
            <a:endParaRPr sz="2000" b="1">
              <a:latin typeface="Times New Roman"/>
              <a:ea typeface="Times New Roman"/>
              <a:cs typeface="Times New Roman"/>
              <a:sym typeface="Times New Roman"/>
            </a:endParaRPr>
          </a:p>
        </p:txBody>
      </p:sp>
      <p:sp>
        <p:nvSpPr>
          <p:cNvPr id="63" name="Google Shape;63;p14"/>
          <p:cNvSpPr txBox="1"/>
          <p:nvPr/>
        </p:nvSpPr>
        <p:spPr>
          <a:xfrm>
            <a:off x="1146325" y="3546200"/>
            <a:ext cx="6690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Prof Dr. P. Uma Maheshwari</a:t>
            </a:r>
            <a:endParaRPr>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6197425" y="1104750"/>
            <a:ext cx="2231575" cy="32570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REFERENCES</a:t>
            </a:r>
            <a:endParaRPr sz="2000" b="1">
              <a:latin typeface="Times New Roman"/>
              <a:ea typeface="Times New Roman"/>
              <a:cs typeface="Times New Roman"/>
              <a:sym typeface="Times New Roman"/>
            </a:endParaRPr>
          </a:p>
        </p:txBody>
      </p:sp>
      <p:sp>
        <p:nvSpPr>
          <p:cNvPr id="190" name="Google Shape;190;p33"/>
          <p:cNvSpPr txBox="1"/>
          <p:nvPr/>
        </p:nvSpPr>
        <p:spPr>
          <a:xfrm>
            <a:off x="421925" y="648900"/>
            <a:ext cx="82086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[1] Q. Li, Y. Feng, Y. Leng and D. Chen, " SolarFinder: Automatic Detection of Solar Photovoltaic Arrays," 2020 19th ACM/IEEE International Conference on Information Processing in Sensor Networks (IPSN), 2020, pp. 193-204, doi: 10.1109/IPSN48710.2020.00024.</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[2] Edun, Ayobami &amp; Harley, Joel &amp; Deline, Chris &amp; Perry, Kirsten. (2021). Unsupervised azimuth estimation of solar arrays in low-resolution satellite imagery through semantic segmentation and Hough transform. Applied Energy. 298. 10.1016/j.apenergy.2021.117273. </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[3] B. Chatterjee and C. Poullis, "On Building Classification from Remote Sensor Imagery Using Deep Neural Networks and the Relation Between Classification and Reconstruction Accuracy Using Border Localization as Proxy," 2019 16th Conference on Computer and Robot Vision (CRV), 2019, pp. 41-48, doi: 10.1109/CRV.2019.00014.</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[4] V. Golovko, S. Bezobrazov, A. Kroshchanka, A. Sachenko, M. Komar and A. Karachka, "Convolutional neural network based solar photovoltaic panel detection in satellite photos," 2017 9th IEEE International Conference on Intelligent Data Acquisition and Advanced Computing Systems: Technology and Applications (IDAACS), 2017, pp. 14-19, doi: 10.1109/IDAACS.2017.8094501.</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[5] Kumar, Akash &amp; Sreedevi, Indu. (2018). Solar Potential Analysis of Rooftops Using Satellite Imagery. </a:t>
            </a:r>
            <a:r>
              <a:rPr lang="en" i="1">
                <a:solidFill>
                  <a:schemeClr val="dk1"/>
                </a:solidFill>
                <a:latin typeface="Times New Roman"/>
                <a:ea typeface="Times New Roman"/>
                <a:cs typeface="Times New Roman"/>
                <a:sym typeface="Times New Roman"/>
              </a:rPr>
              <a:t>ArXiv</a:t>
            </a:r>
            <a:r>
              <a:rPr lang="en">
                <a:solidFill>
                  <a:schemeClr val="dk1"/>
                </a:solidFill>
                <a:highlight>
                  <a:schemeClr val="lt1"/>
                </a:highlight>
                <a:latin typeface="Times New Roman"/>
                <a:ea typeface="Times New Roman"/>
                <a:cs typeface="Times New Roman"/>
                <a:sym typeface="Times New Roman"/>
              </a:rPr>
              <a:t> abs/</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1812.11606</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REFERENCES</a:t>
            </a:r>
            <a:endParaRPr sz="2000" b="1">
              <a:latin typeface="Times New Roman"/>
              <a:ea typeface="Times New Roman"/>
              <a:cs typeface="Times New Roman"/>
              <a:sym typeface="Times New Roman"/>
            </a:endParaRPr>
          </a:p>
        </p:txBody>
      </p:sp>
      <p:sp>
        <p:nvSpPr>
          <p:cNvPr id="196" name="Google Shape;196;p34"/>
          <p:cNvSpPr txBox="1"/>
          <p:nvPr/>
        </p:nvSpPr>
        <p:spPr>
          <a:xfrm>
            <a:off x="572550" y="753425"/>
            <a:ext cx="8177400" cy="4710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[6] </a:t>
            </a:r>
            <a:r>
              <a:rPr lang="en">
                <a:solidFill>
                  <a:schemeClr val="dk1"/>
                </a:solidFill>
                <a:highlight>
                  <a:srgbClr val="FFFFFF"/>
                </a:highlight>
                <a:latin typeface="Times New Roman"/>
                <a:ea typeface="Times New Roman"/>
                <a:cs typeface="Times New Roman"/>
                <a:sym typeface="Times New Roman"/>
              </a:rPr>
              <a:t>Chen, Mengge and Jonathan Li. “Deep convolutional neural network application on rooftop detection for aerial image.” </a:t>
            </a:r>
            <a:r>
              <a:rPr lang="en" i="1">
                <a:solidFill>
                  <a:schemeClr val="dk1"/>
                </a:solidFill>
                <a:latin typeface="Times New Roman"/>
                <a:ea typeface="Times New Roman"/>
                <a:cs typeface="Times New Roman"/>
                <a:sym typeface="Times New Roman"/>
              </a:rPr>
              <a:t>ArXiv</a:t>
            </a:r>
            <a:r>
              <a:rPr lang="en">
                <a:solidFill>
                  <a:schemeClr val="dk1"/>
                </a:solidFill>
                <a:highlight>
                  <a:srgbClr val="FFFFFF"/>
                </a:highlight>
                <a:latin typeface="Times New Roman"/>
                <a:ea typeface="Times New Roman"/>
                <a:cs typeface="Times New Roman"/>
                <a:sym typeface="Times New Roman"/>
              </a:rPr>
              <a:t> abs/1910.13509 (2019): n. Pag.</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[7] Peiran Li, Haoran Zhang, Zhiling Guo, Suxing Lyu, Jinyu Chen, Wenjing Li, Xuan Song, Ryosuke Shibasaki, Jinyue Yan. (2021). Understanding rooftop PV panel semantic segmentation of satellite and aerial images for better using machine learning. Advances in Applied Energy, Elsevier. Volume 4, 100057, ISSN 2666-7924. </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doi: 10.1016/j.adapen.2021.100057</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[8] Qi, Chen &amp; Wang, Lei &amp; Wu, Yifan &amp; Wu, Guangming &amp; Guo, Zhiling &amp; Waslander, Steven. (2018). Aerial Imagery for Roof Segmentation: A Large-Scale Dataset towards Automatic Mapping of Buildings. ISPRS Journal of Photogrammetry and Remote Sensing, Elsevier. Volume 147, pp. 42-55.</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[9] Cai, Yuwei &amp; He, Hongjie &amp; Yang, Ke &amp; Fatholahi, Sarah Narges &amp; Ma, Lingfei &amp; Xu, Linlin &amp; Li, Jonathan. (2021). A Comparative Study of Deep Learning Approaches to Rooftop Detection in Aerial Images. Canadian Journal of Remote Sensing. 47. 1-19. 10.1080/07038992.2021.1915756.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[10] Srinivasan Iyengar, Stephen Lee, David Irwin, Prashant Shenoy, and Benjamin Weil. 2018. WattHome: A Data-driven Approach for Energy Efficiency Analytics at City-scale. In Proceedings of the 24th ACM SIGKDD International Conference on Knowledge Discovery &amp; Data Mining.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1467750" y="321450"/>
            <a:ext cx="6208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INTRODUCTION</a:t>
            </a:r>
            <a:endParaRPr sz="2000" b="1">
              <a:latin typeface="Times New Roman"/>
              <a:ea typeface="Times New Roman"/>
              <a:cs typeface="Times New Roman"/>
              <a:sym typeface="Times New Roman"/>
            </a:endParaRPr>
          </a:p>
        </p:txBody>
      </p:sp>
      <p:sp>
        <p:nvSpPr>
          <p:cNvPr id="75" name="Google Shape;75;p16"/>
          <p:cNvSpPr txBox="1"/>
          <p:nvPr/>
        </p:nvSpPr>
        <p:spPr>
          <a:xfrm>
            <a:off x="763500" y="1014625"/>
            <a:ext cx="7805700" cy="36219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 lot of fossil fuel get wasted in generating electricity and it is highly anticipated that if this continues, there would be dearth of electricity in the next few decades. Potential tapping of renewable resources from solar, wind energy is of great interest.</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However, managing stochastic power generation from distributed rooftop solar photovoltaic (PV) arrays, such as predicting and reacting to the variations in electric grids have become more challenging in recent times. Traditional approaches such as online assessment and utilities interconnection filings are time consuming and costly, and involve a lot of human effort where concerned people have to go to the site to look into the rooftop area to determine the installation of PV panels.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Our project employs automated approach for the detection of the usable rooftop area of a building with the input satellite imagery.</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aim to segment the input rooftop images using ensembling approach to identify the type of roof and use maximum fitting approach to output rooftop images with PV panels installed.</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740000" y="1185400"/>
            <a:ext cx="7402800" cy="30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To estimate the placement of photovoltaic panels on the rooftop for an aerial satellite image, the following steps are to be performed:</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Perform rooftop segmentation from aerial satellite image to identify buildings.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Try different approaches for rooftop segmentation:</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U-Net Baseline model.</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DeepUNet model.</a:t>
            </a:r>
            <a:endParaRPr>
              <a:solidFill>
                <a:schemeClr val="dk1"/>
              </a:solidFill>
              <a:latin typeface="Times New Roman"/>
              <a:ea typeface="Times New Roman"/>
              <a:cs typeface="Times New Roman"/>
              <a:sym typeface="Times New Roman"/>
            </a:endParaRPr>
          </a:p>
          <a:p>
            <a:pPr marL="1371600" lvl="0" indent="-317500" algn="l"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U-Net with watershed transformation.  </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Ensemble all the above approaches to classify the type of roof as flat or tilted.</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 maximum fitting algorithm to find the optimized no of solar panels based on type of roof.</a:t>
            </a:r>
            <a:endParaRPr>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
        <p:nvSpPr>
          <p:cNvPr id="81" name="Google Shape;81;p17"/>
          <p:cNvSpPr txBox="1"/>
          <p:nvPr/>
        </p:nvSpPr>
        <p:spPr>
          <a:xfrm>
            <a:off x="1145225" y="502300"/>
            <a:ext cx="6208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OVERALL OBJECTIVES</a:t>
            </a:r>
            <a:endParaRPr sz="2000"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87" name="Google Shape;87;p18"/>
          <p:cNvGraphicFramePr/>
          <p:nvPr/>
        </p:nvGraphicFramePr>
        <p:xfrm>
          <a:off x="500413" y="905750"/>
          <a:ext cx="3000000" cy="3000000"/>
        </p:xfrm>
        <a:graphic>
          <a:graphicData uri="http://schemas.openxmlformats.org/drawingml/2006/table">
            <a:tbl>
              <a:tblPr>
                <a:noFill/>
                <a:tableStyleId>{01FEED56-862E-4972-9A0B-51956B1D7F97}</a:tableStyleId>
              </a:tblPr>
              <a:tblGrid>
                <a:gridCol w="614000"/>
                <a:gridCol w="1869700"/>
                <a:gridCol w="1909925"/>
                <a:gridCol w="1990275"/>
                <a:gridCol w="1759250"/>
              </a:tblGrid>
              <a:tr h="5696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484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SolarFinder: Automatic Detection of Solar Photovoltaic Array, 2020</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Qi Li, Yuzhou Feng, Yuyang Leng and Dong Chen in 2020 19th ACM/IEEE International Conference on Information Processing in Sensor Networks (IPSN)</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Leverages publicly available map APIs - Google Maps API, OpenStreetMap to create a dataset.</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Use K-Means to automatically segment rooftop image to contours. </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SolarFinder employs hybrid linear regression approach that integrates SVM modeling with a deep CNN approach to accurately identify solar PV arrays and characterize each solar deployment.</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SolarFinder is the best unsupervised model that yields the same accuracy as supervised pure CNN-based approach. Hence, SolarFinder reduces the preprocessing overhead and training overhead. </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Works well with not VHR(Very high resolution) images also.</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SolarFinder does not need to be re-trained when more solar PV arrays become online.</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This does not detect the type of roof (flat or tilted). PV installation varies based on the type of roof.</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No profiling done on the no of PV panels to be installed.</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Mask images are not annotated using any SOTA tools but trained using unsupervised model which might not be very accurate.</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93" name="Google Shape;93;p19"/>
          <p:cNvGraphicFramePr/>
          <p:nvPr/>
        </p:nvGraphicFramePr>
        <p:xfrm>
          <a:off x="520488" y="825400"/>
          <a:ext cx="3000000" cy="3000000"/>
        </p:xfrm>
        <a:graphic>
          <a:graphicData uri="http://schemas.openxmlformats.org/drawingml/2006/table">
            <a:tbl>
              <a:tblPr>
                <a:noFill/>
                <a:tableStyleId>{01FEED56-862E-4972-9A0B-51956B1D7F97}</a:tableStyleId>
              </a:tblPr>
              <a:tblGrid>
                <a:gridCol w="624050"/>
                <a:gridCol w="1859650"/>
                <a:gridCol w="1980250"/>
                <a:gridCol w="1919950"/>
                <a:gridCol w="1819525"/>
              </a:tblGrid>
              <a:tr h="5252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679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2.</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Unsupervised azimuth estimation of solar arrays in low-resolution satellite imagery through semantic segmentation and Hough transform, 2021</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Ayobami S. Edun, Kirsten Perry, Joel B. Harley and Chris Deline in Applied Energy Journal, Elsevier </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Segmentation model is performed using an encoder-decoder architecture.</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If the output of the segmentation showed multiple solar arrays in a single satellite image with dissimilar orientations, the connected components algorithm was implemented.</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Azimuth detection is done using Canny Edge detection and Hough transform method. </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This method does not rely on simulated data, meter readings, and it is completely unsupervised.</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The work also uses only a single convolutional neural network (CNN) and does not require several pre-processing and post-processing steps.</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This work offers a great reduction in error, as compared to self reporting and voluntary surveys, when metadata such as azimuth may not be provided.</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Orientation of rooftops are not given and hence the azimuth predicted were not correct and had a difference of 180° and 90° in few cases.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The model cannot  classify the mounting type (fixed tilt, tracking) for solar installations in satellite imagery.</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Not enough test images to evaluate the accuracy.</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99" name="Google Shape;99;p20"/>
          <p:cNvGraphicFramePr/>
          <p:nvPr/>
        </p:nvGraphicFramePr>
        <p:xfrm>
          <a:off x="520488" y="825400"/>
          <a:ext cx="3000000" cy="3000000"/>
        </p:xfrm>
        <a:graphic>
          <a:graphicData uri="http://schemas.openxmlformats.org/drawingml/2006/table">
            <a:tbl>
              <a:tblPr>
                <a:noFill/>
                <a:tableStyleId>{01FEED56-862E-4972-9A0B-51956B1D7F97}</a:tableStyleId>
              </a:tblPr>
              <a:tblGrid>
                <a:gridCol w="624050"/>
                <a:gridCol w="1859650"/>
                <a:gridCol w="1980250"/>
                <a:gridCol w="1919950"/>
                <a:gridCol w="1819525"/>
              </a:tblGrid>
              <a:tr h="5252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r h="34679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3.</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b="1">
                          <a:solidFill>
                            <a:schemeClr val="dk1"/>
                          </a:solidFill>
                          <a:highlight>
                            <a:srgbClr val="FFFFFF"/>
                          </a:highlight>
                          <a:latin typeface="Times New Roman"/>
                          <a:ea typeface="Times New Roman"/>
                          <a:cs typeface="Times New Roman"/>
                          <a:sym typeface="Times New Roman"/>
                        </a:rPr>
                        <a:t>On Building Classification from Remote Sensor Imagery Using Deep Neural Networks and the Relation Between Classification and Reconstruction Accuracy Using Border Localization as Proxy</a:t>
                      </a:r>
                      <a:r>
                        <a:rPr lang="en" sz="1250" b="1">
                          <a:solidFill>
                            <a:schemeClr val="dk1"/>
                          </a:solidFill>
                          <a:latin typeface="Times New Roman"/>
                          <a:ea typeface="Times New Roman"/>
                          <a:cs typeface="Times New Roman"/>
                          <a:sym typeface="Times New Roman"/>
                        </a:rPr>
                        <a:t>, 2019</a:t>
                      </a:r>
                      <a:endParaRPr sz="125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Bodhiswatta Chatterjee, Charalambos Poullis in </a:t>
                      </a:r>
                      <a:r>
                        <a:rPr lang="en" sz="125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2019 16th Conference on Computer and Robot Vision (CRV)</a:t>
                      </a:r>
                      <a:endParaRPr sz="1350">
                        <a:solidFill>
                          <a:schemeClr val="dk1"/>
                        </a:solidFill>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ICTNet: a novel network with the underlying architecture of a fully convolutional network, infused with feature re-calibrated Dense blocks at each layer.</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It is combined with dense blocks, and Squeeze-and-Excitation (SE) blocks.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Reconstruction is done by extruding the extracted boundaries of the buildings and comparative analysis is made between the two. </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Has addressed the task of using few parameters to process large chunks of data.</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With no 3D information on the buildings, the authors have used the building boundaries as a proxy for the reconstruction process.</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Has got better overall IoU compared to other methods.</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There is no loss function for the reconstruction accuracy.</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 Need extensive hardware specifications to train the model.</a:t>
                      </a:r>
                      <a:endParaRPr sz="1250">
                        <a:latin typeface="Times New Roman"/>
                        <a:ea typeface="Times New Roman"/>
                        <a:cs typeface="Times New Roman"/>
                        <a:sym typeface="Times New Roman"/>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105" name="Google Shape;105;p21"/>
          <p:cNvGraphicFramePr/>
          <p:nvPr/>
        </p:nvGraphicFramePr>
        <p:xfrm>
          <a:off x="520488" y="825400"/>
          <a:ext cx="3000000" cy="3000000"/>
        </p:xfrm>
        <a:graphic>
          <a:graphicData uri="http://schemas.openxmlformats.org/drawingml/2006/table">
            <a:tbl>
              <a:tblPr>
                <a:noFill/>
                <a:tableStyleId>{01FEED56-862E-4972-9A0B-51956B1D7F97}</a:tableStyleId>
              </a:tblPr>
              <a:tblGrid>
                <a:gridCol w="624050"/>
                <a:gridCol w="1859650"/>
                <a:gridCol w="1980250"/>
                <a:gridCol w="1919950"/>
                <a:gridCol w="1819525"/>
              </a:tblGrid>
              <a:tr h="5252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4679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4.</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Convolutional Neural Network Based Solar Photovoltaic Panel Detection in Satellite Photos, 2017 </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Vladimir Golovko, Sergei Bezobrazov, Alexander Kroshchanka and Anatoliy Sachenko in 9th IEEE International Conference on Intelligent Data Acquisition and Advanced Computing Systems: Technology and Applications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Collect data from Google Maps.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Perform pre-processing techniques like image resizing, image sharpening.</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Train a 6 layer CNN model. </a:t>
                      </a:r>
                      <a:endParaRPr sz="1250">
                        <a:latin typeface="Times New Roman"/>
                        <a:ea typeface="Times New Roman"/>
                        <a:cs typeface="Times New Roman"/>
                        <a:sym typeface="Times New Roman"/>
                      </a:endParaRPr>
                    </a:p>
                    <a:p>
                      <a:pPr marL="0" lvl="0" indent="0" algn="l" rtl="0">
                        <a:spcBef>
                          <a:spcPts val="50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50">
                          <a:latin typeface="Times New Roman"/>
                          <a:ea typeface="Times New Roman"/>
                          <a:cs typeface="Times New Roman"/>
                          <a:sym typeface="Times New Roman"/>
                        </a:rPr>
                        <a:t>1. Here, the authors have used the low-quality satellite imagery (Google Maps photos), instead of the high resolution color satellite orthoimagery that enables decreasing the requirements for the approach.</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 Simple 6 layer CNN model.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Better segmentation could have been performed by training with other CNN models.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Bad quality satellite images have led to inaccurate classification.</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3. No validation on the dataset as in some cases solar panels look similar to roof tops.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1808250" y="210950"/>
            <a:ext cx="5786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latin typeface="Times New Roman"/>
                <a:ea typeface="Times New Roman"/>
                <a:cs typeface="Times New Roman"/>
                <a:sym typeface="Times New Roman"/>
              </a:rPr>
              <a:t>LITERATURE SURVEY</a:t>
            </a:r>
            <a:endParaRPr sz="2000" b="1">
              <a:latin typeface="Times New Roman"/>
              <a:ea typeface="Times New Roman"/>
              <a:cs typeface="Times New Roman"/>
              <a:sym typeface="Times New Roman"/>
            </a:endParaRPr>
          </a:p>
        </p:txBody>
      </p:sp>
      <p:graphicFrame>
        <p:nvGraphicFramePr>
          <p:cNvPr id="111" name="Google Shape;111;p22"/>
          <p:cNvGraphicFramePr/>
          <p:nvPr/>
        </p:nvGraphicFramePr>
        <p:xfrm>
          <a:off x="530575" y="703550"/>
          <a:ext cx="3000000" cy="3000000"/>
        </p:xfrm>
        <a:graphic>
          <a:graphicData uri="http://schemas.openxmlformats.org/drawingml/2006/table">
            <a:tbl>
              <a:tblPr>
                <a:noFill/>
                <a:tableStyleId>{01FEED56-862E-4972-9A0B-51956B1D7F97}</a:tableStyleId>
              </a:tblPr>
              <a:tblGrid>
                <a:gridCol w="603925"/>
                <a:gridCol w="1879775"/>
                <a:gridCol w="2191200"/>
                <a:gridCol w="1769275"/>
                <a:gridCol w="1879775"/>
              </a:tblGrid>
              <a:tr h="51597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1745075">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5.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a:solidFill>
                            <a:schemeClr val="dk1"/>
                          </a:solidFill>
                          <a:latin typeface="Times New Roman"/>
                          <a:ea typeface="Times New Roman"/>
                          <a:cs typeface="Times New Roman"/>
                          <a:sym typeface="Times New Roman"/>
                        </a:rPr>
                        <a:t>Solar Potential Analysis Of Rooftops Using Satellite Imagery, 2019</a:t>
                      </a:r>
                      <a:endParaRPr sz="125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5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50">
                          <a:solidFill>
                            <a:schemeClr val="dk1"/>
                          </a:solidFill>
                          <a:latin typeface="Times New Roman"/>
                          <a:ea typeface="Times New Roman"/>
                          <a:cs typeface="Times New Roman"/>
                          <a:sym typeface="Times New Roman"/>
                        </a:rPr>
                        <a:t>Akash Kumar, Delhi Technology University, in </a:t>
                      </a:r>
                      <a:r>
                        <a:rPr lang="en" i="1">
                          <a:solidFill>
                            <a:schemeClr val="dk1"/>
                          </a:solidFill>
                          <a:latin typeface="Times New Roman"/>
                          <a:ea typeface="Times New Roman"/>
                          <a:cs typeface="Times New Roman"/>
                          <a:sym typeface="Times New Roman"/>
                        </a:rPr>
                        <a:t>ArXiv</a:t>
                      </a:r>
                      <a:r>
                        <a:rPr lang="en">
                          <a:solidFill>
                            <a:schemeClr val="dk1"/>
                          </a:solidFill>
                          <a:highlight>
                            <a:schemeClr val="lt1"/>
                          </a:highlight>
                          <a:latin typeface="Times New Roman"/>
                          <a:ea typeface="Times New Roman"/>
                          <a:cs typeface="Times New Roman"/>
                          <a:sym typeface="Times New Roman"/>
                        </a:rPr>
                        <a:t> abs/</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1812.11606</a:t>
                      </a:r>
                      <a:r>
                        <a:rPr lang="en">
                          <a:solidFill>
                            <a:schemeClr val="dk1"/>
                          </a:solidFill>
                          <a:latin typeface="Times New Roman"/>
                          <a:ea typeface="Times New Roman"/>
                          <a:cs typeface="Times New Roman"/>
                          <a:sym typeface="Times New Roman"/>
                        </a:rPr>
                        <a:t> </a:t>
                      </a:r>
                      <a:endParaRPr sz="1250" b="1">
                        <a:solidFill>
                          <a:schemeClr val="dk1"/>
                        </a:solidFill>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1.Dataset is manually collected for India. </a:t>
                      </a:r>
                      <a:endParaRPr sz="1250">
                        <a:latin typeface="Times New Roman"/>
                        <a:ea typeface="Times New Roman"/>
                        <a:cs typeface="Times New Roman"/>
                        <a:sym typeface="Times New Roman"/>
                      </a:endParaRPr>
                    </a:p>
                    <a:p>
                      <a:pPr marL="0" lvl="0" indent="0" algn="l" rtl="0">
                        <a:spcBef>
                          <a:spcPts val="500"/>
                        </a:spcBef>
                        <a:spcAft>
                          <a:spcPts val="500"/>
                        </a:spcAft>
                        <a:buNone/>
                      </a:pPr>
                      <a:r>
                        <a:rPr lang="en" sz="1250">
                          <a:latin typeface="Times New Roman"/>
                          <a:ea typeface="Times New Roman"/>
                          <a:cs typeface="Times New Roman"/>
                          <a:sym typeface="Times New Roman"/>
                        </a:rPr>
                        <a:t>2.Adaptive Edge Detection and Contours are focused to segment out rooftop boundaries and obstacles present inside them along with polygon shape approximation. </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1.Provides a comparative analysis of the solar potential of the building.</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Several types of the rooftop are considered to learn the intra-class variations.</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1.The image quality of satellite imagery is very deficient hence the edges are not detected properly.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2.There are some outliers that are plotting solar panels outside the building rooftop area.</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245800">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6.</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b="1">
                          <a:latin typeface="Times New Roman"/>
                          <a:ea typeface="Times New Roman"/>
                          <a:cs typeface="Times New Roman"/>
                          <a:sym typeface="Times New Roman"/>
                        </a:rPr>
                        <a:t>Deep Convolutional Neural Network Application on Rooftop Detection for Aerial Imagery, 2019</a:t>
                      </a:r>
                      <a:endParaRPr sz="1250" b="1">
                        <a:latin typeface="Times New Roman"/>
                        <a:ea typeface="Times New Roman"/>
                        <a:cs typeface="Times New Roman"/>
                        <a:sym typeface="Times New Roman"/>
                      </a:endParaRPr>
                    </a:p>
                    <a:p>
                      <a:pPr marL="0" lvl="0" indent="0" algn="l" rtl="0">
                        <a:spcBef>
                          <a:spcPts val="0"/>
                        </a:spcBef>
                        <a:spcAft>
                          <a:spcPts val="0"/>
                        </a:spcAft>
                        <a:buNone/>
                      </a:pPr>
                      <a:endParaRPr sz="1250" b="1">
                        <a:latin typeface="Times New Roman"/>
                        <a:ea typeface="Times New Roman"/>
                        <a:cs typeface="Times New Roman"/>
                        <a:sym typeface="Times New Roman"/>
                      </a:endParaRPr>
                    </a:p>
                    <a:p>
                      <a:pPr marL="0" lvl="0" indent="0" algn="l" rtl="0">
                        <a:spcBef>
                          <a:spcPts val="0"/>
                        </a:spcBef>
                        <a:spcAft>
                          <a:spcPts val="0"/>
                        </a:spcAft>
                        <a:buNone/>
                      </a:pPr>
                      <a:r>
                        <a:rPr lang="en" sz="1250">
                          <a:latin typeface="Times New Roman"/>
                          <a:ea typeface="Times New Roman"/>
                          <a:cs typeface="Times New Roman"/>
                          <a:sym typeface="Times New Roman"/>
                        </a:rPr>
                        <a:t>Mengge Chen, Jonathan Li, in Journal of Computational Vision and Imaging Systems</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It is primarily based on Mask R-CNN with 3 stages. </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Feature extraction is based on existing deep learning model.</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RPN (Regional Proposal Network) is used to find RoI.</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4. Object classification is then performed. </a:t>
                      </a:r>
                      <a:endParaRPr sz="1250">
                        <a:latin typeface="Times New Roman"/>
                        <a:ea typeface="Times New Roman"/>
                        <a:cs typeface="Times New Roman"/>
                        <a:sym typeface="Times New Roman"/>
                      </a:endParaRPr>
                    </a:p>
                    <a:p>
                      <a:pPr marL="0" lvl="0" indent="0" algn="l" rtl="0">
                        <a:spcBef>
                          <a:spcPts val="0"/>
                        </a:spcBef>
                        <a:spcAft>
                          <a:spcPts val="0"/>
                        </a:spcAft>
                        <a:buNone/>
                      </a:pP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Efficient and feasible approach to extract detached house from aerial images.</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RoIAlign method is used instead of RoIPool for better feature extraction.</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50">
                          <a:latin typeface="Times New Roman"/>
                          <a:ea typeface="Times New Roman"/>
                          <a:cs typeface="Times New Roman"/>
                          <a:sym typeface="Times New Roman"/>
                        </a:rPr>
                        <a:t>1. Edges of the building are not detected properly.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2. Training data was less and hence less accuray.</a:t>
                      </a:r>
                      <a:endParaRPr sz="1250">
                        <a:latin typeface="Times New Roman"/>
                        <a:ea typeface="Times New Roman"/>
                        <a:cs typeface="Times New Roman"/>
                        <a:sym typeface="Times New Roman"/>
                      </a:endParaRPr>
                    </a:p>
                    <a:p>
                      <a:pPr marL="0" lvl="0" indent="0" algn="l" rtl="0">
                        <a:spcBef>
                          <a:spcPts val="500"/>
                        </a:spcBef>
                        <a:spcAft>
                          <a:spcPts val="0"/>
                        </a:spcAft>
                        <a:buNone/>
                      </a:pPr>
                      <a:r>
                        <a:rPr lang="en" sz="1250">
                          <a:latin typeface="Times New Roman"/>
                          <a:ea typeface="Times New Roman"/>
                          <a:cs typeface="Times New Roman"/>
                          <a:sym typeface="Times New Roman"/>
                        </a:rPr>
                        <a:t>3. Comparatively less precision with other new state of art models.</a:t>
                      </a:r>
                      <a:endParaRPr sz="125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2680</Words>
  <Application>Microsoft Office PowerPoint</Application>
  <PresentationFormat>On-screen Show (16:9)</PresentationFormat>
  <Paragraphs>232</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Times New Roman</vt:lpstr>
      <vt:lpstr>Simple Light</vt:lpstr>
      <vt:lpstr>Optimized placement of PV panels by using ensembling approach for rooftop segmentation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Optimized placement of PV panels by using ensembling approach for rooftop segmentation</dc:title>
  <cp:lastModifiedBy>Admin</cp:lastModifiedBy>
  <cp:revision>1</cp:revision>
  <dcterms:modified xsi:type="dcterms:W3CDTF">2022-01-01T17:22:16Z</dcterms:modified>
</cp:coreProperties>
</file>