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27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5508"/>
            <a:ext cx="5143500" cy="42450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4254"/>
            <a:ext cx="5143500" cy="29438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9175"/>
            <a:ext cx="1478756" cy="103331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75"/>
            <a:ext cx="4350544" cy="103331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834"/>
            <a:ext cx="5915025" cy="50720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849"/>
            <a:ext cx="5915025" cy="2667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875"/>
            <a:ext cx="2914650" cy="7736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875"/>
            <a:ext cx="2914650" cy="773647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75"/>
            <a:ext cx="5915025" cy="2356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9029"/>
            <a:ext cx="2901255" cy="14648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905"/>
            <a:ext cx="2901255" cy="6551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9029"/>
            <a:ext cx="2915543" cy="14648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905"/>
            <a:ext cx="2915543" cy="65510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211883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595"/>
            <a:ext cx="3471863" cy="8665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211883" cy="67768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80"/>
            <a:ext cx="2211883" cy="28450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595"/>
            <a:ext cx="3471863" cy="86650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960"/>
            <a:ext cx="2211883" cy="677682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75"/>
            <a:ext cx="5915025" cy="2356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875"/>
            <a:ext cx="5915025" cy="77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1291"/>
            <a:ext cx="2314575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1291"/>
            <a:ext cx="1543050" cy="64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18490" y="11193780"/>
            <a:ext cx="5344160" cy="87630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b="1" dirty="0" smtClean="0">
                <a:latin typeface="Century Schoolbook" panose="02040604050505020304" pitchFamily="18" charset="0"/>
                <a:cs typeface="Times New Roman" panose="02020603050405020304" charset="0"/>
              </a:rPr>
              <a:t>CLASSIFIEDROOF TYPE WITH EDGE DETECTED ROOFTOP</a:t>
            </a:r>
            <a:endParaRPr lang="en-IN" altLang="en-US" b="1" dirty="0">
              <a:latin typeface="Century Schoolbook" panose="02040604050505020304" pitchFamily="18" charset="0"/>
              <a:cs typeface="Times New Roman" panose="02020603050405020304" charset="0"/>
            </a:endParaRPr>
          </a:p>
        </p:txBody>
      </p:sp>
      <p:cxnSp>
        <p:nvCxnSpPr>
          <p:cNvPr id="10" name="Straight Arrow Connector 9"/>
          <p:cNvCxnSpPr>
            <a:endCxn id="18" idx="0"/>
          </p:cNvCxnSpPr>
          <p:nvPr/>
        </p:nvCxnSpPr>
        <p:spPr>
          <a:xfrm>
            <a:off x="3429000" y="4425950"/>
            <a:ext cx="7620" cy="471804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1280160" y="1365250"/>
            <a:ext cx="4467860" cy="71882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000" dirty="0">
                <a:latin typeface="Comic Sans MS" panose="030F0702030302020204" pitchFamily="66" charset="0"/>
                <a:cs typeface="Times New Roman" panose="02020603050405020304" charset="0"/>
              </a:rPr>
              <a:t>Manual </a:t>
            </a:r>
            <a:r>
              <a:rPr lang="en-IN" altLang="en-US" sz="2000" dirty="0" smtClean="0">
                <a:latin typeface="Comic Sans MS" panose="030F0702030302020204" pitchFamily="66" charset="0"/>
                <a:cs typeface="Times New Roman" panose="02020603050405020304" charset="0"/>
              </a:rPr>
              <a:t>Labelling of </a:t>
            </a:r>
            <a:r>
              <a:rPr lang="en-IN" altLang="en-US" sz="2000" dirty="0">
                <a:latin typeface="Comic Sans MS" panose="030F0702030302020204" pitchFamily="66" charset="0"/>
                <a:cs typeface="Times New Roman" panose="02020603050405020304" charset="0"/>
              </a:rPr>
              <a:t>rooftop types</a:t>
            </a:r>
          </a:p>
        </p:txBody>
      </p:sp>
      <p:cxnSp>
        <p:nvCxnSpPr>
          <p:cNvPr id="26" name="Straight Arrow Connector 25"/>
          <p:cNvCxnSpPr>
            <a:endCxn id="3" idx="0"/>
          </p:cNvCxnSpPr>
          <p:nvPr/>
        </p:nvCxnSpPr>
        <p:spPr>
          <a:xfrm flipH="1">
            <a:off x="3457893" y="2133600"/>
            <a:ext cx="14922" cy="54356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183447" y="145415"/>
            <a:ext cx="2666365" cy="81661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b="1" dirty="0" smtClean="0">
                <a:latin typeface="Century Schoolbook" panose="02040604050505020304" pitchFamily="18" charset="0"/>
                <a:cs typeface="Times New Roman" panose="02020603050405020304" charset="0"/>
              </a:rPr>
              <a:t>EXTRACTED ROOFTOPS</a:t>
            </a:r>
            <a:endParaRPr lang="en-IN" altLang="en-US" b="1" dirty="0">
              <a:latin typeface="Century Schoolbook" panose="02040604050505020304" pitchFamily="18" charset="0"/>
              <a:cs typeface="Times New Roman" panose="020206030504050203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789305" y="2677160"/>
            <a:ext cx="5337175" cy="174879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DATA AUGMENTATION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182880" y="4897754"/>
            <a:ext cx="6507480" cy="285432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COMPARISON OF DIFFERENT MODELS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02660" y="962660"/>
            <a:ext cx="13970" cy="40259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s 30"/>
          <p:cNvSpPr/>
          <p:nvPr/>
        </p:nvSpPr>
        <p:spPr>
          <a:xfrm>
            <a:off x="3250992" y="8748058"/>
            <a:ext cx="1712168" cy="62674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Comic Sans MS" panose="030F0702030302020204" pitchFamily="66" charset="0"/>
                <a:cs typeface="Times New Roman" panose="02020603050405020304" charset="0"/>
              </a:rPr>
              <a:t>Gaussian Blur</a:t>
            </a:r>
          </a:p>
        </p:txBody>
      </p:sp>
      <p:sp>
        <p:nvSpPr>
          <p:cNvPr id="34" name="Rectangles 33"/>
          <p:cNvSpPr/>
          <p:nvPr/>
        </p:nvSpPr>
        <p:spPr>
          <a:xfrm>
            <a:off x="789305" y="8716645"/>
            <a:ext cx="1294130" cy="6762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>
                <a:latin typeface="Comic Sans MS" panose="030F0702030302020204" pitchFamily="66" charset="0"/>
                <a:cs typeface="Times New Roman" panose="02020603050405020304" charset="0"/>
              </a:rPr>
              <a:t>White Balancing</a:t>
            </a:r>
          </a:p>
        </p:txBody>
      </p:sp>
      <p:sp>
        <p:nvSpPr>
          <p:cNvPr id="35" name="Rectangles 34"/>
          <p:cNvSpPr/>
          <p:nvPr/>
        </p:nvSpPr>
        <p:spPr>
          <a:xfrm>
            <a:off x="2183447" y="9815195"/>
            <a:ext cx="1973263" cy="62738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dirty="0" smtClean="0">
                <a:latin typeface="Comic Sans MS" panose="030F0702030302020204" pitchFamily="66" charset="0"/>
                <a:cs typeface="Times New Roman" panose="02020603050405020304" charset="0"/>
              </a:rPr>
              <a:t>Canny Edge Detection</a:t>
            </a:r>
            <a:endParaRPr lang="en-IN" altLang="en-US" dirty="0">
              <a:latin typeface="Comic Sans MS" panose="030F0702030302020204" pitchFamily="66" charset="0"/>
              <a:cs typeface="Times New Roman" panose="0202060305040502030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>
            <a:off x="1958975" y="7230745"/>
            <a:ext cx="963295" cy="2008505"/>
          </a:xfrm>
          <a:prstGeom prst="bentConnector3">
            <a:avLst>
              <a:gd name="adj1" fmla="val 62755"/>
            </a:avLst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135120" y="10128885"/>
            <a:ext cx="1497454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4" idx="3"/>
            <a:endCxn id="31" idx="1"/>
          </p:cNvCxnSpPr>
          <p:nvPr/>
        </p:nvCxnSpPr>
        <p:spPr>
          <a:xfrm>
            <a:off x="2083435" y="9054783"/>
            <a:ext cx="1167557" cy="6648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</p:cNvCxnSpPr>
          <p:nvPr/>
        </p:nvCxnSpPr>
        <p:spPr>
          <a:xfrm>
            <a:off x="3170079" y="10442575"/>
            <a:ext cx="15081" cy="751205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/>
          <p:cNvSpPr/>
          <p:nvPr/>
        </p:nvSpPr>
        <p:spPr>
          <a:xfrm>
            <a:off x="1032509" y="3232954"/>
            <a:ext cx="1714501" cy="88392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Rotation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39" name="Parallelogram 38"/>
          <p:cNvSpPr/>
          <p:nvPr/>
        </p:nvSpPr>
        <p:spPr>
          <a:xfrm>
            <a:off x="2747010" y="3220720"/>
            <a:ext cx="1549401" cy="88392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Flipping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40" name="Parallelogram 39"/>
          <p:cNvSpPr/>
          <p:nvPr/>
        </p:nvSpPr>
        <p:spPr>
          <a:xfrm>
            <a:off x="4296411" y="3208655"/>
            <a:ext cx="1666239" cy="88392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Shifting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46" name="Rectangles 25"/>
          <p:cNvSpPr/>
          <p:nvPr/>
        </p:nvSpPr>
        <p:spPr>
          <a:xfrm>
            <a:off x="618490" y="5602605"/>
            <a:ext cx="1774190" cy="3943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000" dirty="0">
                <a:latin typeface="Comic Sans MS" panose="030F0702030302020204" pitchFamily="66" charset="0"/>
                <a:cs typeface="+mn-lt"/>
              </a:rPr>
              <a:t>Shallow </a:t>
            </a:r>
            <a:r>
              <a:rPr lang="en-IN" altLang="en-US" sz="2000" dirty="0" smtClean="0">
                <a:latin typeface="Comic Sans MS" panose="030F0702030302020204" pitchFamily="66" charset="0"/>
                <a:cs typeface="+mn-lt"/>
              </a:rPr>
              <a:t>CNN</a:t>
            </a:r>
            <a:endParaRPr lang="en-IN" altLang="en-US" sz="2000" dirty="0">
              <a:latin typeface="Comic Sans MS" panose="030F0702030302020204" pitchFamily="66" charset="0"/>
              <a:cs typeface="+mn-lt"/>
            </a:endParaRPr>
          </a:p>
        </p:txBody>
      </p:sp>
      <p:sp>
        <p:nvSpPr>
          <p:cNvPr id="47" name="Rectangles 63"/>
          <p:cNvSpPr/>
          <p:nvPr/>
        </p:nvSpPr>
        <p:spPr>
          <a:xfrm>
            <a:off x="2643981" y="5577208"/>
            <a:ext cx="1652430" cy="3917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 sz="2000" b="1" dirty="0" smtClean="0">
              <a:latin typeface="Comic Sans MS" panose="030F0702030302020204" pitchFamily="66" charset="0"/>
              <a:cs typeface="+mn-lt"/>
            </a:endParaRPr>
          </a:p>
          <a:p>
            <a:pPr algn="ctr"/>
            <a:r>
              <a:rPr lang="en-US" altLang="en-US" sz="2000" dirty="0" smtClean="0">
                <a:latin typeface="Comic Sans MS" panose="030F0702030302020204" pitchFamily="66" charset="0"/>
                <a:cs typeface="+mn-lt"/>
              </a:rPr>
              <a:t>ResNet50</a:t>
            </a:r>
            <a:endParaRPr lang="en-IN" altLang="en-US" sz="2000" dirty="0">
              <a:latin typeface="Comic Sans MS" panose="030F0702030302020204" pitchFamily="66" charset="0"/>
              <a:cs typeface="+mn-lt"/>
            </a:endParaRPr>
          </a:p>
          <a:p>
            <a:pPr algn="ctr"/>
            <a:endParaRPr lang="en-IN" altLang="en-US" sz="2000" b="1" dirty="0">
              <a:cs typeface="+mn-lt"/>
            </a:endParaRPr>
          </a:p>
        </p:txBody>
      </p:sp>
      <p:sp>
        <p:nvSpPr>
          <p:cNvPr id="48" name="Rectangles 64"/>
          <p:cNvSpPr/>
          <p:nvPr/>
        </p:nvSpPr>
        <p:spPr>
          <a:xfrm>
            <a:off x="4545122" y="5560137"/>
            <a:ext cx="2056546" cy="4195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000" dirty="0">
                <a:latin typeface="Comic Sans MS" panose="030F0702030302020204" pitchFamily="66" charset="0"/>
                <a:cs typeface="+mn-lt"/>
              </a:rPr>
              <a:t>EfficientNetB4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590041" y="6485630"/>
            <a:ext cx="4157979" cy="13970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90041" y="5996940"/>
            <a:ext cx="0" cy="476456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36950" y="5979718"/>
            <a:ext cx="0" cy="476456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48020" y="5969000"/>
            <a:ext cx="0" cy="476456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522383" y="6499600"/>
            <a:ext cx="0" cy="259408"/>
          </a:xfrm>
          <a:prstGeom prst="straightConnector1">
            <a:avLst/>
          </a:prstGeom>
          <a:ln w="127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2481846" y="6751618"/>
            <a:ext cx="2481314" cy="6347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4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Majority voting</a:t>
            </a:r>
            <a:endParaRPr lang="en-IN" altLang="en-US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56165" y="2160530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Labelled roof types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09408" y="789048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 roof types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15437" y="10441940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>
            <a:stCxn id="31" idx="3"/>
          </p:cNvCxnSpPr>
          <p:nvPr/>
        </p:nvCxnSpPr>
        <p:spPr>
          <a:xfrm flipV="1">
            <a:off x="4963160" y="9061430"/>
            <a:ext cx="645160" cy="1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608320" y="9059710"/>
            <a:ext cx="24254" cy="1069175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Comic Sans MS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15</cp:revision>
  <dcterms:created xsi:type="dcterms:W3CDTF">2022-01-12T14:13:00Z</dcterms:created>
  <dcterms:modified xsi:type="dcterms:W3CDTF">2022-05-03T17:15:29Z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10034680F57B46D6912514053AEEE938</vt:lpwstr>
  </property>
  <property fmtid="{D5CDD505-2E9C-101B-9397-08002B2CF9AE}" pid="3" name="KSOProductBuildVer">
    <vt:lpwstr>1033-11.2.0.11029</vt:lpwstr>
  </property>
</Properties>
</file>