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27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5508"/>
            <a:ext cx="5143500" cy="42450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4254"/>
            <a:ext cx="5143500" cy="29438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75"/>
            <a:ext cx="1478756" cy="103331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350544" cy="103331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834"/>
            <a:ext cx="5915025" cy="50720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849"/>
            <a:ext cx="5915025" cy="2667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875"/>
            <a:ext cx="2914650" cy="7736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875"/>
            <a:ext cx="2914650" cy="7736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9029"/>
            <a:ext cx="2901255" cy="14648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905"/>
            <a:ext cx="2901255" cy="6551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9029"/>
            <a:ext cx="2915543" cy="14648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905"/>
            <a:ext cx="2915543" cy="6551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211883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595"/>
            <a:ext cx="3471863" cy="8665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211883" cy="67768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211883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595"/>
            <a:ext cx="3471863" cy="86650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211883" cy="67768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458595" y="2180115"/>
            <a:ext cx="4554220" cy="99504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200" dirty="0">
                <a:latin typeface="Comic Sans MS" panose="030F0702030302020204" pitchFamily="66" charset="0"/>
                <a:cs typeface="Times New Roman" panose="02020603050405020304" charset="0"/>
              </a:rPr>
              <a:t>S</a:t>
            </a:r>
            <a:r>
              <a:rPr lang="en-US" sz="2200" dirty="0">
                <a:latin typeface="Comic Sans MS" panose="030F0702030302020204" pitchFamily="66" charset="0"/>
                <a:cs typeface="Times New Roman" panose="02020603050405020304" charset="0"/>
              </a:rPr>
              <a:t>uperimpose rectangular shape on roof</a:t>
            </a:r>
          </a:p>
        </p:txBody>
      </p:sp>
      <p:sp>
        <p:nvSpPr>
          <p:cNvPr id="6" name="Rectangles 5"/>
          <p:cNvSpPr/>
          <p:nvPr/>
        </p:nvSpPr>
        <p:spPr>
          <a:xfrm>
            <a:off x="1736407" y="6023135"/>
            <a:ext cx="1999298" cy="88392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Comic Sans MS" panose="030F0702030302020204" pitchFamily="66" charset="0"/>
                <a:cs typeface="Times New Roman" panose="02020603050405020304" charset="0"/>
              </a:rPr>
              <a:t>P</a:t>
            </a:r>
            <a:r>
              <a:rPr lang="en-US" dirty="0" err="1">
                <a:latin typeface="Comic Sans MS" panose="030F0702030302020204" pitchFamily="66" charset="0"/>
                <a:cs typeface="Times New Roman" panose="02020603050405020304" charset="0"/>
              </a:rPr>
              <a:t>erform</a:t>
            </a:r>
            <a:r>
              <a:rPr lang="en-US" dirty="0">
                <a:latin typeface="Comic Sans MS" panose="030F0702030302020204" pitchFamily="66" charset="0"/>
                <a:cs typeface="Times New Roman" panose="02020603050405020304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charset="0"/>
              </a:rPr>
              <a:t>fitting with projected PV panels</a:t>
            </a:r>
            <a:endParaRPr lang="en-US" dirty="0">
              <a:latin typeface="Comic Sans MS" panose="030F0702030302020204" pitchFamily="66" charset="0"/>
              <a:cs typeface="Times New Roman" panose="020206030504050203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376102" y="6022499"/>
            <a:ext cx="2301240" cy="85979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Comic Sans MS" panose="030F0702030302020204" pitchFamily="66" charset="0"/>
                <a:cs typeface="Times New Roman" panose="02020603050405020304" charset="0"/>
              </a:rPr>
              <a:t>P</a:t>
            </a:r>
            <a:r>
              <a:rPr lang="en-US" dirty="0" err="1">
                <a:latin typeface="Comic Sans MS" panose="030F0702030302020204" pitchFamily="66" charset="0"/>
                <a:cs typeface="Times New Roman" panose="02020603050405020304" charset="0"/>
              </a:rPr>
              <a:t>erform</a:t>
            </a:r>
            <a:r>
              <a:rPr lang="en-US" dirty="0">
                <a:latin typeface="Comic Sans MS" panose="030F0702030302020204" pitchFamily="66" charset="0"/>
                <a:cs typeface="Times New Roman" panose="02020603050405020304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charset="0"/>
              </a:rPr>
              <a:t>fitting with 0 row spacing</a:t>
            </a:r>
            <a:endParaRPr lang="en-US" dirty="0">
              <a:latin typeface="Comic Sans MS" panose="030F0702030302020204" pitchFamily="66" charset="0"/>
              <a:cs typeface="Times New Roman" panose="020206030504050203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83920" y="9849330"/>
            <a:ext cx="5974080" cy="14022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850" b="1" dirty="0" smtClean="0">
                <a:latin typeface="Century Schoolbook" panose="02040604050505020304" pitchFamily="18" charset="0"/>
                <a:cs typeface="Times New Roman" panose="02020603050405020304" charset="0"/>
              </a:rPr>
              <a:t>CLASSIFIED ROOF </a:t>
            </a:r>
            <a:r>
              <a:rPr lang="en-US" altLang="en-US" sz="1850" b="1" dirty="0" smtClean="0">
                <a:latin typeface="Century Schoolbook" panose="02040604050505020304" pitchFamily="18" charset="0"/>
                <a:cs typeface="Times New Roman" panose="02020603050405020304" charset="0"/>
              </a:rPr>
              <a:t>TYPE </a:t>
            </a:r>
            <a:r>
              <a:rPr lang="en-US" altLang="en-US" sz="1850" b="1" dirty="0" smtClean="0">
                <a:latin typeface="Century Schoolbook" panose="02040604050505020304" pitchFamily="18" charset="0"/>
                <a:cs typeface="Times New Roman" panose="02020603050405020304" charset="0"/>
              </a:rPr>
              <a:t>&amp; IMAGE SIMULATION OF PV PANELS FITTED ON ROOF TOP</a:t>
            </a:r>
            <a:endParaRPr lang="en-IN" altLang="en-US" sz="1850" b="1" dirty="0">
              <a:latin typeface="Century Schoolbook" panose="02040604050505020304" pitchFamily="18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93290" y="514668"/>
            <a:ext cx="3046095" cy="914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entury Schoolbook" panose="02040604050505020304" pitchFamily="18" charset="0"/>
                <a:cs typeface="Times New Roman" panose="02020603050405020304" charset="0"/>
              </a:rPr>
              <a:t>CLASSIFIED ROOF TYPES WITH EDGES</a:t>
            </a:r>
            <a:endParaRPr lang="en-US" b="1" dirty="0">
              <a:latin typeface="Century Schoolbook" panose="02040604050505020304" pitchFamily="18" charset="0"/>
              <a:cs typeface="Times New Roman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736407" y="7815265"/>
            <a:ext cx="4617402" cy="112585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  <a:cs typeface="Times New Roman" panose="02020603050405020304" charset="0"/>
              </a:rPr>
              <a:t>Simulate a modular layout of PV panels fitted on rooftops.</a:t>
            </a:r>
            <a:endParaRPr lang="en-US" sz="2200" dirty="0">
              <a:latin typeface="Comic Sans MS" panose="030F0702030302020204" pitchFamily="66" charset="0"/>
              <a:cs typeface="Times New Roman" panose="02020603050405020304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2878455" y="3787935"/>
            <a:ext cx="2183765" cy="914400"/>
          </a:xfrm>
          <a:prstGeom prst="diamond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Comic Sans MS" panose="030F0702030302020204" pitchFamily="66" charset="0"/>
                <a:cs typeface="Times New Roman" panose="02020603050405020304" charset="0"/>
              </a:rPr>
              <a:t>F</a:t>
            </a:r>
            <a:r>
              <a:rPr lang="en-US" dirty="0">
                <a:latin typeface="Comic Sans MS" panose="030F0702030302020204" pitchFamily="66" charset="0"/>
                <a:cs typeface="Times New Roman" panose="02020603050405020304" charset="0"/>
              </a:rPr>
              <a:t>ind type of roof</a:t>
            </a:r>
          </a:p>
        </p:txBody>
      </p:sp>
      <p:cxnSp>
        <p:nvCxnSpPr>
          <p:cNvPr id="15" name="Straight Arrow Connector 14"/>
          <p:cNvCxnSpPr>
            <a:stCxn id="11" idx="4"/>
            <a:endCxn id="4" idx="0"/>
          </p:cNvCxnSpPr>
          <p:nvPr/>
        </p:nvCxnSpPr>
        <p:spPr>
          <a:xfrm>
            <a:off x="3716338" y="1429068"/>
            <a:ext cx="19367" cy="751047"/>
          </a:xfrm>
          <a:prstGeom prst="straightConnector1">
            <a:avLst/>
          </a:prstGeom>
          <a:ln w="28575">
            <a:solidFill>
              <a:srgbClr val="00009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3959384" y="3175160"/>
            <a:ext cx="10954" cy="612775"/>
          </a:xfrm>
          <a:prstGeom prst="straightConnector1">
            <a:avLst/>
          </a:prstGeom>
          <a:ln w="28575">
            <a:solidFill>
              <a:srgbClr val="00009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51788" y="7102475"/>
            <a:ext cx="0" cy="702945"/>
          </a:xfrm>
          <a:prstGeom prst="straightConnector1">
            <a:avLst/>
          </a:prstGeom>
          <a:ln w="28575">
            <a:solidFill>
              <a:srgbClr val="00009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37896" y="8941120"/>
            <a:ext cx="1" cy="898365"/>
          </a:xfrm>
          <a:prstGeom prst="straightConnector1">
            <a:avLst/>
          </a:prstGeom>
          <a:ln w="28575">
            <a:solidFill>
              <a:srgbClr val="00009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-38735" y="3870010"/>
            <a:ext cx="2917190" cy="1313180"/>
          </a:xfrm>
          <a:prstGeom prst="flowChartInputOutpu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Get input of solar tilt angle and row separation value </a:t>
            </a:r>
          </a:p>
        </p:txBody>
      </p:sp>
      <p:cxnSp>
        <p:nvCxnSpPr>
          <p:cNvPr id="24" name="Elbow Connector 23"/>
          <p:cNvCxnSpPr>
            <a:stCxn id="23" idx="4"/>
            <a:endCxn id="6" idx="1"/>
          </p:cNvCxnSpPr>
          <p:nvPr/>
        </p:nvCxnSpPr>
        <p:spPr>
          <a:xfrm rot="16200000" flipH="1">
            <a:off x="937181" y="5665868"/>
            <a:ext cx="1281905" cy="316547"/>
          </a:xfrm>
          <a:prstGeom prst="bentConnector2">
            <a:avLst/>
          </a:prstGeom>
          <a:ln w="28575">
            <a:solidFill>
              <a:srgbClr val="00009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>
            <a:off x="4205287" y="4439445"/>
            <a:ext cx="3175" cy="3169285"/>
          </a:xfrm>
          <a:prstGeom prst="bentConnector3">
            <a:avLst>
              <a:gd name="adj1" fmla="val 24690000"/>
            </a:avLst>
          </a:prstGeom>
          <a:ln w="28575">
            <a:solidFill>
              <a:srgbClr val="000099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2"/>
            <a:endCxn id="7" idx="2"/>
          </p:cNvCxnSpPr>
          <p:nvPr/>
        </p:nvCxnSpPr>
        <p:spPr>
          <a:xfrm rot="5400000" flipH="1" flipV="1">
            <a:off x="4119006" y="5499339"/>
            <a:ext cx="24766" cy="2790666"/>
          </a:xfrm>
          <a:prstGeom prst="bentConnector3">
            <a:avLst>
              <a:gd name="adj1" fmla="val -923040"/>
            </a:avLst>
          </a:prstGeom>
          <a:ln w="28575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s 35"/>
          <p:cNvSpPr/>
          <p:nvPr/>
        </p:nvSpPr>
        <p:spPr>
          <a:xfrm>
            <a:off x="4676774" y="5522916"/>
            <a:ext cx="1038860" cy="37719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sz="2000" dirty="0">
                <a:latin typeface="Comic Sans MS" panose="030F0702030302020204" pitchFamily="66" charset="0"/>
                <a:cs typeface="Times New Roman" panose="02020603050405020304" charset="0"/>
              </a:rPr>
              <a:t>Tilted</a:t>
            </a:r>
          </a:p>
        </p:txBody>
      </p:sp>
      <p:sp>
        <p:nvSpPr>
          <p:cNvPr id="2" name="Rectangles 1"/>
          <p:cNvSpPr/>
          <p:nvPr/>
        </p:nvSpPr>
        <p:spPr>
          <a:xfrm>
            <a:off x="1715769" y="5535139"/>
            <a:ext cx="743585" cy="37719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sz="2000" dirty="0">
                <a:latin typeface="Comic Sans MS" panose="030F0702030302020204" pitchFamily="66" charset="0"/>
                <a:cs typeface="Times New Roman" panose="02020603050405020304" charset="0"/>
              </a:rPr>
              <a:t>Flat</a:t>
            </a:r>
          </a:p>
        </p:txBody>
      </p:sp>
      <p:cxnSp>
        <p:nvCxnSpPr>
          <p:cNvPr id="19" name="Straight Connector 18"/>
          <p:cNvCxnSpPr>
            <a:stCxn id="13" idx="2"/>
          </p:cNvCxnSpPr>
          <p:nvPr/>
        </p:nvCxnSpPr>
        <p:spPr>
          <a:xfrm flipH="1">
            <a:off x="3948430" y="4702335"/>
            <a:ext cx="21908" cy="573405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Comic Sans MS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16</cp:revision>
  <dcterms:created xsi:type="dcterms:W3CDTF">2022-01-01T06:14:00Z</dcterms:created>
  <dcterms:modified xsi:type="dcterms:W3CDTF">2022-06-08T18:08:27Z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47C834989FBF489BA703AFD39BF787E8</vt:lpwstr>
  </property>
  <property fmtid="{D5CDD505-2E9C-101B-9397-08002B2CF9AE}" pid="3" name="KSOProductBuildVer">
    <vt:lpwstr>1033-11.2.0.11029</vt:lpwstr>
  </property>
</Properties>
</file>