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BC4"/>
    <a:srgbClr val="FD7BBC"/>
    <a:srgbClr val="FF6699"/>
    <a:srgbClr val="71E331"/>
    <a:srgbClr val="000099"/>
    <a:srgbClr val="15FF15"/>
    <a:srgbClr val="339933"/>
    <a:srgbClr val="DD0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89045" y="2398867"/>
            <a:ext cx="1136971" cy="79629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2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AIRS </a:t>
            </a:r>
            <a:r>
              <a:rPr lang="en-IN" altLang="en-US" sz="12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DATASET</a:t>
            </a:r>
            <a:endParaRPr lang="en-IN" altLang="en-US" sz="12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6123842" y="4669605"/>
            <a:ext cx="4574679" cy="2002528"/>
          </a:xfrm>
          <a:prstGeom prst="rect">
            <a:avLst/>
          </a:prstGeom>
          <a:solidFill>
            <a:srgbClr val="71E33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1300" b="1" dirty="0" smtClean="0">
                <a:latin typeface="Century Schoolbook" panose="02040604050505020304" pitchFamily="18" charset="0"/>
                <a:cs typeface="+mn-lt"/>
              </a:rPr>
              <a:t>MODULE III: MAXIMAL </a:t>
            </a:r>
            <a:r>
              <a:rPr lang="en-IN" altLang="en-US" sz="1300" b="1" dirty="0">
                <a:latin typeface="Century Schoolbook" panose="02040604050505020304" pitchFamily="18" charset="0"/>
                <a:cs typeface="+mn-lt"/>
              </a:rPr>
              <a:t>MODULE FITTING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78041" y="87866"/>
            <a:ext cx="3321051" cy="3594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Rooftop Types</a:t>
            </a:r>
          </a:p>
        </p:txBody>
      </p:sp>
      <p:sp>
        <p:nvSpPr>
          <p:cNvPr id="14" name="Oval 13"/>
          <p:cNvSpPr/>
          <p:nvPr/>
        </p:nvSpPr>
        <p:spPr>
          <a:xfrm>
            <a:off x="1790217" y="6076787"/>
            <a:ext cx="3580302" cy="6916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400" dirty="0" smtClean="0">
                <a:latin typeface="Century Schoolbook" panose="02040604050505020304" pitchFamily="18" charset="0"/>
                <a:cs typeface="+mn-lt"/>
              </a:rPr>
              <a:t>CLASSIFIED ROOF TYPE WITH GUESSTIMATED NO OF PANELS</a:t>
            </a:r>
            <a:endParaRPr lang="en-IN" altLang="en-US" sz="1400" dirty="0">
              <a:latin typeface="Century Schoolbook" panose="02040604050505020304" pitchFamily="18" charset="0"/>
              <a:cs typeface="+mn-lt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1312796" y="103992"/>
            <a:ext cx="3421312" cy="5854493"/>
          </a:xfrm>
          <a:prstGeom prst="rect">
            <a:avLst/>
          </a:prstGeom>
          <a:ln w="19050" cmpd="sng">
            <a:solidFill>
              <a:srgbClr val="00206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1300" b="1" dirty="0" smtClean="0">
                <a:latin typeface="Century Schoolbook" panose="02040604050505020304" pitchFamily="18" charset="0"/>
                <a:cs typeface="+mn-lt"/>
              </a:rPr>
              <a:t>MODULE I: BUILDING DETECTION</a:t>
            </a:r>
            <a:endParaRPr lang="en-IN" altLang="en-US" sz="1300" b="1" dirty="0">
              <a:latin typeface="Century Schoolbook" panose="02040604050505020304" pitchFamily="18" charset="0"/>
              <a:cs typeface="+mn-lt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5520217" y="711802"/>
            <a:ext cx="5392173" cy="3791153"/>
          </a:xfrm>
          <a:prstGeom prst="rect">
            <a:avLst/>
          </a:prstGeom>
          <a:solidFill>
            <a:srgbClr val="71E33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1300" b="1" dirty="0" smtClean="0">
                <a:latin typeface="Century Schoolbook" panose="02040604050505020304" pitchFamily="18" charset="0"/>
                <a:cs typeface="+mn-lt"/>
              </a:rPr>
              <a:t>MODULE II: ROOFTOP </a:t>
            </a:r>
            <a:r>
              <a:rPr lang="en-IN" altLang="en-US" sz="1300" b="1" dirty="0">
                <a:latin typeface="Century Schoolbook" panose="02040604050505020304" pitchFamily="18" charset="0"/>
                <a:cs typeface="+mn-lt"/>
              </a:rPr>
              <a:t>CLASSIFICATION &amp; BOUNDARY DETECTION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6275655" y="1305730"/>
            <a:ext cx="1259205" cy="371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300" dirty="0">
                <a:latin typeface="Comic Sans MS" panose="030F0702030302020204" pitchFamily="66" charset="0"/>
                <a:cs typeface="+mn-lt"/>
              </a:rPr>
              <a:t>Shallow </a:t>
            </a:r>
            <a:r>
              <a:rPr lang="en-IN" altLang="en-US" sz="1300" dirty="0" smtClean="0">
                <a:latin typeface="Comic Sans MS" panose="030F0702030302020204" pitchFamily="66" charset="0"/>
                <a:cs typeface="+mn-lt"/>
              </a:rPr>
              <a:t>CNN</a:t>
            </a:r>
            <a:endParaRPr lang="en-IN" altLang="en-US" sz="1300" dirty="0">
              <a:latin typeface="Comic Sans MS" panose="030F0702030302020204" pitchFamily="66" charset="0"/>
              <a:cs typeface="+mn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87624" y="2863088"/>
            <a:ext cx="5039691" cy="9375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b="1" dirty="0">
              <a:cs typeface="+mn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35797" y="394749"/>
            <a:ext cx="4326" cy="316912"/>
          </a:xfrm>
          <a:prstGeom prst="straightConnector1">
            <a:avLst/>
          </a:prstGeom>
          <a:ln w="28575" cmpd="sng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3343614" y="2111405"/>
            <a:ext cx="5206069" cy="1462785"/>
          </a:xfrm>
          <a:prstGeom prst="bentConnector3">
            <a:avLst>
              <a:gd name="adj1" fmla="val 99990"/>
            </a:avLst>
          </a:prstGeom>
          <a:ln w="28575" cmpd="sng">
            <a:solidFill>
              <a:srgbClr val="0000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 rot="16200000">
            <a:off x="3729587" y="2408137"/>
            <a:ext cx="2409501" cy="37551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1400" dirty="0">
                <a:latin typeface="Century Schoolbook" panose="02040604050505020304" pitchFamily="18" charset="0"/>
                <a:cs typeface="+mn-lt"/>
              </a:rPr>
              <a:t>EXTRACTED ROOFTOPS</a:t>
            </a:r>
          </a:p>
        </p:txBody>
      </p:sp>
      <p:cxnSp>
        <p:nvCxnSpPr>
          <p:cNvPr id="37" name="Elbow Connector 36"/>
          <p:cNvCxnSpPr>
            <a:endCxn id="240" idx="3"/>
          </p:cNvCxnSpPr>
          <p:nvPr/>
        </p:nvCxnSpPr>
        <p:spPr>
          <a:xfrm rot="5400000">
            <a:off x="8784963" y="3766024"/>
            <a:ext cx="3673436" cy="1596117"/>
          </a:xfrm>
          <a:prstGeom prst="bentConnector2">
            <a:avLst/>
          </a:prstGeom>
          <a:ln w="28575" cmpd="sng">
            <a:solidFill>
              <a:srgbClr val="0000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s 42"/>
          <p:cNvSpPr/>
          <p:nvPr/>
        </p:nvSpPr>
        <p:spPr>
          <a:xfrm>
            <a:off x="10727315" y="5529782"/>
            <a:ext cx="554102" cy="2780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</a:p>
        </p:txBody>
      </p:sp>
      <p:sp>
        <p:nvSpPr>
          <p:cNvPr id="5" name="Rectangles 4"/>
          <p:cNvSpPr/>
          <p:nvPr/>
        </p:nvSpPr>
        <p:spPr>
          <a:xfrm>
            <a:off x="10412481" y="6052080"/>
            <a:ext cx="665992" cy="3052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Tilted</a:t>
            </a:r>
          </a:p>
        </p:txBody>
      </p:sp>
      <p:sp>
        <p:nvSpPr>
          <p:cNvPr id="64" name="Rectangles 63"/>
          <p:cNvSpPr/>
          <p:nvPr/>
        </p:nvSpPr>
        <p:spPr>
          <a:xfrm>
            <a:off x="7894227" y="1304124"/>
            <a:ext cx="1155700" cy="385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sz="1300" b="1" dirty="0" smtClean="0">
              <a:latin typeface="Comic Sans MS" panose="030F0702030302020204" pitchFamily="66" charset="0"/>
              <a:cs typeface="+mn-lt"/>
            </a:endParaRPr>
          </a:p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+mn-lt"/>
              </a:rPr>
              <a:t>ResNet50</a:t>
            </a:r>
            <a:endParaRPr lang="en-IN" altLang="en-US" sz="1300" dirty="0">
              <a:latin typeface="Comic Sans MS" panose="030F0702030302020204" pitchFamily="66" charset="0"/>
              <a:cs typeface="+mn-lt"/>
            </a:endParaRPr>
          </a:p>
          <a:p>
            <a:pPr algn="ctr"/>
            <a:endParaRPr lang="en-IN" altLang="en-US" sz="1300" b="1" dirty="0">
              <a:cs typeface="+mn-lt"/>
            </a:endParaRPr>
          </a:p>
        </p:txBody>
      </p:sp>
      <p:sp>
        <p:nvSpPr>
          <p:cNvPr id="65" name="Rectangles 64"/>
          <p:cNvSpPr/>
          <p:nvPr/>
        </p:nvSpPr>
        <p:spPr>
          <a:xfrm>
            <a:off x="9384742" y="1283152"/>
            <a:ext cx="1443551" cy="403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300" dirty="0">
                <a:latin typeface="Comic Sans MS" panose="030F0702030302020204" pitchFamily="66" charset="0"/>
                <a:cs typeface="+mn-lt"/>
              </a:rPr>
              <a:t>EfficientNetB4</a:t>
            </a: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9827515" y="5861769"/>
            <a:ext cx="1610529" cy="23662"/>
          </a:xfrm>
          <a:prstGeom prst="straightConnector1">
            <a:avLst/>
          </a:prstGeom>
          <a:ln w="28575" cmpd="sng">
            <a:solidFill>
              <a:srgbClr val="0000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82916" y="543705"/>
            <a:ext cx="2849484" cy="946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arallelogram 20"/>
          <p:cNvSpPr/>
          <p:nvPr/>
        </p:nvSpPr>
        <p:spPr>
          <a:xfrm>
            <a:off x="1745057" y="859930"/>
            <a:ext cx="1012118" cy="4526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834580" y="925735"/>
            <a:ext cx="86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Clipping of images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3220954" y="857490"/>
            <a:ext cx="1184338" cy="468355"/>
          </a:xfrm>
          <a:prstGeom prst="parallelogram">
            <a:avLst/>
          </a:prstGeom>
          <a:solidFill>
            <a:srgbClr val="FD7BB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275825" y="920875"/>
            <a:ext cx="109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Resizing &amp; Normalization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2254" y="499368"/>
            <a:ext cx="1929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06934" y="1075402"/>
            <a:ext cx="580350" cy="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505295" y="1802722"/>
            <a:ext cx="3057221" cy="2267884"/>
          </a:xfrm>
          <a:prstGeom prst="roundRect">
            <a:avLst/>
          </a:prstGeom>
          <a:solidFill>
            <a:srgbClr val="FF66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1" name="Picture 70" descr="multi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63" y="2091900"/>
            <a:ext cx="2601595" cy="190944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200134" y="1841798"/>
            <a:ext cx="215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MULTIRES UNET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3771" y="1179522"/>
            <a:ext cx="646659" cy="7939"/>
          </a:xfrm>
          <a:prstGeom prst="straightConnector1">
            <a:avLst/>
          </a:prstGeom>
          <a:ln w="28575" cmpd="sng">
            <a:solidFill>
              <a:srgbClr val="0000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505295" y="4406334"/>
            <a:ext cx="3106857" cy="142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1678083" y="4443465"/>
            <a:ext cx="2745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SUBTRACTION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4" idx="1"/>
          </p:cNvCxnSpPr>
          <p:nvPr/>
        </p:nvCxnSpPr>
        <p:spPr>
          <a:xfrm flipH="1" flipV="1">
            <a:off x="657530" y="1161702"/>
            <a:ext cx="1" cy="1237165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/>
          <p:nvPr/>
        </p:nvCxnSpPr>
        <p:spPr>
          <a:xfrm flipV="1">
            <a:off x="4709410" y="5445832"/>
            <a:ext cx="505846" cy="4047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>
            <a:stCxn id="26" idx="2"/>
          </p:cNvCxnSpPr>
          <p:nvPr/>
        </p:nvCxnSpPr>
        <p:spPr>
          <a:xfrm flipH="1">
            <a:off x="6905257" y="1677563"/>
            <a:ext cx="1" cy="285529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/>
          <p:nvPr/>
        </p:nvCxnSpPr>
        <p:spPr>
          <a:xfrm>
            <a:off x="8524831" y="1677563"/>
            <a:ext cx="0" cy="269937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287240" y="1686540"/>
            <a:ext cx="0" cy="269937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/>
          <p:nvPr/>
        </p:nvCxnSpPr>
        <p:spPr>
          <a:xfrm>
            <a:off x="6905258" y="1954032"/>
            <a:ext cx="3394457" cy="517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7337647" y="2252185"/>
            <a:ext cx="2374368" cy="343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     Majority voting 	</a:t>
            </a:r>
            <a:endParaRPr lang="en-IN" altLang="en-US" sz="13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1068" name="Straight Arrow Connector 1067"/>
          <p:cNvCxnSpPr/>
          <p:nvPr/>
        </p:nvCxnSpPr>
        <p:spPr>
          <a:xfrm>
            <a:off x="8524831" y="1965367"/>
            <a:ext cx="0" cy="259408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007084" y="2879215"/>
            <a:ext cx="232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DETECTION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3012607" y="1501789"/>
            <a:ext cx="1" cy="306690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3058723" y="4054219"/>
            <a:ext cx="11516" cy="360074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Parallelogram 171"/>
          <p:cNvSpPr/>
          <p:nvPr/>
        </p:nvSpPr>
        <p:spPr>
          <a:xfrm>
            <a:off x="5783774" y="3205852"/>
            <a:ext cx="1012118" cy="33423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White balancing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173" name="Parallelogram 172"/>
          <p:cNvSpPr/>
          <p:nvPr/>
        </p:nvSpPr>
        <p:spPr>
          <a:xfrm>
            <a:off x="6957320" y="3186389"/>
            <a:ext cx="1453473" cy="43509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Fuzzy Histogram Hyperbolization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174" name="Parallelogram 173"/>
          <p:cNvSpPr/>
          <p:nvPr/>
        </p:nvSpPr>
        <p:spPr>
          <a:xfrm>
            <a:off x="8573254" y="3215458"/>
            <a:ext cx="890590" cy="37133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Gaussian blur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cxnSp>
        <p:nvCxnSpPr>
          <p:cNvPr id="178" name="Straight Arrow Connector 177"/>
          <p:cNvCxnSpPr>
            <a:endCxn id="173" idx="5"/>
          </p:cNvCxnSpPr>
          <p:nvPr/>
        </p:nvCxnSpPr>
        <p:spPr>
          <a:xfrm>
            <a:off x="6745196" y="3385189"/>
            <a:ext cx="266511" cy="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3" idx="2"/>
          </p:cNvCxnSpPr>
          <p:nvPr/>
        </p:nvCxnSpPr>
        <p:spPr>
          <a:xfrm flipV="1">
            <a:off x="8356406" y="3396481"/>
            <a:ext cx="259048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8516693" y="2595893"/>
            <a:ext cx="4266" cy="283322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s 35"/>
          <p:cNvSpPr/>
          <p:nvPr/>
        </p:nvSpPr>
        <p:spPr>
          <a:xfrm rot="5400000">
            <a:off x="10156641" y="3787944"/>
            <a:ext cx="3194072" cy="37551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1400" dirty="0" smtClean="0">
                <a:latin typeface="Century Schoolbook" panose="02040604050505020304" pitchFamily="18" charset="0"/>
                <a:cs typeface="+mn-lt"/>
              </a:rPr>
              <a:t> ROOF TYPE WITH EDGE DETECTED ROOFTOP</a:t>
            </a:r>
            <a:endParaRPr lang="en-IN" altLang="en-US" sz="1400" dirty="0">
              <a:latin typeface="Century Schoolbook" panose="02040604050505020304" pitchFamily="18" charset="0"/>
              <a:cs typeface="+mn-lt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930695" y="2727364"/>
            <a:ext cx="507349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6917732" y="4982301"/>
            <a:ext cx="3369508" cy="4526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Superimpose module grid on roof	</a:t>
            </a:r>
            <a:endParaRPr lang="en-IN" altLang="en-US" sz="13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6917732" y="5648365"/>
            <a:ext cx="2905889" cy="4268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Perform module fitting in landscape 	</a:t>
            </a:r>
            <a:endParaRPr lang="en-IN" altLang="en-US" sz="13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917732" y="6204247"/>
            <a:ext cx="2905890" cy="3931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Perform module fitting in landscape &amp; portrait</a:t>
            </a:r>
            <a:endParaRPr lang="en-IN" altLang="en-US" sz="13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 flipH="1">
            <a:off x="6486258" y="5958485"/>
            <a:ext cx="431474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6486258" y="6471139"/>
            <a:ext cx="431474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481949" y="5987562"/>
            <a:ext cx="1" cy="483577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5370519" y="6327869"/>
            <a:ext cx="1111430" cy="0"/>
          </a:xfrm>
          <a:prstGeom prst="straightConnector1">
            <a:avLst/>
          </a:prstGeom>
          <a:ln w="28575" cmpd="sng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8524831" y="5449879"/>
            <a:ext cx="2740" cy="228484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/>
          <p:cNvSpPr/>
          <p:nvPr/>
        </p:nvSpPr>
        <p:spPr>
          <a:xfrm>
            <a:off x="9597582" y="3171553"/>
            <a:ext cx="1074652" cy="44601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Canny Edge Detection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cxnSp>
        <p:nvCxnSpPr>
          <p:cNvPr id="68" name="Straight Arrow Connector 67"/>
          <p:cNvCxnSpPr>
            <a:stCxn id="174" idx="2"/>
            <a:endCxn id="66" idx="5"/>
          </p:cNvCxnSpPr>
          <p:nvPr/>
        </p:nvCxnSpPr>
        <p:spPr>
          <a:xfrm flipV="1">
            <a:off x="9417428" y="3394562"/>
            <a:ext cx="235906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1658226" y="4796837"/>
            <a:ext cx="1337112" cy="343928"/>
          </a:xfrm>
          <a:prstGeom prst="parallelogram">
            <a:avLst/>
          </a:prstGeom>
          <a:solidFill>
            <a:srgbClr val="FD7BB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mic Sans MS" panose="030F0702030302020204" pitchFamily="66" charset="0"/>
              </a:rPr>
              <a:t>Thresholding</a:t>
            </a:r>
            <a:endParaRPr lang="en-IN" sz="1050" dirty="0">
              <a:latin typeface="Comic Sans MS" panose="030F0702030302020204" pitchFamily="66" charset="0"/>
            </a:endParaRPr>
          </a:p>
        </p:txBody>
      </p:sp>
      <p:sp>
        <p:nvSpPr>
          <p:cNvPr id="69" name="Parallelogram 68"/>
          <p:cNvSpPr/>
          <p:nvPr/>
        </p:nvSpPr>
        <p:spPr>
          <a:xfrm>
            <a:off x="3362568" y="4810337"/>
            <a:ext cx="997272" cy="34392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Bounding Boxes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72" name="Parallelogram 71"/>
          <p:cNvSpPr/>
          <p:nvPr/>
        </p:nvSpPr>
        <p:spPr>
          <a:xfrm>
            <a:off x="3319879" y="5416248"/>
            <a:ext cx="926354" cy="34392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Color filling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74" name="Parallelogram 73"/>
          <p:cNvSpPr/>
          <p:nvPr/>
        </p:nvSpPr>
        <p:spPr>
          <a:xfrm>
            <a:off x="1741674" y="5423745"/>
            <a:ext cx="1193667" cy="34392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Background subtraction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949739" y="4982782"/>
            <a:ext cx="454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5"/>
            <a:endCxn id="74" idx="2"/>
          </p:cNvCxnSpPr>
          <p:nvPr/>
        </p:nvCxnSpPr>
        <p:spPr>
          <a:xfrm flipH="1">
            <a:off x="2892350" y="5588212"/>
            <a:ext cx="470520" cy="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858940" y="5152848"/>
            <a:ext cx="5987" cy="29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99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29</cp:revision>
  <dcterms:created xsi:type="dcterms:W3CDTF">2022-03-25T06:12:00Z</dcterms:created>
  <dcterms:modified xsi:type="dcterms:W3CDTF">2022-03-30T09:31:11Z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0352B9C5BD8E46B99903CA389696D8A8</vt:lpwstr>
  </property>
  <property fmtid="{D5CDD505-2E9C-101B-9397-08002B2CF9AE}" pid="3" name="KSOProductBuildVer">
    <vt:lpwstr>1033-11.2.0.11029</vt:lpwstr>
  </property>
</Properties>
</file>