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9029"/>
            <a:ext cx="2901255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905"/>
            <a:ext cx="2901255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9029"/>
            <a:ext cx="2915543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905"/>
            <a:ext cx="2915543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18490" y="11193780"/>
            <a:ext cx="5344160" cy="8763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CLASSIFIEDROOF TYPE WITH EDGE DETECTED ROOFTOP</a:t>
            </a:r>
            <a:endParaRPr lang="en-IN" altLang="en-US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cxnSp>
        <p:nvCxnSpPr>
          <p:cNvPr id="10" name="Straight Arrow Connector 9"/>
          <p:cNvCxnSpPr>
            <a:endCxn id="18" idx="0"/>
          </p:cNvCxnSpPr>
          <p:nvPr/>
        </p:nvCxnSpPr>
        <p:spPr>
          <a:xfrm>
            <a:off x="3429000" y="4425950"/>
            <a:ext cx="7620" cy="471804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3" idx="3"/>
            <a:endCxn id="32" idx="1"/>
          </p:cNvCxnSpPr>
          <p:nvPr/>
        </p:nvCxnSpPr>
        <p:spPr>
          <a:xfrm>
            <a:off x="4545122" y="9063673"/>
            <a:ext cx="418038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1280160" y="1365250"/>
            <a:ext cx="4467860" cy="71882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Manual </a:t>
            </a:r>
            <a:r>
              <a:rPr lang="en-IN" altLang="en-US" sz="2000" dirty="0" smtClean="0">
                <a:latin typeface="Comic Sans MS" panose="030F0702030302020204" pitchFamily="66" charset="0"/>
                <a:cs typeface="Times New Roman" panose="02020603050405020304" charset="0"/>
              </a:rPr>
              <a:t>Labelling of </a:t>
            </a:r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rooftop types</a:t>
            </a:r>
          </a:p>
        </p:txBody>
      </p:sp>
      <p:cxnSp>
        <p:nvCxnSpPr>
          <p:cNvPr id="26" name="Straight Arrow Connector 25"/>
          <p:cNvCxnSpPr>
            <a:endCxn id="3" idx="0"/>
          </p:cNvCxnSpPr>
          <p:nvPr/>
        </p:nvCxnSpPr>
        <p:spPr>
          <a:xfrm flipH="1">
            <a:off x="3457893" y="2133600"/>
            <a:ext cx="14922" cy="54356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183447" y="145415"/>
            <a:ext cx="2666365" cy="81661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EXTRACTED ROOFTOPS</a:t>
            </a:r>
            <a:endParaRPr lang="en-IN" altLang="en-US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789305" y="2677160"/>
            <a:ext cx="5337175" cy="174879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DATA AUGMENTATION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182880" y="4897754"/>
            <a:ext cx="6507480" cy="28543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COMPARISON OF DIFFERENT MODELS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02660" y="962660"/>
            <a:ext cx="13970" cy="40259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4545123" y="9815195"/>
            <a:ext cx="1712168" cy="62674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Gaussian Blur</a:t>
            </a:r>
          </a:p>
        </p:txBody>
      </p:sp>
      <p:sp>
        <p:nvSpPr>
          <p:cNvPr id="32" name="Rectangles 31"/>
          <p:cNvSpPr/>
          <p:nvPr/>
        </p:nvSpPr>
        <p:spPr>
          <a:xfrm>
            <a:off x="4963160" y="8721090"/>
            <a:ext cx="1294130" cy="68516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FHH</a:t>
            </a:r>
          </a:p>
        </p:txBody>
      </p:sp>
      <p:sp>
        <p:nvSpPr>
          <p:cNvPr id="33" name="Rectangles 32"/>
          <p:cNvSpPr/>
          <p:nvPr/>
        </p:nvSpPr>
        <p:spPr>
          <a:xfrm>
            <a:off x="2735580" y="8717915"/>
            <a:ext cx="1809542" cy="69151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Contrast Normalisation</a:t>
            </a:r>
          </a:p>
        </p:txBody>
      </p:sp>
      <p:sp>
        <p:nvSpPr>
          <p:cNvPr id="34" name="Rectangles 33"/>
          <p:cNvSpPr/>
          <p:nvPr/>
        </p:nvSpPr>
        <p:spPr>
          <a:xfrm>
            <a:off x="789305" y="8716645"/>
            <a:ext cx="1294130" cy="6762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White Balancing</a:t>
            </a:r>
          </a:p>
        </p:txBody>
      </p:sp>
      <p:sp>
        <p:nvSpPr>
          <p:cNvPr id="35" name="Rectangles 34"/>
          <p:cNvSpPr/>
          <p:nvPr/>
        </p:nvSpPr>
        <p:spPr>
          <a:xfrm>
            <a:off x="2183447" y="9815195"/>
            <a:ext cx="1973263" cy="62738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 smtClean="0">
                <a:latin typeface="Comic Sans MS" panose="030F0702030302020204" pitchFamily="66" charset="0"/>
                <a:cs typeface="Times New Roman" panose="02020603050405020304" charset="0"/>
              </a:rPr>
              <a:t>Canny Edge Detection</a:t>
            </a:r>
            <a:endParaRPr lang="en-IN" altLang="en-US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>
            <a:off x="1958975" y="7230745"/>
            <a:ext cx="963295" cy="2008505"/>
          </a:xfrm>
          <a:prstGeom prst="bentConnector3">
            <a:avLst>
              <a:gd name="adj1" fmla="val 62755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2"/>
          </p:cNvCxnSpPr>
          <p:nvPr/>
        </p:nvCxnSpPr>
        <p:spPr>
          <a:xfrm flipH="1">
            <a:off x="5608320" y="9406255"/>
            <a:ext cx="1905" cy="40894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3" idx="1"/>
          </p:cNvCxnSpPr>
          <p:nvPr/>
        </p:nvCxnSpPr>
        <p:spPr>
          <a:xfrm>
            <a:off x="2083435" y="9054783"/>
            <a:ext cx="652145" cy="889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1"/>
            <a:endCxn id="35" idx="3"/>
          </p:cNvCxnSpPr>
          <p:nvPr/>
        </p:nvCxnSpPr>
        <p:spPr>
          <a:xfrm flipH="1">
            <a:off x="4156710" y="10128568"/>
            <a:ext cx="388413" cy="317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</p:cNvCxnSpPr>
          <p:nvPr/>
        </p:nvCxnSpPr>
        <p:spPr>
          <a:xfrm>
            <a:off x="3170079" y="10442575"/>
            <a:ext cx="15081" cy="751205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/>
          <p:cNvSpPr/>
          <p:nvPr/>
        </p:nvSpPr>
        <p:spPr>
          <a:xfrm>
            <a:off x="1032509" y="3232954"/>
            <a:ext cx="1714501" cy="8839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Rotation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747010" y="3220720"/>
            <a:ext cx="1549401" cy="8839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Flipping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40" name="Parallelogram 39"/>
          <p:cNvSpPr/>
          <p:nvPr/>
        </p:nvSpPr>
        <p:spPr>
          <a:xfrm>
            <a:off x="4296411" y="3208655"/>
            <a:ext cx="1666239" cy="8839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Shifting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46" name="Rectangles 25"/>
          <p:cNvSpPr/>
          <p:nvPr/>
        </p:nvSpPr>
        <p:spPr>
          <a:xfrm>
            <a:off x="618490" y="5602605"/>
            <a:ext cx="1774190" cy="394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+mn-lt"/>
              </a:rPr>
              <a:t>Shallow </a:t>
            </a:r>
            <a:r>
              <a:rPr lang="en-IN" altLang="en-US" sz="2000" dirty="0" smtClean="0">
                <a:latin typeface="Comic Sans MS" panose="030F0702030302020204" pitchFamily="66" charset="0"/>
                <a:cs typeface="+mn-lt"/>
              </a:rPr>
              <a:t>CNN</a:t>
            </a:r>
            <a:endParaRPr lang="en-IN" altLang="en-US" sz="2000" dirty="0">
              <a:latin typeface="Comic Sans MS" panose="030F0702030302020204" pitchFamily="66" charset="0"/>
              <a:cs typeface="+mn-lt"/>
            </a:endParaRPr>
          </a:p>
        </p:txBody>
      </p:sp>
      <p:sp>
        <p:nvSpPr>
          <p:cNvPr id="47" name="Rectangles 63"/>
          <p:cNvSpPr/>
          <p:nvPr/>
        </p:nvSpPr>
        <p:spPr>
          <a:xfrm>
            <a:off x="2643981" y="5577208"/>
            <a:ext cx="1652430" cy="3917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2000" b="1" dirty="0" smtClean="0">
              <a:latin typeface="Comic Sans MS" panose="030F0702030302020204" pitchFamily="66" charset="0"/>
              <a:cs typeface="+mn-lt"/>
            </a:endParaRPr>
          </a:p>
          <a:p>
            <a:pPr algn="ctr"/>
            <a:r>
              <a:rPr lang="en-US" altLang="en-US" sz="2000" dirty="0" smtClean="0">
                <a:latin typeface="Comic Sans MS" panose="030F0702030302020204" pitchFamily="66" charset="0"/>
                <a:cs typeface="+mn-lt"/>
              </a:rPr>
              <a:t>ResNet50</a:t>
            </a:r>
            <a:endParaRPr lang="en-IN" altLang="en-US" sz="2000" dirty="0">
              <a:latin typeface="Comic Sans MS" panose="030F0702030302020204" pitchFamily="66" charset="0"/>
              <a:cs typeface="+mn-lt"/>
            </a:endParaRPr>
          </a:p>
          <a:p>
            <a:pPr algn="ctr"/>
            <a:endParaRPr lang="en-IN" altLang="en-US" sz="2000" b="1" dirty="0">
              <a:cs typeface="+mn-lt"/>
            </a:endParaRPr>
          </a:p>
        </p:txBody>
      </p:sp>
      <p:sp>
        <p:nvSpPr>
          <p:cNvPr id="48" name="Rectangles 64"/>
          <p:cNvSpPr/>
          <p:nvPr/>
        </p:nvSpPr>
        <p:spPr>
          <a:xfrm>
            <a:off x="4545122" y="5560137"/>
            <a:ext cx="2056546" cy="4195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+mn-lt"/>
              </a:rPr>
              <a:t>EfficientNetB4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590041" y="6485630"/>
            <a:ext cx="4157979" cy="13970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0041" y="5996940"/>
            <a:ext cx="0" cy="476456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36950" y="5979718"/>
            <a:ext cx="0" cy="476456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48020" y="5969000"/>
            <a:ext cx="0" cy="476456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22383" y="6499600"/>
            <a:ext cx="0" cy="259408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481846" y="6751618"/>
            <a:ext cx="2481314" cy="6347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Majority voting</a:t>
            </a:r>
            <a:endParaRPr lang="en-IN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6165" y="2160530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roof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9408" y="789048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roof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15437" y="1044194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14</cp:revision>
  <dcterms:created xsi:type="dcterms:W3CDTF">2022-01-12T14:13:00Z</dcterms:created>
  <dcterms:modified xsi:type="dcterms:W3CDTF">2022-03-30T13:31:31Z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10034680F57B46D6912514053AEEE938</vt:lpwstr>
  </property>
  <property fmtid="{D5CDD505-2E9C-101B-9397-08002B2CF9AE}" pid="3" name="KSOProductBuildVer">
    <vt:lpwstr>1033-11.2.0.11029</vt:lpwstr>
  </property>
</Properties>
</file>