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9029"/>
            <a:ext cx="2901255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905"/>
            <a:ext cx="2901255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9029"/>
            <a:ext cx="2915543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905"/>
            <a:ext cx="2915543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458595" y="2180115"/>
            <a:ext cx="4554220" cy="99504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200" dirty="0">
                <a:latin typeface="Comic Sans MS" panose="030F0702030302020204" pitchFamily="66" charset="0"/>
                <a:cs typeface="Times New Roman" panose="02020603050405020304" charset="0"/>
              </a:rPr>
              <a:t>S</a:t>
            </a:r>
            <a:r>
              <a:rPr lang="en-US" sz="2200" dirty="0">
                <a:latin typeface="Comic Sans MS" panose="030F0702030302020204" pitchFamily="66" charset="0"/>
                <a:cs typeface="Times New Roman" panose="02020603050405020304" charset="0"/>
              </a:rPr>
              <a:t>uperimpose rectangular shape on roof</a:t>
            </a:r>
          </a:p>
        </p:txBody>
      </p:sp>
      <p:sp>
        <p:nvSpPr>
          <p:cNvPr id="6" name="Rectangles 5"/>
          <p:cNvSpPr/>
          <p:nvPr/>
        </p:nvSpPr>
        <p:spPr>
          <a:xfrm>
            <a:off x="1736407" y="6023135"/>
            <a:ext cx="1753870" cy="88392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P</a:t>
            </a:r>
            <a:r>
              <a:rPr lang="en-US" dirty="0">
                <a:latin typeface="Comic Sans MS" panose="030F0702030302020204" pitchFamily="66" charset="0"/>
                <a:cs typeface="Times New Roman" panose="02020603050405020304" charset="0"/>
              </a:rPr>
              <a:t>erform in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charset="0"/>
              </a:rPr>
              <a:t>landscape &amp; portrait</a:t>
            </a:r>
            <a:endParaRPr lang="en-US" dirty="0">
              <a:latin typeface="Comic Sans MS" panose="030F0702030302020204" pitchFamily="66" charset="0"/>
              <a:cs typeface="Times New Roman" panose="020206030504050203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376102" y="6022499"/>
            <a:ext cx="2301240" cy="85979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P</a:t>
            </a:r>
            <a:r>
              <a:rPr lang="en-US" dirty="0">
                <a:latin typeface="Comic Sans MS" panose="030F0702030302020204" pitchFamily="66" charset="0"/>
                <a:cs typeface="Times New Roman" panose="02020603050405020304" charset="0"/>
              </a:rPr>
              <a:t>erform in landscape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charset="0"/>
              </a:rPr>
              <a:t>mode</a:t>
            </a:r>
            <a:endParaRPr lang="en-US" dirty="0">
              <a:latin typeface="Comic Sans MS" panose="030F0702030302020204" pitchFamily="66" charset="0"/>
              <a:cs typeface="Times New Roman" panose="020206030504050203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33615" y="9849330"/>
            <a:ext cx="4436346" cy="14022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ROOF TYPE WITH GUESSTIMATED NO OF PANELS</a:t>
            </a:r>
            <a:endParaRPr lang="en-IN" altLang="en-US" sz="2000" b="1" dirty="0">
              <a:latin typeface="Century Schoolbook" panose="02040604050505020304" pitchFamily="18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3290" y="514668"/>
            <a:ext cx="3046095" cy="914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CLASSIFIED ROOF TYPES WITH EDGES</a:t>
            </a:r>
            <a:endParaRPr lang="en-US" b="1" dirty="0">
              <a:latin typeface="Century Schoolbook" panose="02040604050505020304" pitchFamily="18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736407" y="7815265"/>
            <a:ext cx="4617402" cy="112585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  <a:cs typeface="Times New Roman" panose="02020603050405020304" charset="0"/>
              </a:rPr>
              <a:t>Count no of modules for the best fit</a:t>
            </a:r>
            <a:endParaRPr lang="en-US" sz="2200" dirty="0">
              <a:latin typeface="Comic Sans MS" panose="030F0702030302020204" pitchFamily="66" charset="0"/>
              <a:cs typeface="Times New Roman" panose="02020603050405020304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2878455" y="3787935"/>
            <a:ext cx="2183765" cy="914400"/>
          </a:xfrm>
          <a:prstGeom prst="diamon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F</a:t>
            </a:r>
            <a:r>
              <a:rPr lang="en-US" dirty="0">
                <a:latin typeface="Comic Sans MS" panose="030F0702030302020204" pitchFamily="66" charset="0"/>
                <a:cs typeface="Times New Roman" panose="02020603050405020304" charset="0"/>
              </a:rPr>
              <a:t>ind type of roof</a:t>
            </a:r>
          </a:p>
        </p:txBody>
      </p:sp>
      <p:cxnSp>
        <p:nvCxnSpPr>
          <p:cNvPr id="15" name="Straight Arrow Connector 14"/>
          <p:cNvCxnSpPr>
            <a:stCxn id="11" idx="4"/>
            <a:endCxn id="4" idx="0"/>
          </p:cNvCxnSpPr>
          <p:nvPr/>
        </p:nvCxnSpPr>
        <p:spPr>
          <a:xfrm>
            <a:off x="3716338" y="1429068"/>
            <a:ext cx="19367" cy="751047"/>
          </a:xfrm>
          <a:prstGeom prst="straightConnector1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3959384" y="3175160"/>
            <a:ext cx="10954" cy="612775"/>
          </a:xfrm>
          <a:prstGeom prst="straightConnector1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51788" y="7102475"/>
            <a:ext cx="0" cy="702945"/>
          </a:xfrm>
          <a:prstGeom prst="straightConnector1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4151788" y="8950965"/>
            <a:ext cx="0" cy="898365"/>
          </a:xfrm>
          <a:prstGeom prst="straightConnector1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-38735" y="3870010"/>
            <a:ext cx="2917190" cy="1313180"/>
          </a:xfrm>
          <a:prstGeom prst="flowChartInputOutpu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Get input of solar tilt angle and row separation value </a:t>
            </a:r>
          </a:p>
        </p:txBody>
      </p:sp>
      <p:cxnSp>
        <p:nvCxnSpPr>
          <p:cNvPr id="24" name="Elbow Connector 23"/>
          <p:cNvCxnSpPr>
            <a:stCxn id="23" idx="4"/>
            <a:endCxn id="6" idx="1"/>
          </p:cNvCxnSpPr>
          <p:nvPr/>
        </p:nvCxnSpPr>
        <p:spPr>
          <a:xfrm rot="16200000" flipH="1">
            <a:off x="937181" y="5665868"/>
            <a:ext cx="1281905" cy="316547"/>
          </a:xfrm>
          <a:prstGeom prst="bentConnector2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>
            <a:off x="4205287" y="4439445"/>
            <a:ext cx="3175" cy="3169285"/>
          </a:xfrm>
          <a:prstGeom prst="bentConnector3">
            <a:avLst>
              <a:gd name="adj1" fmla="val 24690000"/>
            </a:avLst>
          </a:prstGeom>
          <a:ln w="28575">
            <a:solidFill>
              <a:srgbClr val="000099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7" idx="2"/>
          </p:cNvCxnSpPr>
          <p:nvPr/>
        </p:nvCxnSpPr>
        <p:spPr>
          <a:xfrm rot="5400000" flipH="1" flipV="1">
            <a:off x="4057649" y="5437982"/>
            <a:ext cx="24766" cy="2913380"/>
          </a:xfrm>
          <a:prstGeom prst="bentConnector3">
            <a:avLst>
              <a:gd name="adj1" fmla="val -923040"/>
            </a:avLst>
          </a:prstGeom>
          <a:ln w="28575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s 35"/>
          <p:cNvSpPr/>
          <p:nvPr/>
        </p:nvSpPr>
        <p:spPr>
          <a:xfrm>
            <a:off x="4676774" y="5522916"/>
            <a:ext cx="1038860" cy="37719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Times New Roman" panose="02020603050405020304" charset="0"/>
              </a:rPr>
              <a:t>Tilted</a:t>
            </a:r>
          </a:p>
        </p:txBody>
      </p:sp>
      <p:sp>
        <p:nvSpPr>
          <p:cNvPr id="2" name="Rectangles 1"/>
          <p:cNvSpPr/>
          <p:nvPr/>
        </p:nvSpPr>
        <p:spPr>
          <a:xfrm>
            <a:off x="1715769" y="5535139"/>
            <a:ext cx="743585" cy="37719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Times New Roman" panose="02020603050405020304" charset="0"/>
              </a:rPr>
              <a:t>Flat</a:t>
            </a:r>
          </a:p>
        </p:txBody>
      </p:sp>
      <p:cxnSp>
        <p:nvCxnSpPr>
          <p:cNvPr id="19" name="Straight Connector 18"/>
          <p:cNvCxnSpPr>
            <a:stCxn id="13" idx="2"/>
          </p:cNvCxnSpPr>
          <p:nvPr/>
        </p:nvCxnSpPr>
        <p:spPr>
          <a:xfrm flipH="1">
            <a:off x="3948430" y="4702335"/>
            <a:ext cx="21908" cy="573405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15</cp:revision>
  <dcterms:created xsi:type="dcterms:W3CDTF">2022-01-01T06:14:00Z</dcterms:created>
  <dcterms:modified xsi:type="dcterms:W3CDTF">2022-03-30T13:33:41Z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47C834989FBF489BA703AFD39BF787E8</vt:lpwstr>
  </property>
  <property fmtid="{D5CDD505-2E9C-101B-9397-08002B2CF9AE}" pid="3" name="KSOProductBuildVer">
    <vt:lpwstr>1033-11.2.0.11029</vt:lpwstr>
  </property>
</Properties>
</file>