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E331"/>
    <a:srgbClr val="000099"/>
    <a:srgbClr val="15FF15"/>
    <a:srgbClr val="339933"/>
    <a:srgbClr val="FF6699"/>
    <a:srgbClr val="FD7BBC"/>
    <a:srgbClr val="DD0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89045" y="2398867"/>
            <a:ext cx="1136971" cy="796290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200" dirty="0">
                <a:latin typeface="Century Schoolbook" panose="02040604050505020304" pitchFamily="18" charset="0"/>
                <a:cs typeface="Times New Roman" panose="02020603050405020304" pitchFamily="18" charset="0"/>
              </a:rPr>
              <a:t>AIRS </a:t>
            </a:r>
            <a:r>
              <a:rPr lang="en-IN" altLang="en-US" sz="1200" dirty="0" smtClean="0">
                <a:latin typeface="Century Schoolbook" panose="02040604050505020304" pitchFamily="18" charset="0"/>
                <a:cs typeface="Times New Roman" panose="02020603050405020304" pitchFamily="18" charset="0"/>
              </a:rPr>
              <a:t>DATASET</a:t>
            </a:r>
            <a:endParaRPr lang="en-IN" altLang="en-US" sz="1200" dirty="0">
              <a:latin typeface="Century Schoolbook" panose="020406040505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6123842" y="4669605"/>
            <a:ext cx="4574679" cy="2002528"/>
          </a:xfrm>
          <a:prstGeom prst="rect">
            <a:avLst/>
          </a:prstGeom>
          <a:solidFill>
            <a:srgbClr val="71E33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altLang="en-US" sz="1300" b="1" dirty="0" smtClean="0">
                <a:latin typeface="Century Schoolbook" panose="02040604050505020304" pitchFamily="18" charset="0"/>
                <a:cs typeface="+mn-lt"/>
              </a:rPr>
              <a:t>MODULE III: MAXIMAL </a:t>
            </a:r>
            <a:r>
              <a:rPr lang="en-IN" altLang="en-US" sz="1300" b="1" dirty="0">
                <a:latin typeface="Century Schoolbook" panose="02040604050505020304" pitchFamily="18" charset="0"/>
                <a:cs typeface="+mn-lt"/>
              </a:rPr>
              <a:t>MODULE FITTING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837636" y="87794"/>
            <a:ext cx="3321051" cy="35947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 Rooftop Types</a:t>
            </a:r>
          </a:p>
        </p:txBody>
      </p:sp>
      <p:sp>
        <p:nvSpPr>
          <p:cNvPr id="14" name="Oval 13"/>
          <p:cNvSpPr/>
          <p:nvPr/>
        </p:nvSpPr>
        <p:spPr>
          <a:xfrm>
            <a:off x="1504446" y="5807819"/>
            <a:ext cx="3837786" cy="96045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400" dirty="0" smtClean="0">
                <a:latin typeface="Century Schoolbook" panose="02040604050505020304" pitchFamily="18" charset="0"/>
                <a:cs typeface="+mn-lt"/>
              </a:rPr>
              <a:t>CLASSIFIED ROOF TYPE WITH GUESSTIMATED NO OF PANELS</a:t>
            </a:r>
            <a:endParaRPr lang="en-IN" altLang="en-US" sz="1400" dirty="0">
              <a:latin typeface="Century Schoolbook" panose="02040604050505020304" pitchFamily="18" charset="0"/>
              <a:cs typeface="+mn-lt"/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1304189" y="133069"/>
            <a:ext cx="3462726" cy="5515798"/>
          </a:xfrm>
          <a:prstGeom prst="rect">
            <a:avLst/>
          </a:prstGeom>
          <a:ln w="19050" cmpd="sng">
            <a:solidFill>
              <a:srgbClr val="00206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altLang="en-US" sz="1300" b="1" dirty="0" smtClean="0">
                <a:latin typeface="Century Schoolbook" panose="02040604050505020304" pitchFamily="18" charset="0"/>
                <a:cs typeface="+mn-lt"/>
              </a:rPr>
              <a:t>MODULE I: BUILDING DETECTION</a:t>
            </a:r>
            <a:endParaRPr lang="en-IN" altLang="en-US" sz="1300" b="1" dirty="0">
              <a:latin typeface="Century Schoolbook" panose="02040604050505020304" pitchFamily="18" charset="0"/>
              <a:cs typeface="+mn-lt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5759204" y="711803"/>
            <a:ext cx="5153186" cy="3702490"/>
          </a:xfrm>
          <a:prstGeom prst="rect">
            <a:avLst/>
          </a:prstGeom>
          <a:solidFill>
            <a:srgbClr val="71E331"/>
          </a:solidFill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IN" altLang="en-US" sz="1300" b="1" dirty="0" smtClean="0">
                <a:latin typeface="Century Schoolbook" panose="02040604050505020304" pitchFamily="18" charset="0"/>
                <a:cs typeface="+mn-lt"/>
              </a:rPr>
              <a:t>MODULE II: ROOFTOP </a:t>
            </a:r>
            <a:r>
              <a:rPr lang="en-IN" altLang="en-US" sz="1300" b="1" dirty="0">
                <a:latin typeface="Century Schoolbook" panose="02040604050505020304" pitchFamily="18" charset="0"/>
                <a:cs typeface="+mn-lt"/>
              </a:rPr>
              <a:t>CLASSIFICATION &amp; BOUNDARY DETECTION</a:t>
            </a:r>
          </a:p>
        </p:txBody>
      </p:sp>
      <p:sp>
        <p:nvSpPr>
          <p:cNvPr id="26" name="Rectangles 25"/>
          <p:cNvSpPr/>
          <p:nvPr/>
        </p:nvSpPr>
        <p:spPr>
          <a:xfrm>
            <a:off x="6275655" y="1305730"/>
            <a:ext cx="1259205" cy="3718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300" dirty="0">
                <a:latin typeface="Comic Sans MS" panose="030F0702030302020204" pitchFamily="66" charset="0"/>
                <a:cs typeface="+mn-lt"/>
              </a:rPr>
              <a:t>Shallow </a:t>
            </a:r>
            <a:r>
              <a:rPr lang="en-IN" altLang="en-US" sz="1300" dirty="0" smtClean="0">
                <a:latin typeface="Comic Sans MS" panose="030F0702030302020204" pitchFamily="66" charset="0"/>
                <a:cs typeface="+mn-lt"/>
              </a:rPr>
              <a:t>CNN</a:t>
            </a:r>
            <a:endParaRPr lang="en-IN" altLang="en-US" sz="1300" dirty="0">
              <a:latin typeface="Comic Sans MS" panose="030F0702030302020204" pitchFamily="66" charset="0"/>
              <a:cs typeface="+mn-l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370314" y="2869793"/>
            <a:ext cx="4217272" cy="132607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altLang="en-US" b="1" dirty="0">
              <a:cs typeface="+mn-lt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335797" y="394749"/>
            <a:ext cx="4326" cy="316912"/>
          </a:xfrm>
          <a:prstGeom prst="straightConnector1">
            <a:avLst/>
          </a:prstGeom>
          <a:ln w="28575" cmpd="sng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5400000" flipH="1" flipV="1">
            <a:off x="3530430" y="2079086"/>
            <a:ext cx="5149442" cy="1464969"/>
          </a:xfrm>
          <a:prstGeom prst="bentConnector2">
            <a:avLst/>
          </a:prstGeom>
          <a:ln w="28575" cmpd="sng">
            <a:solidFill>
              <a:srgbClr val="00009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s 35"/>
          <p:cNvSpPr/>
          <p:nvPr/>
        </p:nvSpPr>
        <p:spPr>
          <a:xfrm rot="16200000">
            <a:off x="3837100" y="2429687"/>
            <a:ext cx="2409501" cy="37551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sz="1400" dirty="0">
                <a:latin typeface="Century Schoolbook" panose="02040604050505020304" pitchFamily="18" charset="0"/>
                <a:cs typeface="+mn-lt"/>
              </a:rPr>
              <a:t>EXTRACTED ROOFTOPS</a:t>
            </a:r>
          </a:p>
        </p:txBody>
      </p:sp>
      <p:cxnSp>
        <p:nvCxnSpPr>
          <p:cNvPr id="37" name="Elbow Connector 36"/>
          <p:cNvCxnSpPr>
            <a:endCxn id="240" idx="3"/>
          </p:cNvCxnSpPr>
          <p:nvPr/>
        </p:nvCxnSpPr>
        <p:spPr>
          <a:xfrm rot="5400000">
            <a:off x="8784963" y="3766024"/>
            <a:ext cx="3673436" cy="1596117"/>
          </a:xfrm>
          <a:prstGeom prst="bentConnector2">
            <a:avLst/>
          </a:prstGeom>
          <a:ln w="28575" cmpd="sng">
            <a:solidFill>
              <a:srgbClr val="00009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s 42"/>
          <p:cNvSpPr/>
          <p:nvPr/>
        </p:nvSpPr>
        <p:spPr>
          <a:xfrm>
            <a:off x="10727315" y="5529782"/>
            <a:ext cx="554102" cy="278037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</a:t>
            </a:r>
          </a:p>
        </p:txBody>
      </p:sp>
      <p:sp>
        <p:nvSpPr>
          <p:cNvPr id="5" name="Rectangles 4"/>
          <p:cNvSpPr/>
          <p:nvPr/>
        </p:nvSpPr>
        <p:spPr>
          <a:xfrm>
            <a:off x="10412481" y="6052080"/>
            <a:ext cx="665992" cy="305288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Tilted</a:t>
            </a:r>
          </a:p>
        </p:txBody>
      </p:sp>
      <p:sp>
        <p:nvSpPr>
          <p:cNvPr id="64" name="Rectangles 63"/>
          <p:cNvSpPr/>
          <p:nvPr/>
        </p:nvSpPr>
        <p:spPr>
          <a:xfrm>
            <a:off x="7894227" y="1304124"/>
            <a:ext cx="1155700" cy="3854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en-US" sz="1300" b="1" dirty="0" smtClean="0">
              <a:latin typeface="Comic Sans MS" panose="030F0702030302020204" pitchFamily="66" charset="0"/>
              <a:cs typeface="+mn-lt"/>
            </a:endParaRPr>
          </a:p>
          <a:p>
            <a:pPr algn="ctr"/>
            <a:r>
              <a:rPr lang="en-US" altLang="en-US" sz="1300" dirty="0" smtClean="0">
                <a:latin typeface="Comic Sans MS" panose="030F0702030302020204" pitchFamily="66" charset="0"/>
                <a:cs typeface="+mn-lt"/>
              </a:rPr>
              <a:t>ResNet50</a:t>
            </a:r>
            <a:endParaRPr lang="en-IN" altLang="en-US" sz="1300" dirty="0">
              <a:latin typeface="Comic Sans MS" panose="030F0702030302020204" pitchFamily="66" charset="0"/>
              <a:cs typeface="+mn-lt"/>
            </a:endParaRPr>
          </a:p>
          <a:p>
            <a:pPr algn="ctr"/>
            <a:endParaRPr lang="en-IN" altLang="en-US" sz="1300" b="1" dirty="0">
              <a:cs typeface="+mn-lt"/>
            </a:endParaRPr>
          </a:p>
        </p:txBody>
      </p:sp>
      <p:sp>
        <p:nvSpPr>
          <p:cNvPr id="65" name="Rectangles 64"/>
          <p:cNvSpPr/>
          <p:nvPr/>
        </p:nvSpPr>
        <p:spPr>
          <a:xfrm>
            <a:off x="9384742" y="1283152"/>
            <a:ext cx="1443551" cy="4033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altLang="en-US" sz="1300" dirty="0">
                <a:latin typeface="Comic Sans MS" panose="030F0702030302020204" pitchFamily="66" charset="0"/>
                <a:cs typeface="+mn-lt"/>
              </a:rPr>
              <a:t>EfficientNetB4</a:t>
            </a: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9827515" y="5861769"/>
            <a:ext cx="1610529" cy="23662"/>
          </a:xfrm>
          <a:prstGeom prst="straightConnector1">
            <a:avLst/>
          </a:prstGeom>
          <a:ln w="28575" cmpd="sng">
            <a:solidFill>
              <a:srgbClr val="00009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09438" y="534760"/>
            <a:ext cx="3052229" cy="130540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Parallelogram 20"/>
          <p:cNvSpPr/>
          <p:nvPr/>
        </p:nvSpPr>
        <p:spPr>
          <a:xfrm>
            <a:off x="1788446" y="822805"/>
            <a:ext cx="1012118" cy="81186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1889576" y="1048589"/>
            <a:ext cx="86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Clipping of images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sp>
        <p:nvSpPr>
          <p:cNvPr id="49" name="Parallelogram 48"/>
          <p:cNvSpPr/>
          <p:nvPr/>
        </p:nvSpPr>
        <p:spPr>
          <a:xfrm>
            <a:off x="3203270" y="817914"/>
            <a:ext cx="1184338" cy="811866"/>
          </a:xfrm>
          <a:prstGeom prst="parallelogram">
            <a:avLst/>
          </a:prstGeom>
          <a:solidFill>
            <a:srgbClr val="FD7BB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3254200" y="1023792"/>
            <a:ext cx="1090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Resizing &amp; Normalization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12254" y="499368"/>
            <a:ext cx="1929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2715637" y="1161702"/>
            <a:ext cx="580350" cy="2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1504446" y="2146409"/>
            <a:ext cx="3057221" cy="22678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1" name="Picture 70" descr="multine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854" y="2398867"/>
            <a:ext cx="2601595" cy="190944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2269805" y="2224775"/>
            <a:ext cx="2151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MULTIRES UNET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3771" y="1179522"/>
            <a:ext cx="646659" cy="7939"/>
          </a:xfrm>
          <a:prstGeom prst="straightConnector1">
            <a:avLst/>
          </a:prstGeom>
          <a:ln w="28575" cmpd="sng">
            <a:solidFill>
              <a:srgbClr val="00009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/>
          <p:cNvSpPr/>
          <p:nvPr/>
        </p:nvSpPr>
        <p:spPr>
          <a:xfrm>
            <a:off x="1506059" y="4925934"/>
            <a:ext cx="3106857" cy="610768"/>
          </a:xfrm>
          <a:prstGeom prst="roundRect">
            <a:avLst/>
          </a:prstGeom>
          <a:solidFill>
            <a:srgbClr val="FF669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TextBox 72"/>
          <p:cNvSpPr txBox="1"/>
          <p:nvPr/>
        </p:nvSpPr>
        <p:spPr>
          <a:xfrm>
            <a:off x="1693011" y="4972698"/>
            <a:ext cx="2675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subtraction with color filling algorithm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>
            <a:stCxn id="4" idx="1"/>
          </p:cNvCxnSpPr>
          <p:nvPr/>
        </p:nvCxnSpPr>
        <p:spPr>
          <a:xfrm flipH="1" flipV="1">
            <a:off x="657530" y="1161702"/>
            <a:ext cx="1" cy="1237165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/>
          <p:cNvCxnSpPr/>
          <p:nvPr/>
        </p:nvCxnSpPr>
        <p:spPr>
          <a:xfrm flipV="1">
            <a:off x="4776344" y="5403120"/>
            <a:ext cx="605751" cy="1948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/>
          <p:cNvCxnSpPr>
            <a:stCxn id="26" idx="2"/>
          </p:cNvCxnSpPr>
          <p:nvPr/>
        </p:nvCxnSpPr>
        <p:spPr>
          <a:xfrm flipH="1">
            <a:off x="6905257" y="1677563"/>
            <a:ext cx="1" cy="285529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/>
          <p:cNvCxnSpPr/>
          <p:nvPr/>
        </p:nvCxnSpPr>
        <p:spPr>
          <a:xfrm>
            <a:off x="8524831" y="1677563"/>
            <a:ext cx="0" cy="269937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10287240" y="1686540"/>
            <a:ext cx="0" cy="269937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/>
          <p:cNvCxnSpPr/>
          <p:nvPr/>
        </p:nvCxnSpPr>
        <p:spPr>
          <a:xfrm>
            <a:off x="6905258" y="1954032"/>
            <a:ext cx="3394457" cy="517"/>
          </a:xfrm>
          <a:prstGeom prst="line">
            <a:avLst/>
          </a:prstGeom>
          <a:ln w="12700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7337647" y="2252185"/>
            <a:ext cx="2374368" cy="3437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3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     Majority voting 	</a:t>
            </a:r>
            <a:endParaRPr lang="en-IN" altLang="en-US" sz="13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cxnSp>
        <p:nvCxnSpPr>
          <p:cNvPr id="1068" name="Straight Arrow Connector 1067"/>
          <p:cNvCxnSpPr/>
          <p:nvPr/>
        </p:nvCxnSpPr>
        <p:spPr>
          <a:xfrm>
            <a:off x="8524831" y="1965367"/>
            <a:ext cx="0" cy="259408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99903" y="2907681"/>
            <a:ext cx="232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DETECTION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5" name="Straight Arrow Connector 164"/>
          <p:cNvCxnSpPr/>
          <p:nvPr/>
        </p:nvCxnSpPr>
        <p:spPr>
          <a:xfrm>
            <a:off x="3059488" y="1848492"/>
            <a:ext cx="1" cy="306690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3059488" y="4414293"/>
            <a:ext cx="0" cy="509863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Parallelogram 171"/>
          <p:cNvSpPr/>
          <p:nvPr/>
        </p:nvSpPr>
        <p:spPr>
          <a:xfrm>
            <a:off x="6627608" y="3253346"/>
            <a:ext cx="1012118" cy="81186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3" name="Parallelogram 172"/>
          <p:cNvSpPr/>
          <p:nvPr/>
        </p:nvSpPr>
        <p:spPr>
          <a:xfrm>
            <a:off x="7931331" y="3234113"/>
            <a:ext cx="1335413" cy="86558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4" name="Parallelogram 173"/>
          <p:cNvSpPr/>
          <p:nvPr/>
        </p:nvSpPr>
        <p:spPr>
          <a:xfrm>
            <a:off x="9427436" y="3250324"/>
            <a:ext cx="1012118" cy="811866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TextBox 174"/>
          <p:cNvSpPr txBox="1"/>
          <p:nvPr/>
        </p:nvSpPr>
        <p:spPr>
          <a:xfrm>
            <a:off x="6663887" y="3449726"/>
            <a:ext cx="86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White balancing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048725" y="3369982"/>
            <a:ext cx="11277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Fuzzy Histogram Hyberbolization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9536376" y="3487610"/>
            <a:ext cx="869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latin typeface="Comic Sans MS" panose="030F0702030302020204" pitchFamily="66" charset="0"/>
              </a:rPr>
              <a:t>Gaussian blur</a:t>
            </a:r>
            <a:endParaRPr lang="en-IN" sz="1000" dirty="0">
              <a:latin typeface="Comic Sans MS" panose="030F0702030302020204" pitchFamily="66" charset="0"/>
            </a:endParaRPr>
          </a:p>
        </p:txBody>
      </p:sp>
      <p:cxnSp>
        <p:nvCxnSpPr>
          <p:cNvPr id="178" name="Straight Arrow Connector 177"/>
          <p:cNvCxnSpPr>
            <a:stCxn id="172" idx="2"/>
            <a:endCxn id="176" idx="1"/>
          </p:cNvCxnSpPr>
          <p:nvPr/>
        </p:nvCxnSpPr>
        <p:spPr>
          <a:xfrm flipV="1">
            <a:off x="7538243" y="3646981"/>
            <a:ext cx="510482" cy="12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3" idx="2"/>
          </p:cNvCxnSpPr>
          <p:nvPr/>
        </p:nvCxnSpPr>
        <p:spPr>
          <a:xfrm>
            <a:off x="9158546" y="3666906"/>
            <a:ext cx="397806" cy="5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flipH="1">
            <a:off x="8516693" y="2595893"/>
            <a:ext cx="4266" cy="283322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s 35"/>
          <p:cNvSpPr/>
          <p:nvPr/>
        </p:nvSpPr>
        <p:spPr>
          <a:xfrm rot="5400000">
            <a:off x="10156641" y="3787944"/>
            <a:ext cx="3194072" cy="375510"/>
          </a:xfrm>
          <a:prstGeom prst="rect">
            <a:avLst/>
          </a:prstGeom>
          <a:ln>
            <a:solidFill>
              <a:schemeClr val="tx1">
                <a:alpha val="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IN" altLang="en-US" sz="1400" dirty="0" smtClean="0">
                <a:latin typeface="Century Schoolbook" panose="02040604050505020304" pitchFamily="18" charset="0"/>
                <a:cs typeface="+mn-lt"/>
              </a:rPr>
              <a:t> ROOF TYPE WITH EDGE DETECTED ROOFTOP</a:t>
            </a:r>
            <a:endParaRPr lang="en-IN" altLang="en-US" sz="1400" dirty="0">
              <a:latin typeface="Century Schoolbook" panose="02040604050505020304" pitchFamily="18" charset="0"/>
              <a:cs typeface="+mn-lt"/>
            </a:endParaRPr>
          </a:p>
        </p:txBody>
      </p:sp>
      <p:cxnSp>
        <p:nvCxnSpPr>
          <p:cNvPr id="187" name="Straight Connector 186"/>
          <p:cNvCxnSpPr/>
          <p:nvPr/>
        </p:nvCxnSpPr>
        <p:spPr>
          <a:xfrm>
            <a:off x="10930695" y="2727364"/>
            <a:ext cx="507349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ounded Rectangle 234"/>
          <p:cNvSpPr/>
          <p:nvPr/>
        </p:nvSpPr>
        <p:spPr>
          <a:xfrm>
            <a:off x="6917732" y="4982301"/>
            <a:ext cx="3369508" cy="45266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3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Superimpose module grid on roof	</a:t>
            </a:r>
            <a:endParaRPr lang="en-IN" altLang="en-US" sz="13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39" name="Rounded Rectangle 238"/>
          <p:cNvSpPr/>
          <p:nvPr/>
        </p:nvSpPr>
        <p:spPr>
          <a:xfrm>
            <a:off x="6917732" y="5648365"/>
            <a:ext cx="2905889" cy="42680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3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Perform module fitting in landscape 	</a:t>
            </a:r>
            <a:endParaRPr lang="en-IN" altLang="en-US" sz="13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240" name="Rounded Rectangle 239"/>
          <p:cNvSpPr/>
          <p:nvPr/>
        </p:nvSpPr>
        <p:spPr>
          <a:xfrm>
            <a:off x="6917732" y="6204247"/>
            <a:ext cx="2905890" cy="39310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US" sz="1300" dirty="0" smtClean="0">
                <a:latin typeface="Comic Sans MS" panose="030F0702030302020204" pitchFamily="66" charset="0"/>
                <a:cs typeface="Times New Roman" panose="02020603050405020304" pitchFamily="18" charset="0"/>
              </a:rPr>
              <a:t> Perform module fitting in landscape &amp; portrait</a:t>
            </a:r>
            <a:endParaRPr lang="en-IN" altLang="en-US" sz="13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cxnSp>
        <p:nvCxnSpPr>
          <p:cNvPr id="244" name="Straight Connector 243"/>
          <p:cNvCxnSpPr>
            <a:stCxn id="239" idx="1"/>
          </p:cNvCxnSpPr>
          <p:nvPr/>
        </p:nvCxnSpPr>
        <p:spPr>
          <a:xfrm flipH="1">
            <a:off x="6486258" y="5861769"/>
            <a:ext cx="431474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H="1">
            <a:off x="6486258" y="6400801"/>
            <a:ext cx="431474" cy="0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6486258" y="5861769"/>
            <a:ext cx="0" cy="539032"/>
          </a:xfrm>
          <a:prstGeom prst="line">
            <a:avLst/>
          </a:prstGeom>
          <a:ln w="28575">
            <a:solidFill>
              <a:srgbClr val="0000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/>
          <p:nvPr/>
        </p:nvCxnSpPr>
        <p:spPr>
          <a:xfrm flipH="1">
            <a:off x="5372666" y="6204247"/>
            <a:ext cx="1111430" cy="0"/>
          </a:xfrm>
          <a:prstGeom prst="straightConnector1">
            <a:avLst/>
          </a:prstGeom>
          <a:ln w="28575" cmpd="sng">
            <a:solidFill>
              <a:srgbClr val="0000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>
            <a:off x="8524831" y="5449879"/>
            <a:ext cx="2740" cy="228484"/>
          </a:xfrm>
          <a:prstGeom prst="straightConnector1">
            <a:avLst/>
          </a:prstGeom>
          <a:ln w="12700">
            <a:solidFill>
              <a:srgbClr val="00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93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Century Schoolbook</vt:lpstr>
      <vt:lpstr>Comic Sans MS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18</cp:revision>
  <dcterms:created xsi:type="dcterms:W3CDTF">2022-03-25T06:12:00Z</dcterms:created>
  <dcterms:modified xsi:type="dcterms:W3CDTF">2022-03-27T11:03:00Z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0352B9C5BD8E46B99903CA389696D8A8</vt:lpwstr>
  </property>
  <property fmtid="{D5CDD505-2E9C-101B-9397-08002B2CF9AE}" pid="3" name="KSOProductBuildVer">
    <vt:lpwstr>1033-11.2.0.11029</vt:lpwstr>
  </property>
</Properties>
</file>