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Architects Daughter"/>
      <p:regular r:id="rId12"/>
    </p:embeddedFont>
    <p:embeddedFont>
      <p:font typeface="Amatic SC"/>
      <p:regular r:id="rId13"/>
      <p:bold r:id="rId14"/>
    </p:embeddedFont>
    <p:embeddedFont>
      <p:font typeface="Source Code Pr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FD997CE-550E-4539-9551-7607198FA742}">
  <a:tblStyle styleId="{FFD997CE-550E-4539-9551-7607198FA7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AmaticSC-regular.fntdata"/><Relationship Id="rId12" Type="http://schemas.openxmlformats.org/officeDocument/2006/relationships/font" Target="fonts/ArchitectsDaughter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SourceCodePro-regular.fntdata"/><Relationship Id="rId14" Type="http://schemas.openxmlformats.org/officeDocument/2006/relationships/font" Target="fonts/AmaticSC-bold.fntdata"/><Relationship Id="rId17" Type="http://schemas.openxmlformats.org/officeDocument/2006/relationships/font" Target="fonts/SourceCodePro-italic.fntdata"/><Relationship Id="rId16" Type="http://schemas.openxmlformats.org/officeDocument/2006/relationships/font" Target="fonts/SourceCodePr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SourceCodePr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a0bcd234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a0bcd234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a0bcd234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a0bcd234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a475b2a9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a475b2a9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a475b2a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a475b2a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NLP MINI PROJECT 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AUTOMATIC ASSIGNMENT OF incident TICKETS</a:t>
            </a:r>
            <a:endParaRPr sz="4000"/>
          </a:p>
        </p:txBody>
      </p:sp>
      <p:sp>
        <p:nvSpPr>
          <p:cNvPr id="57" name="Google Shape;57;p13"/>
          <p:cNvSpPr txBox="1"/>
          <p:nvPr/>
        </p:nvSpPr>
        <p:spPr>
          <a:xfrm>
            <a:off x="4771800" y="3676775"/>
            <a:ext cx="4179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M. SHRUTHI - 2018103592</a:t>
            </a:r>
            <a:endParaRPr b="1" sz="300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K.S. SUMAIYA FATHIMA - 2018103607</a:t>
            </a:r>
            <a:endParaRPr b="1" sz="300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INTRODUCTION</a:t>
            </a:r>
            <a:endParaRPr sz="4000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5585100" cy="36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chitects Daughter"/>
              <a:buChar char="★"/>
            </a:pPr>
            <a:r>
              <a:rPr lang="en" sz="1700">
                <a:solidFill>
                  <a:srgbClr val="00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Incidents are </a:t>
            </a:r>
            <a:r>
              <a:rPr b="1" lang="en" sz="1700">
                <a:solidFill>
                  <a:srgbClr val="00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issues</a:t>
            </a:r>
            <a:r>
              <a:rPr lang="en" sz="1700">
                <a:solidFill>
                  <a:srgbClr val="00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 or </a:t>
            </a:r>
            <a:r>
              <a:rPr b="1" lang="en" sz="1700">
                <a:solidFill>
                  <a:srgbClr val="00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unplanned interrupts</a:t>
            </a:r>
            <a:r>
              <a:rPr lang="en" sz="1700">
                <a:solidFill>
                  <a:srgbClr val="00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 to IT services.</a:t>
            </a:r>
            <a:endParaRPr sz="1700">
              <a:solidFill>
                <a:srgbClr val="00000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chitects Daughter"/>
              <a:buChar char="★"/>
            </a:pPr>
            <a:r>
              <a:rPr lang="en" sz="1700">
                <a:solidFill>
                  <a:srgbClr val="00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Incidents are processed using a ticketing system.</a:t>
            </a:r>
            <a:endParaRPr sz="1700">
              <a:solidFill>
                <a:srgbClr val="00000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chitects Daughter"/>
              <a:buChar char="★"/>
            </a:pPr>
            <a:r>
              <a:rPr lang="en" sz="1700">
                <a:solidFill>
                  <a:srgbClr val="00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Traditional methods have resulted in </a:t>
            </a:r>
            <a:r>
              <a:rPr b="1" lang="en" sz="1700">
                <a:solidFill>
                  <a:srgbClr val="00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human error</a:t>
            </a:r>
            <a:r>
              <a:rPr lang="en" sz="1700">
                <a:solidFill>
                  <a:srgbClr val="00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 (assigning tickets to wrong time) which led to high waiting time, customer dissatisfaction.</a:t>
            </a:r>
            <a:endParaRPr sz="1700">
              <a:solidFill>
                <a:srgbClr val="00000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chitects Daughter"/>
              <a:buChar char="★"/>
            </a:pPr>
            <a:r>
              <a:rPr b="1" lang="en" sz="1700">
                <a:solidFill>
                  <a:srgbClr val="00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Ticket assigning system</a:t>
            </a:r>
            <a:r>
              <a:rPr lang="en" sz="1700">
                <a:solidFill>
                  <a:srgbClr val="00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 will lead to better resource allocation and cost savings.</a:t>
            </a:r>
            <a:endParaRPr sz="1700">
              <a:solidFill>
                <a:srgbClr val="00000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chitects Daughter"/>
              <a:buChar char="★"/>
            </a:pPr>
            <a:r>
              <a:rPr lang="en" sz="1700">
                <a:solidFill>
                  <a:srgbClr val="00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Incoming issues are analyzed and assessed by organizations support team to fulfil the request.</a:t>
            </a:r>
            <a:endParaRPr sz="1700">
              <a:solidFill>
                <a:srgbClr val="00000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0325" y="1278900"/>
            <a:ext cx="3091975" cy="287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592650" y="140650"/>
            <a:ext cx="3546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Amatic SC"/>
                <a:ea typeface="Amatic SC"/>
                <a:cs typeface="Amatic SC"/>
                <a:sym typeface="Amatic SC"/>
              </a:rPr>
              <a:t>OBJECTIVES</a:t>
            </a:r>
            <a:endParaRPr b="1" sz="4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381750" y="1064875"/>
            <a:ext cx="37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341550" y="941050"/>
            <a:ext cx="3797400" cy="4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chitects Daughter"/>
              <a:buChar char="★"/>
            </a:pPr>
            <a:r>
              <a:rPr lang="en" sz="1700">
                <a:latin typeface="Architects Daughter"/>
                <a:ea typeface="Architects Daughter"/>
                <a:cs typeface="Architects Daughter"/>
                <a:sym typeface="Architects Daughter"/>
              </a:rPr>
              <a:t>To automate the process of assigning tickets to reduce human error and faster the process.</a:t>
            </a:r>
            <a:endParaRPr sz="1700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Architects Daughter"/>
                <a:ea typeface="Architects Daughter"/>
                <a:cs typeface="Architects Daughter"/>
                <a:sym typeface="Architects Daughter"/>
              </a:rPr>
              <a:t>Objectives are as follows:</a:t>
            </a:r>
            <a:endParaRPr sz="1700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chitects Daughter"/>
              <a:buAutoNum type="romanUcPeriod"/>
            </a:pPr>
            <a:r>
              <a:rPr lang="en" sz="1700">
                <a:latin typeface="Architects Daughter"/>
                <a:ea typeface="Architects Daughter"/>
                <a:cs typeface="Architects Daughter"/>
                <a:sym typeface="Architects Daughter"/>
              </a:rPr>
              <a:t>Understand</a:t>
            </a:r>
            <a:r>
              <a:rPr lang="en" sz="1700">
                <a:latin typeface="Architects Daughter"/>
                <a:ea typeface="Architects Daughter"/>
                <a:cs typeface="Architects Daughter"/>
                <a:sym typeface="Architects Daughter"/>
              </a:rPr>
              <a:t> the data </a:t>
            </a:r>
            <a:endParaRPr sz="1700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Architects Daughter"/>
              <a:buAutoNum type="alphaUcPeriod"/>
            </a:pPr>
            <a:r>
              <a:rPr lang="en" sz="1700">
                <a:latin typeface="Architects Daughter"/>
                <a:ea typeface="Architects Daughter"/>
                <a:cs typeface="Architects Daughter"/>
                <a:sym typeface="Architects Daughter"/>
              </a:rPr>
              <a:t>Perform EDA.</a:t>
            </a:r>
            <a:endParaRPr sz="1700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Architects Daughter"/>
              <a:buAutoNum type="alphaUcPeriod"/>
            </a:pPr>
            <a:r>
              <a:rPr lang="en" sz="1700">
                <a:latin typeface="Architects Daughter"/>
                <a:ea typeface="Architects Daughter"/>
                <a:cs typeface="Architects Daughter"/>
                <a:sym typeface="Architects Daughter"/>
              </a:rPr>
              <a:t>Plot graphs and visualize.</a:t>
            </a:r>
            <a:endParaRPr sz="1700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chitects Daughter"/>
              <a:buAutoNum type="romanUcPeriod"/>
            </a:pPr>
            <a:r>
              <a:rPr lang="en" sz="1700">
                <a:latin typeface="Architects Daughter"/>
                <a:ea typeface="Architects Daughter"/>
                <a:cs typeface="Architects Daughter"/>
                <a:sym typeface="Architects Daughter"/>
              </a:rPr>
              <a:t>Pre-process the data.</a:t>
            </a:r>
            <a:endParaRPr sz="1700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chitects Daughter"/>
              <a:buAutoNum type="romanUcPeriod"/>
            </a:pPr>
            <a:r>
              <a:rPr lang="en" sz="1700">
                <a:latin typeface="Architects Daughter"/>
                <a:ea typeface="Architects Daughter"/>
                <a:cs typeface="Architects Daughter"/>
                <a:sym typeface="Architects Daughter"/>
              </a:rPr>
              <a:t>Try Different embeddings:</a:t>
            </a:r>
            <a:endParaRPr sz="1700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Architects Daughter"/>
              <a:buAutoNum type="alphaUcPeriod"/>
            </a:pPr>
            <a:r>
              <a:rPr lang="en" sz="1700">
                <a:latin typeface="Architects Daughter"/>
                <a:ea typeface="Architects Daughter"/>
                <a:cs typeface="Architects Daughter"/>
                <a:sym typeface="Architects Daughter"/>
              </a:rPr>
              <a:t>Tf-Idf.</a:t>
            </a:r>
            <a:endParaRPr sz="1700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Architects Daughter"/>
              <a:buAutoNum type="alphaUcPeriod"/>
            </a:pPr>
            <a:r>
              <a:rPr lang="en" sz="1700">
                <a:latin typeface="Architects Daughter"/>
                <a:ea typeface="Architects Daughter"/>
                <a:cs typeface="Architects Daughter"/>
                <a:sym typeface="Architects Daughter"/>
              </a:rPr>
              <a:t>Word2Vec.</a:t>
            </a:r>
            <a:endParaRPr sz="1700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chitects Daughter"/>
              <a:buAutoNum type="romanUcPeriod"/>
            </a:pPr>
            <a:r>
              <a:rPr lang="en" sz="1700">
                <a:latin typeface="Architects Daughter"/>
                <a:ea typeface="Architects Daughter"/>
                <a:cs typeface="Architects Daughter"/>
                <a:sym typeface="Architects Daughter"/>
              </a:rPr>
              <a:t>Try for different models and different epochs.</a:t>
            </a:r>
            <a:endParaRPr sz="17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5807025" y="264475"/>
            <a:ext cx="1598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Amatic SC"/>
                <a:ea typeface="Amatic SC"/>
                <a:cs typeface="Amatic SC"/>
                <a:sym typeface="Amatic SC"/>
              </a:rPr>
              <a:t>DATASET</a:t>
            </a:r>
            <a:endParaRPr b="1" sz="4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4842125" y="1024675"/>
            <a:ext cx="4083900" cy="28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chitects Daughter"/>
              <a:buChar char="★"/>
            </a:pPr>
            <a:r>
              <a:rPr lang="en" sz="1700">
                <a:latin typeface="Architects Daughter"/>
                <a:ea typeface="Architects Daughter"/>
                <a:cs typeface="Architects Daughter"/>
                <a:sym typeface="Architects Daughter"/>
              </a:rPr>
              <a:t>The dataset consists of 4 columns:</a:t>
            </a:r>
            <a:endParaRPr sz="1700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chitects Daughter"/>
              <a:buChar char="○"/>
            </a:pPr>
            <a:r>
              <a:rPr lang="en" sz="1700">
                <a:latin typeface="Architects Daughter"/>
                <a:ea typeface="Architects Daughter"/>
                <a:cs typeface="Architects Daughter"/>
                <a:sym typeface="Architects Daughter"/>
              </a:rPr>
              <a:t>Short Description</a:t>
            </a:r>
            <a:endParaRPr sz="1700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chitects Daughter"/>
              <a:buChar char="○"/>
            </a:pPr>
            <a:r>
              <a:rPr lang="en" sz="1700">
                <a:latin typeface="Architects Daughter"/>
                <a:ea typeface="Architects Daughter"/>
                <a:cs typeface="Architects Daughter"/>
                <a:sym typeface="Architects Daughter"/>
              </a:rPr>
              <a:t>Description</a:t>
            </a:r>
            <a:endParaRPr sz="1700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chitects Daughter"/>
              <a:buChar char="○"/>
            </a:pPr>
            <a:r>
              <a:rPr lang="en" sz="1700">
                <a:latin typeface="Architects Daughter"/>
                <a:ea typeface="Architects Daughter"/>
                <a:cs typeface="Architects Daughter"/>
                <a:sym typeface="Architects Daughter"/>
              </a:rPr>
              <a:t>Caller id</a:t>
            </a:r>
            <a:endParaRPr sz="1700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chitects Daughter"/>
              <a:buChar char="○"/>
            </a:pPr>
            <a:r>
              <a:rPr lang="en" sz="1700">
                <a:latin typeface="Architects Daughter"/>
                <a:ea typeface="Architects Daughter"/>
                <a:cs typeface="Architects Daughter"/>
                <a:sym typeface="Architects Daughter"/>
              </a:rPr>
              <a:t>Assignment group</a:t>
            </a:r>
            <a:endParaRPr sz="1700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chitects Daughter"/>
              <a:buChar char="★"/>
            </a:pPr>
            <a:r>
              <a:rPr lang="en" sz="1700">
                <a:latin typeface="Architects Daughter"/>
                <a:ea typeface="Architects Daughter"/>
                <a:cs typeface="Architects Daughter"/>
                <a:sym typeface="Architects Daughter"/>
              </a:rPr>
              <a:t>Each group addresses different set of problems arised by the </a:t>
            </a:r>
            <a:r>
              <a:rPr lang="en" sz="1700">
                <a:latin typeface="Architects Daughter"/>
                <a:ea typeface="Architects Daughter"/>
                <a:cs typeface="Architects Daughter"/>
                <a:sym typeface="Architects Daughter"/>
              </a:rPr>
              <a:t>customers.</a:t>
            </a:r>
            <a:endParaRPr sz="1700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20242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Methodology diagram</a:t>
            </a:r>
            <a:endParaRPr sz="4000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375" y="1328750"/>
            <a:ext cx="8677275" cy="263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7"/>
          <p:cNvGraphicFramePr/>
          <p:nvPr/>
        </p:nvGraphicFramePr>
        <p:xfrm>
          <a:off x="105825" y="915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{FFD997CE-550E-4539-9551-7607198FA742}</a:tableStyleId>
              </a:tblPr>
              <a:tblGrid>
                <a:gridCol w="1458625"/>
                <a:gridCol w="1418475"/>
                <a:gridCol w="1436525"/>
              </a:tblGrid>
              <a:tr h="36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MODEL</a:t>
                      </a:r>
                      <a:endParaRPr b="1"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LOSS</a:t>
                      </a:r>
                      <a:endParaRPr b="1"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ACCURACY</a:t>
                      </a:r>
                      <a:endParaRPr b="1"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T="91425" marB="91425" marR="91425" marL="91425"/>
                </a:tc>
              </a:tr>
              <a:tr h="580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LSTM with Tf-Idf</a:t>
                      </a:r>
                      <a:endParaRPr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Train - 1.2311</a:t>
                      </a:r>
                      <a:endParaRPr>
                        <a:highlight>
                          <a:srgbClr val="FFFFFF"/>
                        </a:highlight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Val - </a:t>
                      </a:r>
                      <a:r>
                        <a:rPr lang="en">
                          <a:highlight>
                            <a:srgbClr val="FFFFFF"/>
                          </a:highlight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3.6114</a:t>
                      </a:r>
                      <a:endParaRPr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Train - 0.6303</a:t>
                      </a:r>
                      <a:endParaRPr>
                        <a:highlight>
                          <a:srgbClr val="FFFFFF"/>
                        </a:highlight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Val - </a:t>
                      </a:r>
                      <a:r>
                        <a:rPr lang="en">
                          <a:highlight>
                            <a:srgbClr val="FFFFFF"/>
                          </a:highlight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0.3397</a:t>
                      </a:r>
                      <a:endParaRPr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T="91425" marB="91425" marR="91425" marL="91425"/>
                </a:tc>
              </a:tr>
              <a:tr h="104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LSTM with Word2Vec (without sampling)</a:t>
                      </a:r>
                      <a:endParaRPr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Train - </a:t>
                      </a:r>
                      <a:r>
                        <a:rPr lang="en">
                          <a:highlight>
                            <a:srgbClr val="FFFFFF"/>
                          </a:highlight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1.0529</a:t>
                      </a:r>
                      <a:endParaRPr>
                        <a:highlight>
                          <a:srgbClr val="FFFFFF"/>
                        </a:highlight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Val - </a:t>
                      </a:r>
                      <a:r>
                        <a:rPr lang="en">
                          <a:highlight>
                            <a:srgbClr val="FFFFFF"/>
                          </a:highlight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1.5651</a:t>
                      </a:r>
                      <a:endParaRPr>
                        <a:highlight>
                          <a:srgbClr val="FFFFFF"/>
                        </a:highlight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Train - </a:t>
                      </a:r>
                      <a:r>
                        <a:rPr lang="en">
                          <a:highlight>
                            <a:srgbClr val="FFFFFF"/>
                          </a:highlight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0.8825</a:t>
                      </a:r>
                      <a:endParaRPr>
                        <a:highlight>
                          <a:srgbClr val="FFFFFF"/>
                        </a:highlight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Val - </a:t>
                      </a:r>
                      <a:r>
                        <a:rPr lang="en">
                          <a:highlight>
                            <a:srgbClr val="FFFFFF"/>
                          </a:highlight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1.6644</a:t>
                      </a:r>
                      <a:endParaRPr>
                        <a:highlight>
                          <a:srgbClr val="FFFFFF"/>
                        </a:highlight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Train - </a:t>
                      </a:r>
                      <a:r>
                        <a:rPr lang="en">
                          <a:highlight>
                            <a:srgbClr val="FFFFFF"/>
                          </a:highlight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0.6940</a:t>
                      </a:r>
                      <a:endParaRPr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Val - </a:t>
                      </a:r>
                      <a:r>
                        <a:rPr lang="en">
                          <a:highlight>
                            <a:srgbClr val="FFFFFF"/>
                          </a:highlight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0.6188</a:t>
                      </a:r>
                      <a:endParaRPr>
                        <a:highlight>
                          <a:srgbClr val="FFFFFF"/>
                        </a:highlight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Train - </a:t>
                      </a:r>
                      <a:r>
                        <a:rPr lang="en">
                          <a:highlight>
                            <a:srgbClr val="FFFFFF"/>
                          </a:highlight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0.7397</a:t>
                      </a:r>
                      <a:endParaRPr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Val - </a:t>
                      </a:r>
                      <a:r>
                        <a:rPr lang="en">
                          <a:highlight>
                            <a:srgbClr val="FFFFFF"/>
                          </a:highlight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0.6082</a:t>
                      </a:r>
                      <a:endParaRPr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4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LSTM with Word2Vec (with sampling)</a:t>
                      </a:r>
                      <a:endParaRPr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Train - </a:t>
                      </a:r>
                      <a:r>
                        <a:rPr lang="en">
                          <a:highlight>
                            <a:srgbClr val="FFFFFF"/>
                          </a:highlight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0.3832</a:t>
                      </a:r>
                      <a:endParaRPr>
                        <a:highlight>
                          <a:srgbClr val="FFFFFF"/>
                        </a:highlight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Val - </a:t>
                      </a:r>
                      <a:r>
                        <a:rPr lang="en">
                          <a:highlight>
                            <a:srgbClr val="FFFFFF"/>
                          </a:highlight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0.5105</a:t>
                      </a:r>
                      <a:endParaRPr>
                        <a:highlight>
                          <a:srgbClr val="FFFFFF"/>
                        </a:highlight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Train - </a:t>
                      </a:r>
                      <a:r>
                        <a:rPr lang="en">
                          <a:highlight>
                            <a:srgbClr val="FFFFFF"/>
                          </a:highlight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0.2327</a:t>
                      </a:r>
                      <a:endParaRPr>
                        <a:highlight>
                          <a:srgbClr val="FFFFFF"/>
                        </a:highlight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Val - </a:t>
                      </a:r>
                      <a:r>
                        <a:rPr lang="en">
                          <a:highlight>
                            <a:srgbClr val="FFFFFF"/>
                          </a:highlight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0.4576</a:t>
                      </a:r>
                      <a:endParaRPr>
                        <a:highlight>
                          <a:srgbClr val="FFFFFF"/>
                        </a:highlight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highlight>
                          <a:srgbClr val="FFFFFF"/>
                        </a:highlight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Train - </a:t>
                      </a:r>
                      <a:r>
                        <a:rPr lang="en">
                          <a:highlight>
                            <a:srgbClr val="FFFFFF"/>
                          </a:highlight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0.8729</a:t>
                      </a:r>
                      <a:endParaRPr>
                        <a:highlight>
                          <a:srgbClr val="FFFFFF"/>
                        </a:highlight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Val - </a:t>
                      </a:r>
                      <a:r>
                        <a:rPr lang="en">
                          <a:highlight>
                            <a:srgbClr val="FFFFFF"/>
                          </a:highlight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0.8479</a:t>
                      </a:r>
                      <a:endParaRPr>
                        <a:highlight>
                          <a:srgbClr val="FFFFFF"/>
                        </a:highlight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Train - </a:t>
                      </a:r>
                      <a:r>
                        <a:rPr lang="en">
                          <a:highlight>
                            <a:srgbClr val="FFFFFF"/>
                          </a:highlight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0.9120</a:t>
                      </a:r>
                      <a:endParaRPr>
                        <a:highlight>
                          <a:srgbClr val="FFFFFF"/>
                        </a:highlight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Val - </a:t>
                      </a:r>
                      <a:r>
                        <a:rPr lang="en">
                          <a:highlight>
                            <a:srgbClr val="FFFFFF"/>
                          </a:highlight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0.8842</a:t>
                      </a:r>
                      <a:endParaRPr>
                        <a:highlight>
                          <a:srgbClr val="FFFFFF"/>
                        </a:highlight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highlight>
                          <a:srgbClr val="FFFFFF"/>
                        </a:highlight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85" name="Google Shape;85;p17"/>
          <p:cNvCxnSpPr/>
          <p:nvPr/>
        </p:nvCxnSpPr>
        <p:spPr>
          <a:xfrm>
            <a:off x="1556250" y="2529225"/>
            <a:ext cx="286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7"/>
          <p:cNvCxnSpPr/>
          <p:nvPr/>
        </p:nvCxnSpPr>
        <p:spPr>
          <a:xfrm>
            <a:off x="1556250" y="3678475"/>
            <a:ext cx="286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0025" y="272850"/>
            <a:ext cx="3399056" cy="225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5750" y="2661550"/>
            <a:ext cx="3481869" cy="23094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>
            <p:ph type="title"/>
          </p:nvPr>
        </p:nvSpPr>
        <p:spPr>
          <a:xfrm>
            <a:off x="381750" y="41700"/>
            <a:ext cx="3918000" cy="80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PERFORMANCE</a:t>
            </a:r>
            <a:endParaRPr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