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8" r:id="rId2"/>
    <p:sldId id="256" r:id="rId3"/>
    <p:sldId id="257" r:id="rId4"/>
    <p:sldId id="261" r:id="rId5"/>
    <p:sldId id="262" r:id="rId6"/>
    <p:sldId id="259" r:id="rId7"/>
    <p:sldId id="263" r:id="rId8"/>
    <p:sldId id="260" r:id="rId9"/>
    <p:sldId id="264" r:id="rId10"/>
    <p:sldId id="272" r:id="rId11"/>
    <p:sldId id="265" r:id="rId12"/>
    <p:sldId id="266" r:id="rId13"/>
    <p:sldId id="267" r:id="rId14"/>
    <p:sldId id="269" r:id="rId15"/>
    <p:sldId id="268" r:id="rId16"/>
    <p:sldId id="273" r:id="rId17"/>
    <p:sldId id="275" r:id="rId18"/>
    <p:sldId id="274" r:id="rId19"/>
    <p:sldId id="270" r:id="rId20"/>
    <p:sldId id="276" r:id="rId21"/>
    <p:sldId id="277" r:id="rId22"/>
    <p:sldId id="278" r:id="rId23"/>
    <p:sldId id="279" r:id="rId24"/>
    <p:sldId id="280" r:id="rId25"/>
    <p:sldId id="281" r:id="rId26"/>
    <p:sldId id="271" r:id="rId27"/>
    <p:sldId id="282" r:id="rId28"/>
    <p:sldId id="283" r:id="rId29"/>
    <p:sldId id="304" r:id="rId30"/>
    <p:sldId id="284" r:id="rId31"/>
    <p:sldId id="285" r:id="rId32"/>
    <p:sldId id="286" r:id="rId33"/>
    <p:sldId id="287" r:id="rId34"/>
    <p:sldId id="288" r:id="rId35"/>
    <p:sldId id="289" r:id="rId36"/>
    <p:sldId id="290" r:id="rId37"/>
    <p:sldId id="305" r:id="rId38"/>
    <p:sldId id="291" r:id="rId39"/>
    <p:sldId id="292" r:id="rId40"/>
    <p:sldId id="293" r:id="rId41"/>
    <p:sldId id="295" r:id="rId42"/>
    <p:sldId id="294" r:id="rId43"/>
    <p:sldId id="296" r:id="rId44"/>
    <p:sldId id="297" r:id="rId45"/>
    <p:sldId id="307" r:id="rId46"/>
    <p:sldId id="298" r:id="rId47"/>
    <p:sldId id="299" r:id="rId48"/>
    <p:sldId id="300" r:id="rId49"/>
    <p:sldId id="301" r:id="rId50"/>
    <p:sldId id="302" r:id="rId51"/>
    <p:sldId id="306" r:id="rId52"/>
    <p:sldId id="314" r:id="rId53"/>
    <p:sldId id="315" r:id="rId54"/>
    <p:sldId id="308" r:id="rId55"/>
    <p:sldId id="312" r:id="rId56"/>
    <p:sldId id="311" r:id="rId57"/>
    <p:sldId id="313" r:id="rId58"/>
    <p:sldId id="309" r:id="rId59"/>
    <p:sldId id="310" r:id="rId60"/>
    <p:sldId id="303" r:id="rId6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pal Kaur Aujla" userId="6bfdc8ad3dab0ccb" providerId="LiveId" clId="{78E86798-D919-4EB5-ACDF-3797DF97E73C}"/>
    <pc:docChg chg="undo custSel addSld modSld">
      <pc:chgData name="Harpal Kaur Aujla" userId="6bfdc8ad3dab0ccb" providerId="LiveId" clId="{78E86798-D919-4EB5-ACDF-3797DF97E73C}" dt="2021-06-21T10:38:42.288" v="1657" actId="313"/>
      <pc:docMkLst>
        <pc:docMk/>
      </pc:docMkLst>
      <pc:sldChg chg="delSp modSp mod">
        <pc:chgData name="Harpal Kaur Aujla" userId="6bfdc8ad3dab0ccb" providerId="LiveId" clId="{78E86798-D919-4EB5-ACDF-3797DF97E73C}" dt="2021-06-21T10:34:05.118" v="1612" actId="21"/>
        <pc:sldMkLst>
          <pc:docMk/>
          <pc:sldMk cId="2661759399" sldId="256"/>
        </pc:sldMkLst>
        <pc:spChg chg="del mod">
          <ac:chgData name="Harpal Kaur Aujla" userId="6bfdc8ad3dab0ccb" providerId="LiveId" clId="{78E86798-D919-4EB5-ACDF-3797DF97E73C}" dt="2021-06-21T10:34:01.201" v="1611" actId="21"/>
          <ac:spMkLst>
            <pc:docMk/>
            <pc:sldMk cId="2661759399" sldId="256"/>
            <ac:spMk id="2" creationId="{54F64B38-C7BB-4270-9836-24A822653E2B}"/>
          </ac:spMkLst>
        </pc:spChg>
        <pc:spChg chg="del mod">
          <ac:chgData name="Harpal Kaur Aujla" userId="6bfdc8ad3dab0ccb" providerId="LiveId" clId="{78E86798-D919-4EB5-ACDF-3797DF97E73C}" dt="2021-06-21T10:34:05.118" v="1612" actId="21"/>
          <ac:spMkLst>
            <pc:docMk/>
            <pc:sldMk cId="2661759399" sldId="256"/>
            <ac:spMk id="3" creationId="{1FF68F4D-A587-4463-8914-6D9015BC151B}"/>
          </ac:spMkLst>
        </pc:spChg>
      </pc:sldChg>
      <pc:sldChg chg="delSp modSp mod">
        <pc:chgData name="Harpal Kaur Aujla" userId="6bfdc8ad3dab0ccb" providerId="LiveId" clId="{78E86798-D919-4EB5-ACDF-3797DF97E73C}" dt="2021-06-21T10:33:55.901" v="1610" actId="21"/>
        <pc:sldMkLst>
          <pc:docMk/>
          <pc:sldMk cId="3666673904" sldId="258"/>
        </pc:sldMkLst>
        <pc:spChg chg="del mod">
          <ac:chgData name="Harpal Kaur Aujla" userId="6bfdc8ad3dab0ccb" providerId="LiveId" clId="{78E86798-D919-4EB5-ACDF-3797DF97E73C}" dt="2021-06-21T10:33:55.901" v="1610" actId="21"/>
          <ac:spMkLst>
            <pc:docMk/>
            <pc:sldMk cId="3666673904" sldId="258"/>
            <ac:spMk id="2" creationId="{2157B60E-56C9-4FD5-A5E0-28E5DE128BD8}"/>
          </ac:spMkLst>
        </pc:spChg>
      </pc:sldChg>
      <pc:sldChg chg="modSp mod">
        <pc:chgData name="Harpal Kaur Aujla" userId="6bfdc8ad3dab0ccb" providerId="LiveId" clId="{78E86798-D919-4EB5-ACDF-3797DF97E73C}" dt="2021-06-21T10:34:46.097" v="1619" actId="14100"/>
        <pc:sldMkLst>
          <pc:docMk/>
          <pc:sldMk cId="3178431167" sldId="261"/>
        </pc:sldMkLst>
        <pc:spChg chg="mod">
          <ac:chgData name="Harpal Kaur Aujla" userId="6bfdc8ad3dab0ccb" providerId="LiveId" clId="{78E86798-D919-4EB5-ACDF-3797DF97E73C}" dt="2021-06-21T10:34:27.571" v="1616" actId="14100"/>
          <ac:spMkLst>
            <pc:docMk/>
            <pc:sldMk cId="3178431167" sldId="261"/>
            <ac:spMk id="2" creationId="{6D234E0A-CF17-498F-9286-075416C5C872}"/>
          </ac:spMkLst>
        </pc:spChg>
        <pc:spChg chg="mod">
          <ac:chgData name="Harpal Kaur Aujla" userId="6bfdc8ad3dab0ccb" providerId="LiveId" clId="{78E86798-D919-4EB5-ACDF-3797DF97E73C}" dt="2021-06-21T10:34:46.097" v="1619" actId="14100"/>
          <ac:spMkLst>
            <pc:docMk/>
            <pc:sldMk cId="3178431167" sldId="261"/>
            <ac:spMk id="3" creationId="{8848B3FE-014C-4150-9396-09C16355FB0F}"/>
          </ac:spMkLst>
        </pc:spChg>
      </pc:sldChg>
      <pc:sldChg chg="modSp mod">
        <pc:chgData name="Harpal Kaur Aujla" userId="6bfdc8ad3dab0ccb" providerId="LiveId" clId="{78E86798-D919-4EB5-ACDF-3797DF97E73C}" dt="2021-06-21T10:35:24.546" v="1631" actId="20577"/>
        <pc:sldMkLst>
          <pc:docMk/>
          <pc:sldMk cId="4182353572" sldId="262"/>
        </pc:sldMkLst>
        <pc:spChg chg="mod">
          <ac:chgData name="Harpal Kaur Aujla" userId="6bfdc8ad3dab0ccb" providerId="LiveId" clId="{78E86798-D919-4EB5-ACDF-3797DF97E73C}" dt="2021-06-21T10:35:24.546" v="1631" actId="20577"/>
          <ac:spMkLst>
            <pc:docMk/>
            <pc:sldMk cId="4182353572" sldId="262"/>
            <ac:spMk id="3" creationId="{F52BE512-A604-4952-8EA9-CAB7524CB18E}"/>
          </ac:spMkLst>
        </pc:spChg>
      </pc:sldChg>
      <pc:sldChg chg="addSp modSp new mod">
        <pc:chgData name="Harpal Kaur Aujla" userId="6bfdc8ad3dab0ccb" providerId="LiveId" clId="{78E86798-D919-4EB5-ACDF-3797DF97E73C}" dt="2021-06-07T04:45:30.291" v="38" actId="20577"/>
        <pc:sldMkLst>
          <pc:docMk/>
          <pc:sldMk cId="1601757140" sldId="265"/>
        </pc:sldMkLst>
        <pc:spChg chg="add mod">
          <ac:chgData name="Harpal Kaur Aujla" userId="6bfdc8ad3dab0ccb" providerId="LiveId" clId="{78E86798-D919-4EB5-ACDF-3797DF97E73C}" dt="2021-06-07T04:45:30.291" v="38" actId="20577"/>
          <ac:spMkLst>
            <pc:docMk/>
            <pc:sldMk cId="1601757140" sldId="265"/>
            <ac:spMk id="3" creationId="{96D4A016-D58F-4744-89BC-C29B604BBDF1}"/>
          </ac:spMkLst>
        </pc:spChg>
        <pc:spChg chg="add mod">
          <ac:chgData name="Harpal Kaur Aujla" userId="6bfdc8ad3dab0ccb" providerId="LiveId" clId="{78E86798-D919-4EB5-ACDF-3797DF97E73C}" dt="2021-06-07T04:44:50.486" v="32" actId="14100"/>
          <ac:spMkLst>
            <pc:docMk/>
            <pc:sldMk cId="1601757140" sldId="265"/>
            <ac:spMk id="4" creationId="{B76063C6-B060-48C7-A2AF-D98904ADEFD9}"/>
          </ac:spMkLst>
        </pc:spChg>
      </pc:sldChg>
      <pc:sldChg chg="addSp modSp new mod">
        <pc:chgData name="Harpal Kaur Aujla" userId="6bfdc8ad3dab0ccb" providerId="LiveId" clId="{78E86798-D919-4EB5-ACDF-3797DF97E73C}" dt="2021-06-07T08:00:25.598" v="582" actId="14100"/>
        <pc:sldMkLst>
          <pc:docMk/>
          <pc:sldMk cId="1933057957" sldId="266"/>
        </pc:sldMkLst>
        <pc:spChg chg="add mod">
          <ac:chgData name="Harpal Kaur Aujla" userId="6bfdc8ad3dab0ccb" providerId="LiveId" clId="{78E86798-D919-4EB5-ACDF-3797DF97E73C}" dt="2021-06-07T04:50:08.995" v="223" actId="207"/>
          <ac:spMkLst>
            <pc:docMk/>
            <pc:sldMk cId="1933057957" sldId="266"/>
            <ac:spMk id="3" creationId="{974EECBA-DFE9-4C97-A956-4C379868BAB8}"/>
          </ac:spMkLst>
        </pc:spChg>
        <pc:spChg chg="add mod">
          <ac:chgData name="Harpal Kaur Aujla" userId="6bfdc8ad3dab0ccb" providerId="LiveId" clId="{78E86798-D919-4EB5-ACDF-3797DF97E73C}" dt="2021-06-07T08:00:25.598" v="582" actId="14100"/>
          <ac:spMkLst>
            <pc:docMk/>
            <pc:sldMk cId="1933057957" sldId="266"/>
            <ac:spMk id="4" creationId="{560E1761-35A6-4A76-BFE7-9107288020C1}"/>
          </ac:spMkLst>
        </pc:spChg>
      </pc:sldChg>
      <pc:sldChg chg="addSp modSp new mod">
        <pc:chgData name="Harpal Kaur Aujla" userId="6bfdc8ad3dab0ccb" providerId="LiveId" clId="{78E86798-D919-4EB5-ACDF-3797DF97E73C}" dt="2021-06-07T08:02:16.397" v="612" actId="14100"/>
        <pc:sldMkLst>
          <pc:docMk/>
          <pc:sldMk cId="2835577500" sldId="267"/>
        </pc:sldMkLst>
        <pc:spChg chg="add mod">
          <ac:chgData name="Harpal Kaur Aujla" userId="6bfdc8ad3dab0ccb" providerId="LiveId" clId="{78E86798-D919-4EB5-ACDF-3797DF97E73C}" dt="2021-06-07T08:01:42.636" v="607" actId="1076"/>
          <ac:spMkLst>
            <pc:docMk/>
            <pc:sldMk cId="2835577500" sldId="267"/>
            <ac:spMk id="3" creationId="{B9FA1A74-09E1-4347-8F5B-5ADA5EC4B6A2}"/>
          </ac:spMkLst>
        </pc:spChg>
        <pc:spChg chg="add mod">
          <ac:chgData name="Harpal Kaur Aujla" userId="6bfdc8ad3dab0ccb" providerId="LiveId" clId="{78E86798-D919-4EB5-ACDF-3797DF97E73C}" dt="2021-06-07T08:02:01.808" v="610" actId="207"/>
          <ac:spMkLst>
            <pc:docMk/>
            <pc:sldMk cId="2835577500" sldId="267"/>
            <ac:spMk id="4" creationId="{8DA6D7F4-E2F7-486F-840D-6622B5036431}"/>
          </ac:spMkLst>
        </pc:spChg>
        <pc:spChg chg="add mod">
          <ac:chgData name="Harpal Kaur Aujla" userId="6bfdc8ad3dab0ccb" providerId="LiveId" clId="{78E86798-D919-4EB5-ACDF-3797DF97E73C}" dt="2021-06-07T08:02:16.397" v="612" actId="14100"/>
          <ac:spMkLst>
            <pc:docMk/>
            <pc:sldMk cId="2835577500" sldId="267"/>
            <ac:spMk id="5" creationId="{D9055DF3-B02E-41F3-8246-30F05C2AB2F2}"/>
          </ac:spMkLst>
        </pc:spChg>
      </pc:sldChg>
      <pc:sldChg chg="addSp delSp modSp new mod">
        <pc:chgData name="Harpal Kaur Aujla" userId="6bfdc8ad3dab0ccb" providerId="LiveId" clId="{78E86798-D919-4EB5-ACDF-3797DF97E73C}" dt="2021-06-21T10:36:11.466" v="1637" actId="14100"/>
        <pc:sldMkLst>
          <pc:docMk/>
          <pc:sldMk cId="4170008742" sldId="268"/>
        </pc:sldMkLst>
        <pc:spChg chg="add del mod">
          <ac:chgData name="Harpal Kaur Aujla" userId="6bfdc8ad3dab0ccb" providerId="LiveId" clId="{78E86798-D919-4EB5-ACDF-3797DF97E73C}" dt="2021-06-07T05:03:54.245" v="343" actId="123"/>
          <ac:spMkLst>
            <pc:docMk/>
            <pc:sldMk cId="4170008742" sldId="268"/>
            <ac:spMk id="3" creationId="{1256657E-1051-4350-BA96-B2EC52CFEA9C}"/>
          </ac:spMkLst>
        </pc:spChg>
        <pc:spChg chg="add mod">
          <ac:chgData name="Harpal Kaur Aujla" userId="6bfdc8ad3dab0ccb" providerId="LiveId" clId="{78E86798-D919-4EB5-ACDF-3797DF97E73C}" dt="2021-06-07T08:03:50.406" v="641" actId="14100"/>
          <ac:spMkLst>
            <pc:docMk/>
            <pc:sldMk cId="4170008742" sldId="268"/>
            <ac:spMk id="4" creationId="{FBA903A8-6BC4-47F8-9C68-6705E82E6EEB}"/>
          </ac:spMkLst>
        </pc:spChg>
        <pc:picChg chg="add mod">
          <ac:chgData name="Harpal Kaur Aujla" userId="6bfdc8ad3dab0ccb" providerId="LiveId" clId="{78E86798-D919-4EB5-ACDF-3797DF97E73C}" dt="2021-06-21T10:36:11.466" v="1637" actId="14100"/>
          <ac:picMkLst>
            <pc:docMk/>
            <pc:sldMk cId="4170008742" sldId="268"/>
            <ac:picMk id="1026" creationId="{20FFB8BF-A937-444A-BC15-53A8856DE7BC}"/>
          </ac:picMkLst>
        </pc:picChg>
        <pc:picChg chg="add mod">
          <ac:chgData name="Harpal Kaur Aujla" userId="6bfdc8ad3dab0ccb" providerId="LiveId" clId="{78E86798-D919-4EB5-ACDF-3797DF97E73C}" dt="2021-06-21T10:35:55.158" v="1634" actId="14100"/>
          <ac:picMkLst>
            <pc:docMk/>
            <pc:sldMk cId="4170008742" sldId="268"/>
            <ac:picMk id="1028" creationId="{78E486BF-AD94-4202-8D8D-75B6D9E05445}"/>
          </ac:picMkLst>
        </pc:picChg>
        <pc:picChg chg="add del mod">
          <ac:chgData name="Harpal Kaur Aujla" userId="6bfdc8ad3dab0ccb" providerId="LiveId" clId="{78E86798-D919-4EB5-ACDF-3797DF97E73C}" dt="2021-06-07T05:02:47.068" v="316"/>
          <ac:picMkLst>
            <pc:docMk/>
            <pc:sldMk cId="4170008742" sldId="268"/>
            <ac:picMk id="1030" creationId="{3E068397-2223-43A8-9490-CBA56C02C410}"/>
          </ac:picMkLst>
        </pc:picChg>
        <pc:picChg chg="add del mod">
          <ac:chgData name="Harpal Kaur Aujla" userId="6bfdc8ad3dab0ccb" providerId="LiveId" clId="{78E86798-D919-4EB5-ACDF-3797DF97E73C}" dt="2021-06-07T05:03:46.366" v="340"/>
          <ac:picMkLst>
            <pc:docMk/>
            <pc:sldMk cId="4170008742" sldId="268"/>
            <ac:picMk id="1032" creationId="{194306E2-B96C-42C7-8FD9-29CB4199F2B6}"/>
          </ac:picMkLst>
        </pc:picChg>
      </pc:sldChg>
      <pc:sldChg chg="addSp modSp new mod">
        <pc:chgData name="Harpal Kaur Aujla" userId="6bfdc8ad3dab0ccb" providerId="LiveId" clId="{78E86798-D919-4EB5-ACDF-3797DF97E73C}" dt="2021-06-07T08:03:00.262" v="633" actId="14100"/>
        <pc:sldMkLst>
          <pc:docMk/>
          <pc:sldMk cId="803162730" sldId="269"/>
        </pc:sldMkLst>
        <pc:spChg chg="add mod">
          <ac:chgData name="Harpal Kaur Aujla" userId="6bfdc8ad3dab0ccb" providerId="LiveId" clId="{78E86798-D919-4EB5-ACDF-3797DF97E73C}" dt="2021-06-07T08:02:46.517" v="629"/>
          <ac:spMkLst>
            <pc:docMk/>
            <pc:sldMk cId="803162730" sldId="269"/>
            <ac:spMk id="3" creationId="{083FBAB4-2C70-4536-B74A-F98895CCFBE4}"/>
          </ac:spMkLst>
        </pc:spChg>
        <pc:spChg chg="add mod">
          <ac:chgData name="Harpal Kaur Aujla" userId="6bfdc8ad3dab0ccb" providerId="LiveId" clId="{78E86798-D919-4EB5-ACDF-3797DF97E73C}" dt="2021-06-07T08:03:00.262" v="633" actId="14100"/>
          <ac:spMkLst>
            <pc:docMk/>
            <pc:sldMk cId="803162730" sldId="269"/>
            <ac:spMk id="4" creationId="{07939DDC-B3D2-4C67-A220-71B8C9E0172E}"/>
          </ac:spMkLst>
        </pc:spChg>
      </pc:sldChg>
      <pc:sldChg chg="addSp modSp new">
        <pc:chgData name="Harpal Kaur Aujla" userId="6bfdc8ad3dab0ccb" providerId="LiveId" clId="{78E86798-D919-4EB5-ACDF-3797DF97E73C}" dt="2021-06-07T05:04:07.075" v="347" actId="14100"/>
        <pc:sldMkLst>
          <pc:docMk/>
          <pc:sldMk cId="2306986864" sldId="270"/>
        </pc:sldMkLst>
        <pc:picChg chg="add mod">
          <ac:chgData name="Harpal Kaur Aujla" userId="6bfdc8ad3dab0ccb" providerId="LiveId" clId="{78E86798-D919-4EB5-ACDF-3797DF97E73C}" dt="2021-06-07T05:04:07.075" v="347" actId="14100"/>
          <ac:picMkLst>
            <pc:docMk/>
            <pc:sldMk cId="2306986864" sldId="270"/>
            <ac:picMk id="2050" creationId="{B41326AA-CAD7-49E8-93CD-E457B0EBE721}"/>
          </ac:picMkLst>
        </pc:picChg>
      </pc:sldChg>
      <pc:sldChg chg="addSp modSp new">
        <pc:chgData name="Harpal Kaur Aujla" userId="6bfdc8ad3dab0ccb" providerId="LiveId" clId="{78E86798-D919-4EB5-ACDF-3797DF97E73C}" dt="2021-06-07T08:29:58.837" v="872" actId="1076"/>
        <pc:sldMkLst>
          <pc:docMk/>
          <pc:sldMk cId="417465708" sldId="271"/>
        </pc:sldMkLst>
        <pc:picChg chg="add mod">
          <ac:chgData name="Harpal Kaur Aujla" userId="6bfdc8ad3dab0ccb" providerId="LiveId" clId="{78E86798-D919-4EB5-ACDF-3797DF97E73C}" dt="2021-06-07T08:29:58.837" v="872" actId="1076"/>
          <ac:picMkLst>
            <pc:docMk/>
            <pc:sldMk cId="417465708" sldId="271"/>
            <ac:picMk id="3074" creationId="{50959A6F-1629-4E79-9C7A-E1A18EC03175}"/>
          </ac:picMkLst>
        </pc:picChg>
      </pc:sldChg>
      <pc:sldChg chg="addSp modSp new">
        <pc:chgData name="Harpal Kaur Aujla" userId="6bfdc8ad3dab0ccb" providerId="LiveId" clId="{78E86798-D919-4EB5-ACDF-3797DF97E73C}" dt="2021-06-07T05:13:52.596" v="355"/>
        <pc:sldMkLst>
          <pc:docMk/>
          <pc:sldMk cId="464396016" sldId="272"/>
        </pc:sldMkLst>
        <pc:spChg chg="add">
          <ac:chgData name="Harpal Kaur Aujla" userId="6bfdc8ad3dab0ccb" providerId="LiveId" clId="{78E86798-D919-4EB5-ACDF-3797DF97E73C}" dt="2021-06-07T05:13:35.751" v="353"/>
          <ac:spMkLst>
            <pc:docMk/>
            <pc:sldMk cId="464396016" sldId="272"/>
            <ac:spMk id="2" creationId="{52A88BDB-1C52-4DF0-BE22-86B6CD45D45E}"/>
          </ac:spMkLst>
        </pc:spChg>
        <pc:spChg chg="add mod">
          <ac:chgData name="Harpal Kaur Aujla" userId="6bfdc8ad3dab0ccb" providerId="LiveId" clId="{78E86798-D919-4EB5-ACDF-3797DF97E73C}" dt="2021-06-07T05:13:38.354" v="354"/>
          <ac:spMkLst>
            <pc:docMk/>
            <pc:sldMk cId="464396016" sldId="272"/>
            <ac:spMk id="3" creationId="{07307A25-6A2E-4D9B-B26B-C510C2E28530}"/>
          </ac:spMkLst>
        </pc:spChg>
        <pc:picChg chg="add">
          <ac:chgData name="Harpal Kaur Aujla" userId="6bfdc8ad3dab0ccb" providerId="LiveId" clId="{78E86798-D919-4EB5-ACDF-3797DF97E73C}" dt="2021-06-07T05:13:52.596" v="355"/>
          <ac:picMkLst>
            <pc:docMk/>
            <pc:sldMk cId="464396016" sldId="272"/>
            <ac:picMk id="4102" creationId="{9D64920C-346E-4268-8563-47F5F096E12C}"/>
          </ac:picMkLst>
        </pc:picChg>
      </pc:sldChg>
      <pc:sldChg chg="addSp modSp new mod">
        <pc:chgData name="Harpal Kaur Aujla" userId="6bfdc8ad3dab0ccb" providerId="LiveId" clId="{78E86798-D919-4EB5-ACDF-3797DF97E73C}" dt="2021-06-07T08:05:02.410" v="696" actId="14100"/>
        <pc:sldMkLst>
          <pc:docMk/>
          <pc:sldMk cId="2815944370" sldId="273"/>
        </pc:sldMkLst>
        <pc:spChg chg="add mod">
          <ac:chgData name="Harpal Kaur Aujla" userId="6bfdc8ad3dab0ccb" providerId="LiveId" clId="{78E86798-D919-4EB5-ACDF-3797DF97E73C}" dt="2021-06-07T08:04:19.878" v="648" actId="21"/>
          <ac:spMkLst>
            <pc:docMk/>
            <pc:sldMk cId="2815944370" sldId="273"/>
            <ac:spMk id="2" creationId="{D0EC5D89-B633-4B35-94AC-FC87B0C9EDED}"/>
          </ac:spMkLst>
        </pc:spChg>
        <pc:spChg chg="add mod">
          <ac:chgData name="Harpal Kaur Aujla" userId="6bfdc8ad3dab0ccb" providerId="LiveId" clId="{78E86798-D919-4EB5-ACDF-3797DF97E73C}" dt="2021-06-07T08:05:02.410" v="696" actId="14100"/>
          <ac:spMkLst>
            <pc:docMk/>
            <pc:sldMk cId="2815944370" sldId="273"/>
            <ac:spMk id="3" creationId="{1F906665-D6EB-4222-A526-1E48014520BD}"/>
          </ac:spMkLst>
        </pc:spChg>
      </pc:sldChg>
      <pc:sldChg chg="addSp modSp new mod">
        <pc:chgData name="Harpal Kaur Aujla" userId="6bfdc8ad3dab0ccb" providerId="LiveId" clId="{78E86798-D919-4EB5-ACDF-3797DF97E73C}" dt="2021-06-21T10:36:43.679" v="1640" actId="113"/>
        <pc:sldMkLst>
          <pc:docMk/>
          <pc:sldMk cId="1745695438" sldId="274"/>
        </pc:sldMkLst>
        <pc:spChg chg="add mod">
          <ac:chgData name="Harpal Kaur Aujla" userId="6bfdc8ad3dab0ccb" providerId="LiveId" clId="{78E86798-D919-4EB5-ACDF-3797DF97E73C}" dt="2021-06-21T10:36:43.679" v="1640" actId="113"/>
          <ac:spMkLst>
            <pc:docMk/>
            <pc:sldMk cId="1745695438" sldId="274"/>
            <ac:spMk id="3" creationId="{1F6824E1-4A27-4859-91CB-4BE3C205AF38}"/>
          </ac:spMkLst>
        </pc:spChg>
        <pc:spChg chg="add mod">
          <ac:chgData name="Harpal Kaur Aujla" userId="6bfdc8ad3dab0ccb" providerId="LiveId" clId="{78E86798-D919-4EB5-ACDF-3797DF97E73C}" dt="2021-06-07T08:07:12.433" v="744" actId="14100"/>
          <ac:spMkLst>
            <pc:docMk/>
            <pc:sldMk cId="1745695438" sldId="274"/>
            <ac:spMk id="4" creationId="{7A8A0D04-9896-4999-9B89-EFE18A46CC6C}"/>
          </ac:spMkLst>
        </pc:spChg>
      </pc:sldChg>
      <pc:sldChg chg="addSp modSp new mod">
        <pc:chgData name="Harpal Kaur Aujla" userId="6bfdc8ad3dab0ccb" providerId="LiveId" clId="{78E86798-D919-4EB5-ACDF-3797DF97E73C}" dt="2021-06-07T08:06:34.167" v="723" actId="123"/>
        <pc:sldMkLst>
          <pc:docMk/>
          <pc:sldMk cId="3089810296" sldId="275"/>
        </pc:sldMkLst>
        <pc:spChg chg="add mod">
          <ac:chgData name="Harpal Kaur Aujla" userId="6bfdc8ad3dab0ccb" providerId="LiveId" clId="{78E86798-D919-4EB5-ACDF-3797DF97E73C}" dt="2021-06-07T08:06:34.167" v="723" actId="123"/>
          <ac:spMkLst>
            <pc:docMk/>
            <pc:sldMk cId="3089810296" sldId="275"/>
            <ac:spMk id="3" creationId="{EA8D2984-1531-4F78-B399-4693693153B7}"/>
          </ac:spMkLst>
        </pc:spChg>
        <pc:spChg chg="add mod">
          <ac:chgData name="Harpal Kaur Aujla" userId="6bfdc8ad3dab0ccb" providerId="LiveId" clId="{78E86798-D919-4EB5-ACDF-3797DF97E73C}" dt="2021-06-07T08:06:10.779" v="719" actId="1076"/>
          <ac:spMkLst>
            <pc:docMk/>
            <pc:sldMk cId="3089810296" sldId="275"/>
            <ac:spMk id="4" creationId="{2FD96361-CE69-431C-AF48-5280AB67C5C4}"/>
          </ac:spMkLst>
        </pc:spChg>
      </pc:sldChg>
      <pc:sldChg chg="addSp modSp new mod">
        <pc:chgData name="Harpal Kaur Aujla" userId="6bfdc8ad3dab0ccb" providerId="LiveId" clId="{78E86798-D919-4EB5-ACDF-3797DF97E73C}" dt="2021-06-07T08:11:54.749" v="759" actId="14100"/>
        <pc:sldMkLst>
          <pc:docMk/>
          <pc:sldMk cId="508327096" sldId="276"/>
        </pc:sldMkLst>
        <pc:spChg chg="add mod">
          <ac:chgData name="Harpal Kaur Aujla" userId="6bfdc8ad3dab0ccb" providerId="LiveId" clId="{78E86798-D919-4EB5-ACDF-3797DF97E73C}" dt="2021-06-07T08:11:54.749" v="759" actId="14100"/>
          <ac:spMkLst>
            <pc:docMk/>
            <pc:sldMk cId="508327096" sldId="276"/>
            <ac:spMk id="3" creationId="{3FF5C648-7E08-4A25-A1F4-347A1ECA40BA}"/>
          </ac:spMkLst>
        </pc:spChg>
        <pc:picChg chg="add mod">
          <ac:chgData name="Harpal Kaur Aujla" userId="6bfdc8ad3dab0ccb" providerId="LiveId" clId="{78E86798-D919-4EB5-ACDF-3797DF97E73C}" dt="2021-06-07T08:10:58.948" v="752" actId="14100"/>
          <ac:picMkLst>
            <pc:docMk/>
            <pc:sldMk cId="508327096" sldId="276"/>
            <ac:picMk id="6146" creationId="{86B66473-6CD9-455F-A9C3-14090516D82D}"/>
          </ac:picMkLst>
        </pc:picChg>
        <pc:picChg chg="add mod">
          <ac:chgData name="Harpal Kaur Aujla" userId="6bfdc8ad3dab0ccb" providerId="LiveId" clId="{78E86798-D919-4EB5-ACDF-3797DF97E73C}" dt="2021-06-07T08:11:45.445" v="757" actId="14100"/>
          <ac:picMkLst>
            <pc:docMk/>
            <pc:sldMk cId="508327096" sldId="276"/>
            <ac:picMk id="6148" creationId="{ED046CDB-EF17-4327-8811-752630901725}"/>
          </ac:picMkLst>
        </pc:picChg>
      </pc:sldChg>
      <pc:sldChg chg="addSp delSp modSp new mod">
        <pc:chgData name="Harpal Kaur Aujla" userId="6bfdc8ad3dab0ccb" providerId="LiveId" clId="{78E86798-D919-4EB5-ACDF-3797DF97E73C}" dt="2021-06-07T08:17:55.301" v="807" actId="207"/>
        <pc:sldMkLst>
          <pc:docMk/>
          <pc:sldMk cId="3349611002" sldId="277"/>
        </pc:sldMkLst>
        <pc:spChg chg="add mod">
          <ac:chgData name="Harpal Kaur Aujla" userId="6bfdc8ad3dab0ccb" providerId="LiveId" clId="{78E86798-D919-4EB5-ACDF-3797DF97E73C}" dt="2021-06-07T08:17:55.301" v="807" actId="207"/>
          <ac:spMkLst>
            <pc:docMk/>
            <pc:sldMk cId="3349611002" sldId="277"/>
            <ac:spMk id="3" creationId="{57B5F61A-8D3D-4B9A-8CD3-C337C3C2ED38}"/>
          </ac:spMkLst>
        </pc:spChg>
        <pc:picChg chg="add del mod">
          <ac:chgData name="Harpal Kaur Aujla" userId="6bfdc8ad3dab0ccb" providerId="LiveId" clId="{78E86798-D919-4EB5-ACDF-3797DF97E73C}" dt="2021-06-07T08:14:36.224" v="773"/>
          <ac:picMkLst>
            <pc:docMk/>
            <pc:sldMk cId="3349611002" sldId="277"/>
            <ac:picMk id="7170" creationId="{99242248-C6EA-4621-973C-30FF9CD2AF8C}"/>
          </ac:picMkLst>
        </pc:picChg>
        <pc:picChg chg="add mod">
          <ac:chgData name="Harpal Kaur Aujla" userId="6bfdc8ad3dab0ccb" providerId="LiveId" clId="{78E86798-D919-4EB5-ACDF-3797DF97E73C}" dt="2021-06-07T08:14:59.203" v="779" actId="1076"/>
          <ac:picMkLst>
            <pc:docMk/>
            <pc:sldMk cId="3349611002" sldId="277"/>
            <ac:picMk id="7172" creationId="{FC8D8CB6-536D-4D57-8CB9-842774ABAF7F}"/>
          </ac:picMkLst>
        </pc:picChg>
      </pc:sldChg>
      <pc:sldChg chg="addSp modSp new mod">
        <pc:chgData name="Harpal Kaur Aujla" userId="6bfdc8ad3dab0ccb" providerId="LiveId" clId="{78E86798-D919-4EB5-ACDF-3797DF97E73C}" dt="2021-06-21T10:37:08.654" v="1641" actId="123"/>
        <pc:sldMkLst>
          <pc:docMk/>
          <pc:sldMk cId="1354806140" sldId="278"/>
        </pc:sldMkLst>
        <pc:spChg chg="add mod">
          <ac:chgData name="Harpal Kaur Aujla" userId="6bfdc8ad3dab0ccb" providerId="LiveId" clId="{78E86798-D919-4EB5-ACDF-3797DF97E73C}" dt="2021-06-21T10:37:08.654" v="1641" actId="123"/>
          <ac:spMkLst>
            <pc:docMk/>
            <pc:sldMk cId="1354806140" sldId="278"/>
            <ac:spMk id="3" creationId="{C9863EFD-D461-4888-8D95-9A3F82BB1CEE}"/>
          </ac:spMkLst>
        </pc:spChg>
        <pc:picChg chg="add mod">
          <ac:chgData name="Harpal Kaur Aujla" userId="6bfdc8ad3dab0ccb" providerId="LiveId" clId="{78E86798-D919-4EB5-ACDF-3797DF97E73C}" dt="2021-06-07T08:16:49.489" v="798" actId="1076"/>
          <ac:picMkLst>
            <pc:docMk/>
            <pc:sldMk cId="1354806140" sldId="278"/>
            <ac:picMk id="4" creationId="{1CE1490D-0C08-46F9-8DAF-287E92060005}"/>
          </ac:picMkLst>
        </pc:picChg>
      </pc:sldChg>
      <pc:sldChg chg="addSp modSp new mod">
        <pc:chgData name="Harpal Kaur Aujla" userId="6bfdc8ad3dab0ccb" providerId="LiveId" clId="{78E86798-D919-4EB5-ACDF-3797DF97E73C}" dt="2021-06-07T08:18:56.253" v="815" actId="207"/>
        <pc:sldMkLst>
          <pc:docMk/>
          <pc:sldMk cId="2914472615" sldId="279"/>
        </pc:sldMkLst>
        <pc:spChg chg="add mod">
          <ac:chgData name="Harpal Kaur Aujla" userId="6bfdc8ad3dab0ccb" providerId="LiveId" clId="{78E86798-D919-4EB5-ACDF-3797DF97E73C}" dt="2021-06-07T08:18:56.253" v="815" actId="207"/>
          <ac:spMkLst>
            <pc:docMk/>
            <pc:sldMk cId="2914472615" sldId="279"/>
            <ac:spMk id="3" creationId="{70190D56-3D6B-470A-A85F-208C153A76C7}"/>
          </ac:spMkLst>
        </pc:spChg>
        <pc:picChg chg="add mod">
          <ac:chgData name="Harpal Kaur Aujla" userId="6bfdc8ad3dab0ccb" providerId="LiveId" clId="{78E86798-D919-4EB5-ACDF-3797DF97E73C}" dt="2021-06-07T08:18:47.273" v="814" actId="1076"/>
          <ac:picMkLst>
            <pc:docMk/>
            <pc:sldMk cId="2914472615" sldId="279"/>
            <ac:picMk id="4" creationId="{38B0278D-3CFD-4904-9F21-CB30648A1D7C}"/>
          </ac:picMkLst>
        </pc:picChg>
      </pc:sldChg>
      <pc:sldChg chg="addSp modSp new mod">
        <pc:chgData name="Harpal Kaur Aujla" userId="6bfdc8ad3dab0ccb" providerId="LiveId" clId="{78E86798-D919-4EB5-ACDF-3797DF97E73C}" dt="2021-06-21T10:37:37.910" v="1644" actId="20577"/>
        <pc:sldMkLst>
          <pc:docMk/>
          <pc:sldMk cId="2479559969" sldId="280"/>
        </pc:sldMkLst>
        <pc:spChg chg="add mod">
          <ac:chgData name="Harpal Kaur Aujla" userId="6bfdc8ad3dab0ccb" providerId="LiveId" clId="{78E86798-D919-4EB5-ACDF-3797DF97E73C}" dt="2021-06-21T10:37:37.910" v="1644" actId="20577"/>
          <ac:spMkLst>
            <pc:docMk/>
            <pc:sldMk cId="2479559969" sldId="280"/>
            <ac:spMk id="3" creationId="{5DDB10BC-EA79-4779-9C28-D3281D98B7CC}"/>
          </ac:spMkLst>
        </pc:spChg>
        <pc:picChg chg="add mod">
          <ac:chgData name="Harpal Kaur Aujla" userId="6bfdc8ad3dab0ccb" providerId="LiveId" clId="{78E86798-D919-4EB5-ACDF-3797DF97E73C}" dt="2021-06-07T08:25:45.933" v="849" actId="14100"/>
          <ac:picMkLst>
            <pc:docMk/>
            <pc:sldMk cId="2479559969" sldId="280"/>
            <ac:picMk id="4" creationId="{6DD70376-8343-455E-BC42-9FAAA8135384}"/>
          </ac:picMkLst>
        </pc:picChg>
      </pc:sldChg>
      <pc:sldChg chg="addSp modSp new mod">
        <pc:chgData name="Harpal Kaur Aujla" userId="6bfdc8ad3dab0ccb" providerId="LiveId" clId="{78E86798-D919-4EB5-ACDF-3797DF97E73C}" dt="2021-06-07T08:25:55.173" v="851" actId="1076"/>
        <pc:sldMkLst>
          <pc:docMk/>
          <pc:sldMk cId="3128956892" sldId="281"/>
        </pc:sldMkLst>
        <pc:spChg chg="add mod">
          <ac:chgData name="Harpal Kaur Aujla" userId="6bfdc8ad3dab0ccb" providerId="LiveId" clId="{78E86798-D919-4EB5-ACDF-3797DF97E73C}" dt="2021-06-07T08:25:24.258" v="847" actId="207"/>
          <ac:spMkLst>
            <pc:docMk/>
            <pc:sldMk cId="3128956892" sldId="281"/>
            <ac:spMk id="3" creationId="{ACA0BA56-525B-404E-B841-FD768567E488}"/>
          </ac:spMkLst>
        </pc:spChg>
        <pc:picChg chg="add mod">
          <ac:chgData name="Harpal Kaur Aujla" userId="6bfdc8ad3dab0ccb" providerId="LiveId" clId="{78E86798-D919-4EB5-ACDF-3797DF97E73C}" dt="2021-06-07T08:25:55.173" v="851" actId="1076"/>
          <ac:picMkLst>
            <pc:docMk/>
            <pc:sldMk cId="3128956892" sldId="281"/>
            <ac:picMk id="4" creationId="{440E84D9-4986-4743-B721-95D2D5D04347}"/>
          </ac:picMkLst>
        </pc:picChg>
      </pc:sldChg>
      <pc:sldChg chg="addSp modSp new mod">
        <pc:chgData name="Harpal Kaur Aujla" userId="6bfdc8ad3dab0ccb" providerId="LiveId" clId="{78E86798-D919-4EB5-ACDF-3797DF97E73C}" dt="2021-06-07T08:32:22.023" v="901" actId="207"/>
        <pc:sldMkLst>
          <pc:docMk/>
          <pc:sldMk cId="1401489703" sldId="282"/>
        </pc:sldMkLst>
        <pc:spChg chg="add mod">
          <ac:chgData name="Harpal Kaur Aujla" userId="6bfdc8ad3dab0ccb" providerId="LiveId" clId="{78E86798-D919-4EB5-ACDF-3797DF97E73C}" dt="2021-06-07T08:29:02.495" v="871" actId="14100"/>
          <ac:spMkLst>
            <pc:docMk/>
            <pc:sldMk cId="1401489703" sldId="282"/>
            <ac:spMk id="3" creationId="{7117A4B0-7BE8-4DA7-82DF-737A048DE531}"/>
          </ac:spMkLst>
        </pc:spChg>
        <pc:spChg chg="add mod">
          <ac:chgData name="Harpal Kaur Aujla" userId="6bfdc8ad3dab0ccb" providerId="LiveId" clId="{78E86798-D919-4EB5-ACDF-3797DF97E73C}" dt="2021-06-07T08:32:22.023" v="901" actId="207"/>
          <ac:spMkLst>
            <pc:docMk/>
            <pc:sldMk cId="1401489703" sldId="282"/>
            <ac:spMk id="4" creationId="{FD148B7D-E0AF-4CCA-91C6-C952D68EB4FE}"/>
          </ac:spMkLst>
        </pc:spChg>
        <pc:picChg chg="add mod">
          <ac:chgData name="Harpal Kaur Aujla" userId="6bfdc8ad3dab0ccb" providerId="LiveId" clId="{78E86798-D919-4EB5-ACDF-3797DF97E73C}" dt="2021-06-07T08:28:25.487" v="867" actId="14100"/>
          <ac:picMkLst>
            <pc:docMk/>
            <pc:sldMk cId="1401489703" sldId="282"/>
            <ac:picMk id="8194" creationId="{4BA8AD6C-59E2-4470-8808-4B2EE7DD2B00}"/>
          </ac:picMkLst>
        </pc:picChg>
      </pc:sldChg>
      <pc:sldChg chg="addSp modSp new mod">
        <pc:chgData name="Harpal Kaur Aujla" userId="6bfdc8ad3dab0ccb" providerId="LiveId" clId="{78E86798-D919-4EB5-ACDF-3797DF97E73C}" dt="2021-06-21T10:38:42.288" v="1657" actId="313"/>
        <pc:sldMkLst>
          <pc:docMk/>
          <pc:sldMk cId="3960591309" sldId="283"/>
        </pc:sldMkLst>
        <pc:spChg chg="add mod">
          <ac:chgData name="Harpal Kaur Aujla" userId="6bfdc8ad3dab0ccb" providerId="LiveId" clId="{78E86798-D919-4EB5-ACDF-3797DF97E73C}" dt="2021-06-07T08:33:26.607" v="913" actId="6549"/>
          <ac:spMkLst>
            <pc:docMk/>
            <pc:sldMk cId="3960591309" sldId="283"/>
            <ac:spMk id="2" creationId="{AD91ED3E-6405-4B1A-8705-5F08943C821B}"/>
          </ac:spMkLst>
        </pc:spChg>
        <pc:spChg chg="add mod">
          <ac:chgData name="Harpal Kaur Aujla" userId="6bfdc8ad3dab0ccb" providerId="LiveId" clId="{78E86798-D919-4EB5-ACDF-3797DF97E73C}" dt="2021-06-21T10:38:42.288" v="1657" actId="313"/>
          <ac:spMkLst>
            <pc:docMk/>
            <pc:sldMk cId="3960591309" sldId="283"/>
            <ac:spMk id="4" creationId="{32DEBE4A-F863-49BE-A85E-61431A0DA55A}"/>
          </ac:spMkLst>
        </pc:spChg>
      </pc:sldChg>
      <pc:sldChg chg="addSp modSp new mod">
        <pc:chgData name="Harpal Kaur Aujla" userId="6bfdc8ad3dab0ccb" providerId="LiveId" clId="{78E86798-D919-4EB5-ACDF-3797DF97E73C}" dt="2021-06-08T04:58:46.631" v="1498" actId="14100"/>
        <pc:sldMkLst>
          <pc:docMk/>
          <pc:sldMk cId="1205185573" sldId="284"/>
        </pc:sldMkLst>
        <pc:spChg chg="add mod">
          <ac:chgData name="Harpal Kaur Aujla" userId="6bfdc8ad3dab0ccb" providerId="LiveId" clId="{78E86798-D919-4EB5-ACDF-3797DF97E73C}" dt="2021-06-08T04:58:25.671" v="1496" actId="14100"/>
          <ac:spMkLst>
            <pc:docMk/>
            <pc:sldMk cId="1205185573" sldId="284"/>
            <ac:spMk id="2" creationId="{2A8405E4-11EF-49BA-94B1-BA663F156EE3}"/>
          </ac:spMkLst>
        </pc:spChg>
        <pc:spChg chg="add mod">
          <ac:chgData name="Harpal Kaur Aujla" userId="6bfdc8ad3dab0ccb" providerId="LiveId" clId="{78E86798-D919-4EB5-ACDF-3797DF97E73C}" dt="2021-06-08T04:58:46.631" v="1498" actId="14100"/>
          <ac:spMkLst>
            <pc:docMk/>
            <pc:sldMk cId="1205185573" sldId="284"/>
            <ac:spMk id="3" creationId="{2442F9B6-DCF6-4D8D-8899-3862D40FAA6E}"/>
          </ac:spMkLst>
        </pc:spChg>
      </pc:sldChg>
      <pc:sldChg chg="addSp modSp new mod">
        <pc:chgData name="Harpal Kaur Aujla" userId="6bfdc8ad3dab0ccb" providerId="LiveId" clId="{78E86798-D919-4EB5-ACDF-3797DF97E73C}" dt="2021-06-08T04:59:25.620" v="1503" actId="14100"/>
        <pc:sldMkLst>
          <pc:docMk/>
          <pc:sldMk cId="52180781" sldId="285"/>
        </pc:sldMkLst>
        <pc:spChg chg="add mod">
          <ac:chgData name="Harpal Kaur Aujla" userId="6bfdc8ad3dab0ccb" providerId="LiveId" clId="{78E86798-D919-4EB5-ACDF-3797DF97E73C}" dt="2021-06-08T04:59:25.620" v="1503" actId="14100"/>
          <ac:spMkLst>
            <pc:docMk/>
            <pc:sldMk cId="52180781" sldId="285"/>
            <ac:spMk id="2" creationId="{B3084B1B-CC16-4122-B902-51A9A52BC6E1}"/>
          </ac:spMkLst>
        </pc:spChg>
        <pc:spChg chg="add mod">
          <ac:chgData name="Harpal Kaur Aujla" userId="6bfdc8ad3dab0ccb" providerId="LiveId" clId="{78E86798-D919-4EB5-ACDF-3797DF97E73C}" dt="2021-06-07T08:37:12.164" v="971" actId="207"/>
          <ac:spMkLst>
            <pc:docMk/>
            <pc:sldMk cId="52180781" sldId="285"/>
            <ac:spMk id="3" creationId="{694C585E-F26F-4652-8A9D-83D2C81E8873}"/>
          </ac:spMkLst>
        </pc:spChg>
      </pc:sldChg>
      <pc:sldChg chg="addSp modSp new mod">
        <pc:chgData name="Harpal Kaur Aujla" userId="6bfdc8ad3dab0ccb" providerId="LiveId" clId="{78E86798-D919-4EB5-ACDF-3797DF97E73C}" dt="2021-06-08T05:01:12.074" v="1520" actId="14100"/>
        <pc:sldMkLst>
          <pc:docMk/>
          <pc:sldMk cId="2545909684" sldId="286"/>
        </pc:sldMkLst>
        <pc:spChg chg="add mod">
          <ac:chgData name="Harpal Kaur Aujla" userId="6bfdc8ad3dab0ccb" providerId="LiveId" clId="{78E86798-D919-4EB5-ACDF-3797DF97E73C}" dt="2021-06-08T05:01:12.074" v="1520" actId="14100"/>
          <ac:spMkLst>
            <pc:docMk/>
            <pc:sldMk cId="2545909684" sldId="286"/>
            <ac:spMk id="2" creationId="{6CFA1B82-9F3B-48E3-B182-685729C37F16}"/>
          </ac:spMkLst>
        </pc:spChg>
        <pc:spChg chg="add mod">
          <ac:chgData name="Harpal Kaur Aujla" userId="6bfdc8ad3dab0ccb" providerId="LiveId" clId="{78E86798-D919-4EB5-ACDF-3797DF97E73C}" dt="2021-06-08T04:59:36.388" v="1504" actId="207"/>
          <ac:spMkLst>
            <pc:docMk/>
            <pc:sldMk cId="2545909684" sldId="286"/>
            <ac:spMk id="3" creationId="{4755BC11-FB43-4728-99BB-7E7D23694324}"/>
          </ac:spMkLst>
        </pc:spChg>
      </pc:sldChg>
      <pc:sldChg chg="addSp modSp new mod">
        <pc:chgData name="Harpal Kaur Aujla" userId="6bfdc8ad3dab0ccb" providerId="LiveId" clId="{78E86798-D919-4EB5-ACDF-3797DF97E73C}" dt="2021-06-08T05:02:12.133" v="1528" actId="255"/>
        <pc:sldMkLst>
          <pc:docMk/>
          <pc:sldMk cId="2656812938" sldId="287"/>
        </pc:sldMkLst>
        <pc:spChg chg="add mod">
          <ac:chgData name="Harpal Kaur Aujla" userId="6bfdc8ad3dab0ccb" providerId="LiveId" clId="{78E86798-D919-4EB5-ACDF-3797DF97E73C}" dt="2021-06-08T05:02:12.133" v="1528" actId="255"/>
          <ac:spMkLst>
            <pc:docMk/>
            <pc:sldMk cId="2656812938" sldId="287"/>
            <ac:spMk id="2" creationId="{233383F9-2C0E-43A8-8557-A0ADACF18516}"/>
          </ac:spMkLst>
        </pc:spChg>
        <pc:spChg chg="add mod">
          <ac:chgData name="Harpal Kaur Aujla" userId="6bfdc8ad3dab0ccb" providerId="LiveId" clId="{78E86798-D919-4EB5-ACDF-3797DF97E73C}" dt="2021-06-07T08:39:56.057" v="1171" actId="14100"/>
          <ac:spMkLst>
            <pc:docMk/>
            <pc:sldMk cId="2656812938" sldId="287"/>
            <ac:spMk id="3" creationId="{FFD24EB7-989C-4D52-BC46-E66B23196EC9}"/>
          </ac:spMkLst>
        </pc:spChg>
      </pc:sldChg>
      <pc:sldChg chg="addSp modSp new mod">
        <pc:chgData name="Harpal Kaur Aujla" userId="6bfdc8ad3dab0ccb" providerId="LiveId" clId="{78E86798-D919-4EB5-ACDF-3797DF97E73C}" dt="2021-06-08T05:03:42.073" v="1537" actId="14100"/>
        <pc:sldMkLst>
          <pc:docMk/>
          <pc:sldMk cId="3936758911" sldId="288"/>
        </pc:sldMkLst>
        <pc:spChg chg="add mod">
          <ac:chgData name="Harpal Kaur Aujla" userId="6bfdc8ad3dab0ccb" providerId="LiveId" clId="{78E86798-D919-4EB5-ACDF-3797DF97E73C}" dt="2021-06-08T05:03:42.073" v="1537" actId="14100"/>
          <ac:spMkLst>
            <pc:docMk/>
            <pc:sldMk cId="3936758911" sldId="288"/>
            <ac:spMk id="2" creationId="{DECE45E2-2CA6-4F78-83C6-E22F3BCB0369}"/>
          </ac:spMkLst>
        </pc:spChg>
        <pc:spChg chg="add mod">
          <ac:chgData name="Harpal Kaur Aujla" userId="6bfdc8ad3dab0ccb" providerId="LiveId" clId="{78E86798-D919-4EB5-ACDF-3797DF97E73C}" dt="2021-06-07T08:40:58.619" v="1179" actId="207"/>
          <ac:spMkLst>
            <pc:docMk/>
            <pc:sldMk cId="3936758911" sldId="288"/>
            <ac:spMk id="3" creationId="{57CCE921-D96C-472B-8667-E9096D2CD4C5}"/>
          </ac:spMkLst>
        </pc:spChg>
      </pc:sldChg>
      <pc:sldChg chg="addSp modSp new mod">
        <pc:chgData name="Harpal Kaur Aujla" userId="6bfdc8ad3dab0ccb" providerId="LiveId" clId="{78E86798-D919-4EB5-ACDF-3797DF97E73C}" dt="2021-06-08T05:07:38.680" v="1559" actId="1076"/>
        <pc:sldMkLst>
          <pc:docMk/>
          <pc:sldMk cId="4214153879" sldId="289"/>
        </pc:sldMkLst>
        <pc:spChg chg="add mod">
          <ac:chgData name="Harpal Kaur Aujla" userId="6bfdc8ad3dab0ccb" providerId="LiveId" clId="{78E86798-D919-4EB5-ACDF-3797DF97E73C}" dt="2021-06-08T05:07:18.707" v="1556" actId="20577"/>
          <ac:spMkLst>
            <pc:docMk/>
            <pc:sldMk cId="4214153879" sldId="289"/>
            <ac:spMk id="3" creationId="{733523BC-6D59-425B-95B4-5DDC3DE585BB}"/>
          </ac:spMkLst>
        </pc:spChg>
        <pc:picChg chg="add mod">
          <ac:chgData name="Harpal Kaur Aujla" userId="6bfdc8ad3dab0ccb" providerId="LiveId" clId="{78E86798-D919-4EB5-ACDF-3797DF97E73C}" dt="2021-06-08T05:07:38.680" v="1559" actId="1076"/>
          <ac:picMkLst>
            <pc:docMk/>
            <pc:sldMk cId="4214153879" sldId="289"/>
            <ac:picMk id="1026" creationId="{F62F3DD2-8301-46B5-AFCC-46EE572D0551}"/>
          </ac:picMkLst>
        </pc:picChg>
        <pc:picChg chg="add mod">
          <ac:chgData name="Harpal Kaur Aujla" userId="6bfdc8ad3dab0ccb" providerId="LiveId" clId="{78E86798-D919-4EB5-ACDF-3797DF97E73C}" dt="2021-06-08T05:07:24.781" v="1557" actId="14100"/>
          <ac:picMkLst>
            <pc:docMk/>
            <pc:sldMk cId="4214153879" sldId="289"/>
            <ac:picMk id="1028" creationId="{8A38B94F-FE78-4CE9-B1F8-254FD9C87BD2}"/>
          </ac:picMkLst>
        </pc:picChg>
      </pc:sldChg>
      <pc:sldChg chg="addSp modSp new mod">
        <pc:chgData name="Harpal Kaur Aujla" userId="6bfdc8ad3dab0ccb" providerId="LiveId" clId="{78E86798-D919-4EB5-ACDF-3797DF97E73C}" dt="2021-06-07T08:44:31.540" v="1393" actId="14100"/>
        <pc:sldMkLst>
          <pc:docMk/>
          <pc:sldMk cId="1404978022" sldId="290"/>
        </pc:sldMkLst>
        <pc:spChg chg="add mod">
          <ac:chgData name="Harpal Kaur Aujla" userId="6bfdc8ad3dab0ccb" providerId="LiveId" clId="{78E86798-D919-4EB5-ACDF-3797DF97E73C}" dt="2021-06-07T08:44:31.540" v="1393" actId="14100"/>
          <ac:spMkLst>
            <pc:docMk/>
            <pc:sldMk cId="1404978022" sldId="290"/>
            <ac:spMk id="3" creationId="{CFAA27A8-BA91-43F5-9789-833DB335EF0D}"/>
          </ac:spMkLst>
        </pc:spChg>
      </pc:sldChg>
      <pc:sldChg chg="addSp modSp new mod">
        <pc:chgData name="Harpal Kaur Aujla" userId="6bfdc8ad3dab0ccb" providerId="LiveId" clId="{78E86798-D919-4EB5-ACDF-3797DF97E73C}" dt="2021-06-08T05:09:41.306" v="1567" actId="1076"/>
        <pc:sldMkLst>
          <pc:docMk/>
          <pc:sldMk cId="1329997008" sldId="291"/>
        </pc:sldMkLst>
        <pc:spChg chg="add mod">
          <ac:chgData name="Harpal Kaur Aujla" userId="6bfdc8ad3dab0ccb" providerId="LiveId" clId="{78E86798-D919-4EB5-ACDF-3797DF97E73C}" dt="2021-06-08T05:09:29.457" v="1565" actId="14100"/>
          <ac:spMkLst>
            <pc:docMk/>
            <pc:sldMk cId="1329997008" sldId="291"/>
            <ac:spMk id="3" creationId="{27BD0972-9C5F-4BD1-96FF-FA1A6687A3D9}"/>
          </ac:spMkLst>
        </pc:spChg>
        <pc:picChg chg="add mod">
          <ac:chgData name="Harpal Kaur Aujla" userId="6bfdc8ad3dab0ccb" providerId="LiveId" clId="{78E86798-D919-4EB5-ACDF-3797DF97E73C}" dt="2021-06-08T05:09:41.306" v="1567" actId="1076"/>
          <ac:picMkLst>
            <pc:docMk/>
            <pc:sldMk cId="1329997008" sldId="291"/>
            <ac:picMk id="2050" creationId="{4E421566-0CBD-48CA-A420-C4B54D8D1068}"/>
          </ac:picMkLst>
        </pc:picChg>
      </pc:sldChg>
      <pc:sldChg chg="addSp modSp new mod">
        <pc:chgData name="Harpal Kaur Aujla" userId="6bfdc8ad3dab0ccb" providerId="LiveId" clId="{78E86798-D919-4EB5-ACDF-3797DF97E73C}" dt="2021-06-07T08:46:55.509" v="1412" actId="6549"/>
        <pc:sldMkLst>
          <pc:docMk/>
          <pc:sldMk cId="1179380662" sldId="292"/>
        </pc:sldMkLst>
        <pc:spChg chg="add mod">
          <ac:chgData name="Harpal Kaur Aujla" userId="6bfdc8ad3dab0ccb" providerId="LiveId" clId="{78E86798-D919-4EB5-ACDF-3797DF97E73C}" dt="2021-06-07T08:46:55.509" v="1412" actId="6549"/>
          <ac:spMkLst>
            <pc:docMk/>
            <pc:sldMk cId="1179380662" sldId="292"/>
            <ac:spMk id="3" creationId="{BB591EB6-ABC1-4080-A443-CB36833A31BF}"/>
          </ac:spMkLst>
        </pc:spChg>
      </pc:sldChg>
      <pc:sldChg chg="addSp modSp new mod">
        <pc:chgData name="Harpal Kaur Aujla" userId="6bfdc8ad3dab0ccb" providerId="LiveId" clId="{78E86798-D919-4EB5-ACDF-3797DF97E73C}" dt="2021-06-07T08:48:38.487" v="1433" actId="6549"/>
        <pc:sldMkLst>
          <pc:docMk/>
          <pc:sldMk cId="2859298281" sldId="293"/>
        </pc:sldMkLst>
        <pc:spChg chg="add mod">
          <ac:chgData name="Harpal Kaur Aujla" userId="6bfdc8ad3dab0ccb" providerId="LiveId" clId="{78E86798-D919-4EB5-ACDF-3797DF97E73C}" dt="2021-06-07T08:48:38.487" v="1433" actId="6549"/>
          <ac:spMkLst>
            <pc:docMk/>
            <pc:sldMk cId="2859298281" sldId="293"/>
            <ac:spMk id="3" creationId="{B394F869-8880-463E-A011-117F86E27F85}"/>
          </ac:spMkLst>
        </pc:spChg>
      </pc:sldChg>
      <pc:sldChg chg="addSp modSp new mod">
        <pc:chgData name="Harpal Kaur Aujla" userId="6bfdc8ad3dab0ccb" providerId="LiveId" clId="{78E86798-D919-4EB5-ACDF-3797DF97E73C}" dt="2021-06-07T08:49:13.816" v="1441" actId="20577"/>
        <pc:sldMkLst>
          <pc:docMk/>
          <pc:sldMk cId="3071548802" sldId="294"/>
        </pc:sldMkLst>
        <pc:spChg chg="add mod">
          <ac:chgData name="Harpal Kaur Aujla" userId="6bfdc8ad3dab0ccb" providerId="LiveId" clId="{78E86798-D919-4EB5-ACDF-3797DF97E73C}" dt="2021-06-07T08:49:13.816" v="1441" actId="20577"/>
          <ac:spMkLst>
            <pc:docMk/>
            <pc:sldMk cId="3071548802" sldId="294"/>
            <ac:spMk id="3" creationId="{8255D387-B0FE-4CD3-A9CA-0A1890960467}"/>
          </ac:spMkLst>
        </pc:spChg>
      </pc:sldChg>
      <pc:sldChg chg="addSp modSp new mod">
        <pc:chgData name="Harpal Kaur Aujla" userId="6bfdc8ad3dab0ccb" providerId="LiveId" clId="{78E86798-D919-4EB5-ACDF-3797DF97E73C}" dt="2021-06-07T08:48:48.142" v="1436" actId="14100"/>
        <pc:sldMkLst>
          <pc:docMk/>
          <pc:sldMk cId="2071717184" sldId="295"/>
        </pc:sldMkLst>
        <pc:spChg chg="add mod">
          <ac:chgData name="Harpal Kaur Aujla" userId="6bfdc8ad3dab0ccb" providerId="LiveId" clId="{78E86798-D919-4EB5-ACDF-3797DF97E73C}" dt="2021-06-07T08:48:48.142" v="1436" actId="14100"/>
          <ac:spMkLst>
            <pc:docMk/>
            <pc:sldMk cId="2071717184" sldId="295"/>
            <ac:spMk id="3" creationId="{E4C6997C-E667-4460-8962-E1BD156299E3}"/>
          </ac:spMkLst>
        </pc:spChg>
      </pc:sldChg>
      <pc:sldChg chg="addSp modSp new mod">
        <pc:chgData name="Harpal Kaur Aujla" userId="6bfdc8ad3dab0ccb" providerId="LiveId" clId="{78E86798-D919-4EB5-ACDF-3797DF97E73C}" dt="2021-06-07T08:49:47.192" v="1444" actId="14100"/>
        <pc:sldMkLst>
          <pc:docMk/>
          <pc:sldMk cId="2377547222" sldId="296"/>
        </pc:sldMkLst>
        <pc:spChg chg="add mod">
          <ac:chgData name="Harpal Kaur Aujla" userId="6bfdc8ad3dab0ccb" providerId="LiveId" clId="{78E86798-D919-4EB5-ACDF-3797DF97E73C}" dt="2021-06-07T08:49:47.192" v="1444" actId="14100"/>
          <ac:spMkLst>
            <pc:docMk/>
            <pc:sldMk cId="2377547222" sldId="296"/>
            <ac:spMk id="3" creationId="{FA68B876-4D2A-490D-BA4A-8870AD66AE06}"/>
          </ac:spMkLst>
        </pc:spChg>
      </pc:sldChg>
      <pc:sldChg chg="addSp modSp new mod">
        <pc:chgData name="Harpal Kaur Aujla" userId="6bfdc8ad3dab0ccb" providerId="LiveId" clId="{78E86798-D919-4EB5-ACDF-3797DF97E73C}" dt="2021-06-07T08:50:23.723" v="1449" actId="14100"/>
        <pc:sldMkLst>
          <pc:docMk/>
          <pc:sldMk cId="1399049064" sldId="297"/>
        </pc:sldMkLst>
        <pc:spChg chg="add mod">
          <ac:chgData name="Harpal Kaur Aujla" userId="6bfdc8ad3dab0ccb" providerId="LiveId" clId="{78E86798-D919-4EB5-ACDF-3797DF97E73C}" dt="2021-06-07T08:50:23.723" v="1449" actId="14100"/>
          <ac:spMkLst>
            <pc:docMk/>
            <pc:sldMk cId="1399049064" sldId="297"/>
            <ac:spMk id="3" creationId="{10A657B3-9837-4EE5-A9B8-0D4EA0AF35FF}"/>
          </ac:spMkLst>
        </pc:spChg>
      </pc:sldChg>
      <pc:sldChg chg="addSp new mod">
        <pc:chgData name="Harpal Kaur Aujla" userId="6bfdc8ad3dab0ccb" providerId="LiveId" clId="{78E86798-D919-4EB5-ACDF-3797DF97E73C}" dt="2021-06-07T08:50:53.500" v="1451" actId="22"/>
        <pc:sldMkLst>
          <pc:docMk/>
          <pc:sldMk cId="3081988189" sldId="298"/>
        </pc:sldMkLst>
        <pc:spChg chg="add">
          <ac:chgData name="Harpal Kaur Aujla" userId="6bfdc8ad3dab0ccb" providerId="LiveId" clId="{78E86798-D919-4EB5-ACDF-3797DF97E73C}" dt="2021-06-07T08:50:53.500" v="1451" actId="22"/>
          <ac:spMkLst>
            <pc:docMk/>
            <pc:sldMk cId="3081988189" sldId="298"/>
            <ac:spMk id="3" creationId="{7F99DC88-F2E6-4339-BC7B-738C96AF3A3C}"/>
          </ac:spMkLst>
        </pc:spChg>
      </pc:sldChg>
      <pc:sldChg chg="addSp modSp new mod">
        <pc:chgData name="Harpal Kaur Aujla" userId="6bfdc8ad3dab0ccb" providerId="LiveId" clId="{78E86798-D919-4EB5-ACDF-3797DF97E73C}" dt="2021-06-07T08:51:23.896" v="1454" actId="14100"/>
        <pc:sldMkLst>
          <pc:docMk/>
          <pc:sldMk cId="3752210744" sldId="299"/>
        </pc:sldMkLst>
        <pc:spChg chg="add mod">
          <ac:chgData name="Harpal Kaur Aujla" userId="6bfdc8ad3dab0ccb" providerId="LiveId" clId="{78E86798-D919-4EB5-ACDF-3797DF97E73C}" dt="2021-06-07T08:51:23.896" v="1454" actId="14100"/>
          <ac:spMkLst>
            <pc:docMk/>
            <pc:sldMk cId="3752210744" sldId="299"/>
            <ac:spMk id="3" creationId="{81FB0188-BC89-4755-86C0-B8680F5EE5E3}"/>
          </ac:spMkLst>
        </pc:spChg>
      </pc:sldChg>
      <pc:sldChg chg="addSp new mod">
        <pc:chgData name="Harpal Kaur Aujla" userId="6bfdc8ad3dab0ccb" providerId="LiveId" clId="{78E86798-D919-4EB5-ACDF-3797DF97E73C}" dt="2021-06-07T08:51:45.794" v="1456" actId="22"/>
        <pc:sldMkLst>
          <pc:docMk/>
          <pc:sldMk cId="3997543831" sldId="300"/>
        </pc:sldMkLst>
        <pc:spChg chg="add">
          <ac:chgData name="Harpal Kaur Aujla" userId="6bfdc8ad3dab0ccb" providerId="LiveId" clId="{78E86798-D919-4EB5-ACDF-3797DF97E73C}" dt="2021-06-07T08:51:45.794" v="1456" actId="22"/>
          <ac:spMkLst>
            <pc:docMk/>
            <pc:sldMk cId="3997543831" sldId="300"/>
            <ac:spMk id="3" creationId="{94022A5E-F8D2-402D-9EDB-C434E43B9760}"/>
          </ac:spMkLst>
        </pc:spChg>
      </pc:sldChg>
      <pc:sldChg chg="addSp modSp new mod">
        <pc:chgData name="Harpal Kaur Aujla" userId="6bfdc8ad3dab0ccb" providerId="LiveId" clId="{78E86798-D919-4EB5-ACDF-3797DF97E73C}" dt="2021-06-07T08:52:10.224" v="1459" actId="14100"/>
        <pc:sldMkLst>
          <pc:docMk/>
          <pc:sldMk cId="3888739526" sldId="301"/>
        </pc:sldMkLst>
        <pc:spChg chg="add mod">
          <ac:chgData name="Harpal Kaur Aujla" userId="6bfdc8ad3dab0ccb" providerId="LiveId" clId="{78E86798-D919-4EB5-ACDF-3797DF97E73C}" dt="2021-06-07T08:52:10.224" v="1459" actId="14100"/>
          <ac:spMkLst>
            <pc:docMk/>
            <pc:sldMk cId="3888739526" sldId="301"/>
            <ac:spMk id="3" creationId="{A27C9915-7E6B-4020-B76F-31D2C85CB538}"/>
          </ac:spMkLst>
        </pc:spChg>
      </pc:sldChg>
      <pc:sldChg chg="addSp new mod">
        <pc:chgData name="Harpal Kaur Aujla" userId="6bfdc8ad3dab0ccb" providerId="LiveId" clId="{78E86798-D919-4EB5-ACDF-3797DF97E73C}" dt="2021-06-07T08:52:29.771" v="1461" actId="22"/>
        <pc:sldMkLst>
          <pc:docMk/>
          <pc:sldMk cId="2244200312" sldId="302"/>
        </pc:sldMkLst>
        <pc:spChg chg="add">
          <ac:chgData name="Harpal Kaur Aujla" userId="6bfdc8ad3dab0ccb" providerId="LiveId" clId="{78E86798-D919-4EB5-ACDF-3797DF97E73C}" dt="2021-06-07T08:52:29.771" v="1461" actId="22"/>
          <ac:spMkLst>
            <pc:docMk/>
            <pc:sldMk cId="2244200312" sldId="302"/>
            <ac:spMk id="3" creationId="{51AF5F26-455E-414C-A4E5-179C3395CD28}"/>
          </ac:spMkLst>
        </pc:spChg>
      </pc:sldChg>
      <pc:sldChg chg="addSp new mod">
        <pc:chgData name="Harpal Kaur Aujla" userId="6bfdc8ad3dab0ccb" providerId="LiveId" clId="{78E86798-D919-4EB5-ACDF-3797DF97E73C}" dt="2021-06-07T08:53:21.416" v="1463" actId="22"/>
        <pc:sldMkLst>
          <pc:docMk/>
          <pc:sldMk cId="1994758275" sldId="303"/>
        </pc:sldMkLst>
        <pc:spChg chg="add">
          <ac:chgData name="Harpal Kaur Aujla" userId="6bfdc8ad3dab0ccb" providerId="LiveId" clId="{78E86798-D919-4EB5-ACDF-3797DF97E73C}" dt="2021-06-07T08:53:21.416" v="1463" actId="22"/>
          <ac:spMkLst>
            <pc:docMk/>
            <pc:sldMk cId="1994758275" sldId="303"/>
            <ac:spMk id="3" creationId="{89820B8A-8B9E-4390-9844-803D1CB34AC5}"/>
          </ac:spMkLst>
        </pc:spChg>
      </pc:sldChg>
      <pc:sldChg chg="addSp modSp new mod">
        <pc:chgData name="Harpal Kaur Aujla" userId="6bfdc8ad3dab0ccb" providerId="LiveId" clId="{78E86798-D919-4EB5-ACDF-3797DF97E73C}" dt="2021-06-08T04:57:41.895" v="1489" actId="14100"/>
        <pc:sldMkLst>
          <pc:docMk/>
          <pc:sldMk cId="2648759702" sldId="304"/>
        </pc:sldMkLst>
        <pc:spChg chg="add mod">
          <ac:chgData name="Harpal Kaur Aujla" userId="6bfdc8ad3dab0ccb" providerId="LiveId" clId="{78E86798-D919-4EB5-ACDF-3797DF97E73C}" dt="2021-06-08T04:57:32.753" v="1487" actId="14100"/>
          <ac:spMkLst>
            <pc:docMk/>
            <pc:sldMk cId="2648759702" sldId="304"/>
            <ac:spMk id="3" creationId="{BA5CA633-3E57-448A-A6E9-496B0E6F305A}"/>
          </ac:spMkLst>
        </pc:spChg>
        <pc:spChg chg="add mod">
          <ac:chgData name="Harpal Kaur Aujla" userId="6bfdc8ad3dab0ccb" providerId="LiveId" clId="{78E86798-D919-4EB5-ACDF-3797DF97E73C}" dt="2021-06-08T04:57:41.895" v="1489" actId="14100"/>
          <ac:spMkLst>
            <pc:docMk/>
            <pc:sldMk cId="2648759702" sldId="304"/>
            <ac:spMk id="4" creationId="{93AADCB0-0572-4599-AA9A-BEBB774DE192}"/>
          </ac:spMkLst>
        </pc:spChg>
      </pc:sldChg>
      <pc:sldChg chg="addSp modSp new mod">
        <pc:chgData name="Harpal Kaur Aujla" userId="6bfdc8ad3dab0ccb" providerId="LiveId" clId="{78E86798-D919-4EB5-ACDF-3797DF97E73C}" dt="2021-06-10T09:13:48.708" v="1605" actId="14861"/>
        <pc:sldMkLst>
          <pc:docMk/>
          <pc:sldMk cId="2467014723" sldId="308"/>
        </pc:sldMkLst>
        <pc:picChg chg="add mod">
          <ac:chgData name="Harpal Kaur Aujla" userId="6bfdc8ad3dab0ccb" providerId="LiveId" clId="{78E86798-D919-4EB5-ACDF-3797DF97E73C}" dt="2021-06-10T09:13:48.708" v="1605" actId="14861"/>
          <ac:picMkLst>
            <pc:docMk/>
            <pc:sldMk cId="2467014723" sldId="308"/>
            <ac:picMk id="1026" creationId="{869EC180-CA2A-4CC5-871C-A51704B8D914}"/>
          </ac:picMkLst>
        </pc:picChg>
      </pc:sldChg>
      <pc:sldChg chg="addSp modSp new">
        <pc:chgData name="Harpal Kaur Aujla" userId="6bfdc8ad3dab0ccb" providerId="LiveId" clId="{78E86798-D919-4EB5-ACDF-3797DF97E73C}" dt="2021-06-10T09:00:10.702" v="1578" actId="14100"/>
        <pc:sldMkLst>
          <pc:docMk/>
          <pc:sldMk cId="2319802655" sldId="309"/>
        </pc:sldMkLst>
        <pc:picChg chg="add mod">
          <ac:chgData name="Harpal Kaur Aujla" userId="6bfdc8ad3dab0ccb" providerId="LiveId" clId="{78E86798-D919-4EB5-ACDF-3797DF97E73C}" dt="2021-06-10T09:00:10.702" v="1578" actId="14100"/>
          <ac:picMkLst>
            <pc:docMk/>
            <pc:sldMk cId="2319802655" sldId="309"/>
            <ac:picMk id="2050" creationId="{17592BB4-DEFC-41EE-940B-6A1AFB9F06C0}"/>
          </ac:picMkLst>
        </pc:picChg>
      </pc:sldChg>
      <pc:sldChg chg="addSp modSp new">
        <pc:chgData name="Harpal Kaur Aujla" userId="6bfdc8ad3dab0ccb" providerId="LiveId" clId="{78E86798-D919-4EB5-ACDF-3797DF97E73C}" dt="2021-06-10T09:00:31.013" v="1581" actId="14100"/>
        <pc:sldMkLst>
          <pc:docMk/>
          <pc:sldMk cId="2522763176" sldId="310"/>
        </pc:sldMkLst>
        <pc:picChg chg="add mod">
          <ac:chgData name="Harpal Kaur Aujla" userId="6bfdc8ad3dab0ccb" providerId="LiveId" clId="{78E86798-D919-4EB5-ACDF-3797DF97E73C}" dt="2021-06-10T09:00:31.013" v="1581" actId="14100"/>
          <ac:picMkLst>
            <pc:docMk/>
            <pc:sldMk cId="2522763176" sldId="310"/>
            <ac:picMk id="3074" creationId="{A5495850-E367-411A-8882-F171DB4D9E10}"/>
          </ac:picMkLst>
        </pc:picChg>
      </pc:sldChg>
      <pc:sldChg chg="addSp modSp new">
        <pc:chgData name="Harpal Kaur Aujla" userId="6bfdc8ad3dab0ccb" providerId="LiveId" clId="{78E86798-D919-4EB5-ACDF-3797DF97E73C}" dt="2021-06-10T09:01:38.262" v="1584" actId="14100"/>
        <pc:sldMkLst>
          <pc:docMk/>
          <pc:sldMk cId="2382497116" sldId="311"/>
        </pc:sldMkLst>
        <pc:picChg chg="add mod">
          <ac:chgData name="Harpal Kaur Aujla" userId="6bfdc8ad3dab0ccb" providerId="LiveId" clId="{78E86798-D919-4EB5-ACDF-3797DF97E73C}" dt="2021-06-10T09:01:38.262" v="1584" actId="14100"/>
          <ac:picMkLst>
            <pc:docMk/>
            <pc:sldMk cId="2382497116" sldId="311"/>
            <ac:picMk id="4098" creationId="{B2E06A71-3487-43FB-9E5C-5FC272785B30}"/>
          </ac:picMkLst>
        </pc:picChg>
      </pc:sldChg>
      <pc:sldChg chg="addSp modSp new">
        <pc:chgData name="Harpal Kaur Aujla" userId="6bfdc8ad3dab0ccb" providerId="LiveId" clId="{78E86798-D919-4EB5-ACDF-3797DF97E73C}" dt="2021-06-10T09:02:26.242" v="1587" actId="14100"/>
        <pc:sldMkLst>
          <pc:docMk/>
          <pc:sldMk cId="2652367350" sldId="312"/>
        </pc:sldMkLst>
        <pc:picChg chg="add mod">
          <ac:chgData name="Harpal Kaur Aujla" userId="6bfdc8ad3dab0ccb" providerId="LiveId" clId="{78E86798-D919-4EB5-ACDF-3797DF97E73C}" dt="2021-06-10T09:02:26.242" v="1587" actId="14100"/>
          <ac:picMkLst>
            <pc:docMk/>
            <pc:sldMk cId="2652367350" sldId="312"/>
            <ac:picMk id="5122" creationId="{16001E4A-E6DC-4952-B42B-90010A996DD0}"/>
          </ac:picMkLst>
        </pc:picChg>
      </pc:sldChg>
      <pc:sldChg chg="addSp modSp new">
        <pc:chgData name="Harpal Kaur Aujla" userId="6bfdc8ad3dab0ccb" providerId="LiveId" clId="{78E86798-D919-4EB5-ACDF-3797DF97E73C}" dt="2021-06-10T09:07:00.647" v="1590" actId="14100"/>
        <pc:sldMkLst>
          <pc:docMk/>
          <pc:sldMk cId="1091954069" sldId="313"/>
        </pc:sldMkLst>
        <pc:picChg chg="add mod">
          <ac:chgData name="Harpal Kaur Aujla" userId="6bfdc8ad3dab0ccb" providerId="LiveId" clId="{78E86798-D919-4EB5-ACDF-3797DF97E73C}" dt="2021-06-10T09:07:00.647" v="1590" actId="14100"/>
          <ac:picMkLst>
            <pc:docMk/>
            <pc:sldMk cId="1091954069" sldId="313"/>
            <ac:picMk id="6146" creationId="{5127BFFD-E333-4E37-83A2-C7DAC45B12F3}"/>
          </ac:picMkLst>
        </pc:picChg>
      </pc:sldChg>
      <pc:sldChg chg="addSp modSp new mod">
        <pc:chgData name="Harpal Kaur Aujla" userId="6bfdc8ad3dab0ccb" providerId="LiveId" clId="{78E86798-D919-4EB5-ACDF-3797DF97E73C}" dt="2021-06-10T09:14:25.124" v="1609" actId="207"/>
        <pc:sldMkLst>
          <pc:docMk/>
          <pc:sldMk cId="2232213100" sldId="314"/>
        </pc:sldMkLst>
        <pc:picChg chg="add mod">
          <ac:chgData name="Harpal Kaur Aujla" userId="6bfdc8ad3dab0ccb" providerId="LiveId" clId="{78E86798-D919-4EB5-ACDF-3797DF97E73C}" dt="2021-06-10T09:14:25.124" v="1609" actId="207"/>
          <ac:picMkLst>
            <pc:docMk/>
            <pc:sldMk cId="2232213100" sldId="314"/>
            <ac:picMk id="7170" creationId="{59241B36-F566-4949-AEFA-8EAC45F52147}"/>
          </ac:picMkLst>
        </pc:picChg>
      </pc:sldChg>
      <pc:sldChg chg="addSp modSp new mod">
        <pc:chgData name="Harpal Kaur Aujla" userId="6bfdc8ad3dab0ccb" providerId="LiveId" clId="{78E86798-D919-4EB5-ACDF-3797DF97E73C}" dt="2021-06-10T09:13:09.132" v="1602" actId="207"/>
        <pc:sldMkLst>
          <pc:docMk/>
          <pc:sldMk cId="1562642232" sldId="315"/>
        </pc:sldMkLst>
        <pc:picChg chg="add mod">
          <ac:chgData name="Harpal Kaur Aujla" userId="6bfdc8ad3dab0ccb" providerId="LiveId" clId="{78E86798-D919-4EB5-ACDF-3797DF97E73C}" dt="2021-06-10T09:13:09.132" v="1602" actId="207"/>
          <ac:picMkLst>
            <pc:docMk/>
            <pc:sldMk cId="1562642232" sldId="315"/>
            <ac:picMk id="8194" creationId="{F8AF2957-9E51-43C1-A4D2-E2C355F3361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C0FDF1-B2CD-45A5-8972-BCA5E57C7B94}"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C5EE832A-1FD7-4A5A-8AAD-5C9ADABB5F37}">
      <dgm:prSet phldrT="[Text]"/>
      <dgm:spPr/>
      <dgm:t>
        <a:bodyPr/>
        <a:lstStyle/>
        <a:p>
          <a:r>
            <a:rPr lang="en-US" b="1" i="0" dirty="0"/>
            <a:t>The Essence and Role of Education </a:t>
          </a:r>
          <a:endParaRPr lang="en-IN" dirty="0"/>
        </a:p>
      </dgm:t>
    </dgm:pt>
    <dgm:pt modelId="{734D0ED6-5AD3-4F53-881F-B3D29AED12B1}" type="parTrans" cxnId="{6E14A81A-F050-4CDE-9D17-39358548F834}">
      <dgm:prSet/>
      <dgm:spPr/>
      <dgm:t>
        <a:bodyPr/>
        <a:lstStyle/>
        <a:p>
          <a:endParaRPr lang="en-IN"/>
        </a:p>
      </dgm:t>
    </dgm:pt>
    <dgm:pt modelId="{E1A23B33-CDC5-41D9-ACAC-A6C1C3C045C4}" type="sibTrans" cxnId="{6E14A81A-F050-4CDE-9D17-39358548F834}">
      <dgm:prSet/>
      <dgm:spPr/>
      <dgm:t>
        <a:bodyPr/>
        <a:lstStyle/>
        <a:p>
          <a:endParaRPr lang="en-IN"/>
        </a:p>
      </dgm:t>
    </dgm:pt>
    <dgm:pt modelId="{C77EECDC-DFF1-4B5B-8F8B-9B7DFC1239C1}">
      <dgm:prSet phldrT="[Text]"/>
      <dgm:spPr/>
      <dgm:t>
        <a:bodyPr/>
        <a:lstStyle/>
        <a:p>
          <a:r>
            <a:rPr lang="en-US" b="1" i="0" dirty="0"/>
            <a:t> National System of Education</a:t>
          </a:r>
          <a:endParaRPr lang="en-IN" dirty="0"/>
        </a:p>
      </dgm:t>
    </dgm:pt>
    <dgm:pt modelId="{F99F379E-FBA1-4D73-8BF9-24EF3372819E}" type="parTrans" cxnId="{26E1CCAD-8233-4DC8-9518-88306497CAC3}">
      <dgm:prSet/>
      <dgm:spPr/>
      <dgm:t>
        <a:bodyPr/>
        <a:lstStyle/>
        <a:p>
          <a:endParaRPr lang="en-IN"/>
        </a:p>
      </dgm:t>
    </dgm:pt>
    <dgm:pt modelId="{243BE9E0-6824-4BD1-90BA-A9CC09D51FF9}" type="sibTrans" cxnId="{26E1CCAD-8233-4DC8-9518-88306497CAC3}">
      <dgm:prSet/>
      <dgm:spPr/>
      <dgm:t>
        <a:bodyPr/>
        <a:lstStyle/>
        <a:p>
          <a:endParaRPr lang="en-IN"/>
        </a:p>
      </dgm:t>
    </dgm:pt>
    <dgm:pt modelId="{26DA45C2-B9B0-4BE8-B3D7-016495914CC3}">
      <dgm:prSet phldrT="[Text]"/>
      <dgm:spPr/>
      <dgm:t>
        <a:bodyPr/>
        <a:lstStyle/>
        <a:p>
          <a:r>
            <a:rPr lang="en-US" b="1" i="0" dirty="0"/>
            <a:t> Education for Equality</a:t>
          </a:r>
          <a:endParaRPr lang="en-IN" dirty="0"/>
        </a:p>
      </dgm:t>
    </dgm:pt>
    <dgm:pt modelId="{7ACFC809-3E2E-4AEF-BE95-2314A00F1B2E}" type="parTrans" cxnId="{5E3117FD-CE0B-4AFA-B052-D9C85D2568A6}">
      <dgm:prSet/>
      <dgm:spPr/>
      <dgm:t>
        <a:bodyPr/>
        <a:lstStyle/>
        <a:p>
          <a:endParaRPr lang="en-IN"/>
        </a:p>
      </dgm:t>
    </dgm:pt>
    <dgm:pt modelId="{EA1282CD-402D-42A3-9308-F49846FEBB61}" type="sibTrans" cxnId="{5E3117FD-CE0B-4AFA-B052-D9C85D2568A6}">
      <dgm:prSet/>
      <dgm:spPr/>
      <dgm:t>
        <a:bodyPr/>
        <a:lstStyle/>
        <a:p>
          <a:endParaRPr lang="en-IN"/>
        </a:p>
      </dgm:t>
    </dgm:pt>
    <dgm:pt modelId="{793EA266-3796-4E3C-8770-4BFB22A5DE94}">
      <dgm:prSet phldrT="[Text]"/>
      <dgm:spPr/>
      <dgm:t>
        <a:bodyPr/>
        <a:lstStyle/>
        <a:p>
          <a:r>
            <a:rPr lang="en-US" b="1" i="0" dirty="0"/>
            <a:t> Re-</a:t>
          </a:r>
          <a:r>
            <a:rPr lang="en-US" b="1" i="0" dirty="0" err="1"/>
            <a:t>organisation</a:t>
          </a:r>
          <a:r>
            <a:rPr lang="en-US" b="1" i="0" dirty="0"/>
            <a:t> of Education of Different Stages</a:t>
          </a:r>
          <a:endParaRPr lang="en-IN" dirty="0"/>
        </a:p>
      </dgm:t>
    </dgm:pt>
    <dgm:pt modelId="{E90BDF29-4B9B-467B-AE4D-CCD336E3CA4D}" type="parTrans" cxnId="{9951BB54-C699-4A2F-8C79-8BAEC4EB0315}">
      <dgm:prSet/>
      <dgm:spPr/>
      <dgm:t>
        <a:bodyPr/>
        <a:lstStyle/>
        <a:p>
          <a:endParaRPr lang="en-IN"/>
        </a:p>
      </dgm:t>
    </dgm:pt>
    <dgm:pt modelId="{C0B19633-291F-4BBA-8764-6C72E08A9F68}" type="sibTrans" cxnId="{9951BB54-C699-4A2F-8C79-8BAEC4EB0315}">
      <dgm:prSet/>
      <dgm:spPr/>
      <dgm:t>
        <a:bodyPr/>
        <a:lstStyle/>
        <a:p>
          <a:endParaRPr lang="en-IN"/>
        </a:p>
      </dgm:t>
    </dgm:pt>
    <dgm:pt modelId="{B9741370-E5E1-43C0-8898-2F232E0E45AC}">
      <dgm:prSet phldrT="[Text]"/>
      <dgm:spPr/>
      <dgm:t>
        <a:bodyPr/>
        <a:lstStyle/>
        <a:p>
          <a:r>
            <a:rPr lang="en-US" b="1" i="0" dirty="0"/>
            <a:t> Technical and Management Education</a:t>
          </a:r>
          <a:endParaRPr lang="en-IN" dirty="0"/>
        </a:p>
      </dgm:t>
    </dgm:pt>
    <dgm:pt modelId="{0ED9C201-C9C2-4651-ACB7-0A8694917857}" type="parTrans" cxnId="{3E55EAF1-ED55-484F-AD69-DAA2D23CECEA}">
      <dgm:prSet/>
      <dgm:spPr/>
      <dgm:t>
        <a:bodyPr/>
        <a:lstStyle/>
        <a:p>
          <a:endParaRPr lang="en-IN"/>
        </a:p>
      </dgm:t>
    </dgm:pt>
    <dgm:pt modelId="{BFF02E52-E7E9-41C8-A03C-6640A1E9FC90}" type="sibTrans" cxnId="{3E55EAF1-ED55-484F-AD69-DAA2D23CECEA}">
      <dgm:prSet/>
      <dgm:spPr/>
      <dgm:t>
        <a:bodyPr/>
        <a:lstStyle/>
        <a:p>
          <a:endParaRPr lang="en-IN"/>
        </a:p>
      </dgm:t>
    </dgm:pt>
    <dgm:pt modelId="{D586BB6B-2115-4FE4-AE57-2429FED08FE9}">
      <dgm:prSet phldrT="[Text]"/>
      <dgm:spPr/>
      <dgm:t>
        <a:bodyPr/>
        <a:lstStyle/>
        <a:p>
          <a:r>
            <a:rPr lang="en-US" b="1" i="0" dirty="0"/>
            <a:t> Making the System Work</a:t>
          </a:r>
          <a:endParaRPr lang="en-IN" dirty="0"/>
        </a:p>
      </dgm:t>
    </dgm:pt>
    <dgm:pt modelId="{8BBBC1C2-9EFF-4919-8A2F-42A669B7D097}" type="parTrans" cxnId="{07DA5F3C-72B8-4555-A22C-F5E2FD815362}">
      <dgm:prSet/>
      <dgm:spPr/>
      <dgm:t>
        <a:bodyPr/>
        <a:lstStyle/>
        <a:p>
          <a:endParaRPr lang="en-IN"/>
        </a:p>
      </dgm:t>
    </dgm:pt>
    <dgm:pt modelId="{7C4DAE10-E91F-4B54-AE8A-E6CD7CA9BCA1}" type="sibTrans" cxnId="{07DA5F3C-72B8-4555-A22C-F5E2FD815362}">
      <dgm:prSet/>
      <dgm:spPr/>
      <dgm:t>
        <a:bodyPr/>
        <a:lstStyle/>
        <a:p>
          <a:endParaRPr lang="en-IN"/>
        </a:p>
      </dgm:t>
    </dgm:pt>
    <dgm:pt modelId="{EBDF6870-E50B-42B4-98B0-C43C99DB813F}">
      <dgm:prSet phldrT="[Text]"/>
      <dgm:spPr/>
      <dgm:t>
        <a:bodyPr/>
        <a:lstStyle/>
        <a:p>
          <a:r>
            <a:rPr lang="en-US" b="1" i="0" dirty="0"/>
            <a:t> Reorienting the Content and Process of Education.</a:t>
          </a:r>
          <a:endParaRPr lang="en-IN" dirty="0"/>
        </a:p>
      </dgm:t>
    </dgm:pt>
    <dgm:pt modelId="{E8CEC0C5-3352-407C-9F4D-266115163ABE}" type="parTrans" cxnId="{96335202-423F-45BD-BF7B-49E5ECBFE999}">
      <dgm:prSet/>
      <dgm:spPr/>
      <dgm:t>
        <a:bodyPr/>
        <a:lstStyle/>
        <a:p>
          <a:endParaRPr lang="en-IN"/>
        </a:p>
      </dgm:t>
    </dgm:pt>
    <dgm:pt modelId="{DF4F24F4-9CF3-4719-8ED0-D76E4363DE38}" type="sibTrans" cxnId="{96335202-423F-45BD-BF7B-49E5ECBFE999}">
      <dgm:prSet/>
      <dgm:spPr/>
      <dgm:t>
        <a:bodyPr/>
        <a:lstStyle/>
        <a:p>
          <a:endParaRPr lang="en-IN"/>
        </a:p>
      </dgm:t>
    </dgm:pt>
    <dgm:pt modelId="{722BA28E-8D50-4D3F-9983-88C70698B88E}">
      <dgm:prSet phldrT="[Text]"/>
      <dgm:spPr/>
      <dgm:t>
        <a:bodyPr/>
        <a:lstStyle/>
        <a:p>
          <a:r>
            <a:rPr lang="en-US" dirty="0"/>
            <a:t>The Teacher and Teacher Education</a:t>
          </a:r>
          <a:endParaRPr lang="en-IN" dirty="0"/>
        </a:p>
      </dgm:t>
    </dgm:pt>
    <dgm:pt modelId="{F26744AB-0AEB-4775-99A3-11A0542DDE1B}" type="parTrans" cxnId="{363CFB60-E24A-4B1C-9BEA-EEA134588E44}">
      <dgm:prSet/>
      <dgm:spPr/>
      <dgm:t>
        <a:bodyPr/>
        <a:lstStyle/>
        <a:p>
          <a:endParaRPr lang="en-IN"/>
        </a:p>
      </dgm:t>
    </dgm:pt>
    <dgm:pt modelId="{2C3DE48C-C022-4EC8-8AE2-36E028E5F704}" type="sibTrans" cxnId="{363CFB60-E24A-4B1C-9BEA-EEA134588E44}">
      <dgm:prSet/>
      <dgm:spPr/>
      <dgm:t>
        <a:bodyPr/>
        <a:lstStyle/>
        <a:p>
          <a:endParaRPr lang="en-IN"/>
        </a:p>
      </dgm:t>
    </dgm:pt>
    <dgm:pt modelId="{B6911FCC-BD2F-4B80-9431-E8F8CCD420B5}">
      <dgm:prSet phldrT="[Text]"/>
      <dgm:spPr/>
      <dgm:t>
        <a:bodyPr/>
        <a:lstStyle/>
        <a:p>
          <a:r>
            <a:rPr lang="en-US" dirty="0"/>
            <a:t>The Management of Education</a:t>
          </a:r>
          <a:endParaRPr lang="en-IN" dirty="0"/>
        </a:p>
      </dgm:t>
    </dgm:pt>
    <dgm:pt modelId="{DF2E8B95-724F-4F8F-87E5-C2733D6BD2F9}" type="parTrans" cxnId="{80514491-376C-4F98-BD09-274464494AC8}">
      <dgm:prSet/>
      <dgm:spPr/>
      <dgm:t>
        <a:bodyPr/>
        <a:lstStyle/>
        <a:p>
          <a:endParaRPr lang="en-IN"/>
        </a:p>
      </dgm:t>
    </dgm:pt>
    <dgm:pt modelId="{6A7074B7-6775-4D67-B5A4-0675EC993A1A}" type="sibTrans" cxnId="{80514491-376C-4F98-BD09-274464494AC8}">
      <dgm:prSet/>
      <dgm:spPr/>
      <dgm:t>
        <a:bodyPr/>
        <a:lstStyle/>
        <a:p>
          <a:endParaRPr lang="en-IN"/>
        </a:p>
      </dgm:t>
    </dgm:pt>
    <dgm:pt modelId="{95E090A8-0C4F-4732-B22A-BC997700F1EC}">
      <dgm:prSet phldrT="[Text]"/>
      <dgm:spPr/>
      <dgm:t>
        <a:bodyPr/>
        <a:lstStyle/>
        <a:p>
          <a:r>
            <a:rPr lang="en-US" dirty="0"/>
            <a:t>Resource and Review</a:t>
          </a:r>
          <a:endParaRPr lang="en-IN" dirty="0"/>
        </a:p>
      </dgm:t>
    </dgm:pt>
    <dgm:pt modelId="{9EEAB46C-5AD5-4AD5-9768-C2CA3E1FE0AE}" type="parTrans" cxnId="{1FC3991A-C545-4ABF-8F12-6709278402BC}">
      <dgm:prSet/>
      <dgm:spPr/>
      <dgm:t>
        <a:bodyPr/>
        <a:lstStyle/>
        <a:p>
          <a:endParaRPr lang="en-IN"/>
        </a:p>
      </dgm:t>
    </dgm:pt>
    <dgm:pt modelId="{B13EF00B-7176-4B46-8AA5-3F64DF067E12}" type="sibTrans" cxnId="{1FC3991A-C545-4ABF-8F12-6709278402BC}">
      <dgm:prSet/>
      <dgm:spPr/>
      <dgm:t>
        <a:bodyPr/>
        <a:lstStyle/>
        <a:p>
          <a:endParaRPr lang="en-IN"/>
        </a:p>
      </dgm:t>
    </dgm:pt>
    <dgm:pt modelId="{41803D8C-83C8-4E7F-AF15-F678F4A23B0A}">
      <dgm:prSet phldrT="[Text]"/>
      <dgm:spPr/>
      <dgm:t>
        <a:bodyPr/>
        <a:lstStyle/>
        <a:p>
          <a:r>
            <a:rPr lang="en-US" dirty="0"/>
            <a:t>The Future</a:t>
          </a:r>
          <a:endParaRPr lang="en-IN" dirty="0"/>
        </a:p>
      </dgm:t>
    </dgm:pt>
    <dgm:pt modelId="{D44E2FDB-0094-4B12-A6CE-200CB1BAC2DD}" type="parTrans" cxnId="{AD1F0109-01B1-4629-9ECB-278381B1709A}">
      <dgm:prSet/>
      <dgm:spPr/>
      <dgm:t>
        <a:bodyPr/>
        <a:lstStyle/>
        <a:p>
          <a:endParaRPr lang="en-IN"/>
        </a:p>
      </dgm:t>
    </dgm:pt>
    <dgm:pt modelId="{974E58DF-0E7A-425C-8DBC-C7022AA5D880}" type="sibTrans" cxnId="{AD1F0109-01B1-4629-9ECB-278381B1709A}">
      <dgm:prSet/>
      <dgm:spPr/>
      <dgm:t>
        <a:bodyPr/>
        <a:lstStyle/>
        <a:p>
          <a:endParaRPr lang="en-IN"/>
        </a:p>
      </dgm:t>
    </dgm:pt>
    <dgm:pt modelId="{B1D5F38A-2F73-40EB-8D83-E8EF71595D1D}" type="pres">
      <dgm:prSet presAssocID="{9AC0FDF1-B2CD-45A5-8972-BCA5E57C7B94}" presName="diagram" presStyleCnt="0">
        <dgm:presLayoutVars>
          <dgm:dir/>
          <dgm:resizeHandles val="exact"/>
        </dgm:presLayoutVars>
      </dgm:prSet>
      <dgm:spPr/>
    </dgm:pt>
    <dgm:pt modelId="{770B08B0-817D-4790-B45E-FB2AB794A1B2}" type="pres">
      <dgm:prSet presAssocID="{C5EE832A-1FD7-4A5A-8AAD-5C9ADABB5F37}" presName="node" presStyleLbl="node1" presStyleIdx="0" presStyleCnt="11">
        <dgm:presLayoutVars>
          <dgm:bulletEnabled val="1"/>
        </dgm:presLayoutVars>
      </dgm:prSet>
      <dgm:spPr/>
    </dgm:pt>
    <dgm:pt modelId="{12AC14E9-CA54-4E4D-AAB0-970B67D6AFB4}" type="pres">
      <dgm:prSet presAssocID="{E1A23B33-CDC5-41D9-ACAC-A6C1C3C045C4}" presName="sibTrans" presStyleCnt="0"/>
      <dgm:spPr/>
    </dgm:pt>
    <dgm:pt modelId="{2861E998-4C97-42B1-935E-DC146B6774EC}" type="pres">
      <dgm:prSet presAssocID="{C77EECDC-DFF1-4B5B-8F8B-9B7DFC1239C1}" presName="node" presStyleLbl="node1" presStyleIdx="1" presStyleCnt="11">
        <dgm:presLayoutVars>
          <dgm:bulletEnabled val="1"/>
        </dgm:presLayoutVars>
      </dgm:prSet>
      <dgm:spPr/>
    </dgm:pt>
    <dgm:pt modelId="{87E34627-419C-466F-8852-7A299049F88A}" type="pres">
      <dgm:prSet presAssocID="{243BE9E0-6824-4BD1-90BA-A9CC09D51FF9}" presName="sibTrans" presStyleCnt="0"/>
      <dgm:spPr/>
    </dgm:pt>
    <dgm:pt modelId="{D59EF040-38C2-4838-A9E3-9C1977F916AF}" type="pres">
      <dgm:prSet presAssocID="{26DA45C2-B9B0-4BE8-B3D7-016495914CC3}" presName="node" presStyleLbl="node1" presStyleIdx="2" presStyleCnt="11">
        <dgm:presLayoutVars>
          <dgm:bulletEnabled val="1"/>
        </dgm:presLayoutVars>
      </dgm:prSet>
      <dgm:spPr/>
    </dgm:pt>
    <dgm:pt modelId="{303371A5-EBC1-4AB2-9FA0-28EA069910ED}" type="pres">
      <dgm:prSet presAssocID="{EA1282CD-402D-42A3-9308-F49846FEBB61}" presName="sibTrans" presStyleCnt="0"/>
      <dgm:spPr/>
    </dgm:pt>
    <dgm:pt modelId="{8D7CAB8E-2770-4180-BA9D-1EBCA5AC01E3}" type="pres">
      <dgm:prSet presAssocID="{793EA266-3796-4E3C-8770-4BFB22A5DE94}" presName="node" presStyleLbl="node1" presStyleIdx="3" presStyleCnt="11">
        <dgm:presLayoutVars>
          <dgm:bulletEnabled val="1"/>
        </dgm:presLayoutVars>
      </dgm:prSet>
      <dgm:spPr/>
    </dgm:pt>
    <dgm:pt modelId="{B082BCC7-81C7-4AA7-BCFA-A324BAE7ABFD}" type="pres">
      <dgm:prSet presAssocID="{C0B19633-291F-4BBA-8764-6C72E08A9F68}" presName="sibTrans" presStyleCnt="0"/>
      <dgm:spPr/>
    </dgm:pt>
    <dgm:pt modelId="{1CBD5BB3-A678-4EC4-9CF8-59F1EF89D198}" type="pres">
      <dgm:prSet presAssocID="{B9741370-E5E1-43C0-8898-2F232E0E45AC}" presName="node" presStyleLbl="node1" presStyleIdx="4" presStyleCnt="11">
        <dgm:presLayoutVars>
          <dgm:bulletEnabled val="1"/>
        </dgm:presLayoutVars>
      </dgm:prSet>
      <dgm:spPr/>
    </dgm:pt>
    <dgm:pt modelId="{92B95626-E2AF-4F24-B638-374F3C002DD3}" type="pres">
      <dgm:prSet presAssocID="{BFF02E52-E7E9-41C8-A03C-6640A1E9FC90}" presName="sibTrans" presStyleCnt="0"/>
      <dgm:spPr/>
    </dgm:pt>
    <dgm:pt modelId="{1EB79F02-2E0F-4892-B179-08D777219CC4}" type="pres">
      <dgm:prSet presAssocID="{D586BB6B-2115-4FE4-AE57-2429FED08FE9}" presName="node" presStyleLbl="node1" presStyleIdx="5" presStyleCnt="11">
        <dgm:presLayoutVars>
          <dgm:bulletEnabled val="1"/>
        </dgm:presLayoutVars>
      </dgm:prSet>
      <dgm:spPr/>
    </dgm:pt>
    <dgm:pt modelId="{00ECF157-1262-430F-AB5E-EC955F058D9B}" type="pres">
      <dgm:prSet presAssocID="{7C4DAE10-E91F-4B54-AE8A-E6CD7CA9BCA1}" presName="sibTrans" presStyleCnt="0"/>
      <dgm:spPr/>
    </dgm:pt>
    <dgm:pt modelId="{DE2F664B-96FD-4545-BDCE-A97C4FD370A2}" type="pres">
      <dgm:prSet presAssocID="{EBDF6870-E50B-42B4-98B0-C43C99DB813F}" presName="node" presStyleLbl="node1" presStyleIdx="6" presStyleCnt="11">
        <dgm:presLayoutVars>
          <dgm:bulletEnabled val="1"/>
        </dgm:presLayoutVars>
      </dgm:prSet>
      <dgm:spPr/>
    </dgm:pt>
    <dgm:pt modelId="{285C6EA2-0E93-4222-B429-DA1BE4B523D9}" type="pres">
      <dgm:prSet presAssocID="{DF4F24F4-9CF3-4719-8ED0-D76E4363DE38}" presName="sibTrans" presStyleCnt="0"/>
      <dgm:spPr/>
    </dgm:pt>
    <dgm:pt modelId="{2983BFB0-551C-4AFC-BB1D-373EFEC80CCB}" type="pres">
      <dgm:prSet presAssocID="{722BA28E-8D50-4D3F-9983-88C70698B88E}" presName="node" presStyleLbl="node1" presStyleIdx="7" presStyleCnt="11">
        <dgm:presLayoutVars>
          <dgm:bulletEnabled val="1"/>
        </dgm:presLayoutVars>
      </dgm:prSet>
      <dgm:spPr/>
    </dgm:pt>
    <dgm:pt modelId="{94E33D85-3D14-468E-A612-27D3B17D4A47}" type="pres">
      <dgm:prSet presAssocID="{2C3DE48C-C022-4EC8-8AE2-36E028E5F704}" presName="sibTrans" presStyleCnt="0"/>
      <dgm:spPr/>
    </dgm:pt>
    <dgm:pt modelId="{EA64F610-FF8B-486C-948B-FBA66932919F}" type="pres">
      <dgm:prSet presAssocID="{B6911FCC-BD2F-4B80-9431-E8F8CCD420B5}" presName="node" presStyleLbl="node1" presStyleIdx="8" presStyleCnt="11">
        <dgm:presLayoutVars>
          <dgm:bulletEnabled val="1"/>
        </dgm:presLayoutVars>
      </dgm:prSet>
      <dgm:spPr/>
    </dgm:pt>
    <dgm:pt modelId="{E70FC50E-AB6C-4961-99F4-628F7EF1B1E2}" type="pres">
      <dgm:prSet presAssocID="{6A7074B7-6775-4D67-B5A4-0675EC993A1A}" presName="sibTrans" presStyleCnt="0"/>
      <dgm:spPr/>
    </dgm:pt>
    <dgm:pt modelId="{61949416-C471-4F97-B5A7-DC206B72BF96}" type="pres">
      <dgm:prSet presAssocID="{95E090A8-0C4F-4732-B22A-BC997700F1EC}" presName="node" presStyleLbl="node1" presStyleIdx="9" presStyleCnt="11">
        <dgm:presLayoutVars>
          <dgm:bulletEnabled val="1"/>
        </dgm:presLayoutVars>
      </dgm:prSet>
      <dgm:spPr/>
    </dgm:pt>
    <dgm:pt modelId="{F051024D-F1B4-4C44-9442-FA54251BF83B}" type="pres">
      <dgm:prSet presAssocID="{B13EF00B-7176-4B46-8AA5-3F64DF067E12}" presName="sibTrans" presStyleCnt="0"/>
      <dgm:spPr/>
    </dgm:pt>
    <dgm:pt modelId="{67C8024C-15B1-4694-B35A-D681B8490C53}" type="pres">
      <dgm:prSet presAssocID="{41803D8C-83C8-4E7F-AF15-F678F4A23B0A}" presName="node" presStyleLbl="node1" presStyleIdx="10" presStyleCnt="11">
        <dgm:presLayoutVars>
          <dgm:bulletEnabled val="1"/>
        </dgm:presLayoutVars>
      </dgm:prSet>
      <dgm:spPr/>
    </dgm:pt>
  </dgm:ptLst>
  <dgm:cxnLst>
    <dgm:cxn modelId="{96335202-423F-45BD-BF7B-49E5ECBFE999}" srcId="{9AC0FDF1-B2CD-45A5-8972-BCA5E57C7B94}" destId="{EBDF6870-E50B-42B4-98B0-C43C99DB813F}" srcOrd="6" destOrd="0" parTransId="{E8CEC0C5-3352-407C-9F4D-266115163ABE}" sibTransId="{DF4F24F4-9CF3-4719-8ED0-D76E4363DE38}"/>
    <dgm:cxn modelId="{AD1F0109-01B1-4629-9ECB-278381B1709A}" srcId="{9AC0FDF1-B2CD-45A5-8972-BCA5E57C7B94}" destId="{41803D8C-83C8-4E7F-AF15-F678F4A23B0A}" srcOrd="10" destOrd="0" parTransId="{D44E2FDB-0094-4B12-A6CE-200CB1BAC2DD}" sibTransId="{974E58DF-0E7A-425C-8DBC-C7022AA5D880}"/>
    <dgm:cxn modelId="{9C3F4C13-C8BF-4E37-A244-F07F0514134E}" type="presOf" srcId="{D586BB6B-2115-4FE4-AE57-2429FED08FE9}" destId="{1EB79F02-2E0F-4892-B179-08D777219CC4}" srcOrd="0" destOrd="0" presId="urn:microsoft.com/office/officeart/2005/8/layout/default"/>
    <dgm:cxn modelId="{1FC3991A-C545-4ABF-8F12-6709278402BC}" srcId="{9AC0FDF1-B2CD-45A5-8972-BCA5E57C7B94}" destId="{95E090A8-0C4F-4732-B22A-BC997700F1EC}" srcOrd="9" destOrd="0" parTransId="{9EEAB46C-5AD5-4AD5-9768-C2CA3E1FE0AE}" sibTransId="{B13EF00B-7176-4B46-8AA5-3F64DF067E12}"/>
    <dgm:cxn modelId="{6E14A81A-F050-4CDE-9D17-39358548F834}" srcId="{9AC0FDF1-B2CD-45A5-8972-BCA5E57C7B94}" destId="{C5EE832A-1FD7-4A5A-8AAD-5C9ADABB5F37}" srcOrd="0" destOrd="0" parTransId="{734D0ED6-5AD3-4F53-881F-B3D29AED12B1}" sibTransId="{E1A23B33-CDC5-41D9-ACAC-A6C1C3C045C4}"/>
    <dgm:cxn modelId="{2BB4A827-1EC3-4727-8514-23504183FEF2}" type="presOf" srcId="{C5EE832A-1FD7-4A5A-8AAD-5C9ADABB5F37}" destId="{770B08B0-817D-4790-B45E-FB2AB794A1B2}" srcOrd="0" destOrd="0" presId="urn:microsoft.com/office/officeart/2005/8/layout/default"/>
    <dgm:cxn modelId="{07DA5F3C-72B8-4555-A22C-F5E2FD815362}" srcId="{9AC0FDF1-B2CD-45A5-8972-BCA5E57C7B94}" destId="{D586BB6B-2115-4FE4-AE57-2429FED08FE9}" srcOrd="5" destOrd="0" parTransId="{8BBBC1C2-9EFF-4919-8A2F-42A669B7D097}" sibTransId="{7C4DAE10-E91F-4B54-AE8A-E6CD7CA9BCA1}"/>
    <dgm:cxn modelId="{E0197E3D-53D1-4F7C-9202-DFF0E2520914}" type="presOf" srcId="{9AC0FDF1-B2CD-45A5-8972-BCA5E57C7B94}" destId="{B1D5F38A-2F73-40EB-8D83-E8EF71595D1D}" srcOrd="0" destOrd="0" presId="urn:microsoft.com/office/officeart/2005/8/layout/default"/>
    <dgm:cxn modelId="{363CFB60-E24A-4B1C-9BEA-EEA134588E44}" srcId="{9AC0FDF1-B2CD-45A5-8972-BCA5E57C7B94}" destId="{722BA28E-8D50-4D3F-9983-88C70698B88E}" srcOrd="7" destOrd="0" parTransId="{F26744AB-0AEB-4775-99A3-11A0542DDE1B}" sibTransId="{2C3DE48C-C022-4EC8-8AE2-36E028E5F704}"/>
    <dgm:cxn modelId="{4B33AA4E-062E-47FE-B90A-B586886A5367}" type="presOf" srcId="{722BA28E-8D50-4D3F-9983-88C70698B88E}" destId="{2983BFB0-551C-4AFC-BB1D-373EFEC80CCB}" srcOrd="0" destOrd="0" presId="urn:microsoft.com/office/officeart/2005/8/layout/default"/>
    <dgm:cxn modelId="{5AB55E6F-C9ED-497C-B6A7-B97CA72B7798}" type="presOf" srcId="{95E090A8-0C4F-4732-B22A-BC997700F1EC}" destId="{61949416-C471-4F97-B5A7-DC206B72BF96}" srcOrd="0" destOrd="0" presId="urn:microsoft.com/office/officeart/2005/8/layout/default"/>
    <dgm:cxn modelId="{11EC4450-7E87-410E-B93D-16D3F0604439}" type="presOf" srcId="{793EA266-3796-4E3C-8770-4BFB22A5DE94}" destId="{8D7CAB8E-2770-4180-BA9D-1EBCA5AC01E3}" srcOrd="0" destOrd="0" presId="urn:microsoft.com/office/officeart/2005/8/layout/default"/>
    <dgm:cxn modelId="{5E4BA472-C10A-413B-BA35-F2753B52CE0D}" type="presOf" srcId="{41803D8C-83C8-4E7F-AF15-F678F4A23B0A}" destId="{67C8024C-15B1-4694-B35A-D681B8490C53}" srcOrd="0" destOrd="0" presId="urn:microsoft.com/office/officeart/2005/8/layout/default"/>
    <dgm:cxn modelId="{9951BB54-C699-4A2F-8C79-8BAEC4EB0315}" srcId="{9AC0FDF1-B2CD-45A5-8972-BCA5E57C7B94}" destId="{793EA266-3796-4E3C-8770-4BFB22A5DE94}" srcOrd="3" destOrd="0" parTransId="{E90BDF29-4B9B-467B-AE4D-CCD336E3CA4D}" sibTransId="{C0B19633-291F-4BBA-8764-6C72E08A9F68}"/>
    <dgm:cxn modelId="{52013F58-4B25-4B19-8F61-DEEBFC27F850}" type="presOf" srcId="{B6911FCC-BD2F-4B80-9431-E8F8CCD420B5}" destId="{EA64F610-FF8B-486C-948B-FBA66932919F}" srcOrd="0" destOrd="0" presId="urn:microsoft.com/office/officeart/2005/8/layout/default"/>
    <dgm:cxn modelId="{80514491-376C-4F98-BD09-274464494AC8}" srcId="{9AC0FDF1-B2CD-45A5-8972-BCA5E57C7B94}" destId="{B6911FCC-BD2F-4B80-9431-E8F8CCD420B5}" srcOrd="8" destOrd="0" parTransId="{DF2E8B95-724F-4F8F-87E5-C2733D6BD2F9}" sibTransId="{6A7074B7-6775-4D67-B5A4-0675EC993A1A}"/>
    <dgm:cxn modelId="{9034AA92-1D48-4308-BBEA-8CC59D825385}" type="presOf" srcId="{C77EECDC-DFF1-4B5B-8F8B-9B7DFC1239C1}" destId="{2861E998-4C97-42B1-935E-DC146B6774EC}" srcOrd="0" destOrd="0" presId="urn:microsoft.com/office/officeart/2005/8/layout/default"/>
    <dgm:cxn modelId="{26E1CCAD-8233-4DC8-9518-88306497CAC3}" srcId="{9AC0FDF1-B2CD-45A5-8972-BCA5E57C7B94}" destId="{C77EECDC-DFF1-4B5B-8F8B-9B7DFC1239C1}" srcOrd="1" destOrd="0" parTransId="{F99F379E-FBA1-4D73-8BF9-24EF3372819E}" sibTransId="{243BE9E0-6824-4BD1-90BA-A9CC09D51FF9}"/>
    <dgm:cxn modelId="{9D03DBB9-CE14-46B7-BD43-47DFA175CBF9}" type="presOf" srcId="{EBDF6870-E50B-42B4-98B0-C43C99DB813F}" destId="{DE2F664B-96FD-4545-BDCE-A97C4FD370A2}" srcOrd="0" destOrd="0" presId="urn:microsoft.com/office/officeart/2005/8/layout/default"/>
    <dgm:cxn modelId="{253D44EA-10DA-402E-A1FB-0CFB67469130}" type="presOf" srcId="{26DA45C2-B9B0-4BE8-B3D7-016495914CC3}" destId="{D59EF040-38C2-4838-A9E3-9C1977F916AF}" srcOrd="0" destOrd="0" presId="urn:microsoft.com/office/officeart/2005/8/layout/default"/>
    <dgm:cxn modelId="{8A032FEC-48ED-4FDC-A414-DF25835748BB}" type="presOf" srcId="{B9741370-E5E1-43C0-8898-2F232E0E45AC}" destId="{1CBD5BB3-A678-4EC4-9CF8-59F1EF89D198}" srcOrd="0" destOrd="0" presId="urn:microsoft.com/office/officeart/2005/8/layout/default"/>
    <dgm:cxn modelId="{3E55EAF1-ED55-484F-AD69-DAA2D23CECEA}" srcId="{9AC0FDF1-B2CD-45A5-8972-BCA5E57C7B94}" destId="{B9741370-E5E1-43C0-8898-2F232E0E45AC}" srcOrd="4" destOrd="0" parTransId="{0ED9C201-C9C2-4651-ACB7-0A8694917857}" sibTransId="{BFF02E52-E7E9-41C8-A03C-6640A1E9FC90}"/>
    <dgm:cxn modelId="{5E3117FD-CE0B-4AFA-B052-D9C85D2568A6}" srcId="{9AC0FDF1-B2CD-45A5-8972-BCA5E57C7B94}" destId="{26DA45C2-B9B0-4BE8-B3D7-016495914CC3}" srcOrd="2" destOrd="0" parTransId="{7ACFC809-3E2E-4AEF-BE95-2314A00F1B2E}" sibTransId="{EA1282CD-402D-42A3-9308-F49846FEBB61}"/>
    <dgm:cxn modelId="{8E5FC013-4D3E-4A1E-BFDB-3E9D53DF4D8F}" type="presParOf" srcId="{B1D5F38A-2F73-40EB-8D83-E8EF71595D1D}" destId="{770B08B0-817D-4790-B45E-FB2AB794A1B2}" srcOrd="0" destOrd="0" presId="urn:microsoft.com/office/officeart/2005/8/layout/default"/>
    <dgm:cxn modelId="{F04E61AD-4761-44E5-AA88-42C2A3E27360}" type="presParOf" srcId="{B1D5F38A-2F73-40EB-8D83-E8EF71595D1D}" destId="{12AC14E9-CA54-4E4D-AAB0-970B67D6AFB4}" srcOrd="1" destOrd="0" presId="urn:microsoft.com/office/officeart/2005/8/layout/default"/>
    <dgm:cxn modelId="{029446E8-2A84-4D79-8448-B5F71C0BDE3F}" type="presParOf" srcId="{B1D5F38A-2F73-40EB-8D83-E8EF71595D1D}" destId="{2861E998-4C97-42B1-935E-DC146B6774EC}" srcOrd="2" destOrd="0" presId="urn:microsoft.com/office/officeart/2005/8/layout/default"/>
    <dgm:cxn modelId="{A14DE971-27BD-403D-A037-EF9A0DD0FCD9}" type="presParOf" srcId="{B1D5F38A-2F73-40EB-8D83-E8EF71595D1D}" destId="{87E34627-419C-466F-8852-7A299049F88A}" srcOrd="3" destOrd="0" presId="urn:microsoft.com/office/officeart/2005/8/layout/default"/>
    <dgm:cxn modelId="{42949C8E-419D-4FE7-8C51-6A9B95D1686E}" type="presParOf" srcId="{B1D5F38A-2F73-40EB-8D83-E8EF71595D1D}" destId="{D59EF040-38C2-4838-A9E3-9C1977F916AF}" srcOrd="4" destOrd="0" presId="urn:microsoft.com/office/officeart/2005/8/layout/default"/>
    <dgm:cxn modelId="{4F16551E-F7AA-41E1-AD62-14F2C110B29C}" type="presParOf" srcId="{B1D5F38A-2F73-40EB-8D83-E8EF71595D1D}" destId="{303371A5-EBC1-4AB2-9FA0-28EA069910ED}" srcOrd="5" destOrd="0" presId="urn:microsoft.com/office/officeart/2005/8/layout/default"/>
    <dgm:cxn modelId="{DA855F03-5EC8-4EA8-8F0E-16195365F90B}" type="presParOf" srcId="{B1D5F38A-2F73-40EB-8D83-E8EF71595D1D}" destId="{8D7CAB8E-2770-4180-BA9D-1EBCA5AC01E3}" srcOrd="6" destOrd="0" presId="urn:microsoft.com/office/officeart/2005/8/layout/default"/>
    <dgm:cxn modelId="{42D8CC1F-16F0-41C4-8C81-E16582DD1BEA}" type="presParOf" srcId="{B1D5F38A-2F73-40EB-8D83-E8EF71595D1D}" destId="{B082BCC7-81C7-4AA7-BCFA-A324BAE7ABFD}" srcOrd="7" destOrd="0" presId="urn:microsoft.com/office/officeart/2005/8/layout/default"/>
    <dgm:cxn modelId="{6C66CAC2-58A6-4EFA-849E-67514779E8A5}" type="presParOf" srcId="{B1D5F38A-2F73-40EB-8D83-E8EF71595D1D}" destId="{1CBD5BB3-A678-4EC4-9CF8-59F1EF89D198}" srcOrd="8" destOrd="0" presId="urn:microsoft.com/office/officeart/2005/8/layout/default"/>
    <dgm:cxn modelId="{45C2C1F5-8A51-4EDE-96FE-DBD5912119B4}" type="presParOf" srcId="{B1D5F38A-2F73-40EB-8D83-E8EF71595D1D}" destId="{92B95626-E2AF-4F24-B638-374F3C002DD3}" srcOrd="9" destOrd="0" presId="urn:microsoft.com/office/officeart/2005/8/layout/default"/>
    <dgm:cxn modelId="{8DBB8F03-5350-4588-B154-33BC5A36CF0B}" type="presParOf" srcId="{B1D5F38A-2F73-40EB-8D83-E8EF71595D1D}" destId="{1EB79F02-2E0F-4892-B179-08D777219CC4}" srcOrd="10" destOrd="0" presId="urn:microsoft.com/office/officeart/2005/8/layout/default"/>
    <dgm:cxn modelId="{871A11D5-04D8-4471-B26B-C16EC41D8728}" type="presParOf" srcId="{B1D5F38A-2F73-40EB-8D83-E8EF71595D1D}" destId="{00ECF157-1262-430F-AB5E-EC955F058D9B}" srcOrd="11" destOrd="0" presId="urn:microsoft.com/office/officeart/2005/8/layout/default"/>
    <dgm:cxn modelId="{8383AB3D-102F-4F32-9293-F718C3C0647C}" type="presParOf" srcId="{B1D5F38A-2F73-40EB-8D83-E8EF71595D1D}" destId="{DE2F664B-96FD-4545-BDCE-A97C4FD370A2}" srcOrd="12" destOrd="0" presId="urn:microsoft.com/office/officeart/2005/8/layout/default"/>
    <dgm:cxn modelId="{BE55686A-6159-4925-B5FD-94708CD91AC1}" type="presParOf" srcId="{B1D5F38A-2F73-40EB-8D83-E8EF71595D1D}" destId="{285C6EA2-0E93-4222-B429-DA1BE4B523D9}" srcOrd="13" destOrd="0" presId="urn:microsoft.com/office/officeart/2005/8/layout/default"/>
    <dgm:cxn modelId="{7FD725C5-6FDF-401B-A3D6-EE167FCD6C6B}" type="presParOf" srcId="{B1D5F38A-2F73-40EB-8D83-E8EF71595D1D}" destId="{2983BFB0-551C-4AFC-BB1D-373EFEC80CCB}" srcOrd="14" destOrd="0" presId="urn:microsoft.com/office/officeart/2005/8/layout/default"/>
    <dgm:cxn modelId="{CD68F3D8-0C33-44C7-8C12-8BC45A1DE47F}" type="presParOf" srcId="{B1D5F38A-2F73-40EB-8D83-E8EF71595D1D}" destId="{94E33D85-3D14-468E-A612-27D3B17D4A47}" srcOrd="15" destOrd="0" presId="urn:microsoft.com/office/officeart/2005/8/layout/default"/>
    <dgm:cxn modelId="{C05B477E-28D3-4FE4-8734-E4F01761B3F6}" type="presParOf" srcId="{B1D5F38A-2F73-40EB-8D83-E8EF71595D1D}" destId="{EA64F610-FF8B-486C-948B-FBA66932919F}" srcOrd="16" destOrd="0" presId="urn:microsoft.com/office/officeart/2005/8/layout/default"/>
    <dgm:cxn modelId="{DD9695E4-C01E-4210-8563-72DBC62F6D40}" type="presParOf" srcId="{B1D5F38A-2F73-40EB-8D83-E8EF71595D1D}" destId="{E70FC50E-AB6C-4961-99F4-628F7EF1B1E2}" srcOrd="17" destOrd="0" presId="urn:microsoft.com/office/officeart/2005/8/layout/default"/>
    <dgm:cxn modelId="{D8D7B357-BCC6-4264-A662-4EF8F050D675}" type="presParOf" srcId="{B1D5F38A-2F73-40EB-8D83-E8EF71595D1D}" destId="{61949416-C471-4F97-B5A7-DC206B72BF96}" srcOrd="18" destOrd="0" presId="urn:microsoft.com/office/officeart/2005/8/layout/default"/>
    <dgm:cxn modelId="{669E2713-E088-4B3C-AF67-DD02F345926F}" type="presParOf" srcId="{B1D5F38A-2F73-40EB-8D83-E8EF71595D1D}" destId="{F051024D-F1B4-4C44-9442-FA54251BF83B}" srcOrd="19" destOrd="0" presId="urn:microsoft.com/office/officeart/2005/8/layout/default"/>
    <dgm:cxn modelId="{D8545DD5-5436-4C11-B84D-74BC9A5FBB7E}" type="presParOf" srcId="{B1D5F38A-2F73-40EB-8D83-E8EF71595D1D}" destId="{67C8024C-15B1-4694-B35A-D681B8490C53}"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30331D-BBC5-4EA2-B525-23E3986B2E5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D506F8CB-965C-4D2E-A2CE-C4DA1512D471}">
      <dgm:prSet phldrT="[Text]"/>
      <dgm:spPr/>
      <dgm:t>
        <a:bodyPr/>
        <a:lstStyle/>
        <a:p>
          <a:r>
            <a:rPr lang="en-US" dirty="0"/>
            <a:t>VOCATIONLISATION OF EDUCATION</a:t>
          </a:r>
          <a:endParaRPr lang="en-IN" dirty="0"/>
        </a:p>
      </dgm:t>
    </dgm:pt>
    <dgm:pt modelId="{24F12B2E-E0C1-4B2A-A734-09361E507D7A}" type="parTrans" cxnId="{562E5895-7781-420F-BC8B-DDFD1D15D394}">
      <dgm:prSet/>
      <dgm:spPr/>
      <dgm:t>
        <a:bodyPr/>
        <a:lstStyle/>
        <a:p>
          <a:endParaRPr lang="en-IN"/>
        </a:p>
      </dgm:t>
    </dgm:pt>
    <dgm:pt modelId="{648EDBBB-FA9F-413F-9C20-8F291836A666}" type="sibTrans" cxnId="{562E5895-7781-420F-BC8B-DDFD1D15D394}">
      <dgm:prSet/>
      <dgm:spPr/>
    </dgm:pt>
    <dgm:pt modelId="{704C0AE0-DB74-43E0-961E-BC2808B7172A}">
      <dgm:prSet phldrT="[Text]"/>
      <dgm:spPr/>
      <dgm:t>
        <a:bodyPr/>
        <a:lstStyle/>
        <a:p>
          <a:r>
            <a:rPr lang="en-US" dirty="0"/>
            <a:t>EDUCATION FOR EQUALITY</a:t>
          </a:r>
          <a:endParaRPr lang="en-IN" dirty="0"/>
        </a:p>
      </dgm:t>
    </dgm:pt>
    <dgm:pt modelId="{0AEFC068-CD20-42BC-9F84-5CFDDEA2F4DB}" type="parTrans" cxnId="{DCAC62C7-675A-4F4A-9142-2ADC4DD6C865}">
      <dgm:prSet/>
      <dgm:spPr/>
      <dgm:t>
        <a:bodyPr/>
        <a:lstStyle/>
        <a:p>
          <a:endParaRPr lang="en-IN"/>
        </a:p>
      </dgm:t>
    </dgm:pt>
    <dgm:pt modelId="{DC351325-D80C-4F7F-86DB-6F34F4D9E951}" type="sibTrans" cxnId="{DCAC62C7-675A-4F4A-9142-2ADC4DD6C865}">
      <dgm:prSet/>
      <dgm:spPr/>
    </dgm:pt>
    <dgm:pt modelId="{A1898984-3EC6-469F-AFE7-05361B254FC8}">
      <dgm:prSet phldrT="[Text]"/>
      <dgm:spPr/>
      <dgm:t>
        <a:bodyPr/>
        <a:lstStyle/>
        <a:p>
          <a:r>
            <a:rPr lang="en-US" dirty="0"/>
            <a:t>ELEENTARY EDUCATION AND OPERATION BLACKBOARD</a:t>
          </a:r>
          <a:endParaRPr lang="en-IN" dirty="0"/>
        </a:p>
      </dgm:t>
    </dgm:pt>
    <dgm:pt modelId="{F4CF32C3-1BE5-4E7F-B9FC-88D32503C6A7}" type="parTrans" cxnId="{0D3ABF9C-F8A4-41C5-A1FE-F5361A5454EB}">
      <dgm:prSet/>
      <dgm:spPr/>
      <dgm:t>
        <a:bodyPr/>
        <a:lstStyle/>
        <a:p>
          <a:endParaRPr lang="en-IN"/>
        </a:p>
      </dgm:t>
    </dgm:pt>
    <dgm:pt modelId="{475C53B6-54B8-415B-8DC8-A16C69CB666B}" type="sibTrans" cxnId="{0D3ABF9C-F8A4-41C5-A1FE-F5361A5454EB}">
      <dgm:prSet/>
      <dgm:spPr/>
    </dgm:pt>
    <dgm:pt modelId="{CA285BF2-6E00-456A-BF6C-8DF6C806A685}">
      <dgm:prSet phldrT="[Text]"/>
      <dgm:spPr/>
      <dgm:t>
        <a:bodyPr/>
        <a:lstStyle/>
        <a:p>
          <a:endParaRPr lang="en-IN" dirty="0"/>
        </a:p>
      </dgm:t>
    </dgm:pt>
    <dgm:pt modelId="{8448BB44-4D94-4D23-A630-EC2DD1946D23}" type="parTrans" cxnId="{3BD2BEAF-D6D0-4D63-ADA5-AC8C6575D7C8}">
      <dgm:prSet/>
      <dgm:spPr/>
      <dgm:t>
        <a:bodyPr/>
        <a:lstStyle/>
        <a:p>
          <a:endParaRPr lang="en-IN"/>
        </a:p>
      </dgm:t>
    </dgm:pt>
    <dgm:pt modelId="{8B6559F7-B867-460E-A0AB-207CFF4C27B0}" type="sibTrans" cxnId="{3BD2BEAF-D6D0-4D63-ADA5-AC8C6575D7C8}">
      <dgm:prSet/>
      <dgm:spPr/>
      <dgm:t>
        <a:bodyPr/>
        <a:lstStyle/>
        <a:p>
          <a:endParaRPr lang="en-IN"/>
        </a:p>
      </dgm:t>
    </dgm:pt>
    <dgm:pt modelId="{3B54FE97-05F5-4FB8-8671-1418D2634F89}">
      <dgm:prSet phldrT="[Text]"/>
      <dgm:spPr/>
      <dgm:t>
        <a:bodyPr/>
        <a:lstStyle/>
        <a:p>
          <a:r>
            <a:rPr lang="en-US" dirty="0"/>
            <a:t>NATIONAL SYSTEM OF EDUCATION</a:t>
          </a:r>
          <a:endParaRPr lang="en-IN" dirty="0"/>
        </a:p>
      </dgm:t>
    </dgm:pt>
    <dgm:pt modelId="{E2B7E3CA-7EC9-402D-AA09-73F15D96AEE2}" type="parTrans" cxnId="{E11EC47B-BFEB-45AA-8893-D6D1F3162FCB}">
      <dgm:prSet/>
      <dgm:spPr/>
      <dgm:t>
        <a:bodyPr/>
        <a:lstStyle/>
        <a:p>
          <a:endParaRPr lang="en-IN"/>
        </a:p>
      </dgm:t>
    </dgm:pt>
    <dgm:pt modelId="{0CC540B2-7A1A-4C68-A522-76BAF169AD2C}" type="sibTrans" cxnId="{E11EC47B-BFEB-45AA-8893-D6D1F3162FCB}">
      <dgm:prSet/>
      <dgm:spPr/>
      <dgm:t>
        <a:bodyPr/>
        <a:lstStyle/>
        <a:p>
          <a:endParaRPr lang="en-IN"/>
        </a:p>
      </dgm:t>
    </dgm:pt>
    <dgm:pt modelId="{8E8493C1-9453-443F-BEFD-9972D713F8EA}">
      <dgm:prSet phldrT="[Text]"/>
      <dgm:spPr/>
      <dgm:t>
        <a:bodyPr/>
        <a:lstStyle/>
        <a:p>
          <a:endParaRPr lang="en-IN" dirty="0"/>
        </a:p>
      </dgm:t>
    </dgm:pt>
    <dgm:pt modelId="{EE1B6ED6-61A1-42DD-B667-1828E63E4E0D}" type="parTrans" cxnId="{9175D44C-DA03-47F4-8176-B1E0D257E648}">
      <dgm:prSet/>
      <dgm:spPr/>
      <dgm:t>
        <a:bodyPr/>
        <a:lstStyle/>
        <a:p>
          <a:endParaRPr lang="en-IN"/>
        </a:p>
      </dgm:t>
    </dgm:pt>
    <dgm:pt modelId="{095B777A-1337-4683-8FA7-9E88BF5BD82E}" type="sibTrans" cxnId="{9175D44C-DA03-47F4-8176-B1E0D257E648}">
      <dgm:prSet/>
      <dgm:spPr/>
      <dgm:t>
        <a:bodyPr/>
        <a:lstStyle/>
        <a:p>
          <a:endParaRPr lang="en-IN"/>
        </a:p>
      </dgm:t>
    </dgm:pt>
    <dgm:pt modelId="{61AFB5F1-3FDB-48DA-9FD1-C51C2907598C}">
      <dgm:prSet phldrT="[Text]"/>
      <dgm:spPr/>
      <dgm:t>
        <a:bodyPr/>
        <a:lstStyle/>
        <a:p>
          <a:r>
            <a:rPr lang="en-US" dirty="0"/>
            <a:t>RAISING THE STATUS OF TEACHERS</a:t>
          </a:r>
          <a:endParaRPr lang="en-IN" dirty="0"/>
        </a:p>
      </dgm:t>
    </dgm:pt>
    <dgm:pt modelId="{DDC89509-0700-4FC7-9731-71AB07084139}" type="parTrans" cxnId="{B328AF61-31EB-4E9D-BE0C-0330412979B6}">
      <dgm:prSet/>
      <dgm:spPr/>
      <dgm:t>
        <a:bodyPr/>
        <a:lstStyle/>
        <a:p>
          <a:endParaRPr lang="en-IN"/>
        </a:p>
      </dgm:t>
    </dgm:pt>
    <dgm:pt modelId="{53191D15-6928-45DD-B8AE-4919724EBA56}" type="sibTrans" cxnId="{B328AF61-31EB-4E9D-BE0C-0330412979B6}">
      <dgm:prSet/>
      <dgm:spPr/>
      <dgm:t>
        <a:bodyPr/>
        <a:lstStyle/>
        <a:p>
          <a:endParaRPr lang="en-IN"/>
        </a:p>
      </dgm:t>
    </dgm:pt>
    <dgm:pt modelId="{3B8782C8-3DA7-4842-96B2-F15DABA6D657}">
      <dgm:prSet phldrT="[Text]"/>
      <dgm:spPr/>
      <dgm:t>
        <a:bodyPr/>
        <a:lstStyle/>
        <a:p>
          <a:r>
            <a:rPr lang="en-US" dirty="0"/>
            <a:t>NAVODYA SCHOOLS</a:t>
          </a:r>
          <a:endParaRPr lang="en-IN" dirty="0"/>
        </a:p>
      </dgm:t>
    </dgm:pt>
    <dgm:pt modelId="{1FBC37A0-46FD-4768-BE6C-63BEC86FF364}" type="parTrans" cxnId="{95AEE87D-DC75-4483-9F42-7DF79A47C3C6}">
      <dgm:prSet/>
      <dgm:spPr/>
      <dgm:t>
        <a:bodyPr/>
        <a:lstStyle/>
        <a:p>
          <a:endParaRPr lang="en-IN"/>
        </a:p>
      </dgm:t>
    </dgm:pt>
    <dgm:pt modelId="{DB311FB6-6ED4-43EC-AE63-D7C93102A454}" type="sibTrans" cxnId="{95AEE87D-DC75-4483-9F42-7DF79A47C3C6}">
      <dgm:prSet/>
      <dgm:spPr/>
      <dgm:t>
        <a:bodyPr/>
        <a:lstStyle/>
        <a:p>
          <a:endParaRPr lang="en-IN"/>
        </a:p>
      </dgm:t>
    </dgm:pt>
    <dgm:pt modelId="{97BDF889-0E60-42AD-8E5D-61AFB40574FF}">
      <dgm:prSet phldrT="[Text]"/>
      <dgm:spPr/>
      <dgm:t>
        <a:bodyPr/>
        <a:lstStyle/>
        <a:p>
          <a:r>
            <a:rPr lang="en-US" dirty="0"/>
            <a:t>PROMOTION OF ADULT EDUCATION</a:t>
          </a:r>
          <a:endParaRPr lang="en-IN" dirty="0"/>
        </a:p>
      </dgm:t>
    </dgm:pt>
    <dgm:pt modelId="{A778CCAB-3E6A-4BD4-87DB-5C0749F0DD14}" type="parTrans" cxnId="{B42145B7-3049-49DE-BC3E-BC6BB63DD9A0}">
      <dgm:prSet/>
      <dgm:spPr/>
      <dgm:t>
        <a:bodyPr/>
        <a:lstStyle/>
        <a:p>
          <a:endParaRPr lang="en-IN"/>
        </a:p>
      </dgm:t>
    </dgm:pt>
    <dgm:pt modelId="{2119561D-EF97-43BC-9D56-788C5A903342}" type="sibTrans" cxnId="{B42145B7-3049-49DE-BC3E-BC6BB63DD9A0}">
      <dgm:prSet/>
      <dgm:spPr/>
      <dgm:t>
        <a:bodyPr/>
        <a:lstStyle/>
        <a:p>
          <a:endParaRPr lang="en-IN"/>
        </a:p>
      </dgm:t>
    </dgm:pt>
    <dgm:pt modelId="{B29EF688-647D-4929-BB8E-E60F8E80FB29}">
      <dgm:prSet phldrT="[Text]"/>
      <dgm:spPr/>
      <dgm:t>
        <a:bodyPr/>
        <a:lstStyle/>
        <a:p>
          <a:r>
            <a:rPr lang="en-US" dirty="0"/>
            <a:t>NEW EDUCATIONAL INSTITUTIONS (DIETS)</a:t>
          </a:r>
          <a:endParaRPr lang="en-IN" dirty="0"/>
        </a:p>
      </dgm:t>
    </dgm:pt>
    <dgm:pt modelId="{DBBB1855-DCBB-4381-AA78-EA6062FE758C}" type="parTrans" cxnId="{3F58AC95-8F56-4C7E-93C0-CB4EC7ECA0FA}">
      <dgm:prSet/>
      <dgm:spPr/>
      <dgm:t>
        <a:bodyPr/>
        <a:lstStyle/>
        <a:p>
          <a:endParaRPr lang="en-IN"/>
        </a:p>
      </dgm:t>
    </dgm:pt>
    <dgm:pt modelId="{F4ED922A-DD35-4C3B-9E06-849432954E4E}" type="sibTrans" cxnId="{3F58AC95-8F56-4C7E-93C0-CB4EC7ECA0FA}">
      <dgm:prSet/>
      <dgm:spPr/>
      <dgm:t>
        <a:bodyPr/>
        <a:lstStyle/>
        <a:p>
          <a:endParaRPr lang="en-IN"/>
        </a:p>
      </dgm:t>
    </dgm:pt>
    <dgm:pt modelId="{1859DAD3-01EE-4292-8905-8E9BB1039172}">
      <dgm:prSet phldrT="[Text]"/>
      <dgm:spPr/>
      <dgm:t>
        <a:bodyPr/>
        <a:lstStyle/>
        <a:p>
          <a:r>
            <a:rPr lang="en-US" dirty="0"/>
            <a:t>ROLE OF VOLUNTARY AGENCIES</a:t>
          </a:r>
          <a:endParaRPr lang="en-IN" dirty="0"/>
        </a:p>
      </dgm:t>
    </dgm:pt>
    <dgm:pt modelId="{76C50776-A8CD-49B7-A979-06AE05BCCED1}" type="parTrans" cxnId="{6C120A8E-3D64-4E7E-8A46-BB0D19B26BD5}">
      <dgm:prSet/>
      <dgm:spPr/>
      <dgm:t>
        <a:bodyPr/>
        <a:lstStyle/>
        <a:p>
          <a:endParaRPr lang="en-IN"/>
        </a:p>
      </dgm:t>
    </dgm:pt>
    <dgm:pt modelId="{5827C68A-0ACE-4198-B67B-B687F9B2E6C6}" type="sibTrans" cxnId="{6C120A8E-3D64-4E7E-8A46-BB0D19B26BD5}">
      <dgm:prSet/>
      <dgm:spPr/>
      <dgm:t>
        <a:bodyPr/>
        <a:lstStyle/>
        <a:p>
          <a:endParaRPr lang="en-IN"/>
        </a:p>
      </dgm:t>
    </dgm:pt>
    <dgm:pt modelId="{26535442-8BE4-4493-9978-F768A3BDB7A9}">
      <dgm:prSet phldrT="[Text]"/>
      <dgm:spPr/>
      <dgm:t>
        <a:bodyPr/>
        <a:lstStyle/>
        <a:p>
          <a:r>
            <a:rPr lang="en-US" dirty="0"/>
            <a:t>ACCOUNTABILITY IN EDUCATION</a:t>
          </a:r>
          <a:endParaRPr lang="en-IN" dirty="0"/>
        </a:p>
      </dgm:t>
    </dgm:pt>
    <dgm:pt modelId="{9A397D5C-989A-4490-9F9F-C1669980E546}" type="parTrans" cxnId="{836724BE-5E3A-448D-8EFA-4EBC5D7FBD2F}">
      <dgm:prSet/>
      <dgm:spPr/>
      <dgm:t>
        <a:bodyPr/>
        <a:lstStyle/>
        <a:p>
          <a:endParaRPr lang="en-IN"/>
        </a:p>
      </dgm:t>
    </dgm:pt>
    <dgm:pt modelId="{E24B035D-EB4A-42BA-8198-84D602E88994}" type="sibTrans" cxnId="{836724BE-5E3A-448D-8EFA-4EBC5D7FBD2F}">
      <dgm:prSet/>
      <dgm:spPr/>
      <dgm:t>
        <a:bodyPr/>
        <a:lstStyle/>
        <a:p>
          <a:endParaRPr lang="en-IN"/>
        </a:p>
      </dgm:t>
    </dgm:pt>
    <dgm:pt modelId="{C3742E94-06D7-4D2B-BE40-628B208F1824}" type="pres">
      <dgm:prSet presAssocID="{2930331D-BBC5-4EA2-B525-23E3986B2E58}" presName="diagram" presStyleCnt="0">
        <dgm:presLayoutVars>
          <dgm:dir/>
          <dgm:resizeHandles val="exact"/>
        </dgm:presLayoutVars>
      </dgm:prSet>
      <dgm:spPr/>
    </dgm:pt>
    <dgm:pt modelId="{176F870B-C4B9-4C6E-9E56-67371527D2BE}" type="pres">
      <dgm:prSet presAssocID="{3B54FE97-05F5-4FB8-8671-1418D2634F89}" presName="node" presStyleLbl="node1" presStyleIdx="0" presStyleCnt="10">
        <dgm:presLayoutVars>
          <dgm:bulletEnabled val="1"/>
        </dgm:presLayoutVars>
      </dgm:prSet>
      <dgm:spPr/>
    </dgm:pt>
    <dgm:pt modelId="{150E0A0B-B804-4DB0-95DF-413AF6178011}" type="pres">
      <dgm:prSet presAssocID="{0CC540B2-7A1A-4C68-A522-76BAF169AD2C}" presName="sibTrans" presStyleCnt="0"/>
      <dgm:spPr/>
    </dgm:pt>
    <dgm:pt modelId="{888CB4DE-4EDA-4A20-9E02-721126F8CAC9}" type="pres">
      <dgm:prSet presAssocID="{D506F8CB-965C-4D2E-A2CE-C4DA1512D471}" presName="node" presStyleLbl="node1" presStyleIdx="1" presStyleCnt="10">
        <dgm:presLayoutVars>
          <dgm:bulletEnabled val="1"/>
        </dgm:presLayoutVars>
      </dgm:prSet>
      <dgm:spPr/>
    </dgm:pt>
    <dgm:pt modelId="{D281B48D-5D46-48E0-A1CE-AB2E1D53DDC9}" type="pres">
      <dgm:prSet presAssocID="{648EDBBB-FA9F-413F-9C20-8F291836A666}" presName="sibTrans" presStyleCnt="0"/>
      <dgm:spPr/>
    </dgm:pt>
    <dgm:pt modelId="{5FB82B86-11F4-4C0F-80D2-E01E71BD980B}" type="pres">
      <dgm:prSet presAssocID="{704C0AE0-DB74-43E0-961E-BC2808B7172A}" presName="node" presStyleLbl="node1" presStyleIdx="2" presStyleCnt="10">
        <dgm:presLayoutVars>
          <dgm:bulletEnabled val="1"/>
        </dgm:presLayoutVars>
      </dgm:prSet>
      <dgm:spPr/>
    </dgm:pt>
    <dgm:pt modelId="{BFF4B1E8-A564-474F-BD68-88820A5446DD}" type="pres">
      <dgm:prSet presAssocID="{DC351325-D80C-4F7F-86DB-6F34F4D9E951}" presName="sibTrans" presStyleCnt="0"/>
      <dgm:spPr/>
    </dgm:pt>
    <dgm:pt modelId="{97B14EBC-6765-4AE2-B12C-00265C428A55}" type="pres">
      <dgm:prSet presAssocID="{A1898984-3EC6-469F-AFE7-05361B254FC8}" presName="node" presStyleLbl="node1" presStyleIdx="3" presStyleCnt="10">
        <dgm:presLayoutVars>
          <dgm:bulletEnabled val="1"/>
        </dgm:presLayoutVars>
      </dgm:prSet>
      <dgm:spPr/>
    </dgm:pt>
    <dgm:pt modelId="{59D34BDC-240A-4EC7-A1E4-08F5F21312A9}" type="pres">
      <dgm:prSet presAssocID="{475C53B6-54B8-415B-8DC8-A16C69CB666B}" presName="sibTrans" presStyleCnt="0"/>
      <dgm:spPr/>
    </dgm:pt>
    <dgm:pt modelId="{78BF8E92-255F-44F4-B574-D29BCC7DE651}" type="pres">
      <dgm:prSet presAssocID="{61AFB5F1-3FDB-48DA-9FD1-C51C2907598C}" presName="node" presStyleLbl="node1" presStyleIdx="4" presStyleCnt="10">
        <dgm:presLayoutVars>
          <dgm:bulletEnabled val="1"/>
        </dgm:presLayoutVars>
      </dgm:prSet>
      <dgm:spPr/>
    </dgm:pt>
    <dgm:pt modelId="{B60CB6D0-048F-4C0C-AB6E-BD479D2C609F}" type="pres">
      <dgm:prSet presAssocID="{53191D15-6928-45DD-B8AE-4919724EBA56}" presName="sibTrans" presStyleCnt="0"/>
      <dgm:spPr/>
    </dgm:pt>
    <dgm:pt modelId="{668972AD-4572-496C-9813-DD77FC0B869C}" type="pres">
      <dgm:prSet presAssocID="{3B8782C8-3DA7-4842-96B2-F15DABA6D657}" presName="node" presStyleLbl="node1" presStyleIdx="5" presStyleCnt="10">
        <dgm:presLayoutVars>
          <dgm:bulletEnabled val="1"/>
        </dgm:presLayoutVars>
      </dgm:prSet>
      <dgm:spPr/>
    </dgm:pt>
    <dgm:pt modelId="{13634F19-FFC8-4AC0-A763-8D9940BB31F5}" type="pres">
      <dgm:prSet presAssocID="{DB311FB6-6ED4-43EC-AE63-D7C93102A454}" presName="sibTrans" presStyleCnt="0"/>
      <dgm:spPr/>
    </dgm:pt>
    <dgm:pt modelId="{F8869666-C290-4FAA-93BE-AABF7703F425}" type="pres">
      <dgm:prSet presAssocID="{97BDF889-0E60-42AD-8E5D-61AFB40574FF}" presName="node" presStyleLbl="node1" presStyleIdx="6" presStyleCnt="10">
        <dgm:presLayoutVars>
          <dgm:bulletEnabled val="1"/>
        </dgm:presLayoutVars>
      </dgm:prSet>
      <dgm:spPr/>
    </dgm:pt>
    <dgm:pt modelId="{DA8452CC-A459-476C-AF72-EBCC84F9AC16}" type="pres">
      <dgm:prSet presAssocID="{2119561D-EF97-43BC-9D56-788C5A903342}" presName="sibTrans" presStyleCnt="0"/>
      <dgm:spPr/>
    </dgm:pt>
    <dgm:pt modelId="{21C0BDC4-190D-4ED9-BBB1-B4338DD61BED}" type="pres">
      <dgm:prSet presAssocID="{B29EF688-647D-4929-BB8E-E60F8E80FB29}" presName="node" presStyleLbl="node1" presStyleIdx="7" presStyleCnt="10">
        <dgm:presLayoutVars>
          <dgm:bulletEnabled val="1"/>
        </dgm:presLayoutVars>
      </dgm:prSet>
      <dgm:spPr/>
    </dgm:pt>
    <dgm:pt modelId="{8DD026C4-A17F-42D2-9177-2FF43D79B915}" type="pres">
      <dgm:prSet presAssocID="{F4ED922A-DD35-4C3B-9E06-849432954E4E}" presName="sibTrans" presStyleCnt="0"/>
      <dgm:spPr/>
    </dgm:pt>
    <dgm:pt modelId="{EED36202-ED16-498F-92CB-86DDBC545609}" type="pres">
      <dgm:prSet presAssocID="{1859DAD3-01EE-4292-8905-8E9BB1039172}" presName="node" presStyleLbl="node1" presStyleIdx="8" presStyleCnt="10">
        <dgm:presLayoutVars>
          <dgm:bulletEnabled val="1"/>
        </dgm:presLayoutVars>
      </dgm:prSet>
      <dgm:spPr/>
    </dgm:pt>
    <dgm:pt modelId="{04007D0F-4D6F-4C1A-ABBC-D6DC9DBE136C}" type="pres">
      <dgm:prSet presAssocID="{5827C68A-0ACE-4198-B67B-B687F9B2E6C6}" presName="sibTrans" presStyleCnt="0"/>
      <dgm:spPr/>
    </dgm:pt>
    <dgm:pt modelId="{2FC1DE1E-652F-4E9B-AB42-D9C40DEE53AD}" type="pres">
      <dgm:prSet presAssocID="{26535442-8BE4-4493-9978-F768A3BDB7A9}" presName="node" presStyleLbl="node1" presStyleIdx="9" presStyleCnt="10">
        <dgm:presLayoutVars>
          <dgm:bulletEnabled val="1"/>
        </dgm:presLayoutVars>
      </dgm:prSet>
      <dgm:spPr/>
    </dgm:pt>
  </dgm:ptLst>
  <dgm:cxnLst>
    <dgm:cxn modelId="{79B50B05-EE64-4287-BE37-C3B7A3CF253B}" type="presOf" srcId="{61AFB5F1-3FDB-48DA-9FD1-C51C2907598C}" destId="{78BF8E92-255F-44F4-B574-D29BCC7DE651}" srcOrd="0" destOrd="0" presId="urn:microsoft.com/office/officeart/2005/8/layout/default"/>
    <dgm:cxn modelId="{D2186D0F-BE40-4582-984E-C18253CC545B}" type="presOf" srcId="{1859DAD3-01EE-4292-8905-8E9BB1039172}" destId="{EED36202-ED16-498F-92CB-86DDBC545609}" srcOrd="0" destOrd="0" presId="urn:microsoft.com/office/officeart/2005/8/layout/default"/>
    <dgm:cxn modelId="{3A4F1C1D-C15E-431C-9297-C213438138AF}" type="presOf" srcId="{A1898984-3EC6-469F-AFE7-05361B254FC8}" destId="{97B14EBC-6765-4AE2-B12C-00265C428A55}" srcOrd="0" destOrd="0" presId="urn:microsoft.com/office/officeart/2005/8/layout/default"/>
    <dgm:cxn modelId="{2A6FFB3B-484F-425D-A44D-C4A02B65772E}" type="presOf" srcId="{CA285BF2-6E00-456A-BF6C-8DF6C806A685}" destId="{2FC1DE1E-652F-4E9B-AB42-D9C40DEE53AD}" srcOrd="0" destOrd="2" presId="urn:microsoft.com/office/officeart/2005/8/layout/default"/>
    <dgm:cxn modelId="{B328AF61-31EB-4E9D-BE0C-0330412979B6}" srcId="{2930331D-BBC5-4EA2-B525-23E3986B2E58}" destId="{61AFB5F1-3FDB-48DA-9FD1-C51C2907598C}" srcOrd="4" destOrd="0" parTransId="{DDC89509-0700-4FC7-9731-71AB07084139}" sibTransId="{53191D15-6928-45DD-B8AE-4919724EBA56}"/>
    <dgm:cxn modelId="{9175D44C-DA03-47F4-8176-B1E0D257E648}" srcId="{26535442-8BE4-4493-9978-F768A3BDB7A9}" destId="{8E8493C1-9453-443F-BEFD-9972D713F8EA}" srcOrd="0" destOrd="0" parTransId="{EE1B6ED6-61A1-42DD-B667-1828E63E4E0D}" sibTransId="{095B777A-1337-4683-8FA7-9E88BF5BD82E}"/>
    <dgm:cxn modelId="{984E0D54-C2E7-433A-9D7C-08A93CFC5F17}" type="presOf" srcId="{2930331D-BBC5-4EA2-B525-23E3986B2E58}" destId="{C3742E94-06D7-4D2B-BE40-628B208F1824}" srcOrd="0" destOrd="0" presId="urn:microsoft.com/office/officeart/2005/8/layout/default"/>
    <dgm:cxn modelId="{E11EC47B-BFEB-45AA-8893-D6D1F3162FCB}" srcId="{2930331D-BBC5-4EA2-B525-23E3986B2E58}" destId="{3B54FE97-05F5-4FB8-8671-1418D2634F89}" srcOrd="0" destOrd="0" parTransId="{E2B7E3CA-7EC9-402D-AA09-73F15D96AEE2}" sibTransId="{0CC540B2-7A1A-4C68-A522-76BAF169AD2C}"/>
    <dgm:cxn modelId="{95AEE87D-DC75-4483-9F42-7DF79A47C3C6}" srcId="{2930331D-BBC5-4EA2-B525-23E3986B2E58}" destId="{3B8782C8-3DA7-4842-96B2-F15DABA6D657}" srcOrd="5" destOrd="0" parTransId="{1FBC37A0-46FD-4768-BE6C-63BEC86FF364}" sibTransId="{DB311FB6-6ED4-43EC-AE63-D7C93102A454}"/>
    <dgm:cxn modelId="{4B178380-A946-4636-99C6-97141362A0FB}" type="presOf" srcId="{D506F8CB-965C-4D2E-A2CE-C4DA1512D471}" destId="{888CB4DE-4EDA-4A20-9E02-721126F8CAC9}" srcOrd="0" destOrd="0" presId="urn:microsoft.com/office/officeart/2005/8/layout/default"/>
    <dgm:cxn modelId="{6C120A8E-3D64-4E7E-8A46-BB0D19B26BD5}" srcId="{2930331D-BBC5-4EA2-B525-23E3986B2E58}" destId="{1859DAD3-01EE-4292-8905-8E9BB1039172}" srcOrd="8" destOrd="0" parTransId="{76C50776-A8CD-49B7-A979-06AE05BCCED1}" sibTransId="{5827C68A-0ACE-4198-B67B-B687F9B2E6C6}"/>
    <dgm:cxn modelId="{562E5895-7781-420F-BC8B-DDFD1D15D394}" srcId="{2930331D-BBC5-4EA2-B525-23E3986B2E58}" destId="{D506F8CB-965C-4D2E-A2CE-C4DA1512D471}" srcOrd="1" destOrd="0" parTransId="{24F12B2E-E0C1-4B2A-A734-09361E507D7A}" sibTransId="{648EDBBB-FA9F-413F-9C20-8F291836A666}"/>
    <dgm:cxn modelId="{3F58AC95-8F56-4C7E-93C0-CB4EC7ECA0FA}" srcId="{2930331D-BBC5-4EA2-B525-23E3986B2E58}" destId="{B29EF688-647D-4929-BB8E-E60F8E80FB29}" srcOrd="7" destOrd="0" parTransId="{DBBB1855-DCBB-4381-AA78-EA6062FE758C}" sibTransId="{F4ED922A-DD35-4C3B-9E06-849432954E4E}"/>
    <dgm:cxn modelId="{0D3ABF9C-F8A4-41C5-A1FE-F5361A5454EB}" srcId="{2930331D-BBC5-4EA2-B525-23E3986B2E58}" destId="{A1898984-3EC6-469F-AFE7-05361B254FC8}" srcOrd="3" destOrd="0" parTransId="{F4CF32C3-1BE5-4E7F-B9FC-88D32503C6A7}" sibTransId="{475C53B6-54B8-415B-8DC8-A16C69CB666B}"/>
    <dgm:cxn modelId="{3BD2BEAF-D6D0-4D63-ADA5-AC8C6575D7C8}" srcId="{26535442-8BE4-4493-9978-F768A3BDB7A9}" destId="{CA285BF2-6E00-456A-BF6C-8DF6C806A685}" srcOrd="1" destOrd="0" parTransId="{8448BB44-4D94-4D23-A630-EC2DD1946D23}" sibTransId="{8B6559F7-B867-460E-A0AB-207CFF4C27B0}"/>
    <dgm:cxn modelId="{E2635CB7-E91E-4874-A4F0-5AF2CA5AB406}" type="presOf" srcId="{3B8782C8-3DA7-4842-96B2-F15DABA6D657}" destId="{668972AD-4572-496C-9813-DD77FC0B869C}" srcOrd="0" destOrd="0" presId="urn:microsoft.com/office/officeart/2005/8/layout/default"/>
    <dgm:cxn modelId="{B42145B7-3049-49DE-BC3E-BC6BB63DD9A0}" srcId="{2930331D-BBC5-4EA2-B525-23E3986B2E58}" destId="{97BDF889-0E60-42AD-8E5D-61AFB40574FF}" srcOrd="6" destOrd="0" parTransId="{A778CCAB-3E6A-4BD4-87DB-5C0749F0DD14}" sibTransId="{2119561D-EF97-43BC-9D56-788C5A903342}"/>
    <dgm:cxn modelId="{836724BE-5E3A-448D-8EFA-4EBC5D7FBD2F}" srcId="{2930331D-BBC5-4EA2-B525-23E3986B2E58}" destId="{26535442-8BE4-4493-9978-F768A3BDB7A9}" srcOrd="9" destOrd="0" parTransId="{9A397D5C-989A-4490-9F9F-C1669980E546}" sibTransId="{E24B035D-EB4A-42BA-8198-84D602E88994}"/>
    <dgm:cxn modelId="{DCAC62C7-675A-4F4A-9142-2ADC4DD6C865}" srcId="{2930331D-BBC5-4EA2-B525-23E3986B2E58}" destId="{704C0AE0-DB74-43E0-961E-BC2808B7172A}" srcOrd="2" destOrd="0" parTransId="{0AEFC068-CD20-42BC-9F84-5CFDDEA2F4DB}" sibTransId="{DC351325-D80C-4F7F-86DB-6F34F4D9E951}"/>
    <dgm:cxn modelId="{4555FFCE-D1C3-49CF-9B85-0B2D3FB39925}" type="presOf" srcId="{8E8493C1-9453-443F-BEFD-9972D713F8EA}" destId="{2FC1DE1E-652F-4E9B-AB42-D9C40DEE53AD}" srcOrd="0" destOrd="1" presId="urn:microsoft.com/office/officeart/2005/8/layout/default"/>
    <dgm:cxn modelId="{BE184AD2-2120-46A9-B776-5C15970F34CF}" type="presOf" srcId="{B29EF688-647D-4929-BB8E-E60F8E80FB29}" destId="{21C0BDC4-190D-4ED9-BBB1-B4338DD61BED}" srcOrd="0" destOrd="0" presId="urn:microsoft.com/office/officeart/2005/8/layout/default"/>
    <dgm:cxn modelId="{F14A74DA-45F9-4BC4-B7A2-E393F55B54D3}" type="presOf" srcId="{704C0AE0-DB74-43E0-961E-BC2808B7172A}" destId="{5FB82B86-11F4-4C0F-80D2-E01E71BD980B}" srcOrd="0" destOrd="0" presId="urn:microsoft.com/office/officeart/2005/8/layout/default"/>
    <dgm:cxn modelId="{CCF0AEED-FB12-4177-9FE4-0AE153ABFDA2}" type="presOf" srcId="{26535442-8BE4-4493-9978-F768A3BDB7A9}" destId="{2FC1DE1E-652F-4E9B-AB42-D9C40DEE53AD}" srcOrd="0" destOrd="0" presId="urn:microsoft.com/office/officeart/2005/8/layout/default"/>
    <dgm:cxn modelId="{011A44EF-3305-48F3-8F56-96D298C00B68}" type="presOf" srcId="{97BDF889-0E60-42AD-8E5D-61AFB40574FF}" destId="{F8869666-C290-4FAA-93BE-AABF7703F425}" srcOrd="0" destOrd="0" presId="urn:microsoft.com/office/officeart/2005/8/layout/default"/>
    <dgm:cxn modelId="{3F2516F3-81A2-434F-B19E-6BBD51F267D7}" type="presOf" srcId="{3B54FE97-05F5-4FB8-8671-1418D2634F89}" destId="{176F870B-C4B9-4C6E-9E56-67371527D2BE}" srcOrd="0" destOrd="0" presId="urn:microsoft.com/office/officeart/2005/8/layout/default"/>
    <dgm:cxn modelId="{A1BE9686-51F8-4885-89D1-9849B64ABB41}" type="presParOf" srcId="{C3742E94-06D7-4D2B-BE40-628B208F1824}" destId="{176F870B-C4B9-4C6E-9E56-67371527D2BE}" srcOrd="0" destOrd="0" presId="urn:microsoft.com/office/officeart/2005/8/layout/default"/>
    <dgm:cxn modelId="{82B59DE5-6540-4101-BD14-0A146BB003AF}" type="presParOf" srcId="{C3742E94-06D7-4D2B-BE40-628B208F1824}" destId="{150E0A0B-B804-4DB0-95DF-413AF6178011}" srcOrd="1" destOrd="0" presId="urn:microsoft.com/office/officeart/2005/8/layout/default"/>
    <dgm:cxn modelId="{13EB28DF-2B21-46E2-B017-261D7F59A222}" type="presParOf" srcId="{C3742E94-06D7-4D2B-BE40-628B208F1824}" destId="{888CB4DE-4EDA-4A20-9E02-721126F8CAC9}" srcOrd="2" destOrd="0" presId="urn:microsoft.com/office/officeart/2005/8/layout/default"/>
    <dgm:cxn modelId="{5E65CD59-4942-4759-877E-D358B70F2F04}" type="presParOf" srcId="{C3742E94-06D7-4D2B-BE40-628B208F1824}" destId="{D281B48D-5D46-48E0-A1CE-AB2E1D53DDC9}" srcOrd="3" destOrd="0" presId="urn:microsoft.com/office/officeart/2005/8/layout/default"/>
    <dgm:cxn modelId="{77105EBB-4378-435F-8EEB-B8DA0DFFBAD1}" type="presParOf" srcId="{C3742E94-06D7-4D2B-BE40-628B208F1824}" destId="{5FB82B86-11F4-4C0F-80D2-E01E71BD980B}" srcOrd="4" destOrd="0" presId="urn:microsoft.com/office/officeart/2005/8/layout/default"/>
    <dgm:cxn modelId="{9729B1B1-E1BC-4414-B24F-8E665426E3A5}" type="presParOf" srcId="{C3742E94-06D7-4D2B-BE40-628B208F1824}" destId="{BFF4B1E8-A564-474F-BD68-88820A5446DD}" srcOrd="5" destOrd="0" presId="urn:microsoft.com/office/officeart/2005/8/layout/default"/>
    <dgm:cxn modelId="{4691CD2A-3ECD-42E8-8EFF-DCD4D8D6A961}" type="presParOf" srcId="{C3742E94-06D7-4D2B-BE40-628B208F1824}" destId="{97B14EBC-6765-4AE2-B12C-00265C428A55}" srcOrd="6" destOrd="0" presId="urn:microsoft.com/office/officeart/2005/8/layout/default"/>
    <dgm:cxn modelId="{B2628A0F-948F-410D-9A69-E73DEE9EC588}" type="presParOf" srcId="{C3742E94-06D7-4D2B-BE40-628B208F1824}" destId="{59D34BDC-240A-4EC7-A1E4-08F5F21312A9}" srcOrd="7" destOrd="0" presId="urn:microsoft.com/office/officeart/2005/8/layout/default"/>
    <dgm:cxn modelId="{D862BEF5-8AF4-444B-8A8E-B5D58C740F56}" type="presParOf" srcId="{C3742E94-06D7-4D2B-BE40-628B208F1824}" destId="{78BF8E92-255F-44F4-B574-D29BCC7DE651}" srcOrd="8" destOrd="0" presId="urn:microsoft.com/office/officeart/2005/8/layout/default"/>
    <dgm:cxn modelId="{A9BEF086-0DD9-49BE-972D-2670233E5B2D}" type="presParOf" srcId="{C3742E94-06D7-4D2B-BE40-628B208F1824}" destId="{B60CB6D0-048F-4C0C-AB6E-BD479D2C609F}" srcOrd="9" destOrd="0" presId="urn:microsoft.com/office/officeart/2005/8/layout/default"/>
    <dgm:cxn modelId="{581BE37F-C5BD-4F86-A599-346857C1CDD1}" type="presParOf" srcId="{C3742E94-06D7-4D2B-BE40-628B208F1824}" destId="{668972AD-4572-496C-9813-DD77FC0B869C}" srcOrd="10" destOrd="0" presId="urn:microsoft.com/office/officeart/2005/8/layout/default"/>
    <dgm:cxn modelId="{3E398E73-EE84-4300-851E-B2DBBD22A5A9}" type="presParOf" srcId="{C3742E94-06D7-4D2B-BE40-628B208F1824}" destId="{13634F19-FFC8-4AC0-A763-8D9940BB31F5}" srcOrd="11" destOrd="0" presId="urn:microsoft.com/office/officeart/2005/8/layout/default"/>
    <dgm:cxn modelId="{5D1D1248-3EE1-412F-84C7-F172177900BC}" type="presParOf" srcId="{C3742E94-06D7-4D2B-BE40-628B208F1824}" destId="{F8869666-C290-4FAA-93BE-AABF7703F425}" srcOrd="12" destOrd="0" presId="urn:microsoft.com/office/officeart/2005/8/layout/default"/>
    <dgm:cxn modelId="{763CB2D5-387F-4CB3-928E-D733C8ABB228}" type="presParOf" srcId="{C3742E94-06D7-4D2B-BE40-628B208F1824}" destId="{DA8452CC-A459-476C-AF72-EBCC84F9AC16}" srcOrd="13" destOrd="0" presId="urn:microsoft.com/office/officeart/2005/8/layout/default"/>
    <dgm:cxn modelId="{02009ADE-DCFB-4902-9216-D71A52A6F292}" type="presParOf" srcId="{C3742E94-06D7-4D2B-BE40-628B208F1824}" destId="{21C0BDC4-190D-4ED9-BBB1-B4338DD61BED}" srcOrd="14" destOrd="0" presId="urn:microsoft.com/office/officeart/2005/8/layout/default"/>
    <dgm:cxn modelId="{AE666F4F-ECFA-4DA5-A749-3F7DD7F944D8}" type="presParOf" srcId="{C3742E94-06D7-4D2B-BE40-628B208F1824}" destId="{8DD026C4-A17F-42D2-9177-2FF43D79B915}" srcOrd="15" destOrd="0" presId="urn:microsoft.com/office/officeart/2005/8/layout/default"/>
    <dgm:cxn modelId="{8D43DE61-43AF-4556-9EA6-445C7D87AC21}" type="presParOf" srcId="{C3742E94-06D7-4D2B-BE40-628B208F1824}" destId="{EED36202-ED16-498F-92CB-86DDBC545609}" srcOrd="16" destOrd="0" presId="urn:microsoft.com/office/officeart/2005/8/layout/default"/>
    <dgm:cxn modelId="{48E5DF90-4C83-4F77-A8E2-7A3E060D8042}" type="presParOf" srcId="{C3742E94-06D7-4D2B-BE40-628B208F1824}" destId="{04007D0F-4D6F-4C1A-ABBC-D6DC9DBE136C}" srcOrd="17" destOrd="0" presId="urn:microsoft.com/office/officeart/2005/8/layout/default"/>
    <dgm:cxn modelId="{E1C9D1F9-00D9-44EE-83D6-0FB0E069D8AA}" type="presParOf" srcId="{C3742E94-06D7-4D2B-BE40-628B208F1824}" destId="{2FC1DE1E-652F-4E9B-AB42-D9C40DEE53AD}"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0B08B0-817D-4790-B45E-FB2AB794A1B2}">
      <dsp:nvSpPr>
        <dsp:cNvPr id="0" name=""/>
        <dsp:cNvSpPr/>
      </dsp:nvSpPr>
      <dsp:spPr>
        <a:xfrm>
          <a:off x="2965" y="688365"/>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The Essence and Role of Education </a:t>
          </a:r>
          <a:endParaRPr lang="en-IN" sz="2200" kern="1200" dirty="0"/>
        </a:p>
      </dsp:txBody>
      <dsp:txXfrm>
        <a:off x="2965" y="688365"/>
        <a:ext cx="2352235" cy="1411341"/>
      </dsp:txXfrm>
    </dsp:sp>
    <dsp:sp modelId="{2861E998-4C97-42B1-935E-DC146B6774EC}">
      <dsp:nvSpPr>
        <dsp:cNvPr id="0" name=""/>
        <dsp:cNvSpPr/>
      </dsp:nvSpPr>
      <dsp:spPr>
        <a:xfrm>
          <a:off x="2590424" y="688365"/>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 National System of Education</a:t>
          </a:r>
          <a:endParaRPr lang="en-IN" sz="2200" kern="1200" dirty="0"/>
        </a:p>
      </dsp:txBody>
      <dsp:txXfrm>
        <a:off x="2590424" y="688365"/>
        <a:ext cx="2352235" cy="1411341"/>
      </dsp:txXfrm>
    </dsp:sp>
    <dsp:sp modelId="{D59EF040-38C2-4838-A9E3-9C1977F916AF}">
      <dsp:nvSpPr>
        <dsp:cNvPr id="0" name=""/>
        <dsp:cNvSpPr/>
      </dsp:nvSpPr>
      <dsp:spPr>
        <a:xfrm>
          <a:off x="5177883" y="688365"/>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 Education for Equality</a:t>
          </a:r>
          <a:endParaRPr lang="en-IN" sz="2200" kern="1200" dirty="0"/>
        </a:p>
      </dsp:txBody>
      <dsp:txXfrm>
        <a:off x="5177883" y="688365"/>
        <a:ext cx="2352235" cy="1411341"/>
      </dsp:txXfrm>
    </dsp:sp>
    <dsp:sp modelId="{8D7CAB8E-2770-4180-BA9D-1EBCA5AC01E3}">
      <dsp:nvSpPr>
        <dsp:cNvPr id="0" name=""/>
        <dsp:cNvSpPr/>
      </dsp:nvSpPr>
      <dsp:spPr>
        <a:xfrm>
          <a:off x="7765343" y="688365"/>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 Re-</a:t>
          </a:r>
          <a:r>
            <a:rPr lang="en-US" sz="2200" b="1" i="0" kern="1200" dirty="0" err="1"/>
            <a:t>organisation</a:t>
          </a:r>
          <a:r>
            <a:rPr lang="en-US" sz="2200" b="1" i="0" kern="1200" dirty="0"/>
            <a:t> of Education of Different Stages</a:t>
          </a:r>
          <a:endParaRPr lang="en-IN" sz="2200" kern="1200" dirty="0"/>
        </a:p>
      </dsp:txBody>
      <dsp:txXfrm>
        <a:off x="7765343" y="688365"/>
        <a:ext cx="2352235" cy="1411341"/>
      </dsp:txXfrm>
    </dsp:sp>
    <dsp:sp modelId="{1CBD5BB3-A678-4EC4-9CF8-59F1EF89D198}">
      <dsp:nvSpPr>
        <dsp:cNvPr id="0" name=""/>
        <dsp:cNvSpPr/>
      </dsp:nvSpPr>
      <dsp:spPr>
        <a:xfrm>
          <a:off x="2965" y="2334930"/>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 Technical and Management Education</a:t>
          </a:r>
          <a:endParaRPr lang="en-IN" sz="2200" kern="1200" dirty="0"/>
        </a:p>
      </dsp:txBody>
      <dsp:txXfrm>
        <a:off x="2965" y="2334930"/>
        <a:ext cx="2352235" cy="1411341"/>
      </dsp:txXfrm>
    </dsp:sp>
    <dsp:sp modelId="{1EB79F02-2E0F-4892-B179-08D777219CC4}">
      <dsp:nvSpPr>
        <dsp:cNvPr id="0" name=""/>
        <dsp:cNvSpPr/>
      </dsp:nvSpPr>
      <dsp:spPr>
        <a:xfrm>
          <a:off x="2590424" y="2334930"/>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 Making the System Work</a:t>
          </a:r>
          <a:endParaRPr lang="en-IN" sz="2200" kern="1200" dirty="0"/>
        </a:p>
      </dsp:txBody>
      <dsp:txXfrm>
        <a:off x="2590424" y="2334930"/>
        <a:ext cx="2352235" cy="1411341"/>
      </dsp:txXfrm>
    </dsp:sp>
    <dsp:sp modelId="{DE2F664B-96FD-4545-BDCE-A97C4FD370A2}">
      <dsp:nvSpPr>
        <dsp:cNvPr id="0" name=""/>
        <dsp:cNvSpPr/>
      </dsp:nvSpPr>
      <dsp:spPr>
        <a:xfrm>
          <a:off x="5177883" y="2334930"/>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dirty="0"/>
            <a:t> Reorienting the Content and Process of Education.</a:t>
          </a:r>
          <a:endParaRPr lang="en-IN" sz="2200" kern="1200" dirty="0"/>
        </a:p>
      </dsp:txBody>
      <dsp:txXfrm>
        <a:off x="5177883" y="2334930"/>
        <a:ext cx="2352235" cy="1411341"/>
      </dsp:txXfrm>
    </dsp:sp>
    <dsp:sp modelId="{2983BFB0-551C-4AFC-BB1D-373EFEC80CCB}">
      <dsp:nvSpPr>
        <dsp:cNvPr id="0" name=""/>
        <dsp:cNvSpPr/>
      </dsp:nvSpPr>
      <dsp:spPr>
        <a:xfrm>
          <a:off x="7765343" y="2334930"/>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Teacher and Teacher Education</a:t>
          </a:r>
          <a:endParaRPr lang="en-IN" sz="2200" kern="1200" dirty="0"/>
        </a:p>
      </dsp:txBody>
      <dsp:txXfrm>
        <a:off x="7765343" y="2334930"/>
        <a:ext cx="2352235" cy="1411341"/>
      </dsp:txXfrm>
    </dsp:sp>
    <dsp:sp modelId="{EA64F610-FF8B-486C-948B-FBA66932919F}">
      <dsp:nvSpPr>
        <dsp:cNvPr id="0" name=""/>
        <dsp:cNvSpPr/>
      </dsp:nvSpPr>
      <dsp:spPr>
        <a:xfrm>
          <a:off x="1296694" y="3981495"/>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Management of Education</a:t>
          </a:r>
          <a:endParaRPr lang="en-IN" sz="2200" kern="1200" dirty="0"/>
        </a:p>
      </dsp:txBody>
      <dsp:txXfrm>
        <a:off x="1296694" y="3981495"/>
        <a:ext cx="2352235" cy="1411341"/>
      </dsp:txXfrm>
    </dsp:sp>
    <dsp:sp modelId="{61949416-C471-4F97-B5A7-DC206B72BF96}">
      <dsp:nvSpPr>
        <dsp:cNvPr id="0" name=""/>
        <dsp:cNvSpPr/>
      </dsp:nvSpPr>
      <dsp:spPr>
        <a:xfrm>
          <a:off x="3884154" y="3981495"/>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Resource and Review</a:t>
          </a:r>
          <a:endParaRPr lang="en-IN" sz="2200" kern="1200" dirty="0"/>
        </a:p>
      </dsp:txBody>
      <dsp:txXfrm>
        <a:off x="3884154" y="3981495"/>
        <a:ext cx="2352235" cy="1411341"/>
      </dsp:txXfrm>
    </dsp:sp>
    <dsp:sp modelId="{67C8024C-15B1-4694-B35A-D681B8490C53}">
      <dsp:nvSpPr>
        <dsp:cNvPr id="0" name=""/>
        <dsp:cNvSpPr/>
      </dsp:nvSpPr>
      <dsp:spPr>
        <a:xfrm>
          <a:off x="6471613" y="3981495"/>
          <a:ext cx="2352235" cy="141134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Future</a:t>
          </a:r>
          <a:endParaRPr lang="en-IN" sz="2200" kern="1200" dirty="0"/>
        </a:p>
      </dsp:txBody>
      <dsp:txXfrm>
        <a:off x="6471613" y="3981495"/>
        <a:ext cx="2352235" cy="14113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6F870B-C4B9-4C6E-9E56-67371527D2BE}">
      <dsp:nvSpPr>
        <dsp:cNvPr id="0" name=""/>
        <dsp:cNvSpPr/>
      </dsp:nvSpPr>
      <dsp:spPr>
        <a:xfrm>
          <a:off x="2362" y="546644"/>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NATIONAL SYSTEM OF EDUCATION</a:t>
          </a:r>
          <a:endParaRPr lang="en-IN" sz="1700" kern="1200" dirty="0"/>
        </a:p>
      </dsp:txBody>
      <dsp:txXfrm>
        <a:off x="2362" y="546644"/>
        <a:ext cx="1874452" cy="1124671"/>
      </dsp:txXfrm>
    </dsp:sp>
    <dsp:sp modelId="{888CB4DE-4EDA-4A20-9E02-721126F8CAC9}">
      <dsp:nvSpPr>
        <dsp:cNvPr id="0" name=""/>
        <dsp:cNvSpPr/>
      </dsp:nvSpPr>
      <dsp:spPr>
        <a:xfrm>
          <a:off x="2064260" y="546644"/>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VOCATIONLISATION OF EDUCATION</a:t>
          </a:r>
          <a:endParaRPr lang="en-IN" sz="1700" kern="1200" dirty="0"/>
        </a:p>
      </dsp:txBody>
      <dsp:txXfrm>
        <a:off x="2064260" y="546644"/>
        <a:ext cx="1874452" cy="1124671"/>
      </dsp:txXfrm>
    </dsp:sp>
    <dsp:sp modelId="{5FB82B86-11F4-4C0F-80D2-E01E71BD980B}">
      <dsp:nvSpPr>
        <dsp:cNvPr id="0" name=""/>
        <dsp:cNvSpPr/>
      </dsp:nvSpPr>
      <dsp:spPr>
        <a:xfrm>
          <a:off x="4126157" y="546644"/>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EDUCATION FOR EQUALITY</a:t>
          </a:r>
          <a:endParaRPr lang="en-IN" sz="1700" kern="1200" dirty="0"/>
        </a:p>
      </dsp:txBody>
      <dsp:txXfrm>
        <a:off x="4126157" y="546644"/>
        <a:ext cx="1874452" cy="1124671"/>
      </dsp:txXfrm>
    </dsp:sp>
    <dsp:sp modelId="{97B14EBC-6765-4AE2-B12C-00265C428A55}">
      <dsp:nvSpPr>
        <dsp:cNvPr id="0" name=""/>
        <dsp:cNvSpPr/>
      </dsp:nvSpPr>
      <dsp:spPr>
        <a:xfrm>
          <a:off x="6188055" y="546644"/>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ELEENTARY EDUCATION AND OPERATION BLACKBOARD</a:t>
          </a:r>
          <a:endParaRPr lang="en-IN" sz="1700" kern="1200" dirty="0"/>
        </a:p>
      </dsp:txBody>
      <dsp:txXfrm>
        <a:off x="6188055" y="546644"/>
        <a:ext cx="1874452" cy="1124671"/>
      </dsp:txXfrm>
    </dsp:sp>
    <dsp:sp modelId="{78BF8E92-255F-44F4-B574-D29BCC7DE651}">
      <dsp:nvSpPr>
        <dsp:cNvPr id="0" name=""/>
        <dsp:cNvSpPr/>
      </dsp:nvSpPr>
      <dsp:spPr>
        <a:xfrm>
          <a:off x="2362" y="1858760"/>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RAISING THE STATUS OF TEACHERS</a:t>
          </a:r>
          <a:endParaRPr lang="en-IN" sz="1700" kern="1200" dirty="0"/>
        </a:p>
      </dsp:txBody>
      <dsp:txXfrm>
        <a:off x="2362" y="1858760"/>
        <a:ext cx="1874452" cy="1124671"/>
      </dsp:txXfrm>
    </dsp:sp>
    <dsp:sp modelId="{668972AD-4572-496C-9813-DD77FC0B869C}">
      <dsp:nvSpPr>
        <dsp:cNvPr id="0" name=""/>
        <dsp:cNvSpPr/>
      </dsp:nvSpPr>
      <dsp:spPr>
        <a:xfrm>
          <a:off x="2064260" y="1858760"/>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NAVODYA SCHOOLS</a:t>
          </a:r>
          <a:endParaRPr lang="en-IN" sz="1700" kern="1200" dirty="0"/>
        </a:p>
      </dsp:txBody>
      <dsp:txXfrm>
        <a:off x="2064260" y="1858760"/>
        <a:ext cx="1874452" cy="1124671"/>
      </dsp:txXfrm>
    </dsp:sp>
    <dsp:sp modelId="{F8869666-C290-4FAA-93BE-AABF7703F425}">
      <dsp:nvSpPr>
        <dsp:cNvPr id="0" name=""/>
        <dsp:cNvSpPr/>
      </dsp:nvSpPr>
      <dsp:spPr>
        <a:xfrm>
          <a:off x="4126157" y="1858760"/>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PROMOTION OF ADULT EDUCATION</a:t>
          </a:r>
          <a:endParaRPr lang="en-IN" sz="1700" kern="1200" dirty="0"/>
        </a:p>
      </dsp:txBody>
      <dsp:txXfrm>
        <a:off x="4126157" y="1858760"/>
        <a:ext cx="1874452" cy="1124671"/>
      </dsp:txXfrm>
    </dsp:sp>
    <dsp:sp modelId="{21C0BDC4-190D-4ED9-BBB1-B4338DD61BED}">
      <dsp:nvSpPr>
        <dsp:cNvPr id="0" name=""/>
        <dsp:cNvSpPr/>
      </dsp:nvSpPr>
      <dsp:spPr>
        <a:xfrm>
          <a:off x="6188055" y="1858760"/>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NEW EDUCATIONAL INSTITUTIONS (DIETS)</a:t>
          </a:r>
          <a:endParaRPr lang="en-IN" sz="1700" kern="1200" dirty="0"/>
        </a:p>
      </dsp:txBody>
      <dsp:txXfrm>
        <a:off x="6188055" y="1858760"/>
        <a:ext cx="1874452" cy="1124671"/>
      </dsp:txXfrm>
    </dsp:sp>
    <dsp:sp modelId="{EED36202-ED16-498F-92CB-86DDBC545609}">
      <dsp:nvSpPr>
        <dsp:cNvPr id="0" name=""/>
        <dsp:cNvSpPr/>
      </dsp:nvSpPr>
      <dsp:spPr>
        <a:xfrm>
          <a:off x="2064260" y="3170877"/>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ROLE OF VOLUNTARY AGENCIES</a:t>
          </a:r>
          <a:endParaRPr lang="en-IN" sz="1700" kern="1200" dirty="0"/>
        </a:p>
      </dsp:txBody>
      <dsp:txXfrm>
        <a:off x="2064260" y="3170877"/>
        <a:ext cx="1874452" cy="1124671"/>
      </dsp:txXfrm>
    </dsp:sp>
    <dsp:sp modelId="{2FC1DE1E-652F-4E9B-AB42-D9C40DEE53AD}">
      <dsp:nvSpPr>
        <dsp:cNvPr id="0" name=""/>
        <dsp:cNvSpPr/>
      </dsp:nvSpPr>
      <dsp:spPr>
        <a:xfrm>
          <a:off x="4126157" y="3170877"/>
          <a:ext cx="1874452" cy="112467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ACCOUNTABILITY IN EDUCATION</a:t>
          </a:r>
          <a:endParaRPr lang="en-IN" sz="1700" kern="1200" dirty="0"/>
        </a:p>
        <a:p>
          <a:pPr marL="114300" lvl="1" indent="-114300" algn="l" defTabSz="577850">
            <a:lnSpc>
              <a:spcPct val="90000"/>
            </a:lnSpc>
            <a:spcBef>
              <a:spcPct val="0"/>
            </a:spcBef>
            <a:spcAft>
              <a:spcPct val="15000"/>
            </a:spcAft>
            <a:buChar char="•"/>
          </a:pPr>
          <a:endParaRPr lang="en-IN" sz="1300" kern="1200" dirty="0"/>
        </a:p>
        <a:p>
          <a:pPr marL="114300" lvl="1" indent="-114300" algn="l" defTabSz="577850">
            <a:lnSpc>
              <a:spcPct val="90000"/>
            </a:lnSpc>
            <a:spcBef>
              <a:spcPct val="0"/>
            </a:spcBef>
            <a:spcAft>
              <a:spcPct val="15000"/>
            </a:spcAft>
            <a:buChar char="•"/>
          </a:pPr>
          <a:endParaRPr lang="en-IN" sz="1300" kern="1200" dirty="0"/>
        </a:p>
      </dsp:txBody>
      <dsp:txXfrm>
        <a:off x="4126157" y="3170877"/>
        <a:ext cx="1874452" cy="112467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84B748-0CB5-4323-ABC2-9BB7C03FFF7F}"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BC681-34C1-4E08-85A3-3D14AA58FBF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41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B748-0CB5-4323-ABC2-9BB7C03FFF7F}"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573630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B748-0CB5-4323-ABC2-9BB7C03FFF7F}"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11835228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84B748-0CB5-4323-ABC2-9BB7C03FFF7F}"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136999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84B748-0CB5-4323-ABC2-9BB7C03FFF7F}" type="datetimeFigureOut">
              <a:rPr lang="en-IN" smtClean="0"/>
              <a:t>21-06-2021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8BC681-34C1-4E08-85A3-3D14AA58FBF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5034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84B748-0CB5-4323-ABC2-9BB7C03FFF7F}"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3308876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84B748-0CB5-4323-ABC2-9BB7C03FFF7F}" type="datetimeFigureOut">
              <a:rPr lang="en-IN" smtClean="0"/>
              <a:t>21-06-2021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3080829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84B748-0CB5-4323-ABC2-9BB7C03FFF7F}" type="datetimeFigureOut">
              <a:rPr lang="en-IN" smtClean="0"/>
              <a:t>21-06-2021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5596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884B748-0CB5-4323-ABC2-9BB7C03FFF7F}" type="datetimeFigureOut">
              <a:rPr lang="en-IN" smtClean="0"/>
              <a:t>21-06-2021</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220292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884B748-0CB5-4323-ABC2-9BB7C03FFF7F}" type="datetimeFigureOut">
              <a:rPr lang="en-IN" smtClean="0"/>
              <a:t>21-06-2021</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48BC681-34C1-4E08-85A3-3D14AA58FBF0}" type="slidenum">
              <a:rPr lang="en-IN" smtClean="0"/>
              <a:t>‹#›</a:t>
            </a:fld>
            <a:endParaRPr lang="en-IN"/>
          </a:p>
        </p:txBody>
      </p:sp>
    </p:spTree>
    <p:extLst>
      <p:ext uri="{BB962C8B-B14F-4D97-AF65-F5344CB8AC3E}">
        <p14:creationId xmlns:p14="http://schemas.microsoft.com/office/powerpoint/2010/main" val="325053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84B748-0CB5-4323-ABC2-9BB7C03FFF7F}" type="datetimeFigureOut">
              <a:rPr lang="en-IN" smtClean="0"/>
              <a:t>21-06-2021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8BC681-34C1-4E08-85A3-3D14AA58FBF0}" type="slidenum">
              <a:rPr lang="en-IN" smtClean="0"/>
              <a:t>‹#›</a:t>
            </a:fld>
            <a:endParaRPr lang="en-IN"/>
          </a:p>
        </p:txBody>
      </p:sp>
    </p:spTree>
    <p:extLst>
      <p:ext uri="{BB962C8B-B14F-4D97-AF65-F5344CB8AC3E}">
        <p14:creationId xmlns:p14="http://schemas.microsoft.com/office/powerpoint/2010/main" val="166665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884B748-0CB5-4323-ABC2-9BB7C03FFF7F}" type="datetimeFigureOut">
              <a:rPr lang="en-IN" smtClean="0"/>
              <a:t>21-06-2021</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48BC681-34C1-4E08-85A3-3D14AA58FBF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09131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9.jpe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the source image">
            <a:extLst>
              <a:ext uri="{FF2B5EF4-FFF2-40B4-BE49-F238E27FC236}">
                <a16:creationId xmlns:a16="http://schemas.microsoft.com/office/drawing/2014/main" id="{DF0B0622-561E-42AC-89AA-26E6965CF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699" y="621437"/>
            <a:ext cx="8486251" cy="46935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2E415CE-034F-45B0-A97B-B78B5310235E}"/>
              </a:ext>
            </a:extLst>
          </p:cNvPr>
          <p:cNvSpPr/>
          <p:nvPr/>
        </p:nvSpPr>
        <p:spPr>
          <a:xfrm>
            <a:off x="1118586" y="4714042"/>
            <a:ext cx="10053715" cy="2154436"/>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endParaRPr lang="en-US" sz="5400" b="1" cap="none" spc="0" dirty="0">
              <a:ln/>
              <a:solidFill>
                <a:schemeClr val="accent4"/>
              </a:solidFill>
              <a:effectLst/>
            </a:endParaRPr>
          </a:p>
          <a:p>
            <a:pPr algn="ctr"/>
            <a:r>
              <a:rPr lang="en-US" sz="4000" b="1" cap="none" spc="0" dirty="0">
                <a:ln/>
                <a:solidFill>
                  <a:schemeClr val="accent4"/>
                </a:solidFill>
                <a:effectLst/>
              </a:rPr>
              <a:t>Dr. Harpal Kaur (Aujla </a:t>
            </a:r>
            <a:r>
              <a:rPr lang="en-US" sz="4000" b="1" dirty="0">
                <a:ln/>
                <a:solidFill>
                  <a:schemeClr val="accent4"/>
                </a:solidFill>
              </a:rPr>
              <a:t>Associate Professor)</a:t>
            </a:r>
          </a:p>
          <a:p>
            <a:pPr algn="ctr"/>
            <a:r>
              <a:rPr lang="en-US" sz="4000" b="1" cap="none" spc="0" dirty="0">
                <a:ln/>
                <a:solidFill>
                  <a:schemeClr val="accent4"/>
                </a:solidFill>
                <a:effectLst/>
              </a:rPr>
              <a:t>Akal College of Education, </a:t>
            </a:r>
            <a:r>
              <a:rPr lang="en-US" sz="4000" b="1" cap="none" spc="0" dirty="0" err="1">
                <a:ln/>
                <a:solidFill>
                  <a:schemeClr val="accent4"/>
                </a:solidFill>
                <a:effectLst/>
              </a:rPr>
              <a:t>Mastuana</a:t>
            </a:r>
            <a:r>
              <a:rPr lang="en-US" sz="4000" b="1" cap="none" spc="0" dirty="0">
                <a:ln/>
                <a:solidFill>
                  <a:schemeClr val="accent4"/>
                </a:solidFill>
                <a:effectLst/>
              </a:rPr>
              <a:t> Sahib</a:t>
            </a:r>
          </a:p>
        </p:txBody>
      </p:sp>
    </p:spTree>
    <p:extLst>
      <p:ext uri="{BB962C8B-B14F-4D97-AF65-F5344CB8AC3E}">
        <p14:creationId xmlns:p14="http://schemas.microsoft.com/office/powerpoint/2010/main" val="366667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What is acculturation? The process by which an individual or group adopts the practices and values of one culture while still retaining their own culture of origin.">
            <a:extLst>
              <a:ext uri="{FF2B5EF4-FFF2-40B4-BE49-F238E27FC236}">
                <a16:creationId xmlns:a16="http://schemas.microsoft.com/office/drawing/2014/main" id="{52A88BDB-1C52-4DF0-BE22-86B6CD45D45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What is acculturation? The process by which an individual or group adopts the practices and values of one culture while still retaining their own culture of origin.">
            <a:extLst>
              <a:ext uri="{FF2B5EF4-FFF2-40B4-BE49-F238E27FC236}">
                <a16:creationId xmlns:a16="http://schemas.microsoft.com/office/drawing/2014/main" id="{07307A25-6A2E-4D9B-B26B-C510C2E2853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102" name="Picture 6" descr="Understanding Acculturation and Why It Happens">
            <a:extLst>
              <a:ext uri="{FF2B5EF4-FFF2-40B4-BE49-F238E27FC236}">
                <a16:creationId xmlns:a16="http://schemas.microsoft.com/office/drawing/2014/main" id="{9D64920C-346E-4268-8563-47F5F096E1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24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396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4A016-D58F-4744-89BC-C29B604BBDF1}"/>
              </a:ext>
            </a:extLst>
          </p:cNvPr>
          <p:cNvSpPr txBox="1"/>
          <p:nvPr/>
        </p:nvSpPr>
        <p:spPr>
          <a:xfrm>
            <a:off x="1402671" y="1686757"/>
            <a:ext cx="8939813" cy="4524315"/>
          </a:xfrm>
          <a:prstGeom prst="rect">
            <a:avLst/>
          </a:prstGeom>
          <a:noFill/>
        </p:spPr>
        <p:txBody>
          <a:bodyPr wrap="square">
            <a:spAutoFit/>
          </a:bodyPr>
          <a:lstStyle/>
          <a:p>
            <a:pPr algn="just"/>
            <a:r>
              <a:rPr lang="en-US" sz="3200" b="0" i="0" dirty="0">
                <a:solidFill>
                  <a:srgbClr val="424142"/>
                </a:solidFill>
                <a:effectLst/>
                <a:latin typeface="Georgia" panose="02040502050405020303" pitchFamily="18" charset="0"/>
              </a:rPr>
              <a:t>The NPE ’86 has lucidly explained: “The concept of a ‘National System of Education’ implies that, up to a given level, all students, </a:t>
            </a:r>
            <a:r>
              <a:rPr lang="en-US" sz="3200" b="0" i="0" dirty="0">
                <a:solidFill>
                  <a:srgbClr val="FF0000"/>
                </a:solidFill>
                <a:effectLst/>
                <a:latin typeface="Georgia" panose="02040502050405020303" pitchFamily="18" charset="0"/>
              </a:rPr>
              <a:t>irrespective of caste, creed, location or sex have access to education of a comparable quality</a:t>
            </a:r>
            <a:r>
              <a:rPr lang="en-US" sz="3200" b="0" i="0" dirty="0">
                <a:solidFill>
                  <a:srgbClr val="424142"/>
                </a:solidFill>
                <a:effectLst/>
                <a:latin typeface="Georgia" panose="02040502050405020303" pitchFamily="18" charset="0"/>
              </a:rPr>
              <a:t>. </a:t>
            </a:r>
          </a:p>
          <a:p>
            <a:pPr algn="just"/>
            <a:r>
              <a:rPr lang="en-US" sz="3200" b="0" i="0" dirty="0">
                <a:solidFill>
                  <a:srgbClr val="424142"/>
                </a:solidFill>
                <a:effectLst/>
                <a:latin typeface="Georgia" panose="02040502050405020303" pitchFamily="18" charset="0"/>
              </a:rPr>
              <a:t>To achieve this end, the government will initiate funded </a:t>
            </a:r>
            <a:r>
              <a:rPr lang="en-US" sz="3200" b="0" i="0" dirty="0" err="1">
                <a:solidFill>
                  <a:srgbClr val="424142"/>
                </a:solidFill>
                <a:effectLst/>
                <a:latin typeface="Georgia" panose="02040502050405020303" pitchFamily="18" charset="0"/>
              </a:rPr>
              <a:t>programmes</a:t>
            </a:r>
            <a:r>
              <a:rPr lang="en-US" sz="3200" b="0" i="0" dirty="0">
                <a:solidFill>
                  <a:srgbClr val="424142"/>
                </a:solidFill>
                <a:effectLst/>
                <a:latin typeface="Georgia" panose="02040502050405020303" pitchFamily="18" charset="0"/>
              </a:rPr>
              <a:t>. Effective measures will be taken in the direction of the common school system recommended in 1968 policy”.</a:t>
            </a:r>
            <a:endParaRPr lang="en-IN" sz="3200" dirty="0"/>
          </a:p>
        </p:txBody>
      </p:sp>
      <p:sp>
        <p:nvSpPr>
          <p:cNvPr id="4" name="Rectangle 3">
            <a:extLst>
              <a:ext uri="{FF2B5EF4-FFF2-40B4-BE49-F238E27FC236}">
                <a16:creationId xmlns:a16="http://schemas.microsoft.com/office/drawing/2014/main" id="{B76063C6-B060-48C7-A2AF-D98904ADEFD9}"/>
              </a:ext>
            </a:extLst>
          </p:cNvPr>
          <p:cNvSpPr/>
          <p:nvPr/>
        </p:nvSpPr>
        <p:spPr>
          <a:xfrm>
            <a:off x="674703" y="435006"/>
            <a:ext cx="10372915" cy="923330"/>
          </a:xfrm>
          <a:prstGeom prst="rect">
            <a:avLst/>
          </a:prstGeom>
          <a:noFill/>
        </p:spPr>
        <p:txBody>
          <a:bodyPr wrap="squar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NATIONAL SYSTEM OF EDUCATION</a:t>
            </a:r>
          </a:p>
        </p:txBody>
      </p:sp>
    </p:spTree>
    <p:extLst>
      <p:ext uri="{BB962C8B-B14F-4D97-AF65-F5344CB8AC3E}">
        <p14:creationId xmlns:p14="http://schemas.microsoft.com/office/powerpoint/2010/main" val="1601757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4EECBA-DFE9-4C97-A956-4C379868BAB8}"/>
              </a:ext>
            </a:extLst>
          </p:cNvPr>
          <p:cNvSpPr txBox="1"/>
          <p:nvPr/>
        </p:nvSpPr>
        <p:spPr>
          <a:xfrm>
            <a:off x="1660124" y="1100831"/>
            <a:ext cx="7481656" cy="5509200"/>
          </a:xfrm>
          <a:prstGeom prst="rect">
            <a:avLst/>
          </a:prstGeom>
          <a:noFill/>
        </p:spPr>
        <p:txBody>
          <a:bodyPr wrap="square">
            <a:spAutoFit/>
          </a:bodyPr>
          <a:lstStyle/>
          <a:p>
            <a:pPr algn="just" fontAlgn="base"/>
            <a:r>
              <a:rPr lang="en-US" b="1" dirty="0">
                <a:solidFill>
                  <a:srgbClr val="424142"/>
                </a:solidFill>
                <a:effectLst/>
                <a:latin typeface="Georgia" panose="02040502050405020303" pitchFamily="18" charset="0"/>
              </a:rPr>
              <a:t> </a:t>
            </a:r>
            <a:r>
              <a:rPr lang="en-US" sz="3200" b="1" dirty="0">
                <a:solidFill>
                  <a:srgbClr val="FFC000"/>
                </a:solidFill>
                <a:effectLst/>
                <a:latin typeface="Georgia" panose="02040502050405020303" pitchFamily="18" charset="0"/>
              </a:rPr>
              <a:t>Common Educational structure:</a:t>
            </a:r>
            <a:endParaRPr lang="en-US" sz="3200" b="0" dirty="0">
              <a:solidFill>
                <a:srgbClr val="FFC000"/>
              </a:solidFill>
              <a:effectLst/>
              <a:latin typeface="Georgia" panose="02040502050405020303" pitchFamily="18" charset="0"/>
            </a:endParaRPr>
          </a:p>
          <a:p>
            <a:pPr algn="just" fontAlgn="base"/>
            <a:r>
              <a:rPr lang="en-US" sz="3200" b="0" dirty="0">
                <a:solidFill>
                  <a:srgbClr val="00B0F0"/>
                </a:solidFill>
                <a:effectLst/>
                <a:latin typeface="Georgia" panose="02040502050405020303" pitchFamily="18" charset="0"/>
              </a:rPr>
              <a:t>It envisages a common educational structure i.e. 10 + 2 + 3 which was recommended by Kothari Commission (1964-66). This structure has now been accepted in all parts of the country. </a:t>
            </a:r>
          </a:p>
          <a:p>
            <a:pPr algn="just" fontAlgn="base"/>
            <a:r>
              <a:rPr lang="en-US" sz="3200" dirty="0">
                <a:solidFill>
                  <a:srgbClr val="7030A0"/>
                </a:solidFill>
                <a:latin typeface="Georgia" panose="02040502050405020303" pitchFamily="18" charset="0"/>
              </a:rPr>
              <a:t>Fi</a:t>
            </a:r>
            <a:r>
              <a:rPr lang="en-US" sz="3200" b="0" dirty="0">
                <a:solidFill>
                  <a:srgbClr val="7030A0"/>
                </a:solidFill>
                <a:effectLst/>
                <a:latin typeface="Georgia" panose="02040502050405020303" pitchFamily="18" charset="0"/>
              </a:rPr>
              <a:t>rst 10 years :5 years of primary education and 3 years of upper primary followed by 2 years of High School.</a:t>
            </a:r>
          </a:p>
          <a:p>
            <a:pPr algn="just" fontAlgn="base"/>
            <a:r>
              <a:rPr lang="en-US" sz="3200" dirty="0">
                <a:solidFill>
                  <a:srgbClr val="C00000"/>
                </a:solidFill>
                <a:latin typeface="Georgia" panose="02040502050405020303" pitchFamily="18" charset="0"/>
              </a:rPr>
              <a:t>+2 means higher secondary</a:t>
            </a:r>
          </a:p>
          <a:p>
            <a:pPr algn="just" fontAlgn="base"/>
            <a:r>
              <a:rPr lang="en-US" sz="3200" b="0" dirty="0">
                <a:solidFill>
                  <a:schemeClr val="bg2">
                    <a:lumMod val="10000"/>
                  </a:schemeClr>
                </a:solidFill>
                <a:effectLst/>
                <a:latin typeface="Georgia" panose="02040502050405020303" pitchFamily="18" charset="0"/>
              </a:rPr>
              <a:t>+3 means college of B.A or </a:t>
            </a:r>
            <a:r>
              <a:rPr lang="en-US" sz="3200" b="0" dirty="0" err="1">
                <a:solidFill>
                  <a:schemeClr val="bg2">
                    <a:lumMod val="10000"/>
                  </a:schemeClr>
                </a:solidFill>
                <a:effectLst/>
                <a:latin typeface="Georgia" panose="02040502050405020303" pitchFamily="18" charset="0"/>
              </a:rPr>
              <a:t>B.Sc</a:t>
            </a:r>
            <a:endParaRPr lang="en-US" sz="3200" b="0" dirty="0">
              <a:solidFill>
                <a:schemeClr val="bg2">
                  <a:lumMod val="10000"/>
                </a:schemeClr>
              </a:solidFill>
              <a:effectLst/>
              <a:latin typeface="Georgia" panose="02040502050405020303" pitchFamily="18" charset="0"/>
            </a:endParaRPr>
          </a:p>
        </p:txBody>
      </p:sp>
      <p:sp>
        <p:nvSpPr>
          <p:cNvPr id="4" name="Rectangle 3">
            <a:extLst>
              <a:ext uri="{FF2B5EF4-FFF2-40B4-BE49-F238E27FC236}">
                <a16:creationId xmlns:a16="http://schemas.microsoft.com/office/drawing/2014/main" id="{560E1761-35A6-4A76-BFE7-9107288020C1}"/>
              </a:ext>
            </a:extLst>
          </p:cNvPr>
          <p:cNvSpPr/>
          <p:nvPr/>
        </p:nvSpPr>
        <p:spPr>
          <a:xfrm>
            <a:off x="683581" y="247969"/>
            <a:ext cx="10688714"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National System of Education</a:t>
            </a:r>
          </a:p>
        </p:txBody>
      </p:sp>
    </p:spTree>
    <p:extLst>
      <p:ext uri="{BB962C8B-B14F-4D97-AF65-F5344CB8AC3E}">
        <p14:creationId xmlns:p14="http://schemas.microsoft.com/office/powerpoint/2010/main" val="1933057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FA1A74-09E1-4347-8F5B-5ADA5EC4B6A2}"/>
              </a:ext>
            </a:extLst>
          </p:cNvPr>
          <p:cNvSpPr txBox="1"/>
          <p:nvPr/>
        </p:nvSpPr>
        <p:spPr>
          <a:xfrm>
            <a:off x="816746" y="1145220"/>
            <a:ext cx="10156054" cy="5109091"/>
          </a:xfrm>
          <a:prstGeom prst="rect">
            <a:avLst/>
          </a:prstGeom>
          <a:noFill/>
        </p:spPr>
        <p:txBody>
          <a:bodyPr wrap="square">
            <a:spAutoFit/>
          </a:bodyPr>
          <a:lstStyle/>
          <a:p>
            <a:pPr algn="just" fontAlgn="base"/>
            <a:r>
              <a:rPr lang="en-US" sz="2800" b="0" dirty="0">
                <a:solidFill>
                  <a:srgbClr val="424142"/>
                </a:solidFill>
                <a:effectLst/>
                <a:latin typeface="Georgia" panose="02040502050405020303" pitchFamily="18" charset="0"/>
              </a:rPr>
              <a:t>The common core will include the history of India’s freedom movement, the constitutional obligations and other content essential to nurture national identity. These elements cut across subject areas and will be designed to promote values such as India’s common cultural heritage, egalitarianism (t</a:t>
            </a:r>
            <a:r>
              <a:rPr lang="en-US" sz="2800" b="0" i="0" dirty="0">
                <a:solidFill>
                  <a:srgbClr val="202124"/>
                </a:solidFill>
                <a:effectLst/>
                <a:latin typeface="arial" panose="020B0604020202020204" pitchFamily="34" charset="0"/>
              </a:rPr>
              <a:t>he doctrine that all people are equal and deserve equal rights and opportunities)</a:t>
            </a:r>
            <a:r>
              <a:rPr lang="en-US" sz="2800" b="0" dirty="0">
                <a:solidFill>
                  <a:srgbClr val="424142"/>
                </a:solidFill>
                <a:effectLst/>
                <a:latin typeface="Georgia" panose="02040502050405020303" pitchFamily="18" charset="0"/>
              </a:rPr>
              <a:t>, democracy, secularism, equality of sexes, protection of the environment, removal of social barriers, observation of small family norm and inculcation of scientific temper. All educational </a:t>
            </a:r>
            <a:r>
              <a:rPr lang="en-US" sz="2800" b="0" dirty="0" err="1">
                <a:solidFill>
                  <a:srgbClr val="424142"/>
                </a:solidFill>
                <a:effectLst/>
                <a:latin typeface="Georgia" panose="02040502050405020303" pitchFamily="18" charset="0"/>
              </a:rPr>
              <a:t>programmes</a:t>
            </a:r>
            <a:r>
              <a:rPr lang="en-US" sz="2800" b="0" dirty="0">
                <a:solidFill>
                  <a:srgbClr val="424142"/>
                </a:solidFill>
                <a:effectLst/>
                <a:latin typeface="Georgia" panose="02040502050405020303" pitchFamily="18" charset="0"/>
              </a:rPr>
              <a:t> will be carried on in spirit conformity with secular values.</a:t>
            </a:r>
          </a:p>
          <a:p>
            <a:pPr algn="l" fontAlgn="base"/>
            <a:endParaRPr lang="en-US" b="0" dirty="0">
              <a:solidFill>
                <a:srgbClr val="424142"/>
              </a:solidFill>
              <a:effectLst/>
              <a:latin typeface="Georgia" panose="02040502050405020303" pitchFamily="18" charset="0"/>
            </a:endParaRPr>
          </a:p>
        </p:txBody>
      </p:sp>
      <p:sp>
        <p:nvSpPr>
          <p:cNvPr id="4" name="Rectangle 3">
            <a:extLst>
              <a:ext uri="{FF2B5EF4-FFF2-40B4-BE49-F238E27FC236}">
                <a16:creationId xmlns:a16="http://schemas.microsoft.com/office/drawing/2014/main" id="{8DA6D7F4-E2F7-486F-840D-6622B5036431}"/>
              </a:ext>
            </a:extLst>
          </p:cNvPr>
          <p:cNvSpPr/>
          <p:nvPr/>
        </p:nvSpPr>
        <p:spPr>
          <a:xfrm>
            <a:off x="220835" y="960554"/>
            <a:ext cx="10858498" cy="369332"/>
          </a:xfrm>
          <a:prstGeom prst="rect">
            <a:avLst/>
          </a:prstGeom>
          <a:noFill/>
        </p:spPr>
        <p:txBody>
          <a:bodyPr wrap="square" lIns="91440" tIns="45720" rIns="91440" bIns="45720">
            <a:spAutoFit/>
          </a:bodyPr>
          <a:lstStyle/>
          <a:p>
            <a:pPr algn="ctr"/>
            <a:r>
              <a:rPr lang="en-US" b="1" i="0" dirty="0">
                <a:solidFill>
                  <a:srgbClr val="C00000"/>
                </a:solidFill>
                <a:effectLst/>
                <a:latin typeface="Georgia" panose="02040502050405020303" pitchFamily="18" charset="0"/>
              </a:rPr>
              <a:t>National Curricular Framework with a Common Core:</a:t>
            </a:r>
            <a:endParaRPr lang="en-US" b="1" cap="none" spc="0" dirty="0">
              <a:ln w="22225">
                <a:solidFill>
                  <a:schemeClr val="accent2"/>
                </a:solidFill>
                <a:prstDash val="solid"/>
              </a:ln>
              <a:solidFill>
                <a:srgbClr val="C00000"/>
              </a:solidFill>
              <a:effectLst/>
            </a:endParaRPr>
          </a:p>
        </p:txBody>
      </p:sp>
      <p:sp>
        <p:nvSpPr>
          <p:cNvPr id="5" name="Rectangle 4">
            <a:extLst>
              <a:ext uri="{FF2B5EF4-FFF2-40B4-BE49-F238E27FC236}">
                <a16:creationId xmlns:a16="http://schemas.microsoft.com/office/drawing/2014/main" id="{D9055DF3-B02E-41F3-8246-30F05C2AB2F2}"/>
              </a:ext>
            </a:extLst>
          </p:cNvPr>
          <p:cNvSpPr/>
          <p:nvPr/>
        </p:nvSpPr>
        <p:spPr>
          <a:xfrm>
            <a:off x="577049" y="0"/>
            <a:ext cx="10315852" cy="1754326"/>
          </a:xfrm>
          <a:prstGeom prst="rect">
            <a:avLst/>
          </a:prstGeom>
          <a:noFill/>
        </p:spPr>
        <p:txBody>
          <a:bodyPr wrap="square" lIns="91440" tIns="45720" rIns="91440" bIns="45720">
            <a:spAutoFit/>
          </a:bodyPr>
          <a:lstStyle/>
          <a:p>
            <a:pPr algn="ctr"/>
            <a:r>
              <a:rPr lang="en-US" sz="5400" b="1" cap="none" spc="0" dirty="0">
                <a:ln/>
                <a:solidFill>
                  <a:schemeClr val="accent3"/>
                </a:solidFill>
                <a:effectLst/>
              </a:rPr>
              <a:t>National System of Education</a:t>
            </a: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835577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3FBAB4-2C70-4536-B74A-F98895CCFBE4}"/>
              </a:ext>
            </a:extLst>
          </p:cNvPr>
          <p:cNvSpPr txBox="1"/>
          <p:nvPr/>
        </p:nvSpPr>
        <p:spPr>
          <a:xfrm>
            <a:off x="1615735" y="941033"/>
            <a:ext cx="9339309" cy="4401205"/>
          </a:xfrm>
          <a:prstGeom prst="rect">
            <a:avLst/>
          </a:prstGeom>
          <a:noFill/>
        </p:spPr>
        <p:txBody>
          <a:bodyPr wrap="square">
            <a:spAutoFit/>
          </a:bodyPr>
          <a:lstStyle/>
          <a:p>
            <a:pPr algn="just" fontAlgn="base"/>
            <a:r>
              <a:rPr lang="en-US" sz="2800" b="1" dirty="0">
                <a:solidFill>
                  <a:srgbClr val="FF0000"/>
                </a:solidFill>
                <a:effectLst/>
                <a:latin typeface="Georgia" panose="02040502050405020303" pitchFamily="18" charset="0"/>
              </a:rPr>
              <a:t>The following common scheme of studies has been suggested in the national curriculum framework:</a:t>
            </a:r>
          </a:p>
          <a:p>
            <a:pPr algn="just" fontAlgn="base"/>
            <a:r>
              <a:rPr lang="en-US" sz="2800" b="1" i="0" dirty="0">
                <a:solidFill>
                  <a:srgbClr val="FF0000"/>
                </a:solidFill>
                <a:latin typeface="Georgia" panose="02040502050405020303" pitchFamily="18" charset="0"/>
              </a:rPr>
              <a:t>(</a:t>
            </a:r>
            <a:r>
              <a:rPr lang="en-US" sz="2800" b="1" i="0" dirty="0" err="1">
                <a:solidFill>
                  <a:srgbClr val="FF0000"/>
                </a:solidFill>
                <a:latin typeface="Georgia" panose="02040502050405020303" pitchFamily="18" charset="0"/>
              </a:rPr>
              <a:t>i</a:t>
            </a:r>
            <a:r>
              <a:rPr lang="en-US" sz="2800" b="1" i="0" dirty="0">
                <a:solidFill>
                  <a:srgbClr val="FF0000"/>
                </a:solidFill>
                <a:latin typeface="Georgia" panose="02040502050405020303" pitchFamily="18" charset="0"/>
              </a:rPr>
              <a:t>) One </a:t>
            </a:r>
            <a:r>
              <a:rPr lang="en-US" sz="2800" b="0" i="0" dirty="0">
                <a:solidFill>
                  <a:srgbClr val="FF0000"/>
                </a:solidFill>
                <a:effectLst/>
                <a:latin typeface="Georgia" panose="02040502050405020303" pitchFamily="18" charset="0"/>
              </a:rPr>
              <a:t>language at primary level and three languages at the upper primary and secondary level,</a:t>
            </a:r>
            <a:endParaRPr lang="en-US" sz="2800" b="0" dirty="0">
              <a:solidFill>
                <a:srgbClr val="FF0000"/>
              </a:solidFill>
              <a:effectLst/>
              <a:latin typeface="Georgia" panose="02040502050405020303" pitchFamily="18" charset="0"/>
            </a:endParaRPr>
          </a:p>
          <a:p>
            <a:pPr algn="just" fontAlgn="base"/>
            <a:r>
              <a:rPr lang="en-US" sz="2800" b="0" dirty="0">
                <a:solidFill>
                  <a:srgbClr val="FF0000"/>
                </a:solidFill>
                <a:effectLst/>
                <a:latin typeface="Georgia" panose="02040502050405020303" pitchFamily="18" charset="0"/>
              </a:rPr>
              <a:t>(ii) Mathematics,</a:t>
            </a:r>
          </a:p>
          <a:p>
            <a:pPr algn="just" fontAlgn="base"/>
            <a:r>
              <a:rPr lang="en-US" sz="2800" b="0" dirty="0">
                <a:solidFill>
                  <a:srgbClr val="FF0000"/>
                </a:solidFill>
                <a:effectLst/>
                <a:latin typeface="Georgia" panose="02040502050405020303" pitchFamily="18" charset="0"/>
              </a:rPr>
              <a:t>(iii) Environmental studies—science and social sciences,</a:t>
            </a:r>
          </a:p>
          <a:p>
            <a:pPr algn="just" fontAlgn="base"/>
            <a:r>
              <a:rPr lang="en-US" sz="2800" b="0" dirty="0">
                <a:solidFill>
                  <a:srgbClr val="FF0000"/>
                </a:solidFill>
                <a:effectLst/>
                <a:latin typeface="Georgia" panose="02040502050405020303" pitchFamily="18" charset="0"/>
              </a:rPr>
              <a:t>(iv) Work-experience/S.U.P.W., pre-vocational courses,</a:t>
            </a:r>
          </a:p>
          <a:p>
            <a:pPr algn="just" fontAlgn="base"/>
            <a:r>
              <a:rPr lang="en-US" sz="2800" b="0" dirty="0">
                <a:solidFill>
                  <a:srgbClr val="FF0000"/>
                </a:solidFill>
                <a:effectLst/>
                <a:latin typeface="Georgia" panose="02040502050405020303" pitchFamily="18" charset="0"/>
              </a:rPr>
              <a:t>(v) Art education, and</a:t>
            </a:r>
          </a:p>
          <a:p>
            <a:pPr algn="just" fontAlgn="base"/>
            <a:r>
              <a:rPr lang="en-US" sz="2800" b="0" i="0" dirty="0">
                <a:solidFill>
                  <a:srgbClr val="FF0000"/>
                </a:solidFill>
                <a:effectLst/>
                <a:latin typeface="Georgia" panose="02040502050405020303" pitchFamily="18" charset="0"/>
              </a:rPr>
              <a:t>vi) Health and physical education.</a:t>
            </a:r>
            <a:endParaRPr lang="en-US" sz="2800" b="0" dirty="0">
              <a:solidFill>
                <a:srgbClr val="FF0000"/>
              </a:solidFill>
              <a:effectLst/>
              <a:latin typeface="Georgia" panose="02040502050405020303" pitchFamily="18" charset="0"/>
            </a:endParaRPr>
          </a:p>
        </p:txBody>
      </p:sp>
      <p:sp>
        <p:nvSpPr>
          <p:cNvPr id="4" name="Rectangle 3">
            <a:extLst>
              <a:ext uri="{FF2B5EF4-FFF2-40B4-BE49-F238E27FC236}">
                <a16:creationId xmlns:a16="http://schemas.microsoft.com/office/drawing/2014/main" id="{07939DDC-B3D2-4C67-A220-71B8C9E0172E}"/>
              </a:ext>
            </a:extLst>
          </p:cNvPr>
          <p:cNvSpPr/>
          <p:nvPr/>
        </p:nvSpPr>
        <p:spPr>
          <a:xfrm>
            <a:off x="1794049" y="320456"/>
            <a:ext cx="8983442" cy="1754326"/>
          </a:xfrm>
          <a:prstGeom prst="rect">
            <a:avLst/>
          </a:prstGeom>
          <a:noFill/>
        </p:spPr>
        <p:txBody>
          <a:bodyPr wrap="square" lIns="91440" tIns="45720" rIns="91440" bIns="45720">
            <a:spAutoFit/>
          </a:bodyPr>
          <a:lstStyle/>
          <a:p>
            <a:pPr algn="ctr"/>
            <a:r>
              <a:rPr lang="en-US" sz="5400" b="1" cap="none" spc="0" dirty="0">
                <a:ln/>
                <a:solidFill>
                  <a:schemeClr val="accent3"/>
                </a:solidFill>
                <a:effectLst/>
              </a:rPr>
              <a:t>National System of Education</a:t>
            </a:r>
          </a:p>
          <a:p>
            <a:pPr algn="ct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80316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56657E-1051-4350-BA96-B2EC52CFEA9C}"/>
              </a:ext>
            </a:extLst>
          </p:cNvPr>
          <p:cNvSpPr txBox="1"/>
          <p:nvPr/>
        </p:nvSpPr>
        <p:spPr>
          <a:xfrm>
            <a:off x="843380" y="4598633"/>
            <a:ext cx="8273988" cy="1754326"/>
          </a:xfrm>
          <a:prstGeom prst="rect">
            <a:avLst/>
          </a:prstGeom>
          <a:noFill/>
        </p:spPr>
        <p:txBody>
          <a:bodyPr wrap="square">
            <a:spAutoFit/>
          </a:bodyPr>
          <a:lstStyle/>
          <a:p>
            <a:pPr algn="just" fontAlgn="base"/>
            <a:r>
              <a:rPr lang="en-US" b="1" dirty="0">
                <a:solidFill>
                  <a:srgbClr val="424142"/>
                </a:solidFill>
                <a:effectLst/>
                <a:latin typeface="Georgia" panose="02040502050405020303" pitchFamily="18" charset="0"/>
              </a:rPr>
              <a:t>3. Equality of Opportunity of Education</a:t>
            </a:r>
            <a:r>
              <a:rPr lang="en-US" b="0" dirty="0">
                <a:solidFill>
                  <a:srgbClr val="424142"/>
                </a:solidFill>
                <a:effectLst/>
                <a:latin typeface="Georgia" panose="02040502050405020303" pitchFamily="18" charset="0"/>
              </a:rPr>
              <a:t>:</a:t>
            </a:r>
          </a:p>
          <a:p>
            <a:pPr algn="just" fontAlgn="base"/>
            <a:r>
              <a:rPr lang="en-US" b="0" dirty="0">
                <a:solidFill>
                  <a:srgbClr val="424142"/>
                </a:solidFill>
                <a:effectLst/>
                <a:latin typeface="Georgia" panose="02040502050405020303" pitchFamily="18" charset="0"/>
              </a:rPr>
              <a:t>To promote equality it will be necessary to provide for equal opportunity to all not only in access, but also in the conditions for success. Besides, awareness of the inherent equality of all will be created through the spectrum of core curriculum. The purpose is to remove prejudices and complexes transmitted through the social environment and the accident by birth.</a:t>
            </a:r>
          </a:p>
        </p:txBody>
      </p:sp>
      <p:pic>
        <p:nvPicPr>
          <p:cNvPr id="1026" name="Picture 2" descr="Education and Development Education as a Human Right - ppt download">
            <a:extLst>
              <a:ext uri="{FF2B5EF4-FFF2-40B4-BE49-F238E27FC236}">
                <a16:creationId xmlns:a16="http://schemas.microsoft.com/office/drawing/2014/main" id="{20FFB8BF-A937-444A-BC15-53A8856DE7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927" y="48533"/>
            <a:ext cx="5917510" cy="44381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amp;#39;s the Difference Between Equity and Equality in Education? | by McGraw  Hill | Inspired Ideas | Medium">
            <a:extLst>
              <a:ext uri="{FF2B5EF4-FFF2-40B4-BE49-F238E27FC236}">
                <a16:creationId xmlns:a16="http://schemas.microsoft.com/office/drawing/2014/main" id="{78E486BF-AD94-4202-8D8D-75B6D9E054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584" y="1"/>
            <a:ext cx="5793084" cy="399076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BA903A8-6BC4-47F8-9C68-6705E82E6EEB}"/>
              </a:ext>
            </a:extLst>
          </p:cNvPr>
          <p:cNvSpPr/>
          <p:nvPr/>
        </p:nvSpPr>
        <p:spPr>
          <a:xfrm>
            <a:off x="399333" y="3808519"/>
            <a:ext cx="9508148"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5400" b="1" cap="none" spc="0" dirty="0">
                <a:ln/>
                <a:solidFill>
                  <a:schemeClr val="accent3"/>
                </a:solidFill>
                <a:effectLst/>
              </a:rPr>
              <a:t>National System of Education</a:t>
            </a:r>
          </a:p>
        </p:txBody>
      </p:sp>
    </p:spTree>
    <p:extLst>
      <p:ext uri="{BB962C8B-B14F-4D97-AF65-F5344CB8AC3E}">
        <p14:creationId xmlns:p14="http://schemas.microsoft.com/office/powerpoint/2010/main" val="4170008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EC5D89-B633-4B35-94AC-FC87B0C9EDED}"/>
              </a:ext>
            </a:extLst>
          </p:cNvPr>
          <p:cNvSpPr>
            <a:spLocks noChangeArrowheads="1"/>
          </p:cNvSpPr>
          <p:nvPr/>
        </p:nvSpPr>
        <p:spPr bwMode="auto">
          <a:xfrm>
            <a:off x="346230" y="1292546"/>
            <a:ext cx="1184577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424142"/>
                </a:solidFill>
                <a:effectLst/>
                <a:latin typeface="Georgia" panose="02040502050405020303" pitchFamily="18" charset="0"/>
              </a:rPr>
              <a:t>Minimum Levels of Learning:</a:t>
            </a:r>
            <a:r>
              <a:rPr lang="en-US" sz="1600" b="0" i="0" dirty="0">
                <a:solidFill>
                  <a:srgbClr val="424142"/>
                </a:solidFill>
                <a:effectLst/>
                <a:latin typeface="Georgia" panose="02040502050405020303" pitchFamily="18" charset="0"/>
              </a:rPr>
              <a:t> This will ensure a comparable standard of education for each area of learning in the curriculum. This will serve as a reference in the development of instructional materials, selection of suitable teaching learning strategies and evaluating learner’s progress. It would also help maintaining a reasonable standard of education throughout the country.</a:t>
            </a:r>
            <a:endParaRPr kumimoji="0" lang="en-US" altLang="en-US" sz="1600" b="0" i="0" u="none" strike="noStrike" cap="none" normalizeH="0" baseline="0" dirty="0">
              <a:ln>
                <a:noFill/>
              </a:ln>
              <a:solidFill>
                <a:schemeClr val="tx1"/>
              </a:solidFill>
              <a:effectLst/>
            </a:endParaRPr>
          </a:p>
          <a:p>
            <a:pPr algn="l" fontAlgn="base"/>
            <a:br>
              <a:rPr kumimoji="0" lang="en-US" altLang="en-US" sz="1500" b="0" i="0" u="none" strike="noStrike" cap="none" normalizeH="0" baseline="0" dirty="0">
                <a:ln>
                  <a:noFill/>
                </a:ln>
                <a:solidFill>
                  <a:schemeClr val="tx1"/>
                </a:solidFill>
                <a:effectLst/>
                <a:latin typeface="Arial" panose="020B0604020202020204" pitchFamily="34" charset="0"/>
              </a:rPr>
            </a:br>
            <a:r>
              <a:rPr lang="en-US" b="1" dirty="0">
                <a:solidFill>
                  <a:srgbClr val="424142"/>
                </a:solidFill>
                <a:effectLst/>
                <a:latin typeface="Georgia" panose="02040502050405020303" pitchFamily="18" charset="0"/>
              </a:rPr>
              <a:t>Understanding of Cultural and Social Systems:</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The NPE ’86 states, “steps will be taken to foster among students an understanding of diverse cultural and social system of the people living in different parts of the country. To promote this objective, the link language has to be developed and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of translating books from one language to another and publishing multi-lingual dictionaries and glossaries should be implemented.” </a:t>
            </a:r>
          </a:p>
          <a:p>
            <a:pPr algn="l" fontAlgn="base"/>
            <a:r>
              <a:rPr lang="en-US" b="1" dirty="0">
                <a:solidFill>
                  <a:srgbClr val="424142"/>
                </a:solidFill>
                <a:effectLst/>
                <a:latin typeface="Georgia" panose="02040502050405020303" pitchFamily="18" charset="0"/>
              </a:rPr>
              <a:t> International Understanding: E</a:t>
            </a:r>
            <a:r>
              <a:rPr lang="en-US" b="0" dirty="0">
                <a:solidFill>
                  <a:srgbClr val="424142"/>
                </a:solidFill>
                <a:effectLst/>
                <a:latin typeface="Georgia" panose="02040502050405020303" pitchFamily="18" charset="0"/>
              </a:rPr>
              <a:t>ducation has to strengthen peace and understanding between nations, treating the whole world as one family and motivate the younger generations for international co-operation and peaceful co-existence. This aspect cannot be neglected.</a:t>
            </a:r>
          </a:p>
          <a:p>
            <a:pPr algn="l" fontAlgn="base"/>
            <a:r>
              <a:rPr lang="en-US" b="1" dirty="0">
                <a:solidFill>
                  <a:srgbClr val="424142"/>
                </a:solidFill>
                <a:effectLst/>
                <a:latin typeface="Georgia" panose="02040502050405020303" pitchFamily="18" charset="0"/>
              </a:rPr>
              <a:t> </a:t>
            </a:r>
            <a:endParaRPr lang="en-US" b="0" dirty="0">
              <a:solidFill>
                <a:srgbClr val="424142"/>
              </a:solidFill>
              <a:effectLst/>
              <a:latin typeface="Georgia" panose="02040502050405020303" pitchFamily="18" charset="0"/>
            </a:endParaRPr>
          </a:p>
          <a:p>
            <a:pPr algn="l" fontAlgn="base"/>
            <a:endParaRPr lang="en-US" b="0" dirty="0">
              <a:solidFill>
                <a:srgbClr val="424142"/>
              </a:solidFill>
              <a:effectLst/>
              <a:latin typeface="Georgia" panose="020405020504050203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1F906665-D6EB-4222-A526-1E48014520BD}"/>
              </a:ext>
            </a:extLst>
          </p:cNvPr>
          <p:cNvSpPr/>
          <p:nvPr/>
        </p:nvSpPr>
        <p:spPr>
          <a:xfrm>
            <a:off x="1040197" y="470517"/>
            <a:ext cx="10101279" cy="923330"/>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NATIONAL SYSTEM OF EDUCATION</a:t>
            </a:r>
          </a:p>
        </p:txBody>
      </p:sp>
    </p:spTree>
    <p:extLst>
      <p:ext uri="{BB962C8B-B14F-4D97-AF65-F5344CB8AC3E}">
        <p14:creationId xmlns:p14="http://schemas.microsoft.com/office/powerpoint/2010/main" val="281594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8D2984-1531-4F78-B399-4693693153B7}"/>
              </a:ext>
            </a:extLst>
          </p:cNvPr>
          <p:cNvSpPr txBox="1"/>
          <p:nvPr/>
        </p:nvSpPr>
        <p:spPr>
          <a:xfrm>
            <a:off x="3284737" y="2050742"/>
            <a:ext cx="7989903" cy="3139321"/>
          </a:xfrm>
          <a:prstGeom prst="rect">
            <a:avLst/>
          </a:prstGeom>
          <a:noFill/>
        </p:spPr>
        <p:txBody>
          <a:bodyPr wrap="square">
            <a:spAutoFit/>
          </a:bodyPr>
          <a:lstStyle/>
          <a:p>
            <a:pPr algn="just" fontAlgn="base"/>
            <a:r>
              <a:rPr lang="en-US" b="1" dirty="0">
                <a:solidFill>
                  <a:srgbClr val="C00000"/>
                </a:solidFill>
                <a:effectLst/>
                <a:latin typeface="Georgia" panose="02040502050405020303" pitchFamily="18" charset="0"/>
              </a:rPr>
              <a:t>Inter-regional Mobility: </a:t>
            </a:r>
            <a:r>
              <a:rPr lang="en-US" b="0" dirty="0">
                <a:solidFill>
                  <a:srgbClr val="C00000"/>
                </a:solidFill>
                <a:effectLst/>
                <a:latin typeface="Georgia" panose="02040502050405020303" pitchFamily="18" charset="0"/>
              </a:rPr>
              <a:t>NPE suggests that in higher education in general and technical education in particular, steps will be taken to facilitate inter-regional mobility by providing equal access to every Indian of requisite merit regardless of his origins. The universal character of universities and other institution; of higher education is to be understood for promoting a sense of national identity and mobility.</a:t>
            </a:r>
          </a:p>
          <a:p>
            <a:pPr algn="just" fontAlgn="base"/>
            <a:r>
              <a:rPr lang="en-US" b="1" dirty="0">
                <a:solidFill>
                  <a:srgbClr val="C00000"/>
                </a:solidFill>
                <a:effectLst/>
                <a:latin typeface="Georgia" panose="02040502050405020303" pitchFamily="18" charset="0"/>
              </a:rPr>
              <a:t> Pooling of Resources</a:t>
            </a:r>
            <a:r>
              <a:rPr lang="en-US" b="0" dirty="0">
                <a:solidFill>
                  <a:srgbClr val="C00000"/>
                </a:solidFill>
                <a:effectLst/>
                <a:latin typeface="Georgia" panose="02040502050405020303" pitchFamily="18" charset="0"/>
              </a:rPr>
              <a:t>:</a:t>
            </a:r>
          </a:p>
          <a:p>
            <a:pPr algn="just" fontAlgn="base"/>
            <a:r>
              <a:rPr lang="en-US" b="0" dirty="0">
                <a:solidFill>
                  <a:srgbClr val="C00000"/>
                </a:solidFill>
                <a:effectLst/>
                <a:latin typeface="Georgia" panose="02040502050405020303" pitchFamily="18" charset="0"/>
              </a:rPr>
              <a:t>In the areas of research and development and education in science and technology, special measures will be taken to establish network arrangement between different institutions in the country’ to pool their resources and participate in projects of national importance.</a:t>
            </a:r>
          </a:p>
        </p:txBody>
      </p:sp>
      <p:sp>
        <p:nvSpPr>
          <p:cNvPr id="4" name="Rectangle 3">
            <a:extLst>
              <a:ext uri="{FF2B5EF4-FFF2-40B4-BE49-F238E27FC236}">
                <a16:creationId xmlns:a16="http://schemas.microsoft.com/office/drawing/2014/main" id="{2FD96361-CE69-431C-AF48-5280AB67C5C4}"/>
              </a:ext>
            </a:extLst>
          </p:cNvPr>
          <p:cNvSpPr/>
          <p:nvPr/>
        </p:nvSpPr>
        <p:spPr>
          <a:xfrm rot="20929321">
            <a:off x="-660592" y="787794"/>
            <a:ext cx="11323549"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NATIONAL SYSTEM OF EDUCATION</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089810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6824E1-4A27-4859-91CB-4BE3C205AF38}"/>
              </a:ext>
            </a:extLst>
          </p:cNvPr>
          <p:cNvSpPr txBox="1"/>
          <p:nvPr/>
        </p:nvSpPr>
        <p:spPr>
          <a:xfrm>
            <a:off x="754602" y="470517"/>
            <a:ext cx="8387178" cy="5355312"/>
          </a:xfrm>
          <a:prstGeom prst="rect">
            <a:avLst/>
          </a:prstGeom>
          <a:noFill/>
        </p:spPr>
        <p:txBody>
          <a:bodyPr wrap="square">
            <a:spAutoFit/>
          </a:bodyPr>
          <a:lstStyle/>
          <a:p>
            <a:pPr algn="just" fontAlgn="base"/>
            <a:r>
              <a:rPr lang="en-US" b="1" dirty="0">
                <a:solidFill>
                  <a:srgbClr val="C00000"/>
                </a:solidFill>
                <a:effectLst/>
                <a:latin typeface="Georgia" panose="02040502050405020303" pitchFamily="18" charset="0"/>
              </a:rPr>
              <a:t>Priorities of Educational Reforms:</a:t>
            </a:r>
            <a:endParaRPr lang="en-US" b="0" dirty="0">
              <a:solidFill>
                <a:srgbClr val="C00000"/>
              </a:solidFill>
              <a:effectLst/>
              <a:latin typeface="Georgia" panose="02040502050405020303" pitchFamily="18" charset="0"/>
            </a:endParaRPr>
          </a:p>
          <a:p>
            <a:pPr algn="just" fontAlgn="base"/>
            <a:r>
              <a:rPr lang="en-US" b="0" dirty="0">
                <a:solidFill>
                  <a:srgbClr val="002060"/>
                </a:solidFill>
                <a:effectLst/>
                <a:latin typeface="Georgia" panose="02040502050405020303" pitchFamily="18" charset="0"/>
              </a:rPr>
              <a:t>The nation, as a whole, assumes the responsibility of providing research support for implementing </a:t>
            </a:r>
            <a:r>
              <a:rPr lang="en-US" b="0" dirty="0" err="1">
                <a:solidFill>
                  <a:srgbClr val="002060"/>
                </a:solidFill>
                <a:effectLst/>
                <a:latin typeface="Georgia" panose="02040502050405020303" pitchFamily="18" charset="0"/>
              </a:rPr>
              <a:t>programmes</a:t>
            </a:r>
            <a:r>
              <a:rPr lang="en-US" b="0" dirty="0">
                <a:solidFill>
                  <a:srgbClr val="002060"/>
                </a:solidFill>
                <a:effectLst/>
                <a:latin typeface="Georgia" panose="02040502050405020303" pitchFamily="18" charset="0"/>
              </a:rPr>
              <a:t> of educational transformation, reducing disparities, universalization of elementary education, adult literacy, scientific and technological research, etc.</a:t>
            </a:r>
          </a:p>
          <a:p>
            <a:pPr algn="just" fontAlgn="base"/>
            <a:r>
              <a:rPr lang="en-US" b="1" dirty="0">
                <a:solidFill>
                  <a:srgbClr val="C00000"/>
                </a:solidFill>
                <a:effectLst/>
                <a:latin typeface="Georgia" panose="02040502050405020303" pitchFamily="18" charset="0"/>
              </a:rPr>
              <a:t>10. Life-long Education: </a:t>
            </a:r>
            <a:r>
              <a:rPr lang="en-US" dirty="0">
                <a:solidFill>
                  <a:srgbClr val="002060"/>
                </a:solidFill>
                <a:effectLst/>
                <a:latin typeface="Georgia" panose="02040502050405020303" pitchFamily="18" charset="0"/>
              </a:rPr>
              <a:t>Life-long</a:t>
            </a:r>
            <a:r>
              <a:rPr lang="en-US" b="0" dirty="0">
                <a:solidFill>
                  <a:srgbClr val="002060"/>
                </a:solidFill>
                <a:effectLst/>
                <a:latin typeface="Georgia" panose="02040502050405020303" pitchFamily="18" charset="0"/>
              </a:rPr>
              <a:t> education is a cherished goal of educational process. It pre-supposes universal literacy. Opportunities will be provided to the youth, housewives, agricultural and industrial workers and professionals to continue the education of their choice at their own pace. The future thrust will be in the direction of open and distance learning.</a:t>
            </a:r>
          </a:p>
          <a:p>
            <a:pPr algn="just" fontAlgn="base"/>
            <a:r>
              <a:rPr lang="en-US" b="1" dirty="0">
                <a:solidFill>
                  <a:srgbClr val="C00000"/>
                </a:solidFill>
                <a:effectLst/>
                <a:latin typeface="Georgia" panose="02040502050405020303" pitchFamily="18" charset="0"/>
              </a:rPr>
              <a:t>11. Strengthening of National Institutions:</a:t>
            </a:r>
            <a:endParaRPr lang="en-US" b="0" dirty="0">
              <a:solidFill>
                <a:srgbClr val="C00000"/>
              </a:solidFill>
              <a:effectLst/>
              <a:latin typeface="Georgia" panose="02040502050405020303" pitchFamily="18" charset="0"/>
            </a:endParaRPr>
          </a:p>
          <a:p>
            <a:pPr algn="just" fontAlgn="base"/>
            <a:r>
              <a:rPr lang="en-US" b="0" dirty="0">
                <a:solidFill>
                  <a:srgbClr val="002060"/>
                </a:solidFill>
                <a:effectLst/>
                <a:latin typeface="Georgia" panose="02040502050405020303" pitchFamily="18" charset="0"/>
              </a:rPr>
              <a:t>The NPE ’86 recommends that the institutions of national importance like UGC, NCERT, NIEPA, AICTE, ICAR, IMC etc. will be strengthened to enable them to give shape to national system of education and to cope with the emerging demands of the nation.</a:t>
            </a:r>
          </a:p>
          <a:p>
            <a:pPr algn="just" fontAlgn="base"/>
            <a:r>
              <a:rPr lang="en-US" b="0" dirty="0">
                <a:solidFill>
                  <a:srgbClr val="002060"/>
                </a:solidFill>
                <a:effectLst/>
                <a:latin typeface="Georgia" panose="02040502050405020303" pitchFamily="18" charset="0"/>
              </a:rPr>
              <a:t>Integrated planning will be instituted among all these premier bodies so as to establish functional linkages and reinforce </a:t>
            </a:r>
            <a:r>
              <a:rPr lang="en-US" b="0" dirty="0" err="1">
                <a:solidFill>
                  <a:srgbClr val="002060"/>
                </a:solidFill>
                <a:effectLst/>
                <a:latin typeface="Georgia" panose="02040502050405020303" pitchFamily="18" charset="0"/>
              </a:rPr>
              <a:t>programmes</a:t>
            </a:r>
            <a:r>
              <a:rPr lang="en-US" b="0" dirty="0">
                <a:solidFill>
                  <a:srgbClr val="002060"/>
                </a:solidFill>
                <a:effectLst/>
                <a:latin typeface="Georgia" panose="02040502050405020303" pitchFamily="18" charset="0"/>
              </a:rPr>
              <a:t> of research and post-graduate education.</a:t>
            </a:r>
          </a:p>
          <a:p>
            <a:pPr algn="l" fontAlgn="base"/>
            <a:endParaRPr lang="en-US" b="0" dirty="0">
              <a:solidFill>
                <a:srgbClr val="424142"/>
              </a:solidFill>
              <a:effectLst/>
              <a:latin typeface="Georgia" panose="02040502050405020303" pitchFamily="18" charset="0"/>
            </a:endParaRPr>
          </a:p>
        </p:txBody>
      </p:sp>
      <p:sp>
        <p:nvSpPr>
          <p:cNvPr id="4" name="Rectangle 3">
            <a:extLst>
              <a:ext uri="{FF2B5EF4-FFF2-40B4-BE49-F238E27FC236}">
                <a16:creationId xmlns:a16="http://schemas.microsoft.com/office/drawing/2014/main" id="{7A8A0D04-9896-4999-9B89-EFE18A46CC6C}"/>
              </a:ext>
            </a:extLst>
          </p:cNvPr>
          <p:cNvSpPr/>
          <p:nvPr/>
        </p:nvSpPr>
        <p:spPr>
          <a:xfrm>
            <a:off x="958788" y="5397623"/>
            <a:ext cx="10591061" cy="1754326"/>
          </a:xfrm>
          <a:prstGeom prst="rect">
            <a:avLst/>
          </a:prstGeom>
          <a:noFill/>
        </p:spPr>
        <p:txBody>
          <a:bodyPr wrap="squar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NATIONAL SYSTEM OF EDUCATION</a:t>
            </a:r>
          </a:p>
          <a:p>
            <a:pPr algn="ct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74569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National policy on education">
            <a:extLst>
              <a:ext uri="{FF2B5EF4-FFF2-40B4-BE49-F238E27FC236}">
                <a16:creationId xmlns:a16="http://schemas.microsoft.com/office/drawing/2014/main" id="{B41326AA-CAD7-49E8-93CD-E457B0EBE7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922" y="534078"/>
            <a:ext cx="8131945" cy="6105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986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 The National policy of Education&#10;(NPE) is a policy formulated by the&#10;Government of India to promote&#10;education amongst In...">
            <a:extLst>
              <a:ext uri="{FF2B5EF4-FFF2-40B4-BE49-F238E27FC236}">
                <a16:creationId xmlns:a16="http://schemas.microsoft.com/office/drawing/2014/main" id="{4E36E809-5FF1-46C1-9E78-722AE92C3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242" y="98617"/>
            <a:ext cx="8518760" cy="6395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759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F5C648-7E08-4A25-A1F4-347A1ECA40BA}"/>
              </a:ext>
            </a:extLst>
          </p:cNvPr>
          <p:cNvSpPr txBox="1"/>
          <p:nvPr/>
        </p:nvSpPr>
        <p:spPr>
          <a:xfrm>
            <a:off x="185090" y="701337"/>
            <a:ext cx="11625910" cy="1200329"/>
          </a:xfrm>
          <a:prstGeom prst="rect">
            <a:avLst/>
          </a:prstGeom>
          <a:noFill/>
        </p:spPr>
        <p:txBody>
          <a:bodyPr wrap="square">
            <a:spAutoFit/>
          </a:bodyPr>
          <a:lstStyle/>
          <a:p>
            <a:pPr algn="just"/>
            <a:r>
              <a:rPr lang="en-US" sz="2400" b="0" i="0" dirty="0">
                <a:solidFill>
                  <a:srgbClr val="C00000"/>
                </a:solidFill>
                <a:effectLst/>
                <a:latin typeface="Georgia" panose="02040502050405020303" pitchFamily="18" charset="0"/>
              </a:rPr>
              <a:t>The NPE ’86 lays special emphasis on the “removal of disparities and to equalize educational opportunity by attending to the specific needs of those who have been deprived of so far”.</a:t>
            </a:r>
            <a:endParaRPr lang="en-IN" sz="2400" dirty="0">
              <a:solidFill>
                <a:srgbClr val="C00000"/>
              </a:solidFill>
            </a:endParaRPr>
          </a:p>
        </p:txBody>
      </p:sp>
      <p:pic>
        <p:nvPicPr>
          <p:cNvPr id="6146" name="Picture 2" descr="Sonia Sotomayor - Until we get equality in education, we...">
            <a:extLst>
              <a:ext uri="{FF2B5EF4-FFF2-40B4-BE49-F238E27FC236}">
                <a16:creationId xmlns:a16="http://schemas.microsoft.com/office/drawing/2014/main" id="{86B66473-6CD9-455F-A9C3-14090516D8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3728" y="2372557"/>
            <a:ext cx="7727272" cy="405681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Justice for Education Equality - Home | Facebook">
            <a:extLst>
              <a:ext uri="{FF2B5EF4-FFF2-40B4-BE49-F238E27FC236}">
                <a16:creationId xmlns:a16="http://schemas.microsoft.com/office/drawing/2014/main" id="{ED046CDB-EF17-4327-8811-752630901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90" y="2372557"/>
            <a:ext cx="4038787" cy="4056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327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5F61A-8D3D-4B9A-8CD3-C337C3C2ED38}"/>
              </a:ext>
            </a:extLst>
          </p:cNvPr>
          <p:cNvSpPr txBox="1"/>
          <p:nvPr/>
        </p:nvSpPr>
        <p:spPr>
          <a:xfrm>
            <a:off x="834501" y="390617"/>
            <a:ext cx="10564427" cy="6463308"/>
          </a:xfrm>
          <a:prstGeom prst="rect">
            <a:avLst/>
          </a:prstGeom>
          <a:noFill/>
        </p:spPr>
        <p:txBody>
          <a:bodyPr wrap="square">
            <a:spAutoFit/>
          </a:bodyPr>
          <a:lstStyle/>
          <a:p>
            <a:pPr algn="l" fontAlgn="base"/>
            <a:r>
              <a:rPr lang="en-US" b="1" dirty="0">
                <a:solidFill>
                  <a:srgbClr val="C00000"/>
                </a:solidFill>
                <a:effectLst/>
                <a:latin typeface="Georgia" panose="02040502050405020303" pitchFamily="18" charset="0"/>
              </a:rPr>
              <a:t>Education for women’s equality:</a:t>
            </a:r>
            <a:endParaRPr lang="en-US" b="0" dirty="0">
              <a:solidFill>
                <a:srgbClr val="C00000"/>
              </a:solidFill>
              <a:effectLst/>
              <a:latin typeface="Georgia" panose="02040502050405020303" pitchFamily="18" charset="0"/>
            </a:endParaRPr>
          </a:p>
          <a:p>
            <a:pPr algn="l" fontAlgn="base"/>
            <a:r>
              <a:rPr lang="en-US" b="1" dirty="0">
                <a:solidFill>
                  <a:srgbClr val="424142"/>
                </a:solidFill>
                <a:effectLst/>
                <a:latin typeface="Georgia" panose="02040502050405020303" pitchFamily="18" charset="0"/>
              </a:rPr>
              <a:t>The policy states the following:</a:t>
            </a:r>
            <a:endParaRPr lang="en-US" b="0" dirty="0">
              <a:solidFill>
                <a:srgbClr val="424142"/>
              </a:solidFill>
              <a:effectLst/>
              <a:latin typeface="Georgia" panose="02040502050405020303" pitchFamily="18" charset="0"/>
            </a:endParaRPr>
          </a:p>
          <a:p>
            <a:pPr marL="400050" indent="-400050" algn="l" fontAlgn="base">
              <a:buAutoNum type="romanLcParenBoth"/>
            </a:pPr>
            <a:r>
              <a:rPr lang="en-US" b="1" dirty="0">
                <a:solidFill>
                  <a:srgbClr val="00B0F0"/>
                </a:solidFill>
                <a:effectLst/>
                <a:latin typeface="Georgia" panose="02040502050405020303" pitchFamily="18" charset="0"/>
              </a:rPr>
              <a:t>Status of women</a:t>
            </a:r>
            <a:r>
              <a:rPr lang="en-US" b="1" dirty="0">
                <a:solidFill>
                  <a:srgbClr val="424142"/>
                </a:solidFill>
                <a:effectLst/>
                <a:latin typeface="Georgia" panose="02040502050405020303" pitchFamily="18" charset="0"/>
              </a:rPr>
              <a:t>: </a:t>
            </a:r>
            <a:r>
              <a:rPr lang="en-US" b="0" dirty="0">
                <a:solidFill>
                  <a:srgbClr val="424142"/>
                </a:solidFill>
                <a:effectLst/>
                <a:latin typeface="Georgia" panose="02040502050405020303" pitchFamily="18" charset="0"/>
              </a:rPr>
              <a:t>Education will be used as an agent of basic change in the status of </a:t>
            </a:r>
          </a:p>
          <a:p>
            <a:pPr marL="400050" indent="-400050" algn="l" fontAlgn="base">
              <a:buAutoNum type="romanLcParenBoth"/>
            </a:pPr>
            <a:endParaRPr lang="en-US" dirty="0">
              <a:solidFill>
                <a:srgbClr val="424142"/>
              </a:solidFill>
              <a:latin typeface="Georgia" panose="02040502050405020303" pitchFamily="18" charset="0"/>
            </a:endParaRPr>
          </a:p>
          <a:p>
            <a:pPr algn="l" fontAlgn="base"/>
            <a:r>
              <a:rPr lang="en-US" b="0" dirty="0">
                <a:solidFill>
                  <a:srgbClr val="424142"/>
                </a:solidFill>
                <a:effectLst/>
                <a:latin typeface="Georgia" panose="02040502050405020303" pitchFamily="18" charset="0"/>
              </a:rPr>
              <a:t>women.</a:t>
            </a:r>
          </a:p>
          <a:p>
            <a:pPr algn="l" fontAlgn="base"/>
            <a:r>
              <a:rPr lang="en-US" b="1" dirty="0">
                <a:solidFill>
                  <a:srgbClr val="00B0F0"/>
                </a:solidFill>
                <a:effectLst/>
                <a:latin typeface="Georgia" panose="02040502050405020303" pitchFamily="18" charset="0"/>
              </a:rPr>
              <a:t>(ii) Empowerment of Women:</a:t>
            </a:r>
            <a:endParaRPr lang="en-US" b="0" dirty="0">
              <a:solidFill>
                <a:srgbClr val="00B0F0"/>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The national system of education will play a positive role in the empowerment of women. It will foster the development of new values through redesigned curricula, text books, the training and orientation of teachers, decision makers and administrators, and the active involvement of educational institutions.</a:t>
            </a:r>
          </a:p>
          <a:p>
            <a:pPr algn="l" fontAlgn="base"/>
            <a:r>
              <a:rPr lang="en-US" b="1" dirty="0">
                <a:solidFill>
                  <a:srgbClr val="424142"/>
                </a:solidFill>
                <a:effectLst/>
                <a:latin typeface="Georgia" panose="02040502050405020303" pitchFamily="18" charset="0"/>
              </a:rPr>
              <a:t> </a:t>
            </a:r>
            <a:r>
              <a:rPr lang="en-US" b="1" dirty="0">
                <a:solidFill>
                  <a:srgbClr val="00B0F0"/>
                </a:solidFill>
                <a:effectLst/>
                <a:latin typeface="Georgia" panose="02040502050405020303" pitchFamily="18" charset="0"/>
              </a:rPr>
              <a:t>(iii) Women’s Studies:</a:t>
            </a:r>
            <a:endParaRPr lang="en-US" b="0" dirty="0">
              <a:solidFill>
                <a:srgbClr val="00B0F0"/>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Women’s studies will be promoted as a part of various courses and educational institutions will be encouraged to take up active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to accelerate the pace of women’s development.’</a:t>
            </a:r>
          </a:p>
          <a:p>
            <a:pPr algn="l" fontAlgn="base"/>
            <a:r>
              <a:rPr lang="en-US" b="1" dirty="0">
                <a:solidFill>
                  <a:srgbClr val="00B0F0"/>
                </a:solidFill>
                <a:effectLst/>
                <a:latin typeface="Georgia" panose="02040502050405020303" pitchFamily="18" charset="0"/>
              </a:rPr>
              <a:t>(iv) Removal of Women’s Illiteracy:</a:t>
            </a:r>
            <a:endParaRPr lang="en-US" b="0" dirty="0">
              <a:solidFill>
                <a:srgbClr val="00B0F0"/>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The removal of illiteracy of women and obstacles inhibiting their access to and retention in century education will receive top priority through provision of special support services, setting of time targets, and effective monitoring.</a:t>
            </a:r>
          </a:p>
          <a:p>
            <a:pPr algn="l" fontAlgn="base"/>
            <a:r>
              <a:rPr lang="en-US" b="1" dirty="0">
                <a:solidFill>
                  <a:srgbClr val="00B0F0"/>
                </a:solidFill>
                <a:effectLst/>
                <a:latin typeface="Georgia" panose="02040502050405020303" pitchFamily="18" charset="0"/>
              </a:rPr>
              <a:t>(v) Women’s Participation in Technical and Vocational Education</a:t>
            </a:r>
            <a:r>
              <a:rPr lang="en-US" b="0" dirty="0">
                <a:solidFill>
                  <a:srgbClr val="00B0F0"/>
                </a:solidFill>
                <a:effectLst/>
                <a:latin typeface="Georgia" panose="02040502050405020303" pitchFamily="18" charset="0"/>
              </a:rPr>
              <a:t>:</a:t>
            </a:r>
          </a:p>
          <a:p>
            <a:pPr algn="l" fontAlgn="base"/>
            <a:r>
              <a:rPr lang="en-US" b="0" dirty="0">
                <a:solidFill>
                  <a:srgbClr val="424142"/>
                </a:solidFill>
                <a:effectLst/>
                <a:latin typeface="Georgia" panose="02040502050405020303" pitchFamily="18" charset="0"/>
              </a:rPr>
              <a:t>Major thrust will be placed upon women’s participation in technical, vocational and professional course at different levels. The policy of non-discrimination will be pursued vigorously to obliterate sex stereo-typing in vocational and professional courses. Besides, their participation will be promoted a non-traditional occupations and emergent technologies.</a:t>
            </a:r>
          </a:p>
          <a:p>
            <a:pPr algn="l" fontAlgn="base"/>
            <a:endParaRPr lang="en-US" b="0" dirty="0">
              <a:solidFill>
                <a:srgbClr val="424142"/>
              </a:solidFill>
              <a:effectLst/>
              <a:latin typeface="Georgia" panose="02040502050405020303" pitchFamily="18" charset="0"/>
            </a:endParaRPr>
          </a:p>
        </p:txBody>
      </p:sp>
      <p:pic>
        <p:nvPicPr>
          <p:cNvPr id="7172" name="Picture 4" descr="Justice for Education Equality - Home | Facebook">
            <a:extLst>
              <a:ext uri="{FF2B5EF4-FFF2-40B4-BE49-F238E27FC236}">
                <a16:creationId xmlns:a16="http://schemas.microsoft.com/office/drawing/2014/main" id="{FC8D8CB6-536D-4D57-8CB9-842774ABAF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6258" y="64363"/>
            <a:ext cx="1840638" cy="18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611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863EFD-D461-4888-8D95-9A3F82BB1CEE}"/>
              </a:ext>
            </a:extLst>
          </p:cNvPr>
          <p:cNvSpPr txBox="1"/>
          <p:nvPr/>
        </p:nvSpPr>
        <p:spPr>
          <a:xfrm>
            <a:off x="958787" y="656948"/>
            <a:ext cx="9996257" cy="5632311"/>
          </a:xfrm>
          <a:prstGeom prst="rect">
            <a:avLst/>
          </a:prstGeom>
          <a:noFill/>
        </p:spPr>
        <p:txBody>
          <a:bodyPr wrap="square">
            <a:spAutoFit/>
          </a:bodyPr>
          <a:lstStyle/>
          <a:p>
            <a:pPr algn="just" fontAlgn="base"/>
            <a:r>
              <a:rPr lang="en-US" b="1" dirty="0">
                <a:solidFill>
                  <a:srgbClr val="C00000"/>
                </a:solidFill>
                <a:effectLst/>
                <a:latin typeface="Georgia" panose="02040502050405020303" pitchFamily="18" charset="0"/>
              </a:rPr>
              <a:t>Education of Scheduled Castes</a:t>
            </a:r>
            <a:r>
              <a:rPr lang="en-US" b="0" dirty="0">
                <a:solidFill>
                  <a:srgbClr val="C00000"/>
                </a:solidFill>
                <a:effectLst/>
                <a:latin typeface="Georgia" panose="02040502050405020303" pitchFamily="18" charset="0"/>
              </a:rPr>
              <a:t>:</a:t>
            </a:r>
          </a:p>
          <a:p>
            <a:pPr algn="just" fontAlgn="base"/>
            <a:r>
              <a:rPr lang="en-US" b="0" dirty="0">
                <a:solidFill>
                  <a:srgbClr val="424142"/>
                </a:solidFill>
                <a:effectLst/>
                <a:latin typeface="Georgia" panose="02040502050405020303" pitchFamily="18" charset="0"/>
              </a:rPr>
              <a:t>The main focus in this regard is the equalization of SCs population with the non-SCs </a:t>
            </a:r>
          </a:p>
          <a:p>
            <a:pPr algn="just" fontAlgn="base"/>
            <a:r>
              <a:rPr lang="en-US" b="0" dirty="0">
                <a:solidFill>
                  <a:srgbClr val="424142"/>
                </a:solidFill>
                <a:effectLst/>
                <a:latin typeface="Georgia" panose="02040502050405020303" pitchFamily="18" charset="0"/>
              </a:rPr>
              <a:t>population X all stages and levels of education, in all areas and in all the four </a:t>
            </a:r>
          </a:p>
          <a:p>
            <a:pPr algn="just" fontAlgn="base"/>
            <a:r>
              <a:rPr lang="en-US" b="0" dirty="0">
                <a:solidFill>
                  <a:srgbClr val="424142"/>
                </a:solidFill>
                <a:effectLst/>
                <a:latin typeface="Georgia" panose="02040502050405020303" pitchFamily="18" charset="0"/>
              </a:rPr>
              <a:t>dimensions—rural male, rural female, urban male and urban female.</a:t>
            </a:r>
          </a:p>
          <a:p>
            <a:pPr algn="just" fontAlgn="base"/>
            <a:r>
              <a:rPr lang="en-US" b="1" dirty="0">
                <a:solidFill>
                  <a:srgbClr val="C00000"/>
                </a:solidFill>
                <a:effectLst/>
                <a:latin typeface="Georgia" panose="02040502050405020303" pitchFamily="18" charset="0"/>
              </a:rPr>
              <a:t>The measures contemplated include:</a:t>
            </a:r>
            <a:endParaRPr lang="en-US" b="0" dirty="0">
              <a:solidFill>
                <a:srgbClr val="C00000"/>
              </a:solidFill>
              <a:effectLst/>
              <a:latin typeface="Georgia" panose="02040502050405020303" pitchFamily="18" charset="0"/>
            </a:endParaRPr>
          </a:p>
          <a:p>
            <a:pPr algn="just"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Incentives to indigent families to send their wards to school regularly till they attain the age of 14.</a:t>
            </a:r>
          </a:p>
          <a:p>
            <a:pPr algn="just" fontAlgn="base"/>
            <a:r>
              <a:rPr lang="en-US" b="0" dirty="0">
                <a:solidFill>
                  <a:srgbClr val="424142"/>
                </a:solidFill>
                <a:effectLst/>
                <a:latin typeface="Georgia" panose="02040502050405020303" pitchFamily="18" charset="0"/>
              </a:rPr>
              <a:t>(ii) Introduction of pre-matric scholarship scheme from class I onwards.</a:t>
            </a:r>
          </a:p>
          <a:p>
            <a:pPr algn="just" fontAlgn="base"/>
            <a:r>
              <a:rPr lang="en-US" b="0" dirty="0">
                <a:solidFill>
                  <a:srgbClr val="424142"/>
                </a:solidFill>
                <a:effectLst/>
                <a:latin typeface="Georgia" panose="02040502050405020303" pitchFamily="18" charset="0"/>
              </a:rPr>
              <a:t>(iii) Constant micro-planning and verification to ensure enrolment, retention and successful completion of courses, together with provision of remedial courses to improve their prospects for further education and employment.</a:t>
            </a:r>
          </a:p>
          <a:p>
            <a:pPr algn="just" fontAlgn="base"/>
            <a:r>
              <a:rPr lang="en-US" b="0" dirty="0">
                <a:solidFill>
                  <a:srgbClr val="424142"/>
                </a:solidFill>
                <a:effectLst/>
                <a:latin typeface="Georgia" panose="02040502050405020303" pitchFamily="18" charset="0"/>
              </a:rPr>
              <a:t>(iv) Recruitment of teachers from scheduled castes.</a:t>
            </a:r>
          </a:p>
          <a:p>
            <a:pPr algn="just" fontAlgn="base"/>
            <a:r>
              <a:rPr lang="en-US" b="0" dirty="0">
                <a:solidFill>
                  <a:srgbClr val="424142"/>
                </a:solidFill>
                <a:effectLst/>
                <a:latin typeface="Georgia" panose="02040502050405020303" pitchFamily="18" charset="0"/>
              </a:rPr>
              <a:t>(v) Provision of facilities for SC students in hostels at district headquarters, according to a phased </a:t>
            </a:r>
            <a:r>
              <a:rPr lang="en-US" b="0" dirty="0" err="1">
                <a:solidFill>
                  <a:srgbClr val="424142"/>
                </a:solidFill>
                <a:effectLst/>
                <a:latin typeface="Georgia" panose="02040502050405020303" pitchFamily="18" charset="0"/>
              </a:rPr>
              <a:t>programme</a:t>
            </a:r>
            <a:r>
              <a:rPr lang="en-US" b="0" dirty="0">
                <a:solidFill>
                  <a:srgbClr val="424142"/>
                </a:solidFill>
                <a:effectLst/>
                <a:latin typeface="Georgia" panose="02040502050405020303" pitchFamily="18" charset="0"/>
              </a:rPr>
              <a:t>.</a:t>
            </a:r>
          </a:p>
          <a:p>
            <a:pPr algn="just" fontAlgn="base"/>
            <a:r>
              <a:rPr lang="en-US" b="0" dirty="0">
                <a:solidFill>
                  <a:srgbClr val="424142"/>
                </a:solidFill>
                <a:effectLst/>
                <a:latin typeface="Georgia" panose="02040502050405020303" pitchFamily="18" charset="0"/>
              </a:rPr>
              <a:t>(vi) Location of school buildings, </a:t>
            </a:r>
            <a:r>
              <a:rPr lang="en-US" b="0" dirty="0" err="1">
                <a:solidFill>
                  <a:srgbClr val="424142"/>
                </a:solidFill>
                <a:effectLst/>
                <a:latin typeface="Georgia" panose="02040502050405020303" pitchFamily="18" charset="0"/>
              </a:rPr>
              <a:t>Balwadis</a:t>
            </a:r>
            <a:r>
              <a:rPr lang="en-US" b="0" dirty="0">
                <a:solidFill>
                  <a:srgbClr val="424142"/>
                </a:solidFill>
                <a:effectLst/>
                <a:latin typeface="Georgia" panose="02040502050405020303" pitchFamily="18" charset="0"/>
              </a:rPr>
              <a:t>, Adult Education </a:t>
            </a:r>
            <a:r>
              <a:rPr lang="en-US" b="0" dirty="0" err="1">
                <a:solidFill>
                  <a:srgbClr val="424142"/>
                </a:solidFill>
                <a:effectLst/>
                <a:latin typeface="Georgia" panose="02040502050405020303" pitchFamily="18" charset="0"/>
              </a:rPr>
              <a:t>Centres</a:t>
            </a:r>
            <a:r>
              <a:rPr lang="en-US" b="0" dirty="0">
                <a:solidFill>
                  <a:srgbClr val="424142"/>
                </a:solidFill>
                <a:effectLst/>
                <a:latin typeface="Georgia" panose="02040502050405020303" pitchFamily="18" charset="0"/>
              </a:rPr>
              <a:t>, Non-formal </a:t>
            </a:r>
            <a:r>
              <a:rPr lang="en-US" b="0" dirty="0" err="1">
                <a:solidFill>
                  <a:srgbClr val="424142"/>
                </a:solidFill>
                <a:effectLst/>
                <a:latin typeface="Georgia" panose="02040502050405020303" pitchFamily="18" charset="0"/>
              </a:rPr>
              <a:t>Centres</a:t>
            </a:r>
            <a:r>
              <a:rPr lang="en-US" b="0" dirty="0">
                <a:solidFill>
                  <a:srgbClr val="424142"/>
                </a:solidFill>
                <a:effectLst/>
                <a:latin typeface="Georgia" panose="02040502050405020303" pitchFamily="18" charset="0"/>
              </a:rPr>
              <a:t> in such a way as to facilitate full participation of the scheduled castes.</a:t>
            </a:r>
          </a:p>
          <a:p>
            <a:pPr algn="just" fontAlgn="base"/>
            <a:r>
              <a:rPr lang="en-US" b="0" dirty="0">
                <a:solidFill>
                  <a:srgbClr val="424142"/>
                </a:solidFill>
                <a:effectLst/>
                <a:latin typeface="Georgia" panose="02040502050405020303" pitchFamily="18" charset="0"/>
              </a:rPr>
              <a:t>(vi) The utilization of NREP and RLEGP resources so as to make substantial educational facilities available to the scheduled castes.</a:t>
            </a:r>
          </a:p>
          <a:p>
            <a:pPr algn="just" fontAlgn="base"/>
            <a:r>
              <a:rPr lang="en-US" b="0" dirty="0">
                <a:solidFill>
                  <a:srgbClr val="424142"/>
                </a:solidFill>
                <a:effectLst/>
                <a:latin typeface="Georgia" panose="02040502050405020303" pitchFamily="18" charset="0"/>
              </a:rPr>
              <a:t>(viii) Constant innovation in finding new methods to increase the participation of the scheduled castes in the education process.</a:t>
            </a:r>
          </a:p>
        </p:txBody>
      </p:sp>
      <p:pic>
        <p:nvPicPr>
          <p:cNvPr id="4" name="Picture 4" descr="Justice for Education Equality - Home | Facebook">
            <a:extLst>
              <a:ext uri="{FF2B5EF4-FFF2-40B4-BE49-F238E27FC236}">
                <a16:creationId xmlns:a16="http://schemas.microsoft.com/office/drawing/2014/main" id="{1CE1490D-0C08-46F9-8DAF-287E92060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1576" y="71022"/>
            <a:ext cx="1966936" cy="1975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480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90D56-3D6B-470A-A85F-208C153A76C7}"/>
              </a:ext>
            </a:extLst>
          </p:cNvPr>
          <p:cNvSpPr txBox="1"/>
          <p:nvPr/>
        </p:nvSpPr>
        <p:spPr>
          <a:xfrm>
            <a:off x="825623" y="1251751"/>
            <a:ext cx="9738804" cy="5078313"/>
          </a:xfrm>
          <a:prstGeom prst="rect">
            <a:avLst/>
          </a:prstGeom>
          <a:noFill/>
        </p:spPr>
        <p:txBody>
          <a:bodyPr wrap="square">
            <a:spAutoFit/>
          </a:bodyPr>
          <a:lstStyle/>
          <a:p>
            <a:pPr algn="l" fontAlgn="base"/>
            <a:r>
              <a:rPr lang="en-US" b="1" dirty="0">
                <a:solidFill>
                  <a:srgbClr val="FF0000"/>
                </a:solidFill>
                <a:effectLst/>
                <a:latin typeface="Georgia" panose="02040502050405020303" pitchFamily="18" charset="0"/>
              </a:rPr>
              <a:t>Education of Scheduled Tribes</a:t>
            </a:r>
            <a:r>
              <a:rPr lang="en-US" b="0" dirty="0">
                <a:solidFill>
                  <a:srgbClr val="FF0000"/>
                </a:solidFill>
                <a:effectLst/>
                <a:latin typeface="Georgia" panose="02040502050405020303" pitchFamily="18" charset="0"/>
              </a:rPr>
              <a:t>:</a:t>
            </a:r>
          </a:p>
          <a:p>
            <a:pPr algn="l" fontAlgn="base"/>
            <a:r>
              <a:rPr lang="en-US" b="1" dirty="0">
                <a:solidFill>
                  <a:srgbClr val="FF0000"/>
                </a:solidFill>
                <a:effectLst/>
                <a:latin typeface="Georgia" panose="02040502050405020303" pitchFamily="18" charset="0"/>
              </a:rPr>
              <a:t>The following measures are to be taken:</a:t>
            </a:r>
            <a:endParaRPr lang="en-US" b="0" dirty="0">
              <a:solidFill>
                <a:srgbClr val="FF0000"/>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The construction of school buildings will be undertaken in tribal areas on a priority basis under the normal funds for education, as well as under the NREP, RLEGP and Tribal Welfare Schemes.</a:t>
            </a:r>
          </a:p>
          <a:p>
            <a:pPr algn="l" fontAlgn="base"/>
            <a:r>
              <a:rPr lang="en-US" b="0" dirty="0">
                <a:solidFill>
                  <a:srgbClr val="424142"/>
                </a:solidFill>
                <a:effectLst/>
                <a:latin typeface="Georgia" panose="02040502050405020303" pitchFamily="18" charset="0"/>
              </a:rPr>
              <a:t>(ii) The need to devise the curricula and instructional materials in tribal languages at the initial stages, with arrangements for switching over to regional language.</a:t>
            </a:r>
          </a:p>
          <a:p>
            <a:pPr algn="l" fontAlgn="base"/>
            <a:r>
              <a:rPr lang="en-US" b="0" dirty="0">
                <a:solidFill>
                  <a:srgbClr val="424142"/>
                </a:solidFill>
                <a:effectLst/>
                <a:latin typeface="Georgia" panose="02040502050405020303" pitchFamily="18" charset="0"/>
              </a:rPr>
              <a:t>(iii) Educated and promising scheduled tribe youths will be encouraged and trained to take teaching in tribal areas.</a:t>
            </a:r>
          </a:p>
          <a:p>
            <a:pPr algn="l" fontAlgn="base"/>
            <a:r>
              <a:rPr lang="en-US" b="0" dirty="0">
                <a:solidFill>
                  <a:srgbClr val="424142"/>
                </a:solidFill>
                <a:effectLst/>
                <a:latin typeface="Georgia" panose="02040502050405020303" pitchFamily="18" charset="0"/>
              </a:rPr>
              <a:t>(iv) Residential schools, including Ashram Schools, will be established on a large scale.</a:t>
            </a:r>
          </a:p>
          <a:p>
            <a:pPr algn="l" fontAlgn="base"/>
            <a:r>
              <a:rPr lang="en-US" b="0" dirty="0">
                <a:solidFill>
                  <a:srgbClr val="424142"/>
                </a:solidFill>
                <a:effectLst/>
                <a:latin typeface="Georgia" panose="02040502050405020303" pitchFamily="18" charset="0"/>
              </a:rPr>
              <a:t>(v) Incentive schemes like scholarships in higher education including technical, professional and para-professional courses will be taken for the scheduled tribes. Special remedial courses and other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to remove psycho-social impediments will be provided to improve their performance in various courses.</a:t>
            </a:r>
          </a:p>
          <a:p>
            <a:pPr algn="l" fontAlgn="base"/>
            <a:r>
              <a:rPr lang="en-US" b="0" dirty="0">
                <a:solidFill>
                  <a:srgbClr val="424142"/>
                </a:solidFill>
                <a:effectLst/>
                <a:latin typeface="Georgia" panose="02040502050405020303" pitchFamily="18" charset="0"/>
              </a:rPr>
              <a:t>(vi) </a:t>
            </a:r>
            <a:r>
              <a:rPr lang="en-US" b="0" dirty="0" err="1">
                <a:solidFill>
                  <a:srgbClr val="424142"/>
                </a:solidFill>
                <a:effectLst/>
                <a:latin typeface="Georgia" panose="02040502050405020303" pitchFamily="18" charset="0"/>
              </a:rPr>
              <a:t>Anganwadis</a:t>
            </a:r>
            <a:r>
              <a:rPr lang="en-US" b="0" dirty="0">
                <a:solidFill>
                  <a:srgbClr val="424142"/>
                </a:solidFill>
                <a:effectLst/>
                <a:latin typeface="Georgia" panose="02040502050405020303" pitchFamily="18" charset="0"/>
              </a:rPr>
              <a:t>, non-formal and adult education </a:t>
            </a:r>
            <a:r>
              <a:rPr lang="en-US" b="0" dirty="0" err="1">
                <a:solidFill>
                  <a:srgbClr val="424142"/>
                </a:solidFill>
                <a:effectLst/>
                <a:latin typeface="Georgia" panose="02040502050405020303" pitchFamily="18" charset="0"/>
              </a:rPr>
              <a:t>centres</a:t>
            </a:r>
            <a:r>
              <a:rPr lang="en-US" b="0" dirty="0">
                <a:solidFill>
                  <a:srgbClr val="424142"/>
                </a:solidFill>
                <a:effectLst/>
                <a:latin typeface="Georgia" panose="02040502050405020303" pitchFamily="18" charset="0"/>
              </a:rPr>
              <a:t> will be opened on a priority basis in areas predominantly dominated by scheduled tribes.</a:t>
            </a:r>
          </a:p>
          <a:p>
            <a:pPr algn="l" fontAlgn="base"/>
            <a:r>
              <a:rPr lang="en-US" b="0" dirty="0">
                <a:solidFill>
                  <a:srgbClr val="424142"/>
                </a:solidFill>
                <a:effectLst/>
                <a:latin typeface="Georgia" panose="02040502050405020303" pitchFamily="18" charset="0"/>
              </a:rPr>
              <a:t>(vii) The curriculum at all stages of education will be designed to create an awareness of the rich cultural identity of the tribals and their enormous creative talents.</a:t>
            </a:r>
          </a:p>
        </p:txBody>
      </p:sp>
      <p:pic>
        <p:nvPicPr>
          <p:cNvPr id="4" name="Picture 4" descr="Justice for Education Equality - Home | Facebook">
            <a:extLst>
              <a:ext uri="{FF2B5EF4-FFF2-40B4-BE49-F238E27FC236}">
                <a16:creationId xmlns:a16="http://schemas.microsoft.com/office/drawing/2014/main" id="{38B0278D-3CFD-4904-9F21-CB30648A1D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3194" y="0"/>
            <a:ext cx="1840638" cy="18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472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B10BC-EA79-4779-9C28-D3281D98B7CC}"/>
              </a:ext>
            </a:extLst>
          </p:cNvPr>
          <p:cNvSpPr txBox="1"/>
          <p:nvPr/>
        </p:nvSpPr>
        <p:spPr>
          <a:xfrm>
            <a:off x="354564" y="671804"/>
            <a:ext cx="11452738" cy="6001643"/>
          </a:xfrm>
          <a:prstGeom prst="rect">
            <a:avLst/>
          </a:prstGeom>
          <a:noFill/>
        </p:spPr>
        <p:txBody>
          <a:bodyPr wrap="square">
            <a:spAutoFit/>
          </a:bodyPr>
          <a:lstStyle/>
          <a:p>
            <a:pPr algn="just" fontAlgn="base"/>
            <a:r>
              <a:rPr lang="en-US" b="1" dirty="0">
                <a:solidFill>
                  <a:srgbClr val="FF0000"/>
                </a:solidFill>
                <a:effectLst/>
                <a:latin typeface="Georgia" panose="02040502050405020303" pitchFamily="18" charset="0"/>
              </a:rPr>
              <a:t>The Education of Backward Sections and Areas</a:t>
            </a:r>
            <a:r>
              <a:rPr lang="en-US" b="0" dirty="0">
                <a:solidFill>
                  <a:srgbClr val="FF0000"/>
                </a:solidFill>
                <a:effectLst/>
                <a:latin typeface="Georgia" panose="02040502050405020303" pitchFamily="18" charset="0"/>
              </a:rPr>
              <a:t>:</a:t>
            </a:r>
          </a:p>
          <a:p>
            <a:pPr algn="just" fontAlgn="base"/>
            <a:r>
              <a:rPr lang="en-US" b="0" dirty="0">
                <a:solidFill>
                  <a:srgbClr val="424142"/>
                </a:solidFill>
                <a:effectLst/>
                <a:latin typeface="Georgia" panose="02040502050405020303" pitchFamily="18" charset="0"/>
              </a:rPr>
              <a:t>Suitable incentives will be provided to all educationally backward sections of society living in rural</a:t>
            </a:r>
          </a:p>
          <a:p>
            <a:pPr algn="just" fontAlgn="base"/>
            <a:r>
              <a:rPr lang="en-US" b="0" dirty="0">
                <a:solidFill>
                  <a:srgbClr val="424142"/>
                </a:solidFill>
                <a:effectLst/>
                <a:latin typeface="Georgia" panose="02040502050405020303" pitchFamily="18" charset="0"/>
              </a:rPr>
              <a:t> areas. Hilly and desert districts, remote and inaccessible areas and islands will be provided </a:t>
            </a:r>
          </a:p>
          <a:p>
            <a:pPr algn="just" fontAlgn="base"/>
            <a:r>
              <a:rPr lang="en-US" b="0" dirty="0">
                <a:solidFill>
                  <a:srgbClr val="424142"/>
                </a:solidFill>
                <a:effectLst/>
                <a:latin typeface="Georgia" panose="02040502050405020303" pitchFamily="18" charset="0"/>
              </a:rPr>
              <a:t>adequate institutional infrastructure.</a:t>
            </a:r>
          </a:p>
          <a:p>
            <a:pPr algn="just" fontAlgn="base"/>
            <a:r>
              <a:rPr lang="en-US" b="1" dirty="0">
                <a:solidFill>
                  <a:srgbClr val="424142"/>
                </a:solidFill>
                <a:effectLst/>
                <a:latin typeface="Georgia" panose="02040502050405020303" pitchFamily="18" charset="0"/>
              </a:rPr>
              <a:t> </a:t>
            </a:r>
            <a:r>
              <a:rPr lang="en-US" b="1" dirty="0">
                <a:solidFill>
                  <a:srgbClr val="FF0000"/>
                </a:solidFill>
                <a:effectLst/>
                <a:latin typeface="Georgia" panose="02040502050405020303" pitchFamily="18" charset="0"/>
              </a:rPr>
              <a:t>Minorities:</a:t>
            </a:r>
            <a:endParaRPr lang="en-US" b="0" dirty="0">
              <a:solidFill>
                <a:srgbClr val="FF0000"/>
              </a:solidFill>
              <a:effectLst/>
              <a:latin typeface="Georgia" panose="02040502050405020303" pitchFamily="18" charset="0"/>
            </a:endParaRPr>
          </a:p>
          <a:p>
            <a:pPr algn="just" fontAlgn="base"/>
            <a:r>
              <a:rPr lang="en-US" b="0" dirty="0">
                <a:solidFill>
                  <a:srgbClr val="424142"/>
                </a:solidFill>
                <a:effectLst/>
                <a:latin typeface="Georgia" panose="02040502050405020303" pitchFamily="18" charset="0"/>
              </a:rPr>
              <a:t>Greater attention will be focused on education of the minorities for promotion of social justice and equality. They would be helped to establish and administer their educational institutions, and protection to their languages and cultures should be ensured.</a:t>
            </a:r>
          </a:p>
          <a:p>
            <a:pPr algn="just" fontAlgn="base"/>
            <a:r>
              <a:rPr lang="en-US" b="1" dirty="0">
                <a:solidFill>
                  <a:srgbClr val="FF0000"/>
                </a:solidFill>
                <a:effectLst/>
                <a:latin typeface="Georgia" panose="02040502050405020303" pitchFamily="18" charset="0"/>
              </a:rPr>
              <a:t>The Education of the Handicapped</a:t>
            </a:r>
            <a:r>
              <a:rPr lang="en-US" b="0" dirty="0">
                <a:solidFill>
                  <a:srgbClr val="FF0000"/>
                </a:solidFill>
                <a:effectLst/>
                <a:latin typeface="Georgia" panose="02040502050405020303" pitchFamily="18" charset="0"/>
              </a:rPr>
              <a:t>:</a:t>
            </a:r>
          </a:p>
          <a:p>
            <a:pPr algn="l" fontAlgn="base"/>
            <a:r>
              <a:rPr lang="en-US" b="0" dirty="0">
                <a:solidFill>
                  <a:srgbClr val="424142"/>
                </a:solidFill>
                <a:effectLst/>
                <a:latin typeface="Georgia" panose="02040502050405020303" pitchFamily="18" charset="0"/>
              </a:rPr>
              <a:t>The policy states that the objective should be to integrate the physically and mentally handicapped with the general community, to prepare them for normal growth and to enable them to face life with courage and confidence.</a:t>
            </a:r>
            <a:r>
              <a:rPr lang="en-US" b="1" dirty="0">
                <a:solidFill>
                  <a:srgbClr val="424142"/>
                </a:solidFill>
                <a:effectLst/>
                <a:latin typeface="Georgia" panose="02040502050405020303" pitchFamily="18" charset="0"/>
              </a:rPr>
              <a:t> It envisages the following measures in this regard:</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Whenever possible, education of children with locomotors handicaps and other mild handicaps will be common with that of others.</a:t>
            </a:r>
          </a:p>
          <a:p>
            <a:pPr algn="l" fontAlgn="base"/>
            <a:r>
              <a:rPr lang="en-US" b="0" dirty="0">
                <a:solidFill>
                  <a:srgbClr val="424142"/>
                </a:solidFill>
                <a:effectLst/>
                <a:latin typeface="Georgia" panose="02040502050405020303" pitchFamily="18" charset="0"/>
              </a:rPr>
              <a:t>(ii) Provision of special schools with hostels as far as possible at district headquarters, for the severely handicapped children.</a:t>
            </a:r>
          </a:p>
          <a:p>
            <a:pPr algn="l" fontAlgn="base"/>
            <a:r>
              <a:rPr lang="en-US" b="0" dirty="0">
                <a:solidFill>
                  <a:srgbClr val="424142"/>
                </a:solidFill>
                <a:effectLst/>
                <a:latin typeface="Georgia" panose="02040502050405020303" pitchFamily="18" charset="0"/>
              </a:rPr>
              <a:t>(iii) Adequate arrangements for vocational training to the disabled to enable them to live with confidence.</a:t>
            </a:r>
          </a:p>
          <a:p>
            <a:pPr algn="l" fontAlgn="base"/>
            <a:r>
              <a:rPr lang="en-US" b="0" dirty="0">
                <a:solidFill>
                  <a:srgbClr val="424142"/>
                </a:solidFill>
                <a:effectLst/>
                <a:latin typeface="Georgia" panose="02040502050405020303" pitchFamily="18" charset="0"/>
              </a:rPr>
              <a:t>(iv) Re-orientation of teacher training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to deal with the special difficulties of the handicapped children.</a:t>
            </a:r>
          </a:p>
          <a:p>
            <a:pPr algn="l" fontAlgn="base"/>
            <a:r>
              <a:rPr lang="en-US" b="0" dirty="0">
                <a:solidFill>
                  <a:srgbClr val="424142"/>
                </a:solidFill>
                <a:effectLst/>
                <a:latin typeface="Georgia" panose="02040502050405020303" pitchFamily="18" charset="0"/>
              </a:rPr>
              <a:t>(v) Voluntary efforts for the education of the disabled by the voluntary </a:t>
            </a:r>
            <a:r>
              <a:rPr lang="en-US" b="0" dirty="0" err="1">
                <a:solidFill>
                  <a:srgbClr val="424142"/>
                </a:solidFill>
                <a:effectLst/>
                <a:latin typeface="Georgia" panose="02040502050405020303" pitchFamily="18" charset="0"/>
              </a:rPr>
              <a:t>organisations</a:t>
            </a:r>
            <a:r>
              <a:rPr lang="en-US" b="0" dirty="0">
                <a:solidFill>
                  <a:srgbClr val="424142"/>
                </a:solidFill>
                <a:effectLst/>
                <a:latin typeface="Georgia" panose="02040502050405020303" pitchFamily="18" charset="0"/>
              </a:rPr>
              <a:t>.</a:t>
            </a:r>
          </a:p>
          <a:p>
            <a:pPr algn="just" fontAlgn="base"/>
            <a:endParaRPr lang="en-US" sz="2400" b="0" dirty="0">
              <a:solidFill>
                <a:srgbClr val="424142"/>
              </a:solidFill>
              <a:effectLst/>
              <a:latin typeface="Georgia" panose="02040502050405020303" pitchFamily="18" charset="0"/>
            </a:endParaRPr>
          </a:p>
        </p:txBody>
      </p:sp>
      <p:pic>
        <p:nvPicPr>
          <p:cNvPr id="4" name="Picture 4" descr="Justice for Education Equality - Home | Facebook">
            <a:extLst>
              <a:ext uri="{FF2B5EF4-FFF2-40B4-BE49-F238E27FC236}">
                <a16:creationId xmlns:a16="http://schemas.microsoft.com/office/drawing/2014/main" id="{6DD70376-8343-455E-BC42-9FAAA8135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0422" y="1"/>
            <a:ext cx="1343409" cy="1349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559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A0BA56-525B-404E-B841-FD768567E488}"/>
              </a:ext>
            </a:extLst>
          </p:cNvPr>
          <p:cNvSpPr txBox="1"/>
          <p:nvPr/>
        </p:nvSpPr>
        <p:spPr>
          <a:xfrm>
            <a:off x="301841" y="417250"/>
            <a:ext cx="11407806" cy="6186309"/>
          </a:xfrm>
          <a:prstGeom prst="rect">
            <a:avLst/>
          </a:prstGeom>
          <a:noFill/>
        </p:spPr>
        <p:txBody>
          <a:bodyPr wrap="square">
            <a:spAutoFit/>
          </a:bodyPr>
          <a:lstStyle/>
          <a:p>
            <a:pPr algn="l" fontAlgn="base"/>
            <a:r>
              <a:rPr lang="en-US" b="1" dirty="0">
                <a:solidFill>
                  <a:srgbClr val="FF0000"/>
                </a:solidFill>
                <a:effectLst/>
                <a:latin typeface="Georgia" panose="02040502050405020303" pitchFamily="18" charset="0"/>
              </a:rPr>
              <a:t>Adult and Continuing Education:</a:t>
            </a:r>
            <a:endParaRPr lang="en-US" b="0" dirty="0">
              <a:solidFill>
                <a:srgbClr val="FF0000"/>
              </a:solidFill>
              <a:effectLst/>
              <a:latin typeface="Georgia" panose="02040502050405020303" pitchFamily="18" charset="0"/>
            </a:endParaRPr>
          </a:p>
          <a:p>
            <a:pPr algn="l" fontAlgn="base"/>
            <a:r>
              <a:rPr lang="en-US" b="1" dirty="0">
                <a:solidFill>
                  <a:srgbClr val="424142"/>
                </a:solidFill>
                <a:effectLst/>
                <a:latin typeface="Georgia" panose="02040502050405020303" pitchFamily="18" charset="0"/>
              </a:rPr>
              <a:t>The NPE ’86 provided the following in this regard:</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Strengthening the existing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keeping in view the national goals such as alleviation of poverty, national integration, environmental conservation, energization of cultural creativity of people, observance of small family norm, promotion of women’s equality etc.</a:t>
            </a:r>
          </a:p>
          <a:p>
            <a:pPr algn="l" fontAlgn="base"/>
            <a:r>
              <a:rPr lang="en-US" b="1" dirty="0">
                <a:solidFill>
                  <a:srgbClr val="424142"/>
                </a:solidFill>
                <a:effectLst/>
                <a:latin typeface="Georgia" panose="02040502050405020303" pitchFamily="18" charset="0"/>
              </a:rPr>
              <a:t>(ii) Regarding mass literacy </a:t>
            </a:r>
            <a:r>
              <a:rPr lang="en-US" b="1" dirty="0" err="1">
                <a:solidFill>
                  <a:srgbClr val="424142"/>
                </a:solidFill>
                <a:effectLst/>
                <a:latin typeface="Georgia" panose="02040502050405020303" pitchFamily="18" charset="0"/>
              </a:rPr>
              <a:t>programme</a:t>
            </a:r>
            <a:r>
              <a:rPr lang="en-US" b="1" dirty="0">
                <a:solidFill>
                  <a:srgbClr val="424142"/>
                </a:solidFill>
                <a:effectLst/>
                <a:latin typeface="Georgia" panose="02040502050405020303" pitchFamily="18" charset="0"/>
              </a:rPr>
              <a:t>, the policy outlines the following:</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 Commitment of the central and State Governments, political parties, mass media and educational institutions to mass literacy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of diverse nature.</a:t>
            </a:r>
          </a:p>
          <a:p>
            <a:pPr algn="l" fontAlgn="base"/>
            <a:r>
              <a:rPr lang="en-US" b="0" dirty="0">
                <a:solidFill>
                  <a:srgbClr val="424142"/>
                </a:solidFill>
                <a:effectLst/>
                <a:latin typeface="Georgia" panose="02040502050405020303" pitchFamily="18" charset="0"/>
              </a:rPr>
              <a:t>(b) Involvement of teachers, students, youths, voluntary agencies, employers etc. in this </a:t>
            </a:r>
            <a:r>
              <a:rPr lang="en-US" b="0" dirty="0" err="1">
                <a:solidFill>
                  <a:srgbClr val="424142"/>
                </a:solidFill>
                <a:effectLst/>
                <a:latin typeface="Georgia" panose="02040502050405020303" pitchFamily="18" charset="0"/>
              </a:rPr>
              <a:t>programme</a:t>
            </a:r>
            <a:r>
              <a:rPr lang="en-US" b="0" dirty="0">
                <a:solidFill>
                  <a:srgbClr val="424142"/>
                </a:solidFill>
                <a:effectLst/>
                <a:latin typeface="Georgia" panose="02040502050405020303" pitchFamily="18" charset="0"/>
              </a:rPr>
              <a:t>.</a:t>
            </a:r>
          </a:p>
          <a:p>
            <a:pPr algn="l" fontAlgn="base"/>
            <a:r>
              <a:rPr lang="en-US" b="0" dirty="0">
                <a:solidFill>
                  <a:srgbClr val="424142"/>
                </a:solidFill>
                <a:effectLst/>
                <a:latin typeface="Georgia" panose="02040502050405020303" pitchFamily="18" charset="0"/>
              </a:rPr>
              <a:t>(c) Concerted efforts to harness various research agencies to improve the pedagogical aspects of adult literacy.</a:t>
            </a:r>
          </a:p>
          <a:p>
            <a:pPr algn="l" fontAlgn="base"/>
            <a:r>
              <a:rPr lang="en-US" b="0" dirty="0">
                <a:solidFill>
                  <a:srgbClr val="424142"/>
                </a:solidFill>
                <a:effectLst/>
                <a:latin typeface="Georgia" panose="02040502050405020303" pitchFamily="18" charset="0"/>
              </a:rPr>
              <a:t>(d) Awareness among the learners upon literacy, functional knowledge, skills and socio-economic reality in the mass literacy </a:t>
            </a:r>
            <a:r>
              <a:rPr lang="en-US" b="0" dirty="0" err="1">
                <a:solidFill>
                  <a:srgbClr val="424142"/>
                </a:solidFill>
                <a:effectLst/>
                <a:latin typeface="Georgia" panose="02040502050405020303" pitchFamily="18" charset="0"/>
              </a:rPr>
              <a:t>programme</a:t>
            </a:r>
            <a:r>
              <a:rPr lang="en-US" b="0" dirty="0">
                <a:solidFill>
                  <a:srgbClr val="424142"/>
                </a:solidFill>
                <a:effectLst/>
                <a:latin typeface="Georgia" panose="02040502050405020303" pitchFamily="18" charset="0"/>
              </a:rPr>
              <a:t>,</a:t>
            </a:r>
          </a:p>
          <a:p>
            <a:pPr algn="l" fontAlgn="base"/>
            <a:r>
              <a:rPr lang="en-US" b="1" dirty="0">
                <a:solidFill>
                  <a:srgbClr val="424142"/>
                </a:solidFill>
                <a:effectLst/>
                <a:latin typeface="Georgia" panose="02040502050405020303" pitchFamily="18" charset="0"/>
              </a:rPr>
              <a:t>(iii) Regarding the implementation, the ways and means are as follows:</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 Setting of continuing education </a:t>
            </a:r>
            <a:r>
              <a:rPr lang="en-US" b="0" dirty="0" err="1">
                <a:solidFill>
                  <a:srgbClr val="424142"/>
                </a:solidFill>
                <a:effectLst/>
                <a:latin typeface="Georgia" panose="02040502050405020303" pitchFamily="18" charset="0"/>
              </a:rPr>
              <a:t>centres</a:t>
            </a:r>
            <a:r>
              <a:rPr lang="en-US" b="0" dirty="0">
                <a:solidFill>
                  <a:srgbClr val="424142"/>
                </a:solidFill>
                <a:effectLst/>
                <a:latin typeface="Georgia" panose="02040502050405020303" pitchFamily="18" charset="0"/>
              </a:rPr>
              <a:t> in rural areas.</a:t>
            </a:r>
          </a:p>
          <a:p>
            <a:pPr algn="l" fontAlgn="base"/>
            <a:r>
              <a:rPr lang="en-US" b="0" dirty="0">
                <a:solidFill>
                  <a:srgbClr val="424142"/>
                </a:solidFill>
                <a:effectLst/>
                <a:latin typeface="Georgia" panose="02040502050405020303" pitchFamily="18" charset="0"/>
              </a:rPr>
              <a:t>(b) Education of workers through their employers, trade unions and concerned agencies of Government.</a:t>
            </a:r>
          </a:p>
          <a:p>
            <a:pPr algn="l" fontAlgn="base"/>
            <a:r>
              <a:rPr lang="en-US" b="0" dirty="0">
                <a:solidFill>
                  <a:srgbClr val="424142"/>
                </a:solidFill>
                <a:effectLst/>
                <a:latin typeface="Georgia" panose="02040502050405020303" pitchFamily="18" charset="0"/>
              </a:rPr>
              <a:t>(c) Providing post secondary educational institutions.</a:t>
            </a:r>
          </a:p>
          <a:p>
            <a:pPr algn="l" fontAlgn="base"/>
            <a:r>
              <a:rPr lang="en-US" b="0" dirty="0">
                <a:solidFill>
                  <a:srgbClr val="424142"/>
                </a:solidFill>
                <a:effectLst/>
                <a:latin typeface="Georgia" panose="02040502050405020303" pitchFamily="18" charset="0"/>
              </a:rPr>
              <a:t>(d) Providing books, libraries and reading rooms.</a:t>
            </a:r>
          </a:p>
          <a:p>
            <a:pPr algn="l" fontAlgn="base"/>
            <a:r>
              <a:rPr lang="en-US" b="0" dirty="0">
                <a:solidFill>
                  <a:srgbClr val="424142"/>
                </a:solidFill>
                <a:effectLst/>
                <a:latin typeface="Georgia" panose="02040502050405020303" pitchFamily="18" charset="0"/>
              </a:rPr>
              <a:t>(e) Using Radio, T.V. and films as mass learning media.</a:t>
            </a:r>
          </a:p>
          <a:p>
            <a:pPr algn="l" fontAlgn="base"/>
            <a:r>
              <a:rPr lang="en-US" b="0" dirty="0">
                <a:solidFill>
                  <a:srgbClr val="424142"/>
                </a:solidFill>
                <a:effectLst/>
                <a:latin typeface="Georgia" panose="02040502050405020303" pitchFamily="18" charset="0"/>
              </a:rPr>
              <a:t>(f) Creation of learner’s groups </a:t>
            </a:r>
            <a:r>
              <a:rPr lang="en-US" b="0" dirty="0" err="1">
                <a:solidFill>
                  <a:srgbClr val="424142"/>
                </a:solidFill>
                <a:effectLst/>
                <a:latin typeface="Georgia" panose="02040502050405020303" pitchFamily="18" charset="0"/>
              </a:rPr>
              <a:t>organisations</a:t>
            </a:r>
            <a:r>
              <a:rPr lang="en-US" b="0" dirty="0">
                <a:solidFill>
                  <a:srgbClr val="424142"/>
                </a:solidFill>
                <a:effectLst/>
                <a:latin typeface="Georgia" panose="02040502050405020303" pitchFamily="18" charset="0"/>
              </a:rPr>
              <a:t>.</a:t>
            </a:r>
          </a:p>
          <a:p>
            <a:pPr algn="l" fontAlgn="base"/>
            <a:r>
              <a:rPr lang="en-US" b="0" dirty="0">
                <a:solidFill>
                  <a:srgbClr val="424142"/>
                </a:solidFill>
                <a:effectLst/>
                <a:latin typeface="Georgia" panose="02040502050405020303" pitchFamily="18" charset="0"/>
              </a:rPr>
              <a:t>(g) Designing </a:t>
            </a:r>
            <a:r>
              <a:rPr lang="en-US" b="0" dirty="0" err="1">
                <a:solidFill>
                  <a:srgbClr val="424142"/>
                </a:solidFill>
                <a:effectLst/>
                <a:latin typeface="Georgia" panose="02040502050405020303" pitchFamily="18" charset="0"/>
              </a:rPr>
              <a:t>programme</a:t>
            </a:r>
            <a:r>
              <a:rPr lang="en-US" b="0" dirty="0">
                <a:solidFill>
                  <a:srgbClr val="424142"/>
                </a:solidFill>
                <a:effectLst/>
                <a:latin typeface="Georgia" panose="02040502050405020303" pitchFamily="18" charset="0"/>
              </a:rPr>
              <a:t> of distance learning,</a:t>
            </a:r>
          </a:p>
          <a:p>
            <a:pPr algn="l" fontAlgn="base"/>
            <a:r>
              <a:rPr lang="en-US" b="0" dirty="0">
                <a:solidFill>
                  <a:srgbClr val="424142"/>
                </a:solidFill>
                <a:effectLst/>
                <a:latin typeface="Georgia" panose="02040502050405020303" pitchFamily="18" charset="0"/>
              </a:rPr>
              <a:t>(h) Providing assistance in self-learning.</a:t>
            </a: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Organizing vocational training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based on need and interest.</a:t>
            </a:r>
          </a:p>
        </p:txBody>
      </p:sp>
      <p:pic>
        <p:nvPicPr>
          <p:cNvPr id="4" name="Picture 4" descr="Justice for Education Equality - Home | Facebook">
            <a:extLst>
              <a:ext uri="{FF2B5EF4-FFF2-40B4-BE49-F238E27FC236}">
                <a16:creationId xmlns:a16="http://schemas.microsoft.com/office/drawing/2014/main" id="{440E84D9-4986-4743-B721-95D2D5D04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7986" y="4754704"/>
            <a:ext cx="1840638" cy="1848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8956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ational policy on education">
            <a:extLst>
              <a:ext uri="{FF2B5EF4-FFF2-40B4-BE49-F238E27FC236}">
                <a16:creationId xmlns:a16="http://schemas.microsoft.com/office/drawing/2014/main" id="{50959A6F-1629-4E79-9C7A-E1A18EC031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9821" y="316328"/>
            <a:ext cx="7832195" cy="588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65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17A4B0-7BE8-4DA7-82DF-737A048DE531}"/>
              </a:ext>
            </a:extLst>
          </p:cNvPr>
          <p:cNvSpPr txBox="1"/>
          <p:nvPr/>
        </p:nvSpPr>
        <p:spPr>
          <a:xfrm>
            <a:off x="665825" y="843378"/>
            <a:ext cx="10364912" cy="4893647"/>
          </a:xfrm>
          <a:prstGeom prst="rect">
            <a:avLst/>
          </a:prstGeom>
          <a:noFill/>
        </p:spPr>
        <p:txBody>
          <a:bodyPr wrap="square">
            <a:spAutoFit/>
          </a:bodyPr>
          <a:lstStyle/>
          <a:p>
            <a:pPr algn="just" fontAlgn="base"/>
            <a:r>
              <a:rPr lang="en-US" sz="2400" b="1" dirty="0">
                <a:solidFill>
                  <a:srgbClr val="00B050"/>
                </a:solidFill>
                <a:effectLst/>
                <a:latin typeface="Georgia" panose="02040502050405020303" pitchFamily="18" charset="0"/>
              </a:rPr>
              <a:t>Early Childhood Care and Education:</a:t>
            </a:r>
            <a:endParaRPr lang="en-US" sz="2400" b="0" dirty="0">
              <a:solidFill>
                <a:srgbClr val="00B050"/>
              </a:solidFill>
              <a:effectLst/>
              <a:latin typeface="Georgia" panose="02040502050405020303" pitchFamily="18" charset="0"/>
            </a:endParaRPr>
          </a:p>
          <a:p>
            <a:pPr algn="just" fontAlgn="base"/>
            <a:r>
              <a:rPr lang="en-US" sz="2400" b="0" dirty="0">
                <a:solidFill>
                  <a:srgbClr val="00B050"/>
                </a:solidFill>
                <a:effectLst/>
                <a:latin typeface="Georgia" panose="02040502050405020303" pitchFamily="18" charset="0"/>
              </a:rPr>
              <a:t>For all-round development of child nutrition, </a:t>
            </a:r>
          </a:p>
          <a:p>
            <a:pPr algn="just" fontAlgn="base"/>
            <a:r>
              <a:rPr lang="en-US" sz="2400" b="0" dirty="0">
                <a:solidFill>
                  <a:srgbClr val="00B050"/>
                </a:solidFill>
                <a:effectLst/>
                <a:latin typeface="Georgia" panose="02040502050405020303" pitchFamily="18" charset="0"/>
              </a:rPr>
              <a:t>health, social, mental, physical, moral and</a:t>
            </a:r>
          </a:p>
          <a:p>
            <a:pPr algn="just" fontAlgn="base"/>
            <a:r>
              <a:rPr lang="en-US" sz="2400" b="0" dirty="0">
                <a:solidFill>
                  <a:srgbClr val="00B050"/>
                </a:solidFill>
                <a:effectLst/>
                <a:latin typeface="Georgia" panose="02040502050405020303" pitchFamily="18" charset="0"/>
              </a:rPr>
              <a:t> development, early childhood care and education will be accorded top priority and will be with Integrated Child Development Services </a:t>
            </a:r>
            <a:r>
              <a:rPr lang="en-US" sz="2400" b="0" dirty="0" err="1">
                <a:solidFill>
                  <a:srgbClr val="00B050"/>
                </a:solidFill>
                <a:effectLst/>
                <a:latin typeface="Georgia" panose="02040502050405020303" pitchFamily="18" charset="0"/>
              </a:rPr>
              <a:t>Programme</a:t>
            </a:r>
            <a:r>
              <a:rPr lang="en-US" sz="2400" b="0" dirty="0">
                <a:solidFill>
                  <a:srgbClr val="00B050"/>
                </a:solidFill>
                <a:effectLst/>
                <a:latin typeface="Georgia" panose="02040502050405020303" pitchFamily="18" charset="0"/>
              </a:rPr>
              <a:t>, wherever possible. Day cares will be provided as a support service for universalization of primary education.</a:t>
            </a:r>
          </a:p>
          <a:p>
            <a:pPr algn="just" fontAlgn="base"/>
            <a:r>
              <a:rPr lang="en-US" sz="2400" b="0" dirty="0">
                <a:solidFill>
                  <a:srgbClr val="00B050"/>
                </a:solidFill>
                <a:effectLst/>
                <a:latin typeface="Georgia" panose="02040502050405020303" pitchFamily="18" charset="0"/>
              </a:rPr>
              <a:t>(</a:t>
            </a:r>
            <a:r>
              <a:rPr lang="en-US" sz="2400" b="0" dirty="0" err="1">
                <a:solidFill>
                  <a:srgbClr val="00B050"/>
                </a:solidFill>
                <a:effectLst/>
                <a:latin typeface="Georgia" panose="02040502050405020303" pitchFamily="18" charset="0"/>
              </a:rPr>
              <a:t>i</a:t>
            </a:r>
            <a:r>
              <a:rPr lang="en-US" sz="2400" b="0" dirty="0">
                <a:solidFill>
                  <a:srgbClr val="00B050"/>
                </a:solidFill>
                <a:effectLst/>
                <a:latin typeface="Georgia" panose="02040502050405020303" pitchFamily="18" charset="0"/>
              </a:rPr>
              <a:t>) </a:t>
            </a:r>
            <a:r>
              <a:rPr lang="en-US" sz="2400" b="0" dirty="0" err="1">
                <a:solidFill>
                  <a:srgbClr val="00B050"/>
                </a:solidFill>
                <a:effectLst/>
                <a:latin typeface="Georgia" panose="02040502050405020303" pitchFamily="18" charset="0"/>
              </a:rPr>
              <a:t>Programmes</a:t>
            </a:r>
            <a:r>
              <a:rPr lang="en-US" sz="2400" b="0" dirty="0">
                <a:solidFill>
                  <a:srgbClr val="00B050"/>
                </a:solidFill>
                <a:effectLst/>
                <a:latin typeface="Georgia" panose="02040502050405020303" pitchFamily="18" charset="0"/>
              </a:rPr>
              <a:t> of ECCE will be child-</a:t>
            </a:r>
            <a:r>
              <a:rPr lang="en-US" sz="2400" b="0" dirty="0" err="1">
                <a:solidFill>
                  <a:srgbClr val="00B050"/>
                </a:solidFill>
                <a:effectLst/>
                <a:latin typeface="Georgia" panose="02040502050405020303" pitchFamily="18" charset="0"/>
              </a:rPr>
              <a:t>centred</a:t>
            </a:r>
            <a:r>
              <a:rPr lang="en-US" sz="2400" b="0" dirty="0">
                <a:solidFill>
                  <a:srgbClr val="00B050"/>
                </a:solidFill>
                <a:effectLst/>
                <a:latin typeface="Georgia" panose="02040502050405020303" pitchFamily="18" charset="0"/>
              </a:rPr>
              <a:t>, focused around play and individuality of the child. Formal methods and 3 R’s will be out of place and local community will be involved in these </a:t>
            </a:r>
            <a:r>
              <a:rPr lang="en-US" sz="2400" b="0" dirty="0" err="1">
                <a:solidFill>
                  <a:srgbClr val="00B050"/>
                </a:solidFill>
                <a:effectLst/>
                <a:latin typeface="Georgia" panose="02040502050405020303" pitchFamily="18" charset="0"/>
              </a:rPr>
              <a:t>programmes</a:t>
            </a:r>
            <a:r>
              <a:rPr lang="en-US" sz="2400" b="0" dirty="0">
                <a:solidFill>
                  <a:srgbClr val="00B050"/>
                </a:solidFill>
                <a:effectLst/>
                <a:latin typeface="Georgia" panose="02040502050405020303" pitchFamily="18" charset="0"/>
              </a:rPr>
              <a:t>,</a:t>
            </a:r>
          </a:p>
          <a:p>
            <a:pPr algn="just" fontAlgn="base"/>
            <a:r>
              <a:rPr lang="en-US" sz="2400" b="0" dirty="0">
                <a:solidFill>
                  <a:srgbClr val="00B050"/>
                </a:solidFill>
                <a:effectLst/>
                <a:latin typeface="Georgia" panose="02040502050405020303" pitchFamily="18" charset="0"/>
              </a:rPr>
              <a:t>(ii) A full integration of child care and pre-primary education will be brought about, both as a feeder and a strengthening factor for primary education and for human resource development in general.</a:t>
            </a:r>
          </a:p>
        </p:txBody>
      </p:sp>
      <p:pic>
        <p:nvPicPr>
          <p:cNvPr id="8194" name="Picture 2" descr="Early Childhood Care and Education Help a Child Develop - Assignment Point">
            <a:extLst>
              <a:ext uri="{FF2B5EF4-FFF2-40B4-BE49-F238E27FC236}">
                <a16:creationId xmlns:a16="http://schemas.microsoft.com/office/drawing/2014/main" id="{4BA8AD6C-59E2-4470-8808-4B2EE7DD2B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674" y="63426"/>
            <a:ext cx="2973063" cy="19784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D148B7D-E0AF-4CCA-91C6-C952D68EB4FE}"/>
              </a:ext>
            </a:extLst>
          </p:cNvPr>
          <p:cNvSpPr/>
          <p:nvPr/>
        </p:nvSpPr>
        <p:spPr>
          <a:xfrm>
            <a:off x="372862" y="195309"/>
            <a:ext cx="8025414" cy="461665"/>
          </a:xfrm>
          <a:prstGeom prst="rect">
            <a:avLst/>
          </a:prstGeom>
          <a:noFill/>
        </p:spPr>
        <p:txBody>
          <a:bodyPr wrap="square" lIns="91440" tIns="45720" rIns="91440" bIns="45720">
            <a:spAutoFit/>
          </a:bodyPr>
          <a:lstStyle/>
          <a:p>
            <a:pPr algn="ctr"/>
            <a:r>
              <a:rPr lang="en-US" sz="2400" b="1" i="0" dirty="0">
                <a:solidFill>
                  <a:srgbClr val="FF0000"/>
                </a:solidFill>
                <a:effectLst/>
                <a:latin typeface="Georgia" panose="02040502050405020303" pitchFamily="18" charset="0"/>
              </a:rPr>
              <a:t>Re-</a:t>
            </a:r>
            <a:r>
              <a:rPr lang="en-US" sz="2400" b="1" i="0" dirty="0" err="1">
                <a:solidFill>
                  <a:srgbClr val="FF0000"/>
                </a:solidFill>
                <a:effectLst/>
                <a:latin typeface="Georgia" panose="02040502050405020303" pitchFamily="18" charset="0"/>
              </a:rPr>
              <a:t>Organisation</a:t>
            </a:r>
            <a:r>
              <a:rPr lang="en-US" sz="2400" b="1" i="0" dirty="0">
                <a:solidFill>
                  <a:srgbClr val="FF0000"/>
                </a:solidFill>
                <a:effectLst/>
                <a:latin typeface="Georgia" panose="02040502050405020303" pitchFamily="18" charset="0"/>
              </a:rPr>
              <a:t> of Education of Different Stages</a:t>
            </a:r>
            <a:endParaRPr lang="en-US" sz="24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1401489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91ED3E-6405-4B1A-8705-5F08943C821B}"/>
              </a:ext>
            </a:extLst>
          </p:cNvPr>
          <p:cNvSpPr/>
          <p:nvPr/>
        </p:nvSpPr>
        <p:spPr>
          <a:xfrm>
            <a:off x="585927" y="168676"/>
            <a:ext cx="9490228" cy="400110"/>
          </a:xfrm>
          <a:prstGeom prst="rect">
            <a:avLst/>
          </a:prstGeom>
          <a:noFill/>
        </p:spPr>
        <p:txBody>
          <a:bodyPr wrap="square" lIns="91440" tIns="45720" rIns="91440" bIns="45720">
            <a:spAutoFit/>
          </a:bodyPr>
          <a:lstStyle/>
          <a:p>
            <a:pPr algn="ctr"/>
            <a:r>
              <a:rPr lang="en-US" sz="2000" b="1" i="0" dirty="0">
                <a:solidFill>
                  <a:srgbClr val="FF0000"/>
                </a:solidFill>
                <a:effectLst/>
                <a:latin typeface="Georgia" panose="02040502050405020303" pitchFamily="18" charset="0"/>
              </a:rPr>
              <a:t>Re-</a:t>
            </a:r>
            <a:r>
              <a:rPr lang="en-US" sz="2000" b="1" i="0" dirty="0" err="1">
                <a:solidFill>
                  <a:srgbClr val="FF0000"/>
                </a:solidFill>
                <a:effectLst/>
                <a:latin typeface="Georgia" panose="02040502050405020303" pitchFamily="18" charset="0"/>
              </a:rPr>
              <a:t>Organisation</a:t>
            </a:r>
            <a:r>
              <a:rPr lang="en-US" sz="2000" b="1" i="0" dirty="0">
                <a:solidFill>
                  <a:srgbClr val="FF0000"/>
                </a:solidFill>
                <a:effectLst/>
                <a:latin typeface="Georgia" panose="02040502050405020303" pitchFamily="18" charset="0"/>
              </a:rPr>
              <a:t> of Education  of Different Stages</a:t>
            </a:r>
            <a:endParaRPr lang="en-US" sz="20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
        <p:nvSpPr>
          <p:cNvPr id="4" name="TextBox 3">
            <a:extLst>
              <a:ext uri="{FF2B5EF4-FFF2-40B4-BE49-F238E27FC236}">
                <a16:creationId xmlns:a16="http://schemas.microsoft.com/office/drawing/2014/main" id="{32DEBE4A-F863-49BE-A85E-61431A0DA55A}"/>
              </a:ext>
            </a:extLst>
          </p:cNvPr>
          <p:cNvSpPr txBox="1"/>
          <p:nvPr/>
        </p:nvSpPr>
        <p:spPr>
          <a:xfrm>
            <a:off x="523783" y="568786"/>
            <a:ext cx="10253708" cy="5632311"/>
          </a:xfrm>
          <a:prstGeom prst="rect">
            <a:avLst/>
          </a:prstGeom>
          <a:noFill/>
        </p:spPr>
        <p:txBody>
          <a:bodyPr wrap="square">
            <a:spAutoFit/>
          </a:bodyPr>
          <a:lstStyle/>
          <a:p>
            <a:pPr algn="just" fontAlgn="base"/>
            <a:r>
              <a:rPr lang="en-US" sz="2400" b="1" dirty="0">
                <a:solidFill>
                  <a:srgbClr val="FF0000"/>
                </a:solidFill>
                <a:effectLst/>
                <a:latin typeface="Georgia" panose="02040502050405020303" pitchFamily="18" charset="0"/>
              </a:rPr>
              <a:t>Elementary Education</a:t>
            </a:r>
            <a:r>
              <a:rPr lang="en-US" sz="2400" b="0" dirty="0">
                <a:solidFill>
                  <a:srgbClr val="FF0000"/>
                </a:solidFill>
                <a:effectLst/>
                <a:latin typeface="Georgia" panose="02040502050405020303" pitchFamily="18" charset="0"/>
              </a:rPr>
              <a:t>:</a:t>
            </a:r>
          </a:p>
          <a:p>
            <a:pPr algn="just" fontAlgn="base"/>
            <a:r>
              <a:rPr lang="en-US" sz="2400" b="0" dirty="0">
                <a:solidFill>
                  <a:srgbClr val="424142"/>
                </a:solidFill>
                <a:effectLst/>
                <a:latin typeface="Georgia" panose="02040502050405020303" pitchFamily="18" charset="0"/>
              </a:rPr>
              <a:t>The highest priority will be given to solve the problem of children dropping out of the school. It will be ensured that all children who attain the age about 11 years by 1990 will have 5 of schooling or its equivalent through the non-formal stream like-wise by 1995, all children be provided free and compulsory education up to 14 years of age.</a:t>
            </a:r>
          </a:p>
          <a:p>
            <a:pPr algn="just" fontAlgn="base"/>
            <a:r>
              <a:rPr lang="en-US" sz="2400" b="1" dirty="0">
                <a:solidFill>
                  <a:srgbClr val="FF0000"/>
                </a:solidFill>
                <a:effectLst/>
                <a:latin typeface="Georgia" panose="02040502050405020303" pitchFamily="18" charset="0"/>
              </a:rPr>
              <a:t>(</a:t>
            </a:r>
            <a:r>
              <a:rPr lang="en-US" sz="2400" b="1" dirty="0" err="1">
                <a:solidFill>
                  <a:srgbClr val="FF0000"/>
                </a:solidFill>
                <a:effectLst/>
                <a:latin typeface="Georgia" panose="02040502050405020303" pitchFamily="18" charset="0"/>
              </a:rPr>
              <a:t>i</a:t>
            </a:r>
            <a:r>
              <a:rPr lang="en-US" sz="2400" b="1" dirty="0">
                <a:solidFill>
                  <a:srgbClr val="FF0000"/>
                </a:solidFill>
                <a:effectLst/>
                <a:latin typeface="Georgia" panose="02040502050405020303" pitchFamily="18" charset="0"/>
              </a:rPr>
              <a:t>) Two Aspects of Education as Emphasized:</a:t>
            </a:r>
            <a:endParaRPr lang="en-US" sz="2400" b="0" dirty="0">
              <a:solidFill>
                <a:srgbClr val="FF0000"/>
              </a:solidFill>
              <a:effectLst/>
              <a:latin typeface="Georgia" panose="02040502050405020303" pitchFamily="18" charset="0"/>
            </a:endParaRPr>
          </a:p>
          <a:p>
            <a:pPr algn="just" fontAlgn="base"/>
            <a:r>
              <a:rPr lang="en-US" sz="2400" b="0" dirty="0">
                <a:solidFill>
                  <a:srgbClr val="424142"/>
                </a:solidFill>
                <a:effectLst/>
                <a:latin typeface="Georgia" panose="02040502050405020303" pitchFamily="18" charset="0"/>
              </a:rPr>
              <a:t>(a) Universal enrolment and retention of children up to 14 years of age.</a:t>
            </a:r>
          </a:p>
          <a:p>
            <a:pPr algn="just" fontAlgn="base"/>
            <a:r>
              <a:rPr lang="en-US" sz="2400" b="0" dirty="0">
                <a:solidFill>
                  <a:srgbClr val="424142"/>
                </a:solidFill>
                <a:effectLst/>
                <a:latin typeface="Georgia" panose="02040502050405020303" pitchFamily="18" charset="0"/>
              </a:rPr>
              <a:t>(b) A substantial improvement in the quality of education.</a:t>
            </a:r>
          </a:p>
          <a:p>
            <a:pPr algn="just" fontAlgn="base"/>
            <a:r>
              <a:rPr lang="en-US" sz="2400" b="1" dirty="0">
                <a:solidFill>
                  <a:srgbClr val="FF0000"/>
                </a:solidFill>
                <a:effectLst/>
                <a:latin typeface="Georgia" panose="02040502050405020303" pitchFamily="18" charset="0"/>
              </a:rPr>
              <a:t>(ii) Child-</a:t>
            </a:r>
            <a:r>
              <a:rPr lang="en-US" sz="2400" b="1" dirty="0" err="1">
                <a:solidFill>
                  <a:srgbClr val="FF0000"/>
                </a:solidFill>
                <a:effectLst/>
                <a:latin typeface="Georgia" panose="02040502050405020303" pitchFamily="18" charset="0"/>
              </a:rPr>
              <a:t>Centred</a:t>
            </a:r>
            <a:r>
              <a:rPr lang="en-US" sz="2400" b="1" dirty="0">
                <a:solidFill>
                  <a:srgbClr val="FF0000"/>
                </a:solidFill>
                <a:effectLst/>
                <a:latin typeface="Georgia" panose="02040502050405020303" pitchFamily="18" charset="0"/>
              </a:rPr>
              <a:t> Approach</a:t>
            </a:r>
            <a:r>
              <a:rPr lang="en-US" sz="2400" b="0" dirty="0">
                <a:solidFill>
                  <a:srgbClr val="FF0000"/>
                </a:solidFill>
                <a:effectLst/>
                <a:latin typeface="Georgia" panose="02040502050405020303" pitchFamily="18" charset="0"/>
              </a:rPr>
              <a:t>:</a:t>
            </a:r>
          </a:p>
          <a:p>
            <a:pPr algn="just" fontAlgn="base"/>
            <a:r>
              <a:rPr lang="en-US" sz="2400" b="0" dirty="0">
                <a:solidFill>
                  <a:srgbClr val="424142"/>
                </a:solidFill>
                <a:effectLst/>
                <a:latin typeface="Georgia" panose="02040502050405020303" pitchFamily="18" charset="0"/>
              </a:rPr>
              <a:t>Emphasis has to be laid upon child centric approach at the primary stage. Remedial instruction is given to the first generation learners. The policy of non-detention and abolition of corporal punishment will be adopted. School timings and vocations will be adjusted to the convenience of children.</a:t>
            </a:r>
          </a:p>
        </p:txBody>
      </p:sp>
    </p:spTree>
    <p:extLst>
      <p:ext uri="{BB962C8B-B14F-4D97-AF65-F5344CB8AC3E}">
        <p14:creationId xmlns:p14="http://schemas.microsoft.com/office/powerpoint/2010/main" val="39605913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5CA633-3E57-448A-A6E9-496B0E6F305A}"/>
              </a:ext>
            </a:extLst>
          </p:cNvPr>
          <p:cNvSpPr txBox="1"/>
          <p:nvPr/>
        </p:nvSpPr>
        <p:spPr>
          <a:xfrm>
            <a:off x="494522" y="1"/>
            <a:ext cx="10859278" cy="6501604"/>
          </a:xfrm>
          <a:prstGeom prst="rect">
            <a:avLst/>
          </a:prstGeom>
          <a:noFill/>
        </p:spPr>
        <p:txBody>
          <a:bodyPr wrap="square">
            <a:spAutoFit/>
          </a:bodyPr>
          <a:lstStyle/>
          <a:p>
            <a:pPr algn="l" fontAlgn="base"/>
            <a:r>
              <a:rPr lang="en-US" b="1" dirty="0">
                <a:solidFill>
                  <a:srgbClr val="FF0000"/>
                </a:solidFill>
                <a:effectLst/>
                <a:latin typeface="Georgia" panose="02040502050405020303" pitchFamily="18" charset="0"/>
              </a:rPr>
              <a:t>(</a:t>
            </a:r>
            <a:r>
              <a:rPr lang="en-US" sz="2400" b="1" dirty="0">
                <a:solidFill>
                  <a:srgbClr val="FF0000"/>
                </a:solidFill>
                <a:effectLst/>
                <a:latin typeface="Georgia" panose="02040502050405020303" pitchFamily="18" charset="0"/>
              </a:rPr>
              <a:t>iii) Essential Facilities</a:t>
            </a:r>
            <a:r>
              <a:rPr lang="en-US" sz="2400" b="0" dirty="0">
                <a:solidFill>
                  <a:srgbClr val="FF0000"/>
                </a:solidFill>
                <a:effectLst/>
                <a:latin typeface="Georgia" panose="02040502050405020303" pitchFamily="18" charset="0"/>
              </a:rPr>
              <a:t>:</a:t>
            </a:r>
          </a:p>
          <a:p>
            <a:pPr algn="just" fontAlgn="base"/>
            <a:r>
              <a:rPr lang="en-US" sz="2400" b="0" dirty="0">
                <a:solidFill>
                  <a:srgbClr val="0070C0"/>
                </a:solidFill>
                <a:effectLst/>
                <a:latin typeface="Georgia" panose="02040502050405020303" pitchFamily="18" charset="0"/>
              </a:rPr>
              <a:t>Provision will be made for providing essential facilities in primary schools including at least two reasonable all weather large pucca rooms, and the necessary toys, black- boards, maps, charts, other necessary teaching-learning materials.</a:t>
            </a:r>
          </a:p>
          <a:p>
            <a:pPr algn="just" fontAlgn="base"/>
            <a:r>
              <a:rPr lang="en-US" sz="2400" b="0" dirty="0">
                <a:solidFill>
                  <a:srgbClr val="0070C0"/>
                </a:solidFill>
                <a:effectLst/>
                <a:latin typeface="Georgia" panose="02040502050405020303" pitchFamily="18" charset="0"/>
              </a:rPr>
              <a:t>At least two teachers, one of them a woman, should work in every school, the number increasing as early as possible to one teacher per class. The sum-total of all the aforesaid facilities called </a:t>
            </a:r>
            <a:r>
              <a:rPr lang="en-US" sz="2400" b="1" dirty="0">
                <a:solidFill>
                  <a:srgbClr val="0070C0"/>
                </a:solidFill>
                <a:effectLst/>
                <a:latin typeface="Georgia" panose="02040502050405020303" pitchFamily="18" charset="0"/>
              </a:rPr>
              <a:t>“Operation Blackboard”</a:t>
            </a:r>
            <a:r>
              <a:rPr lang="en-US" sz="2400" b="0" dirty="0">
                <a:solidFill>
                  <a:srgbClr val="0070C0"/>
                </a:solidFill>
                <a:effectLst/>
                <a:latin typeface="Georgia" panose="02040502050405020303" pitchFamily="18" charset="0"/>
              </a:rPr>
              <a:t> has been undertaken throughout the country as a part of the primary school improvement </a:t>
            </a:r>
            <a:r>
              <a:rPr lang="en-US" sz="2400" b="0" dirty="0" err="1">
                <a:solidFill>
                  <a:srgbClr val="0070C0"/>
                </a:solidFill>
                <a:effectLst/>
                <a:latin typeface="Georgia" panose="02040502050405020303" pitchFamily="18" charset="0"/>
              </a:rPr>
              <a:t>programme</a:t>
            </a:r>
            <a:r>
              <a:rPr lang="en-US" sz="2400" b="0" dirty="0">
                <a:solidFill>
                  <a:srgbClr val="0070C0"/>
                </a:solidFill>
                <a:effectLst/>
                <a:latin typeface="Georgia" panose="02040502050405020303" pitchFamily="18" charset="0"/>
              </a:rPr>
              <a:t>.</a:t>
            </a:r>
            <a:r>
              <a:rPr lang="en-US" sz="2400" b="1" dirty="0">
                <a:solidFill>
                  <a:srgbClr val="0070C0"/>
                </a:solidFill>
                <a:effectLst/>
                <a:latin typeface="Georgia" panose="02040502050405020303" pitchFamily="18" charset="0"/>
              </a:rPr>
              <a:t> </a:t>
            </a:r>
          </a:p>
          <a:p>
            <a:pPr algn="l" fontAlgn="base"/>
            <a:endParaRPr lang="en-US" sz="2400" b="1" dirty="0">
              <a:solidFill>
                <a:srgbClr val="424142"/>
              </a:solidFill>
              <a:latin typeface="Georgia" panose="02040502050405020303" pitchFamily="18" charset="0"/>
            </a:endParaRPr>
          </a:p>
          <a:p>
            <a:pPr algn="l" fontAlgn="base"/>
            <a:r>
              <a:rPr lang="en-US" sz="2400" b="1" dirty="0">
                <a:solidFill>
                  <a:srgbClr val="424142"/>
                </a:solidFill>
                <a:effectLst/>
                <a:latin typeface="Georgia" panose="02040502050405020303" pitchFamily="18" charset="0"/>
              </a:rPr>
              <a:t>(</a:t>
            </a:r>
            <a:r>
              <a:rPr lang="en-US" sz="2400" b="1" dirty="0">
                <a:solidFill>
                  <a:srgbClr val="FF0000"/>
                </a:solidFill>
                <a:effectLst/>
                <a:latin typeface="Georgia" panose="02040502050405020303" pitchFamily="18" charset="0"/>
              </a:rPr>
              <a:t>iv) Non-formal Education</a:t>
            </a:r>
            <a:r>
              <a:rPr lang="en-US" sz="2400" b="0" dirty="0">
                <a:solidFill>
                  <a:srgbClr val="FF0000"/>
                </a:solidFill>
                <a:effectLst/>
                <a:latin typeface="Georgia" panose="02040502050405020303" pitchFamily="18" charset="0"/>
              </a:rPr>
              <a:t>:</a:t>
            </a:r>
          </a:p>
          <a:p>
            <a:pPr algn="l" fontAlgn="base"/>
            <a:r>
              <a:rPr lang="en-US" sz="2400" b="1" dirty="0">
                <a:solidFill>
                  <a:srgbClr val="0070C0"/>
                </a:solidFill>
                <a:effectLst/>
                <a:latin typeface="Georgia" panose="02040502050405020303" pitchFamily="18" charset="0"/>
              </a:rPr>
              <a:t>A large and systematic </a:t>
            </a:r>
            <a:r>
              <a:rPr lang="en-US" sz="2400" b="1" dirty="0" err="1">
                <a:solidFill>
                  <a:srgbClr val="0070C0"/>
                </a:solidFill>
                <a:effectLst/>
                <a:latin typeface="Georgia" panose="02040502050405020303" pitchFamily="18" charset="0"/>
              </a:rPr>
              <a:t>programme</a:t>
            </a:r>
            <a:r>
              <a:rPr lang="en-US" sz="2400" b="1" dirty="0">
                <a:solidFill>
                  <a:srgbClr val="0070C0"/>
                </a:solidFill>
                <a:effectLst/>
                <a:latin typeface="Georgia" panose="02040502050405020303" pitchFamily="18" charset="0"/>
              </a:rPr>
              <a:t> of non-formal education will be launched to educate:</a:t>
            </a:r>
            <a:endParaRPr lang="en-US" sz="2400" b="0" dirty="0">
              <a:solidFill>
                <a:srgbClr val="0070C0"/>
              </a:solidFill>
              <a:effectLst/>
              <a:latin typeface="Georgia" panose="02040502050405020303" pitchFamily="18" charset="0"/>
            </a:endParaRPr>
          </a:p>
          <a:p>
            <a:pPr algn="l" fontAlgn="base"/>
            <a:r>
              <a:rPr lang="en-US" sz="2400" b="0" dirty="0">
                <a:solidFill>
                  <a:srgbClr val="0070C0"/>
                </a:solidFill>
                <a:effectLst/>
                <a:latin typeface="Georgia" panose="02040502050405020303" pitchFamily="18" charset="0"/>
              </a:rPr>
              <a:t>(a) School drop-outs,</a:t>
            </a:r>
          </a:p>
          <a:p>
            <a:pPr algn="l" fontAlgn="base"/>
            <a:r>
              <a:rPr lang="en-US" sz="2400" b="0" dirty="0">
                <a:solidFill>
                  <a:srgbClr val="0070C0"/>
                </a:solidFill>
                <a:effectLst/>
                <a:latin typeface="Georgia" panose="02040502050405020303" pitchFamily="18" charset="0"/>
              </a:rPr>
              <a:t>(b) Children of non-school areas,</a:t>
            </a:r>
          </a:p>
          <a:p>
            <a:pPr algn="l" fontAlgn="base"/>
            <a:r>
              <a:rPr lang="en-US" sz="2400" b="0" dirty="0">
                <a:solidFill>
                  <a:srgbClr val="0070C0"/>
                </a:solidFill>
                <a:effectLst/>
                <a:latin typeface="Georgia" panose="02040502050405020303" pitchFamily="18" charset="0"/>
              </a:rPr>
              <a:t>(c) Working children and girls who can sot attend whole day schools.</a:t>
            </a:r>
          </a:p>
        </p:txBody>
      </p:sp>
      <p:sp>
        <p:nvSpPr>
          <p:cNvPr id="4" name="Rectangle 3">
            <a:extLst>
              <a:ext uri="{FF2B5EF4-FFF2-40B4-BE49-F238E27FC236}">
                <a16:creationId xmlns:a16="http://schemas.microsoft.com/office/drawing/2014/main" id="{93AADCB0-0572-4599-AA9A-BEBB774DE192}"/>
              </a:ext>
            </a:extLst>
          </p:cNvPr>
          <p:cNvSpPr/>
          <p:nvPr/>
        </p:nvSpPr>
        <p:spPr>
          <a:xfrm>
            <a:off x="4105275" y="-66675"/>
            <a:ext cx="8086725" cy="400110"/>
          </a:xfrm>
          <a:prstGeom prst="rect">
            <a:avLst/>
          </a:prstGeom>
          <a:noFill/>
        </p:spPr>
        <p:txBody>
          <a:bodyPr wrap="square" lIns="91440" tIns="45720" rIns="91440" bIns="45720">
            <a:spAutoFit/>
          </a:bodyPr>
          <a:lstStyle/>
          <a:p>
            <a:pPr algn="ctr"/>
            <a:r>
              <a:rPr lang="en-US" sz="2000" b="1" i="0" dirty="0">
                <a:solidFill>
                  <a:srgbClr val="FF0000"/>
                </a:solidFill>
                <a:effectLst/>
                <a:latin typeface="Georgia" panose="02040502050405020303" pitchFamily="18" charset="0"/>
              </a:rPr>
              <a:t>Re-</a:t>
            </a:r>
            <a:r>
              <a:rPr lang="en-US" sz="2000" b="1" i="0" dirty="0" err="1">
                <a:solidFill>
                  <a:srgbClr val="FF0000"/>
                </a:solidFill>
                <a:effectLst/>
                <a:latin typeface="Georgia" panose="02040502050405020303" pitchFamily="18" charset="0"/>
              </a:rPr>
              <a:t>Organisation</a:t>
            </a:r>
            <a:r>
              <a:rPr lang="en-US" sz="2000" b="1" i="0" dirty="0">
                <a:solidFill>
                  <a:srgbClr val="FF0000"/>
                </a:solidFill>
                <a:effectLst/>
                <a:latin typeface="Georgia" panose="02040502050405020303" pitchFamily="18" charset="0"/>
              </a:rPr>
              <a:t> of Education  of Different Stages</a:t>
            </a:r>
            <a:endParaRPr lang="en-US" sz="20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2648759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NPE lays special&#10;emphasis on the&#10;removal of disparities&#10;and the equalisation of&#10;educational&#10;opportunities by&#10;attending...">
            <a:extLst>
              <a:ext uri="{FF2B5EF4-FFF2-40B4-BE49-F238E27FC236}">
                <a16:creationId xmlns:a16="http://schemas.microsoft.com/office/drawing/2014/main" id="{11BA7AEA-2C0B-4445-8349-8C17F2BFE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525" y="1147763"/>
            <a:ext cx="607695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523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42F9B6-DCF6-4D8D-8899-3862D40FAA6E}"/>
              </a:ext>
            </a:extLst>
          </p:cNvPr>
          <p:cNvSpPr txBox="1"/>
          <p:nvPr/>
        </p:nvSpPr>
        <p:spPr>
          <a:xfrm>
            <a:off x="411332" y="337351"/>
            <a:ext cx="11369336" cy="5570756"/>
          </a:xfrm>
          <a:prstGeom prst="rect">
            <a:avLst/>
          </a:prstGeom>
          <a:noFill/>
        </p:spPr>
        <p:txBody>
          <a:bodyPr wrap="square">
            <a:spAutoFit/>
          </a:bodyPr>
          <a:lstStyle/>
          <a:p>
            <a:pPr algn="l" fontAlgn="base"/>
            <a:endParaRPr lang="en-US" b="0" dirty="0">
              <a:solidFill>
                <a:srgbClr val="424142"/>
              </a:solidFill>
              <a:effectLst/>
              <a:latin typeface="Georgia" panose="02040502050405020303" pitchFamily="18" charset="0"/>
            </a:endParaRPr>
          </a:p>
          <a:p>
            <a:pPr algn="l" fontAlgn="base"/>
            <a:r>
              <a:rPr lang="en-US" b="1" dirty="0">
                <a:solidFill>
                  <a:srgbClr val="FF0000"/>
                </a:solidFill>
                <a:effectLst/>
                <a:latin typeface="Georgia" panose="02040502050405020303" pitchFamily="18" charset="0"/>
              </a:rPr>
              <a:t>To make the </a:t>
            </a:r>
            <a:r>
              <a:rPr lang="en-US" b="1" dirty="0" err="1">
                <a:solidFill>
                  <a:srgbClr val="FF0000"/>
                </a:solidFill>
                <a:effectLst/>
                <a:latin typeface="Georgia" panose="02040502050405020303" pitchFamily="18" charset="0"/>
              </a:rPr>
              <a:t>programme</a:t>
            </a:r>
            <a:r>
              <a:rPr lang="en-US" b="1" dirty="0">
                <a:solidFill>
                  <a:srgbClr val="FF0000"/>
                </a:solidFill>
                <a:effectLst/>
                <a:latin typeface="Georgia" panose="02040502050405020303" pitchFamily="18" charset="0"/>
              </a:rPr>
              <a:t> a grand success, the policy recommends the following:</a:t>
            </a:r>
            <a:endParaRPr lang="en-US" b="0" dirty="0">
              <a:solidFill>
                <a:srgbClr val="FF0000"/>
              </a:solidFill>
              <a:effectLst/>
              <a:latin typeface="Georgia" panose="02040502050405020303" pitchFamily="18" charset="0"/>
            </a:endParaRPr>
          </a:p>
          <a:p>
            <a:pPr algn="l" fontAlgn="base"/>
            <a:r>
              <a:rPr lang="en-US" sz="2000" b="0" dirty="0">
                <a:solidFill>
                  <a:srgbClr val="424142"/>
                </a:solidFill>
                <a:effectLst/>
                <a:latin typeface="Georgia" panose="02040502050405020303" pitchFamily="18" charset="0"/>
              </a:rPr>
              <a:t>(</a:t>
            </a:r>
            <a:r>
              <a:rPr lang="en-US" sz="2000" b="0" dirty="0" err="1">
                <a:solidFill>
                  <a:srgbClr val="424142"/>
                </a:solidFill>
                <a:effectLst/>
                <a:latin typeface="Georgia" panose="02040502050405020303" pitchFamily="18" charset="0"/>
              </a:rPr>
              <a:t>i</a:t>
            </a:r>
            <a:r>
              <a:rPr lang="en-US" sz="2000" b="0" dirty="0">
                <a:solidFill>
                  <a:srgbClr val="424142"/>
                </a:solidFill>
                <a:effectLst/>
                <a:latin typeface="Georgia" panose="02040502050405020303" pitchFamily="18" charset="0"/>
              </a:rPr>
              <a:t>) Modern technological aids will be used to improve the learning environment of non-formal education </a:t>
            </a:r>
            <a:r>
              <a:rPr lang="en-US" sz="2000" b="0" dirty="0" err="1">
                <a:solidFill>
                  <a:srgbClr val="424142"/>
                </a:solidFill>
                <a:effectLst/>
                <a:latin typeface="Georgia" panose="02040502050405020303" pitchFamily="18" charset="0"/>
              </a:rPr>
              <a:t>centres</a:t>
            </a:r>
            <a:r>
              <a:rPr lang="en-US" sz="2000" b="0" dirty="0">
                <a:solidFill>
                  <a:srgbClr val="424142"/>
                </a:solidFill>
                <a:effectLst/>
                <a:latin typeface="Georgia" panose="02040502050405020303" pitchFamily="18" charset="0"/>
              </a:rPr>
              <a:t>.</a:t>
            </a:r>
          </a:p>
          <a:p>
            <a:pPr algn="l" fontAlgn="base"/>
            <a:r>
              <a:rPr lang="en-US" sz="2000" b="0" dirty="0">
                <a:solidFill>
                  <a:srgbClr val="424142"/>
                </a:solidFill>
                <a:effectLst/>
                <a:latin typeface="Georgia" panose="02040502050405020303" pitchFamily="18" charset="0"/>
              </a:rPr>
              <a:t>(ii) Talented and dedicated young men and women from the local community will be chosen to serve as instructors.</a:t>
            </a:r>
          </a:p>
          <a:p>
            <a:pPr algn="l" fontAlgn="base"/>
            <a:r>
              <a:rPr lang="en-US" sz="2000" b="0" dirty="0">
                <a:solidFill>
                  <a:srgbClr val="424142"/>
                </a:solidFill>
                <a:effectLst/>
                <a:latin typeface="Georgia" panose="02040502050405020303" pitchFamily="18" charset="0"/>
              </a:rPr>
              <a:t>(iii) Special attention will be paid to the training of instructor. Steps will be taken for their entry into formal system in deserving cases.</a:t>
            </a:r>
          </a:p>
          <a:p>
            <a:pPr algn="l" fontAlgn="base"/>
            <a:r>
              <a:rPr lang="en-US" sz="2000" b="0" dirty="0">
                <a:solidFill>
                  <a:srgbClr val="424142"/>
                </a:solidFill>
                <a:effectLst/>
                <a:latin typeface="Georgia" panose="02040502050405020303" pitchFamily="18" charset="0"/>
              </a:rPr>
              <a:t>(iv) All necessary measures will be taken to ensure that the quality of non-formal education is comparable with formal education.</a:t>
            </a:r>
          </a:p>
          <a:p>
            <a:pPr algn="l" fontAlgn="base"/>
            <a:r>
              <a:rPr lang="en-US" sz="2000" b="0" dirty="0">
                <a:solidFill>
                  <a:srgbClr val="424142"/>
                </a:solidFill>
                <a:effectLst/>
                <a:latin typeface="Georgia" panose="02040502050405020303" pitchFamily="18" charset="0"/>
              </a:rPr>
              <a:t>(v) Effective steps will be taken to provide a framework for the curriculum on the lines of national core curriculum but based on the needs of the learners and related to the local environment.</a:t>
            </a:r>
          </a:p>
          <a:p>
            <a:pPr algn="l" fontAlgn="base"/>
            <a:r>
              <a:rPr lang="en-US" sz="2000" b="0" dirty="0">
                <a:solidFill>
                  <a:srgbClr val="424142"/>
                </a:solidFill>
                <a:effectLst/>
                <a:latin typeface="Georgia" panose="02040502050405020303" pitchFamily="18" charset="0"/>
              </a:rPr>
              <a:t>(vi) Learning materials of high quality will be developed and provided to all pupils free of cost.</a:t>
            </a:r>
          </a:p>
          <a:p>
            <a:pPr algn="l" fontAlgn="base"/>
            <a:r>
              <a:rPr lang="en-US" sz="2000" b="0" dirty="0">
                <a:solidFill>
                  <a:srgbClr val="424142"/>
                </a:solidFill>
                <a:effectLst/>
                <a:latin typeface="Georgia" panose="02040502050405020303" pitchFamily="18" charset="0"/>
              </a:rPr>
              <a:t>(vi) The </a:t>
            </a:r>
            <a:r>
              <a:rPr lang="en-US" sz="2000" b="0" dirty="0" err="1">
                <a:solidFill>
                  <a:srgbClr val="424142"/>
                </a:solidFill>
                <a:effectLst/>
                <a:latin typeface="Georgia" panose="02040502050405020303" pitchFamily="18" charset="0"/>
              </a:rPr>
              <a:t>programmes</a:t>
            </a:r>
            <a:r>
              <a:rPr lang="en-US" sz="2000" b="0" dirty="0">
                <a:solidFill>
                  <a:srgbClr val="424142"/>
                </a:solidFill>
                <a:effectLst/>
                <a:latin typeface="Georgia" panose="02040502050405020303" pitchFamily="18" charset="0"/>
              </a:rPr>
              <a:t> will provide participatory learning environment and activities such as games and sports, cultural </a:t>
            </a:r>
            <a:r>
              <a:rPr lang="en-US" sz="2000" b="0" dirty="0" err="1">
                <a:solidFill>
                  <a:srgbClr val="424142"/>
                </a:solidFill>
                <a:effectLst/>
                <a:latin typeface="Georgia" panose="02040502050405020303" pitchFamily="18" charset="0"/>
              </a:rPr>
              <a:t>programmes</a:t>
            </a:r>
            <a:r>
              <a:rPr lang="en-US" sz="2000" b="0" dirty="0">
                <a:solidFill>
                  <a:srgbClr val="424142"/>
                </a:solidFill>
                <a:effectLst/>
                <a:latin typeface="Georgia" panose="02040502050405020303" pitchFamily="18" charset="0"/>
              </a:rPr>
              <a:t>, excursions, etc.</a:t>
            </a:r>
          </a:p>
          <a:p>
            <a:pPr algn="l" fontAlgn="base"/>
            <a:r>
              <a:rPr lang="en-US" sz="2000" b="0" dirty="0">
                <a:solidFill>
                  <a:srgbClr val="424142"/>
                </a:solidFill>
                <a:effectLst/>
                <a:latin typeface="Georgia" panose="02040502050405020303" pitchFamily="18" charset="0"/>
              </a:rPr>
              <a:t>(viii) Voluntary agencies and Panchayat Raj institutions will be involved in establishing of non-formal education </a:t>
            </a:r>
            <a:r>
              <a:rPr lang="en-US" sz="2000" b="0" dirty="0" err="1">
                <a:solidFill>
                  <a:srgbClr val="424142"/>
                </a:solidFill>
                <a:effectLst/>
                <a:latin typeface="Georgia" panose="02040502050405020303" pitchFamily="18" charset="0"/>
              </a:rPr>
              <a:t>centres</a:t>
            </a:r>
            <a:r>
              <a:rPr lang="en-US" sz="2000" b="0" dirty="0">
                <a:solidFill>
                  <a:srgbClr val="424142"/>
                </a:solidFill>
                <a:effectLst/>
                <a:latin typeface="Georgia" panose="02040502050405020303" pitchFamily="18" charset="0"/>
              </a:rPr>
              <a:t> and the government will take over the onus of providing adequate and timely funds to these agencies.</a:t>
            </a:r>
          </a:p>
        </p:txBody>
      </p:sp>
      <p:sp>
        <p:nvSpPr>
          <p:cNvPr id="2" name="Rectangle 1">
            <a:extLst>
              <a:ext uri="{FF2B5EF4-FFF2-40B4-BE49-F238E27FC236}">
                <a16:creationId xmlns:a16="http://schemas.microsoft.com/office/drawing/2014/main" id="{2A8405E4-11EF-49BA-94B1-BA663F156EE3}"/>
              </a:ext>
            </a:extLst>
          </p:cNvPr>
          <p:cNvSpPr/>
          <p:nvPr/>
        </p:nvSpPr>
        <p:spPr>
          <a:xfrm>
            <a:off x="-400050" y="75740"/>
            <a:ext cx="12180718" cy="523220"/>
          </a:xfrm>
          <a:prstGeom prst="rect">
            <a:avLst/>
          </a:prstGeom>
          <a:noFill/>
        </p:spPr>
        <p:txBody>
          <a:bodyPr wrap="square" lIns="91440" tIns="45720" rIns="91440" bIns="45720">
            <a:spAutoFit/>
          </a:bodyPr>
          <a:lstStyle/>
          <a:p>
            <a:pPr algn="ctr"/>
            <a:r>
              <a:rPr lang="en-US" sz="2800" b="1" i="0" dirty="0">
                <a:solidFill>
                  <a:srgbClr val="FF0000"/>
                </a:solidFill>
                <a:effectLst/>
                <a:latin typeface="Georgia" panose="02040502050405020303" pitchFamily="18" charset="0"/>
              </a:rPr>
              <a:t>Re-</a:t>
            </a:r>
            <a:r>
              <a:rPr lang="en-US" sz="2800" b="1" i="0" dirty="0" err="1">
                <a:solidFill>
                  <a:srgbClr val="FF0000"/>
                </a:solidFill>
                <a:effectLst/>
                <a:latin typeface="Georgia" panose="02040502050405020303" pitchFamily="18" charset="0"/>
              </a:rPr>
              <a:t>Organisation</a:t>
            </a:r>
            <a:r>
              <a:rPr lang="en-US" sz="2800" b="1" i="0" dirty="0">
                <a:solidFill>
                  <a:srgbClr val="FF0000"/>
                </a:solidFill>
                <a:effectLst/>
                <a:latin typeface="Georgia" panose="02040502050405020303" pitchFamily="18" charset="0"/>
              </a:rPr>
              <a:t> of Education  of Different Stages</a:t>
            </a:r>
            <a:endParaRPr lang="en-US" sz="28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1205185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C585E-F26F-4652-8A9D-83D2C81E8873}"/>
              </a:ext>
            </a:extLst>
          </p:cNvPr>
          <p:cNvSpPr txBox="1"/>
          <p:nvPr/>
        </p:nvSpPr>
        <p:spPr>
          <a:xfrm>
            <a:off x="745724" y="461639"/>
            <a:ext cx="11026065" cy="5355312"/>
          </a:xfrm>
          <a:prstGeom prst="rect">
            <a:avLst/>
          </a:prstGeom>
          <a:noFill/>
        </p:spPr>
        <p:txBody>
          <a:bodyPr wrap="square">
            <a:spAutoFit/>
          </a:bodyPr>
          <a:lstStyle/>
          <a:p>
            <a:pPr algn="l" fontAlgn="base"/>
            <a:r>
              <a:rPr lang="en-US" b="1" dirty="0">
                <a:solidFill>
                  <a:srgbClr val="FF0000"/>
                </a:solidFill>
                <a:effectLst/>
                <a:latin typeface="Georgia" panose="02040502050405020303" pitchFamily="18" charset="0"/>
              </a:rPr>
              <a:t>Secondary Education:</a:t>
            </a:r>
            <a:endParaRPr lang="en-US" b="0" dirty="0">
              <a:solidFill>
                <a:srgbClr val="FF0000"/>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Values of Secondary Education</a:t>
            </a:r>
          </a:p>
          <a:p>
            <a:pPr algn="l" fontAlgn="base"/>
            <a:r>
              <a:rPr lang="en-US" b="0" dirty="0">
                <a:solidFill>
                  <a:srgbClr val="424142"/>
                </a:solidFill>
                <a:effectLst/>
                <a:latin typeface="Georgia" panose="02040502050405020303" pitchFamily="18" charset="0"/>
              </a:rPr>
              <a:t>(ii) It begins to expose pupils to the differentiated roles of science, humanities and so sciences.</a:t>
            </a:r>
          </a:p>
          <a:p>
            <a:pPr algn="l" fontAlgn="base"/>
            <a:r>
              <a:rPr lang="en-US" b="0" dirty="0">
                <a:solidFill>
                  <a:srgbClr val="424142"/>
                </a:solidFill>
                <a:effectLst/>
                <a:latin typeface="Georgia" panose="02040502050405020303" pitchFamily="18" charset="0"/>
              </a:rPr>
              <a:t>(iii) Provides children with a sense of history and national perspective and gives the opportunities to decipher their constitutional duties and rights as citizens.</a:t>
            </a:r>
          </a:p>
          <a:p>
            <a:pPr algn="l" fontAlgn="base"/>
            <a:r>
              <a:rPr lang="en-US" b="0" dirty="0">
                <a:solidFill>
                  <a:srgbClr val="424142"/>
                </a:solidFill>
                <a:effectLst/>
                <a:latin typeface="Georgia" panose="02040502050405020303" pitchFamily="18" charset="0"/>
              </a:rPr>
              <a:t>(iv) Conscious internalization of healthy work ethos and of the values of human and composite culture will be brought about through appropriate curricula.</a:t>
            </a:r>
          </a:p>
          <a:p>
            <a:pPr algn="l" fontAlgn="base"/>
            <a:r>
              <a:rPr lang="en-US" b="0" dirty="0">
                <a:solidFill>
                  <a:srgbClr val="424142"/>
                </a:solidFill>
                <a:effectLst/>
                <a:latin typeface="Georgia" panose="02040502050405020303" pitchFamily="18" charset="0"/>
              </a:rPr>
              <a:t>(v) </a:t>
            </a:r>
            <a:r>
              <a:rPr lang="en-US" b="0" dirty="0" err="1">
                <a:solidFill>
                  <a:srgbClr val="424142"/>
                </a:solidFill>
                <a:effectLst/>
                <a:latin typeface="Georgia" panose="02040502050405020303" pitchFamily="18" charset="0"/>
              </a:rPr>
              <a:t>Vocationalisation</a:t>
            </a:r>
            <a:r>
              <a:rPr lang="en-US" b="0" dirty="0">
                <a:solidFill>
                  <a:srgbClr val="424142"/>
                </a:solidFill>
                <a:effectLst/>
                <a:latin typeface="Georgia" panose="02040502050405020303" pitchFamily="18" charset="0"/>
              </a:rPr>
              <a:t> through </a:t>
            </a:r>
            <a:r>
              <a:rPr lang="en-US" b="0" dirty="0" err="1">
                <a:solidFill>
                  <a:srgbClr val="424142"/>
                </a:solidFill>
                <a:effectLst/>
                <a:latin typeface="Georgia" panose="02040502050405020303" pitchFamily="18" charset="0"/>
              </a:rPr>
              <a:t>specialised</a:t>
            </a:r>
            <a:r>
              <a:rPr lang="en-US" b="0" dirty="0">
                <a:solidFill>
                  <a:srgbClr val="424142"/>
                </a:solidFill>
                <a:effectLst/>
                <a:latin typeface="Georgia" panose="02040502050405020303" pitchFamily="18" charset="0"/>
              </a:rPr>
              <a:t> institutions or through the refashioning of secondary education can at this stage, provide valuable man power for economic growth.</a:t>
            </a:r>
          </a:p>
          <a:p>
            <a:pPr algn="l" fontAlgn="base"/>
            <a:r>
              <a:rPr lang="en-US" b="0" dirty="0">
                <a:solidFill>
                  <a:srgbClr val="424142"/>
                </a:solidFill>
                <a:effectLst/>
                <a:latin typeface="Georgia" panose="02040502050405020303" pitchFamily="18" charset="0"/>
              </a:rPr>
              <a:t>(vi) Access to secondary education will be widened to cover areas un-served by it at present.</a:t>
            </a:r>
          </a:p>
          <a:p>
            <a:pPr algn="l" fontAlgn="base"/>
            <a:r>
              <a:rPr lang="en-US" b="1" dirty="0">
                <a:solidFill>
                  <a:srgbClr val="424142"/>
                </a:solidFill>
                <a:effectLst/>
                <a:latin typeface="Georgia" panose="02040502050405020303" pitchFamily="18" charset="0"/>
              </a:rPr>
              <a:t>(</a:t>
            </a:r>
            <a:r>
              <a:rPr lang="en-US" b="1" dirty="0">
                <a:solidFill>
                  <a:srgbClr val="FF0000"/>
                </a:solidFill>
                <a:effectLst/>
                <a:latin typeface="Georgia" panose="02040502050405020303" pitchFamily="18" charset="0"/>
              </a:rPr>
              <a:t>ii) Pace-Setting Schools</a:t>
            </a:r>
            <a:r>
              <a:rPr lang="en-US" b="0" dirty="0">
                <a:solidFill>
                  <a:srgbClr val="FF0000"/>
                </a:solidFill>
                <a:effectLst/>
                <a:latin typeface="Georgia" panose="02040502050405020303" pitchFamily="18" charset="0"/>
              </a:rPr>
              <a:t>:</a:t>
            </a:r>
          </a:p>
          <a:p>
            <a:pPr algn="l" fontAlgn="base"/>
            <a:r>
              <a:rPr lang="en-US" b="0" dirty="0">
                <a:solidFill>
                  <a:srgbClr val="424142"/>
                </a:solidFill>
                <a:effectLst/>
                <a:latin typeface="Georgia" panose="02040502050405020303" pitchFamily="18" charset="0"/>
              </a:rPr>
              <a:t>Pace-setting schools or </a:t>
            </a:r>
            <a:r>
              <a:rPr lang="en-US" b="0" dirty="0" err="1">
                <a:solidFill>
                  <a:srgbClr val="424142"/>
                </a:solidFill>
                <a:effectLst/>
                <a:latin typeface="Georgia" panose="02040502050405020303" pitchFamily="18" charset="0"/>
              </a:rPr>
              <a:t>Novodaya</a:t>
            </a:r>
            <a:r>
              <a:rPr lang="en-US" b="0" dirty="0">
                <a:solidFill>
                  <a:srgbClr val="424142"/>
                </a:solidFill>
                <a:effectLst/>
                <a:latin typeface="Georgia" panose="02040502050405020303" pitchFamily="18" charset="0"/>
              </a:rPr>
              <a:t> </a:t>
            </a:r>
            <a:r>
              <a:rPr lang="en-US" b="0" dirty="0" err="1">
                <a:solidFill>
                  <a:srgbClr val="424142"/>
                </a:solidFill>
                <a:effectLst/>
                <a:latin typeface="Georgia" panose="02040502050405020303" pitchFamily="18" charset="0"/>
              </a:rPr>
              <a:t>Vidyalayas</a:t>
            </a:r>
            <a:r>
              <a:rPr lang="en-US" b="0" dirty="0">
                <a:solidFill>
                  <a:srgbClr val="424142"/>
                </a:solidFill>
                <a:effectLst/>
                <a:latin typeface="Georgia" panose="02040502050405020303" pitchFamily="18" charset="0"/>
              </a:rPr>
              <a:t> will be established in various parts of country to provide opportunities to children with special talent or aptitude to proceed at’ faster rate by making good quality education available to them irrespective of their capacity to for it.</a:t>
            </a:r>
          </a:p>
          <a:p>
            <a:pPr algn="l" fontAlgn="base"/>
            <a:r>
              <a:rPr lang="en-US" b="1" dirty="0">
                <a:solidFill>
                  <a:srgbClr val="FF0000"/>
                </a:solidFill>
                <a:effectLst/>
                <a:latin typeface="Georgia" panose="02040502050405020303" pitchFamily="18" charset="0"/>
              </a:rPr>
              <a:t>The broad aims will be:</a:t>
            </a:r>
            <a:endParaRPr lang="en-US" b="0" dirty="0">
              <a:solidFill>
                <a:srgbClr val="FF0000"/>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To serve the objective of excellence coupled with a sense of equity and justice.</a:t>
            </a:r>
          </a:p>
          <a:p>
            <a:pPr algn="l" fontAlgn="base"/>
            <a:r>
              <a:rPr lang="en-US" b="0" dirty="0">
                <a:solidFill>
                  <a:srgbClr val="424142"/>
                </a:solidFill>
                <a:effectLst/>
                <a:latin typeface="Georgia" panose="02040502050405020303" pitchFamily="18" charset="0"/>
              </a:rPr>
              <a:t>(ii) To promote national integration by providing opportunities to learn and live together.</a:t>
            </a:r>
          </a:p>
          <a:p>
            <a:pPr algn="l" fontAlgn="base"/>
            <a:r>
              <a:rPr lang="en-US" b="0" dirty="0">
                <a:solidFill>
                  <a:srgbClr val="424142"/>
                </a:solidFill>
                <a:effectLst/>
                <a:latin typeface="Georgia" panose="02040502050405020303" pitchFamily="18" charset="0"/>
              </a:rPr>
              <a:t>(iii) To develop their full potential.</a:t>
            </a:r>
          </a:p>
          <a:p>
            <a:pPr algn="l" fontAlgn="base"/>
            <a:r>
              <a:rPr lang="en-US" b="0" dirty="0">
                <a:solidFill>
                  <a:srgbClr val="424142"/>
                </a:solidFill>
                <a:effectLst/>
                <a:latin typeface="Georgia" panose="02040502050405020303" pitchFamily="18" charset="0"/>
              </a:rPr>
              <a:t>(iv) To become catalyst of a nation-wide </a:t>
            </a:r>
            <a:r>
              <a:rPr lang="en-US" b="0" dirty="0" err="1">
                <a:solidFill>
                  <a:srgbClr val="424142"/>
                </a:solidFill>
                <a:effectLst/>
                <a:latin typeface="Georgia" panose="02040502050405020303" pitchFamily="18" charset="0"/>
              </a:rPr>
              <a:t>programme</a:t>
            </a:r>
            <a:r>
              <a:rPr lang="en-US" b="0" dirty="0">
                <a:solidFill>
                  <a:srgbClr val="424142"/>
                </a:solidFill>
                <a:effectLst/>
                <a:latin typeface="Georgia" panose="02040502050405020303" pitchFamily="18" charset="0"/>
              </a:rPr>
              <a:t> of school improvement.</a:t>
            </a:r>
          </a:p>
        </p:txBody>
      </p:sp>
      <p:sp>
        <p:nvSpPr>
          <p:cNvPr id="2" name="Rectangle 1">
            <a:extLst>
              <a:ext uri="{FF2B5EF4-FFF2-40B4-BE49-F238E27FC236}">
                <a16:creationId xmlns:a16="http://schemas.microsoft.com/office/drawing/2014/main" id="{B3084B1B-CC16-4122-B902-51A9A52BC6E1}"/>
              </a:ext>
            </a:extLst>
          </p:cNvPr>
          <p:cNvSpPr/>
          <p:nvPr/>
        </p:nvSpPr>
        <p:spPr>
          <a:xfrm>
            <a:off x="-2780789" y="114300"/>
            <a:ext cx="14552578" cy="523220"/>
          </a:xfrm>
          <a:prstGeom prst="rect">
            <a:avLst/>
          </a:prstGeom>
          <a:noFill/>
        </p:spPr>
        <p:txBody>
          <a:bodyPr wrap="square" lIns="91440" tIns="45720" rIns="91440" bIns="45720">
            <a:spAutoFit/>
          </a:bodyPr>
          <a:lstStyle/>
          <a:p>
            <a:pPr algn="ctr"/>
            <a:r>
              <a:rPr lang="en-US" sz="2800" b="1" i="0" dirty="0">
                <a:solidFill>
                  <a:srgbClr val="FF0000"/>
                </a:solidFill>
                <a:effectLst/>
                <a:latin typeface="Georgia" panose="02040502050405020303" pitchFamily="18" charset="0"/>
              </a:rPr>
              <a:t>Re-</a:t>
            </a:r>
            <a:r>
              <a:rPr lang="en-US" sz="2800" b="1" i="0" dirty="0" err="1">
                <a:solidFill>
                  <a:srgbClr val="FF0000"/>
                </a:solidFill>
                <a:effectLst/>
                <a:latin typeface="Georgia" panose="02040502050405020303" pitchFamily="18" charset="0"/>
              </a:rPr>
              <a:t>Organisation</a:t>
            </a:r>
            <a:r>
              <a:rPr lang="en-US" sz="2800" b="1" i="0" dirty="0">
                <a:solidFill>
                  <a:srgbClr val="FF0000"/>
                </a:solidFill>
                <a:effectLst/>
                <a:latin typeface="Georgia" panose="02040502050405020303" pitchFamily="18" charset="0"/>
              </a:rPr>
              <a:t> of Education  of Different Stages</a:t>
            </a:r>
            <a:endParaRPr lang="en-US" sz="28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52180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55BC11-FB43-4728-99BB-7E7D23694324}"/>
              </a:ext>
            </a:extLst>
          </p:cNvPr>
          <p:cNvSpPr txBox="1"/>
          <p:nvPr/>
        </p:nvSpPr>
        <p:spPr>
          <a:xfrm>
            <a:off x="550416" y="204186"/>
            <a:ext cx="11443316" cy="6186309"/>
          </a:xfrm>
          <a:prstGeom prst="rect">
            <a:avLst/>
          </a:prstGeom>
          <a:noFill/>
        </p:spPr>
        <p:txBody>
          <a:bodyPr wrap="square">
            <a:spAutoFit/>
          </a:bodyPr>
          <a:lstStyle/>
          <a:p>
            <a:pPr algn="l" fontAlgn="base"/>
            <a:r>
              <a:rPr lang="en-US" b="1" dirty="0">
                <a:solidFill>
                  <a:srgbClr val="424142"/>
                </a:solidFill>
                <a:effectLst/>
                <a:latin typeface="Georgia" panose="02040502050405020303" pitchFamily="18" charset="0"/>
              </a:rPr>
              <a:t> </a:t>
            </a:r>
            <a:r>
              <a:rPr lang="en-US" b="1" dirty="0" err="1">
                <a:solidFill>
                  <a:srgbClr val="FF0000"/>
                </a:solidFill>
                <a:effectLst/>
                <a:latin typeface="Georgia" panose="02040502050405020303" pitchFamily="18" charset="0"/>
              </a:rPr>
              <a:t>Vocationalisation</a:t>
            </a:r>
            <a:r>
              <a:rPr lang="en-US" b="1" dirty="0">
                <a:solidFill>
                  <a:srgbClr val="FF0000"/>
                </a:solidFill>
                <a:effectLst/>
                <a:latin typeface="Georgia" panose="02040502050405020303" pitchFamily="18" charset="0"/>
              </a:rPr>
              <a:t> of Education</a:t>
            </a:r>
            <a:r>
              <a:rPr lang="en-US" b="0" dirty="0">
                <a:solidFill>
                  <a:srgbClr val="FF0000"/>
                </a:solidFill>
                <a:effectLst/>
                <a:latin typeface="Georgia" panose="02040502050405020303" pitchFamily="18" charset="0"/>
              </a:rPr>
              <a:t>:</a:t>
            </a:r>
          </a:p>
          <a:p>
            <a:pPr algn="l" fontAlgn="base"/>
            <a:r>
              <a:rPr lang="en-US" b="0" dirty="0" err="1">
                <a:solidFill>
                  <a:srgbClr val="424142"/>
                </a:solidFill>
                <a:effectLst/>
                <a:latin typeface="Georgia" panose="02040502050405020303" pitchFamily="18" charset="0"/>
              </a:rPr>
              <a:t>Vocationalisation</a:t>
            </a:r>
            <a:r>
              <a:rPr lang="en-US" b="0" dirty="0">
                <a:solidFill>
                  <a:srgbClr val="424142"/>
                </a:solidFill>
                <a:effectLst/>
                <a:latin typeface="Georgia" panose="02040502050405020303" pitchFamily="18" charset="0"/>
              </a:rPr>
              <a:t> has received a top priority in the NPE ’86.</a:t>
            </a:r>
          </a:p>
          <a:p>
            <a:pPr algn="l" fontAlgn="base"/>
            <a:r>
              <a:rPr lang="en-US" b="1" dirty="0">
                <a:solidFill>
                  <a:srgbClr val="424142"/>
                </a:solidFill>
                <a:effectLst/>
                <a:latin typeface="Georgia" panose="02040502050405020303" pitchFamily="18" charset="0"/>
              </a:rPr>
              <a:t>The various provisions are as under:</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1. To prepare children for different occupations across various areas of activity.</a:t>
            </a:r>
          </a:p>
          <a:p>
            <a:pPr algn="l" fontAlgn="base"/>
            <a:r>
              <a:rPr lang="en-US" b="0" dirty="0">
                <a:solidFill>
                  <a:srgbClr val="424142"/>
                </a:solidFill>
                <a:effectLst/>
                <a:latin typeface="Georgia" panose="02040502050405020303" pitchFamily="18" charset="0"/>
              </a:rPr>
              <a:t>2. Vocational courses will be started from +2 stages. But, these may also be provided after class VIII.</a:t>
            </a:r>
          </a:p>
          <a:p>
            <a:pPr algn="l" fontAlgn="base"/>
            <a:r>
              <a:rPr lang="en-US" b="0" dirty="0">
                <a:solidFill>
                  <a:srgbClr val="424142"/>
                </a:solidFill>
                <a:effectLst/>
                <a:latin typeface="Georgia" panose="02040502050405020303" pitchFamily="18" charset="0"/>
              </a:rPr>
              <a:t>3. Health related vocational courses will be introduced for effective health planning and health service management.</a:t>
            </a:r>
          </a:p>
          <a:p>
            <a:pPr algn="l" fontAlgn="base"/>
            <a:r>
              <a:rPr lang="en-US" b="0" dirty="0">
                <a:solidFill>
                  <a:srgbClr val="424142"/>
                </a:solidFill>
                <a:effectLst/>
                <a:latin typeface="Georgia" panose="02040502050405020303" pitchFamily="18" charset="0"/>
              </a:rPr>
              <a:t>4. Other vocational courses will also be floated basing upon agriculture, marketing, social services, etc.</a:t>
            </a:r>
          </a:p>
          <a:p>
            <a:pPr algn="l" fontAlgn="base"/>
            <a:r>
              <a:rPr lang="en-US" b="0" dirty="0">
                <a:solidFill>
                  <a:srgbClr val="424142"/>
                </a:solidFill>
                <a:effectLst/>
                <a:latin typeface="Georgia" panose="02040502050405020303" pitchFamily="18" charset="0"/>
              </a:rPr>
              <a:t>5. Emphasis is to be laid upon self-employment.</a:t>
            </a:r>
          </a:p>
          <a:p>
            <a:pPr algn="l" fontAlgn="base"/>
            <a:r>
              <a:rPr lang="en-US" b="0" dirty="0">
                <a:solidFill>
                  <a:srgbClr val="424142"/>
                </a:solidFill>
                <a:effectLst/>
                <a:latin typeface="Georgia" panose="02040502050405020303" pitchFamily="18" charset="0"/>
              </a:rPr>
              <a:t>6. Efforts will also be made for establishment of vocational institutions with a provision for giving justice to the deprived section, women, handicapped and rural students.</a:t>
            </a:r>
          </a:p>
          <a:p>
            <a:pPr algn="l" fontAlgn="base"/>
            <a:r>
              <a:rPr lang="en-US" b="0" dirty="0">
                <a:solidFill>
                  <a:srgbClr val="424142"/>
                </a:solidFill>
                <a:effectLst/>
                <a:latin typeface="Georgia" panose="02040502050405020303" pitchFamily="18" charset="0"/>
              </a:rPr>
              <a:t>7. Care shall be made for professional growth, career improvement, lateral entry into courses of general, technical and professional education through appropriate bridge courses.</a:t>
            </a:r>
          </a:p>
          <a:p>
            <a:pPr algn="l" fontAlgn="base"/>
            <a:r>
              <a:rPr lang="en-US" b="0" dirty="0">
                <a:solidFill>
                  <a:srgbClr val="424142"/>
                </a:solidFill>
                <a:effectLst/>
                <a:latin typeface="Georgia" panose="02040502050405020303" pitchFamily="18" charset="0"/>
              </a:rPr>
              <a:t>8. Non-formal, flexible and need-based vocational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will also be made available to neo-literates, youths who have completed primary education, school drop-outs and persons engaged in work and unemployed or partially employed persons.</a:t>
            </a:r>
          </a:p>
          <a:p>
            <a:pPr algn="l" fontAlgn="base"/>
            <a:r>
              <a:rPr lang="en-US" b="0" dirty="0">
                <a:solidFill>
                  <a:srgbClr val="424142"/>
                </a:solidFill>
                <a:effectLst/>
                <a:latin typeface="Georgia" panose="02040502050405020303" pitchFamily="18" charset="0"/>
              </a:rPr>
              <a:t>9. Tertiary level courses will be </a:t>
            </a:r>
            <a:r>
              <a:rPr lang="en-US" b="0" dirty="0" err="1">
                <a:solidFill>
                  <a:srgbClr val="424142"/>
                </a:solidFill>
                <a:effectLst/>
                <a:latin typeface="Georgia" panose="02040502050405020303" pitchFamily="18" charset="0"/>
              </a:rPr>
              <a:t>organised</a:t>
            </a:r>
            <a:r>
              <a:rPr lang="en-US" b="0" dirty="0">
                <a:solidFill>
                  <a:srgbClr val="424142"/>
                </a:solidFill>
                <a:effectLst/>
                <a:latin typeface="Georgia" panose="02040502050405020303" pitchFamily="18" charset="0"/>
              </a:rPr>
              <a:t> for the youths who completes higher secondary stage of the academic stream and may require vocational courses.</a:t>
            </a:r>
          </a:p>
          <a:p>
            <a:pPr algn="l" fontAlgn="base"/>
            <a:r>
              <a:rPr lang="en-US" b="0" dirty="0">
                <a:solidFill>
                  <a:srgbClr val="424142"/>
                </a:solidFill>
                <a:effectLst/>
                <a:latin typeface="Georgia" panose="02040502050405020303" pitchFamily="18" charset="0"/>
              </a:rPr>
              <a:t>10. Steps will be taken for employment of the products of the courses adequately. Review of courses would be regularly undertaken.</a:t>
            </a:r>
          </a:p>
          <a:p>
            <a:pPr algn="l" fontAlgn="base"/>
            <a:r>
              <a:rPr lang="en-US" b="0" dirty="0">
                <a:solidFill>
                  <a:srgbClr val="424142"/>
                </a:solidFill>
                <a:effectLst/>
                <a:latin typeface="Georgia" panose="02040502050405020303" pitchFamily="18" charset="0"/>
              </a:rPr>
              <a:t>11. For effectiveness of vocational </a:t>
            </a:r>
            <a:r>
              <a:rPr lang="en-US" b="0" dirty="0" err="1">
                <a:solidFill>
                  <a:srgbClr val="424142"/>
                </a:solidFill>
                <a:effectLst/>
                <a:latin typeface="Georgia" panose="02040502050405020303" pitchFamily="18" charset="0"/>
              </a:rPr>
              <a:t>programme</a:t>
            </a:r>
            <a:r>
              <a:rPr lang="en-US" b="0" dirty="0">
                <a:solidFill>
                  <a:srgbClr val="424142"/>
                </a:solidFill>
                <a:effectLst/>
                <a:latin typeface="Georgia" panose="02040502050405020303" pitchFamily="18" charset="0"/>
              </a:rPr>
              <a:t>, it is quite necessary to organize an effective, time-tested management system.</a:t>
            </a:r>
          </a:p>
        </p:txBody>
      </p:sp>
      <p:sp>
        <p:nvSpPr>
          <p:cNvPr id="2" name="Rectangle 1">
            <a:extLst>
              <a:ext uri="{FF2B5EF4-FFF2-40B4-BE49-F238E27FC236}">
                <a16:creationId xmlns:a16="http://schemas.microsoft.com/office/drawing/2014/main" id="{6CFA1B82-9F3B-48E3-B182-685729C37F16}"/>
              </a:ext>
            </a:extLst>
          </p:cNvPr>
          <p:cNvSpPr/>
          <p:nvPr/>
        </p:nvSpPr>
        <p:spPr>
          <a:xfrm>
            <a:off x="4448175" y="114300"/>
            <a:ext cx="7743826" cy="830997"/>
          </a:xfrm>
          <a:prstGeom prst="rect">
            <a:avLst/>
          </a:prstGeom>
          <a:noFill/>
        </p:spPr>
        <p:txBody>
          <a:bodyPr wrap="square" lIns="91440" tIns="45720" rIns="91440" bIns="45720">
            <a:spAutoFit/>
          </a:bodyPr>
          <a:lstStyle/>
          <a:p>
            <a:pPr algn="ctr"/>
            <a:r>
              <a:rPr lang="en-US" sz="2400" b="1" i="0" dirty="0">
                <a:solidFill>
                  <a:srgbClr val="FF0000"/>
                </a:solidFill>
                <a:effectLst/>
                <a:latin typeface="Georgia" panose="02040502050405020303" pitchFamily="18" charset="0"/>
              </a:rPr>
              <a:t>Re-</a:t>
            </a:r>
            <a:r>
              <a:rPr lang="en-US" sz="2400" b="1" i="0" dirty="0" err="1">
                <a:solidFill>
                  <a:srgbClr val="FF0000"/>
                </a:solidFill>
                <a:effectLst/>
                <a:latin typeface="Georgia" panose="02040502050405020303" pitchFamily="18" charset="0"/>
              </a:rPr>
              <a:t>Organisation</a:t>
            </a:r>
            <a:r>
              <a:rPr lang="en-US" sz="2400" b="1" i="0" dirty="0">
                <a:solidFill>
                  <a:srgbClr val="FF0000"/>
                </a:solidFill>
                <a:effectLst/>
                <a:latin typeface="Georgia" panose="02040502050405020303" pitchFamily="18" charset="0"/>
              </a:rPr>
              <a:t> of Education of Different Stages</a:t>
            </a:r>
            <a:endParaRPr lang="en-US" sz="24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25459096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24EB7-989C-4D52-BC46-E66B23196EC9}"/>
              </a:ext>
            </a:extLst>
          </p:cNvPr>
          <p:cNvSpPr txBox="1"/>
          <p:nvPr/>
        </p:nvSpPr>
        <p:spPr>
          <a:xfrm>
            <a:off x="1118586" y="417250"/>
            <a:ext cx="9543496" cy="5909310"/>
          </a:xfrm>
          <a:prstGeom prst="rect">
            <a:avLst/>
          </a:prstGeom>
          <a:noFill/>
        </p:spPr>
        <p:txBody>
          <a:bodyPr wrap="square">
            <a:spAutoFit/>
          </a:bodyPr>
          <a:lstStyle/>
          <a:p>
            <a:pPr algn="l" fontAlgn="base"/>
            <a:r>
              <a:rPr lang="en-US" b="1" dirty="0">
                <a:solidFill>
                  <a:srgbClr val="FF0000"/>
                </a:solidFill>
                <a:effectLst/>
                <a:latin typeface="Georgia" panose="02040502050405020303" pitchFamily="18" charset="0"/>
              </a:rPr>
              <a:t>Higher Education:</a:t>
            </a:r>
            <a:endParaRPr lang="en-US" b="0" dirty="0">
              <a:solidFill>
                <a:srgbClr val="FF0000"/>
              </a:solidFill>
              <a:effectLst/>
              <a:latin typeface="Georgia" panose="02040502050405020303" pitchFamily="18" charset="0"/>
            </a:endParaRPr>
          </a:p>
          <a:p>
            <a:pPr algn="l" fontAlgn="base"/>
            <a:r>
              <a:rPr lang="en-US" b="1" dirty="0">
                <a:solidFill>
                  <a:srgbClr val="424142"/>
                </a:solidFill>
                <a:effectLst/>
                <a:latin typeface="Georgia" panose="02040502050405020303" pitchFamily="18" charset="0"/>
              </a:rPr>
              <a:t>The policy spells out the following:</a:t>
            </a:r>
            <a:endParaRPr lang="en-US" b="0" dirty="0">
              <a:solidFill>
                <a:srgbClr val="424142"/>
              </a:solidFill>
              <a:effectLst/>
              <a:latin typeface="Georgia" panose="02040502050405020303" pitchFamily="18" charset="0"/>
            </a:endParaRPr>
          </a:p>
          <a:p>
            <a:pPr algn="l" fontAlgn="base"/>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Autonomous colleges will be developed in large numbers. The creation of autonomous departments within universities on a selective basis will be given a fillip.</a:t>
            </a:r>
          </a:p>
          <a:p>
            <a:pPr algn="l" fontAlgn="base"/>
            <a:r>
              <a:rPr lang="en-US" b="0" dirty="0">
                <a:solidFill>
                  <a:srgbClr val="424142"/>
                </a:solidFill>
                <a:effectLst/>
                <a:latin typeface="Georgia" panose="02040502050405020303" pitchFamily="18" charset="0"/>
              </a:rPr>
              <a:t>ii. The courses and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of college education will be redesigned to meet the demands of specialization better. There would be given emphasis on linguistic competence and course combination.</a:t>
            </a:r>
          </a:p>
          <a:p>
            <a:pPr algn="l" fontAlgn="base"/>
            <a:r>
              <a:rPr lang="en-US" b="0" dirty="0">
                <a:solidFill>
                  <a:srgbClr val="424142"/>
                </a:solidFill>
                <a:effectLst/>
                <a:latin typeface="Georgia" panose="02040502050405020303" pitchFamily="18" charset="0"/>
              </a:rPr>
              <a:t>iii. State level planning and co-ordination will be done through Councils of Higher Education. The UGC and these Councils will develop method jointly to keep a watch on standards.</a:t>
            </a:r>
          </a:p>
          <a:p>
            <a:pPr algn="l" fontAlgn="base"/>
            <a:r>
              <a:rPr lang="en-US" b="0" dirty="0">
                <a:solidFill>
                  <a:srgbClr val="424142"/>
                </a:solidFill>
                <a:effectLst/>
                <a:latin typeface="Georgia" panose="02040502050405020303" pitchFamily="18" charset="0"/>
              </a:rPr>
              <a:t>iv. Admission will be regulated according to capacity.</a:t>
            </a:r>
          </a:p>
          <a:p>
            <a:pPr algn="l" fontAlgn="base"/>
            <a:r>
              <a:rPr lang="en-US" b="0" dirty="0">
                <a:solidFill>
                  <a:srgbClr val="424142"/>
                </a:solidFill>
                <a:effectLst/>
                <a:latin typeface="Georgia" panose="02040502050405020303" pitchFamily="18" charset="0"/>
              </a:rPr>
              <a:t>v. Methods of teaching will be supplemented by audio-visual aids and electronic gadgets. Development of latest curricula and material, research and teacher orientation will receive close attention.</a:t>
            </a:r>
          </a:p>
          <a:p>
            <a:pPr algn="l" fontAlgn="base"/>
            <a:r>
              <a:rPr lang="en-US" b="0" dirty="0">
                <a:solidFill>
                  <a:srgbClr val="424142"/>
                </a:solidFill>
                <a:effectLst/>
                <a:latin typeface="Georgia" panose="02040502050405020303" pitchFamily="18" charset="0"/>
              </a:rPr>
              <a:t>vi. For ensuring quality research, suitable steps will be taken by UGC for enhancing support services in the universities. Research in Indology, humanities and social sciences will receive adequate support. Setting up of national research facilities within the university system with proper management will be accorded top priority.</a:t>
            </a:r>
          </a:p>
          <a:p>
            <a:pPr algn="l" fontAlgn="base"/>
            <a:r>
              <a:rPr lang="en-US" b="0" dirty="0">
                <a:solidFill>
                  <a:srgbClr val="424142"/>
                </a:solidFill>
                <a:effectLst/>
                <a:latin typeface="Georgia" panose="02040502050405020303" pitchFamily="18" charset="0"/>
              </a:rPr>
              <a:t>vii. A national body spanning higher education in general, and sprawling over agricultural, medical, technical, legal and other professional fields in particular, will be set up in the interest of greater co-ordination and consistency in policy.</a:t>
            </a:r>
          </a:p>
        </p:txBody>
      </p:sp>
      <p:sp>
        <p:nvSpPr>
          <p:cNvPr id="2" name="Rectangle 1">
            <a:extLst>
              <a:ext uri="{FF2B5EF4-FFF2-40B4-BE49-F238E27FC236}">
                <a16:creationId xmlns:a16="http://schemas.microsoft.com/office/drawing/2014/main" id="{233383F9-2C0E-43A8-8557-A0ADACF18516}"/>
              </a:ext>
            </a:extLst>
          </p:cNvPr>
          <p:cNvSpPr/>
          <p:nvPr/>
        </p:nvSpPr>
        <p:spPr>
          <a:xfrm>
            <a:off x="314325" y="76203"/>
            <a:ext cx="11553824" cy="523220"/>
          </a:xfrm>
          <a:prstGeom prst="rect">
            <a:avLst/>
          </a:prstGeom>
          <a:noFill/>
        </p:spPr>
        <p:txBody>
          <a:bodyPr wrap="square" lIns="91440" tIns="45720" rIns="91440" bIns="45720">
            <a:spAutoFit/>
          </a:bodyPr>
          <a:lstStyle/>
          <a:p>
            <a:pPr algn="ctr"/>
            <a:r>
              <a:rPr lang="en-US" sz="2800" b="1" i="0" dirty="0">
                <a:solidFill>
                  <a:srgbClr val="FF0000"/>
                </a:solidFill>
                <a:effectLst/>
                <a:latin typeface="Georgia" panose="02040502050405020303" pitchFamily="18" charset="0"/>
              </a:rPr>
              <a:t>Re-</a:t>
            </a:r>
            <a:r>
              <a:rPr lang="en-US" sz="2800" b="1" i="0" dirty="0" err="1">
                <a:solidFill>
                  <a:srgbClr val="FF0000"/>
                </a:solidFill>
                <a:effectLst/>
                <a:latin typeface="Georgia" panose="02040502050405020303" pitchFamily="18" charset="0"/>
              </a:rPr>
              <a:t>Organisation</a:t>
            </a:r>
            <a:r>
              <a:rPr lang="en-US" sz="2800" b="1" i="0" dirty="0">
                <a:solidFill>
                  <a:srgbClr val="FF0000"/>
                </a:solidFill>
                <a:effectLst/>
                <a:latin typeface="Georgia" panose="02040502050405020303" pitchFamily="18" charset="0"/>
              </a:rPr>
              <a:t> of Education  of Different Stages</a:t>
            </a:r>
            <a:endParaRPr lang="en-US" sz="28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2656812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CCE921-D96C-472B-8667-E9096D2CD4C5}"/>
              </a:ext>
            </a:extLst>
          </p:cNvPr>
          <p:cNvSpPr txBox="1"/>
          <p:nvPr/>
        </p:nvSpPr>
        <p:spPr>
          <a:xfrm>
            <a:off x="674703" y="199565"/>
            <a:ext cx="8467077" cy="6186309"/>
          </a:xfrm>
          <a:prstGeom prst="rect">
            <a:avLst/>
          </a:prstGeom>
          <a:noFill/>
        </p:spPr>
        <p:txBody>
          <a:bodyPr wrap="square">
            <a:spAutoFit/>
          </a:bodyPr>
          <a:lstStyle/>
          <a:p>
            <a:pPr algn="l" fontAlgn="base"/>
            <a:r>
              <a:rPr lang="en-US" b="1" dirty="0">
                <a:solidFill>
                  <a:srgbClr val="FF0000"/>
                </a:solidFill>
                <a:effectLst/>
                <a:latin typeface="Georgia" panose="02040502050405020303" pitchFamily="18" charset="0"/>
              </a:rPr>
              <a:t>Open University and Distance Learning</a:t>
            </a:r>
            <a:r>
              <a:rPr lang="en-US" b="1" dirty="0">
                <a:solidFill>
                  <a:srgbClr val="424142"/>
                </a:solidFill>
                <a:effectLst/>
                <a:latin typeface="Georgia" panose="02040502050405020303" pitchFamily="18" charset="0"/>
              </a:rPr>
              <a:t>:</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The Open University system will be initiated in order to augment opportunities for higher education and an instrument of democratizing education.</a:t>
            </a:r>
          </a:p>
          <a:p>
            <a:pPr algn="l" fontAlgn="base"/>
            <a:r>
              <a:rPr lang="en-US" b="0" dirty="0">
                <a:solidFill>
                  <a:srgbClr val="424142"/>
                </a:solidFill>
                <a:effectLst/>
                <a:latin typeface="Georgia" panose="02040502050405020303" pitchFamily="18" charset="0"/>
              </a:rPr>
              <a:t>(ii) IGNOU established in 1985 will be strengthened for fulfillment of the above objectives.</a:t>
            </a:r>
          </a:p>
          <a:p>
            <a:pPr algn="l" fontAlgn="base"/>
            <a:r>
              <a:rPr lang="en-US" b="0" dirty="0">
                <a:solidFill>
                  <a:srgbClr val="424142"/>
                </a:solidFill>
                <a:effectLst/>
                <a:latin typeface="Georgia" panose="02040502050405020303" pitchFamily="18" charset="0"/>
              </a:rPr>
              <a:t>(iii) This potent instrument will have to be developed with care and caution.</a:t>
            </a:r>
          </a:p>
          <a:p>
            <a:pPr algn="l" fontAlgn="base"/>
            <a:r>
              <a:rPr lang="en-US" b="1" dirty="0">
                <a:solidFill>
                  <a:srgbClr val="FF0000"/>
                </a:solidFill>
                <a:effectLst/>
                <a:latin typeface="Georgia" panose="02040502050405020303" pitchFamily="18" charset="0"/>
              </a:rPr>
              <a:t>Delinking Degrees from Jobs:</a:t>
            </a:r>
            <a:endParaRPr lang="en-US" b="0" dirty="0">
              <a:solidFill>
                <a:srgbClr val="FF0000"/>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 beginning will be made in delinking degrees from jobs in selected areas. It will be applied in services for which a university degree need not be a necessary qualification. Its implementation will lead to a refashioning of job specific courses and afford greater justice to those candidates, who despite being equipped for a given job, are unable to get it because of an unnecessary preference for graduate candidates.</a:t>
            </a:r>
          </a:p>
          <a:p>
            <a:pPr algn="l" fontAlgn="base"/>
            <a:r>
              <a:rPr lang="en-US" b="0" dirty="0">
                <a:solidFill>
                  <a:srgbClr val="424142"/>
                </a:solidFill>
                <a:effectLst/>
                <a:latin typeface="Georgia" panose="02040502050405020303" pitchFamily="18" charset="0"/>
              </a:rPr>
              <a:t>To augment delinking, an appropriate machinery such as National Testing Service will established in appropriate phases to conduct tests on a voluntary services to determine the suitability of candidates for specified jobs and to pave the way for the emergence of norms of comparable competence across the nation.</a:t>
            </a:r>
          </a:p>
          <a:p>
            <a:pPr algn="l" fontAlgn="base"/>
            <a:r>
              <a:rPr lang="en-US" b="1" dirty="0">
                <a:solidFill>
                  <a:srgbClr val="FF0000"/>
                </a:solidFill>
                <a:effectLst/>
                <a:latin typeface="Georgia" panose="02040502050405020303" pitchFamily="18" charset="0"/>
              </a:rPr>
              <a:t>Rural University</a:t>
            </a:r>
            <a:r>
              <a:rPr lang="en-US" b="0" dirty="0">
                <a:solidFill>
                  <a:srgbClr val="FF0000"/>
                </a:solidFill>
                <a:effectLst/>
                <a:latin typeface="Georgia" panose="02040502050405020303" pitchFamily="18" charset="0"/>
              </a:rPr>
              <a:t>:</a:t>
            </a:r>
          </a:p>
          <a:p>
            <a:pPr algn="l" fontAlgn="base"/>
            <a:r>
              <a:rPr lang="en-US" b="0" dirty="0">
                <a:solidFill>
                  <a:srgbClr val="424142"/>
                </a:solidFill>
                <a:effectLst/>
                <a:latin typeface="Georgia" panose="02040502050405020303" pitchFamily="18" charset="0"/>
              </a:rPr>
              <a:t>The new pattern of the Rural University will be consolidated and developed on the lines of Gandhiji thought on education. So, institutions and </a:t>
            </a:r>
            <a:r>
              <a:rPr lang="en-US" b="0" dirty="0" err="1">
                <a:solidFill>
                  <a:srgbClr val="424142"/>
                </a:solidFill>
                <a:effectLst/>
                <a:latin typeface="Georgia" panose="02040502050405020303" pitchFamily="18" charset="0"/>
              </a:rPr>
              <a:t>programmes</a:t>
            </a:r>
            <a:r>
              <a:rPr lang="en-US" b="0" dirty="0">
                <a:solidFill>
                  <a:srgbClr val="424142"/>
                </a:solidFill>
                <a:effectLst/>
                <a:latin typeface="Georgia" panose="02040502050405020303" pitchFamily="18" charset="0"/>
              </a:rPr>
              <a:t> of Gandhian Basic Education will be supported.</a:t>
            </a:r>
          </a:p>
          <a:p>
            <a:pPr algn="l" fontAlgn="base"/>
            <a:endParaRPr lang="en-US" b="0" dirty="0">
              <a:solidFill>
                <a:srgbClr val="424142"/>
              </a:solidFill>
              <a:effectLst/>
              <a:latin typeface="Georgia" panose="02040502050405020303" pitchFamily="18" charset="0"/>
            </a:endParaRPr>
          </a:p>
        </p:txBody>
      </p:sp>
      <p:sp>
        <p:nvSpPr>
          <p:cNvPr id="2" name="Rectangle 1">
            <a:extLst>
              <a:ext uri="{FF2B5EF4-FFF2-40B4-BE49-F238E27FC236}">
                <a16:creationId xmlns:a16="http://schemas.microsoft.com/office/drawing/2014/main" id="{DECE45E2-2CA6-4F78-83C6-E22F3BCB0369}"/>
              </a:ext>
            </a:extLst>
          </p:cNvPr>
          <p:cNvSpPr/>
          <p:nvPr/>
        </p:nvSpPr>
        <p:spPr>
          <a:xfrm>
            <a:off x="9344025" y="857250"/>
            <a:ext cx="2352675" cy="1938992"/>
          </a:xfrm>
          <a:prstGeom prst="rect">
            <a:avLst/>
          </a:prstGeom>
          <a:noFill/>
        </p:spPr>
        <p:txBody>
          <a:bodyPr wrap="square" lIns="91440" tIns="45720" rIns="91440" bIns="45720">
            <a:spAutoFit/>
          </a:bodyPr>
          <a:lstStyle/>
          <a:p>
            <a:pPr algn="ctr"/>
            <a:r>
              <a:rPr lang="en-US" sz="2400" b="1" i="0" dirty="0">
                <a:solidFill>
                  <a:srgbClr val="FF0000"/>
                </a:solidFill>
                <a:effectLst/>
                <a:latin typeface="Georgia" panose="02040502050405020303" pitchFamily="18" charset="0"/>
              </a:rPr>
              <a:t>Re-</a:t>
            </a:r>
            <a:r>
              <a:rPr lang="en-US" sz="2400" b="1" i="0" dirty="0" err="1">
                <a:solidFill>
                  <a:srgbClr val="FF0000"/>
                </a:solidFill>
                <a:effectLst/>
                <a:latin typeface="Georgia" panose="02040502050405020303" pitchFamily="18" charset="0"/>
              </a:rPr>
              <a:t>Organisation</a:t>
            </a:r>
            <a:r>
              <a:rPr lang="en-US" sz="2400" b="1" i="0" dirty="0">
                <a:solidFill>
                  <a:srgbClr val="FF0000"/>
                </a:solidFill>
                <a:effectLst/>
                <a:latin typeface="Georgia" panose="02040502050405020303" pitchFamily="18" charset="0"/>
              </a:rPr>
              <a:t> of Education  of Different Stages</a:t>
            </a:r>
            <a:endParaRPr lang="en-US" sz="2400" b="1" cap="none" spc="0" dirty="0">
              <a:ln w="12700">
                <a:solidFill>
                  <a:schemeClr val="accent1"/>
                </a:solidFill>
                <a:prstDash val="solid"/>
              </a:ln>
              <a:solidFill>
                <a:srgbClr val="FF0000"/>
              </a:solidFill>
              <a:effectLst>
                <a:outerShdw dist="38100" dir="2640000" algn="bl" rotWithShape="0">
                  <a:schemeClr val="accent1"/>
                </a:outerShdw>
              </a:effectLst>
            </a:endParaRPr>
          </a:p>
        </p:txBody>
      </p:sp>
    </p:spTree>
    <p:extLst>
      <p:ext uri="{BB962C8B-B14F-4D97-AF65-F5344CB8AC3E}">
        <p14:creationId xmlns:p14="http://schemas.microsoft.com/office/powerpoint/2010/main" val="3936758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3523BC-6D59-425B-95B4-5DDC3DE585BB}"/>
              </a:ext>
            </a:extLst>
          </p:cNvPr>
          <p:cNvSpPr txBox="1"/>
          <p:nvPr/>
        </p:nvSpPr>
        <p:spPr>
          <a:xfrm>
            <a:off x="310718" y="390617"/>
            <a:ext cx="10759736" cy="5632311"/>
          </a:xfrm>
          <a:prstGeom prst="rect">
            <a:avLst/>
          </a:prstGeom>
          <a:noFill/>
        </p:spPr>
        <p:txBody>
          <a:bodyPr wrap="square">
            <a:spAutoFit/>
          </a:bodyPr>
          <a:lstStyle/>
          <a:p>
            <a:pPr algn="just" fontAlgn="base"/>
            <a:r>
              <a:rPr lang="en-US" sz="2400" b="1" dirty="0">
                <a:solidFill>
                  <a:srgbClr val="00B0F0"/>
                </a:solidFill>
                <a:effectLst/>
                <a:latin typeface="Georgia" panose="02040502050405020303" pitchFamily="18" charset="0"/>
              </a:rPr>
              <a:t>Technical and Management Education</a:t>
            </a:r>
            <a:r>
              <a:rPr lang="en-US" sz="2400" b="0" dirty="0">
                <a:solidFill>
                  <a:srgbClr val="00B0F0"/>
                </a:solidFill>
                <a:effectLst/>
                <a:latin typeface="Georgia" panose="02040502050405020303" pitchFamily="18" charset="0"/>
              </a:rPr>
              <a:t>:</a:t>
            </a:r>
          </a:p>
          <a:p>
            <a:pPr algn="just" fontAlgn="base"/>
            <a:r>
              <a:rPr lang="en-US" sz="2400" b="0" dirty="0">
                <a:solidFill>
                  <a:srgbClr val="00B0F0"/>
                </a:solidFill>
                <a:effectLst/>
                <a:latin typeface="Georgia" panose="02040502050405020303" pitchFamily="18" charset="0"/>
              </a:rPr>
              <a:t>To bring  changes in economy, social environment,</a:t>
            </a:r>
          </a:p>
          <a:p>
            <a:pPr algn="just" fontAlgn="base"/>
            <a:r>
              <a:rPr lang="en-US" sz="2400" b="0" dirty="0">
                <a:solidFill>
                  <a:srgbClr val="00B0F0"/>
                </a:solidFill>
                <a:effectLst/>
                <a:latin typeface="Georgia" panose="02040502050405020303" pitchFamily="18" charset="0"/>
              </a:rPr>
              <a:t> production and management processes, the rapid </a:t>
            </a:r>
          </a:p>
          <a:p>
            <a:pPr algn="just" fontAlgn="base"/>
            <a:r>
              <a:rPr lang="en-US" sz="2400" b="0" dirty="0">
                <a:solidFill>
                  <a:srgbClr val="00B0F0"/>
                </a:solidFill>
                <a:effectLst/>
                <a:latin typeface="Georgia" panose="02040502050405020303" pitchFamily="18" charset="0"/>
              </a:rPr>
              <a:t>expansion of knowledge and the great advances in science </a:t>
            </a:r>
          </a:p>
          <a:p>
            <a:pPr algn="just" fontAlgn="base"/>
            <a:r>
              <a:rPr lang="en-US" sz="2400" b="0" dirty="0">
                <a:solidFill>
                  <a:srgbClr val="00B0F0"/>
                </a:solidFill>
                <a:effectLst/>
                <a:latin typeface="Georgia" panose="02040502050405020303" pitchFamily="18" charset="0"/>
              </a:rPr>
              <a:t>and technology will be sought.</a:t>
            </a:r>
          </a:p>
          <a:p>
            <a:pPr algn="just" fontAlgn="base"/>
            <a:r>
              <a:rPr lang="en-US" sz="2400" b="0" dirty="0">
                <a:solidFill>
                  <a:srgbClr val="00B0F0"/>
                </a:solidFill>
                <a:effectLst/>
                <a:latin typeface="Georgia" panose="02040502050405020303" pitchFamily="18" charset="0"/>
              </a:rPr>
              <a:t>Technical Manpower Information System will be </a:t>
            </a:r>
          </a:p>
          <a:p>
            <a:pPr algn="just" fontAlgn="base"/>
            <a:r>
              <a:rPr lang="en-US" sz="2400" b="0" dirty="0">
                <a:solidFill>
                  <a:srgbClr val="00B0F0"/>
                </a:solidFill>
                <a:effectLst/>
                <a:latin typeface="Georgia" panose="02040502050405020303" pitchFamily="18" charset="0"/>
              </a:rPr>
              <a:t>further developed and strengthened. Continuing </a:t>
            </a:r>
          </a:p>
          <a:p>
            <a:pPr algn="just" fontAlgn="base"/>
            <a:r>
              <a:rPr lang="en-US" sz="2400" b="0" dirty="0">
                <a:solidFill>
                  <a:srgbClr val="00B0F0"/>
                </a:solidFill>
                <a:effectLst/>
                <a:latin typeface="Georgia" panose="02040502050405020303" pitchFamily="18" charset="0"/>
              </a:rPr>
              <a:t>education covering established as well as emerging technologies will be promoted. </a:t>
            </a:r>
            <a:r>
              <a:rPr lang="en-US" sz="2400" b="0" dirty="0" err="1">
                <a:solidFill>
                  <a:srgbClr val="00B0F0"/>
                </a:solidFill>
                <a:effectLst/>
                <a:latin typeface="Georgia" panose="02040502050405020303" pitchFamily="18" charset="0"/>
              </a:rPr>
              <a:t>Programmes</a:t>
            </a:r>
            <a:r>
              <a:rPr lang="en-US" sz="2400" b="0" dirty="0">
                <a:solidFill>
                  <a:srgbClr val="00B0F0"/>
                </a:solidFill>
                <a:effectLst/>
                <a:latin typeface="Georgia" panose="02040502050405020303" pitchFamily="18" charset="0"/>
              </a:rPr>
              <a:t> of computer literacy will be </a:t>
            </a:r>
            <a:r>
              <a:rPr lang="en-US" sz="2400" b="0" dirty="0" err="1">
                <a:solidFill>
                  <a:srgbClr val="00B0F0"/>
                </a:solidFill>
                <a:effectLst/>
                <a:latin typeface="Georgia" panose="02040502050405020303" pitchFamily="18" charset="0"/>
              </a:rPr>
              <a:t>organised</a:t>
            </a:r>
            <a:r>
              <a:rPr lang="en-US" sz="2400" b="0" dirty="0">
                <a:solidFill>
                  <a:srgbClr val="00B0F0"/>
                </a:solidFill>
                <a:effectLst/>
                <a:latin typeface="Georgia" panose="02040502050405020303" pitchFamily="18" charset="0"/>
              </a:rPr>
              <a:t> on wider scale from the schools age.</a:t>
            </a:r>
          </a:p>
          <a:p>
            <a:pPr algn="just" fontAlgn="base"/>
            <a:r>
              <a:rPr lang="en-US" sz="2400" b="0" dirty="0">
                <a:solidFill>
                  <a:srgbClr val="00B0F0"/>
                </a:solidFill>
                <a:effectLst/>
                <a:latin typeface="Georgia" panose="02040502050405020303" pitchFamily="18" charset="0"/>
              </a:rPr>
              <a:t>The access of a large segment of people to technical and management education will be made through distance learning mode including the use of mass media. Technical and management education </a:t>
            </a:r>
            <a:r>
              <a:rPr lang="en-US" sz="2400" b="0" dirty="0" err="1">
                <a:solidFill>
                  <a:srgbClr val="00B0F0"/>
                </a:solidFill>
                <a:effectLst/>
                <a:latin typeface="Georgia" panose="02040502050405020303" pitchFamily="18" charset="0"/>
              </a:rPr>
              <a:t>programmes</a:t>
            </a:r>
            <a:r>
              <a:rPr lang="en-US" sz="2400" b="0" dirty="0">
                <a:solidFill>
                  <a:srgbClr val="00B0F0"/>
                </a:solidFill>
                <a:effectLst/>
                <a:latin typeface="Georgia" panose="02040502050405020303" pitchFamily="18" charset="0"/>
              </a:rPr>
              <a:t>, including education in poly-techniques will also be on a flexible modular pattern based on credits, with provision for multi-point entry.</a:t>
            </a:r>
          </a:p>
        </p:txBody>
      </p:sp>
      <p:pic>
        <p:nvPicPr>
          <p:cNvPr id="1026" name="Picture 2" descr="TECHNICAL VOCATIONAL EDUCATIONAL TRAINING TO TAKE THE SPOTLIGHT IN THE  MONTH OF NOVEMBER - Asberth News Network">
            <a:extLst>
              <a:ext uri="{FF2B5EF4-FFF2-40B4-BE49-F238E27FC236}">
                <a16:creationId xmlns:a16="http://schemas.microsoft.com/office/drawing/2014/main" id="{F62F3DD2-8301-46B5-AFCC-46EE572D0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15" y="4929559"/>
            <a:ext cx="3722914" cy="16671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nagement Education: Flip sides of the coin">
            <a:extLst>
              <a:ext uri="{FF2B5EF4-FFF2-40B4-BE49-F238E27FC236}">
                <a16:creationId xmlns:a16="http://schemas.microsoft.com/office/drawing/2014/main" id="{8A38B94F-FE78-4CE9-B1F8-254FD9C87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321" y="261257"/>
            <a:ext cx="3485682" cy="261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153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AA27A8-BA91-43F5-9789-833DB335EF0D}"/>
              </a:ext>
            </a:extLst>
          </p:cNvPr>
          <p:cNvSpPr txBox="1"/>
          <p:nvPr/>
        </p:nvSpPr>
        <p:spPr>
          <a:xfrm>
            <a:off x="914400" y="985421"/>
            <a:ext cx="10981678" cy="5262979"/>
          </a:xfrm>
          <a:prstGeom prst="rect">
            <a:avLst/>
          </a:prstGeom>
          <a:noFill/>
        </p:spPr>
        <p:txBody>
          <a:bodyPr wrap="square">
            <a:spAutoFit/>
          </a:bodyPr>
          <a:lstStyle/>
          <a:p>
            <a:pPr algn="just" fontAlgn="base"/>
            <a:endParaRPr lang="en-US" sz="2400" b="1" dirty="0">
              <a:solidFill>
                <a:srgbClr val="00B0F0"/>
              </a:solidFill>
              <a:effectLst/>
              <a:latin typeface="Georgia" panose="02040502050405020303" pitchFamily="18" charset="0"/>
            </a:endParaRPr>
          </a:p>
          <a:p>
            <a:pPr algn="just" fontAlgn="base"/>
            <a:endParaRPr lang="en-US" sz="2400" b="1" dirty="0">
              <a:solidFill>
                <a:srgbClr val="00B0F0"/>
              </a:solidFill>
              <a:latin typeface="Georgia" panose="02040502050405020303" pitchFamily="18" charset="0"/>
            </a:endParaRPr>
          </a:p>
          <a:p>
            <a:pPr algn="just" fontAlgn="base"/>
            <a:r>
              <a:rPr lang="en-US" sz="2400" b="1" dirty="0">
                <a:solidFill>
                  <a:srgbClr val="00B0F0"/>
                </a:solidFill>
                <a:effectLst/>
                <a:latin typeface="Georgia" panose="02040502050405020303" pitchFamily="18" charset="0"/>
              </a:rPr>
              <a:t>Technical and Management Education</a:t>
            </a:r>
            <a:r>
              <a:rPr lang="en-US" sz="2400" b="0" dirty="0">
                <a:solidFill>
                  <a:srgbClr val="00B0F0"/>
                </a:solidFill>
                <a:effectLst/>
                <a:latin typeface="Georgia" panose="02040502050405020303" pitchFamily="18" charset="0"/>
              </a:rPr>
              <a:t>:</a:t>
            </a:r>
          </a:p>
          <a:p>
            <a:pPr algn="just" fontAlgn="base"/>
            <a:r>
              <a:rPr lang="en-US" sz="2400" b="0" dirty="0">
                <a:solidFill>
                  <a:srgbClr val="00B0F0"/>
                </a:solidFill>
                <a:effectLst/>
                <a:latin typeface="Georgia" panose="02040502050405020303" pitchFamily="18" charset="0"/>
              </a:rPr>
              <a:t>Appropriate formal and non-formal </a:t>
            </a:r>
            <a:r>
              <a:rPr lang="en-US" sz="2400" b="0" dirty="0" err="1">
                <a:solidFill>
                  <a:srgbClr val="00B0F0"/>
                </a:solidFill>
                <a:effectLst/>
                <a:latin typeface="Georgia" panose="02040502050405020303" pitchFamily="18" charset="0"/>
              </a:rPr>
              <a:t>programmes</a:t>
            </a:r>
            <a:r>
              <a:rPr lang="en-US" sz="2400" b="0" dirty="0">
                <a:solidFill>
                  <a:srgbClr val="00B0F0"/>
                </a:solidFill>
                <a:effectLst/>
                <a:latin typeface="Georgia" panose="02040502050405020303" pitchFamily="18" charset="0"/>
              </a:rPr>
              <a:t> of technical education will be devised for the benefit of women, the economically and socially weaker sections and the physically handicapped. To encourage students to consider ‘self-employment’ as a career option, training in entrepreneurship will be provided through modular or optional courses, in degree or diploma </a:t>
            </a:r>
            <a:r>
              <a:rPr lang="en-US" sz="2400" b="0" dirty="0" err="1">
                <a:solidFill>
                  <a:srgbClr val="00B0F0"/>
                </a:solidFill>
                <a:effectLst/>
                <a:latin typeface="Georgia" panose="02040502050405020303" pitchFamily="18" charset="0"/>
              </a:rPr>
              <a:t>programmes</a:t>
            </a:r>
            <a:r>
              <a:rPr lang="en-US" sz="2400" b="0" dirty="0">
                <a:solidFill>
                  <a:srgbClr val="00B0F0"/>
                </a:solidFill>
                <a:effectLst/>
                <a:latin typeface="Georgia" panose="02040502050405020303" pitchFamily="18" charset="0"/>
              </a:rPr>
              <a:t>.</a:t>
            </a:r>
          </a:p>
          <a:p>
            <a:pPr algn="just" fontAlgn="base"/>
            <a:r>
              <a:rPr lang="en-US" sz="2400" b="0" dirty="0">
                <a:solidFill>
                  <a:srgbClr val="00B0F0"/>
                </a:solidFill>
                <a:effectLst/>
                <a:latin typeface="Georgia" panose="02040502050405020303" pitchFamily="18" charset="0"/>
              </a:rPr>
              <a:t>The community polytechnic system will be appraised and appropriately strengthened to increase its quality and coverage. Research aiming at producing man-power will be undertaken by all higher technical institutions.</a:t>
            </a:r>
          </a:p>
          <a:p>
            <a:pPr algn="just" fontAlgn="base"/>
            <a:r>
              <a:rPr lang="en-US" sz="2400" b="0" dirty="0">
                <a:solidFill>
                  <a:srgbClr val="00B0F0"/>
                </a:solidFill>
                <a:effectLst/>
                <a:latin typeface="Georgia" panose="02040502050405020303" pitchFamily="18" charset="0"/>
              </a:rPr>
              <a:t>Networking systems will have to be established between technical education and industry. As technical and management education is expensive, steps will be taken for cost effectiveness and promotion of excellence.</a:t>
            </a:r>
          </a:p>
        </p:txBody>
      </p:sp>
      <p:pic>
        <p:nvPicPr>
          <p:cNvPr id="4" name="Picture 4" descr="Management Education: Flip sides of the coin">
            <a:extLst>
              <a:ext uri="{FF2B5EF4-FFF2-40B4-BE49-F238E27FC236}">
                <a16:creationId xmlns:a16="http://schemas.microsoft.com/office/drawing/2014/main" id="{4722C10A-FE45-4E9A-99C7-CAC003A06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6727" y="39315"/>
            <a:ext cx="2489909" cy="18693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ECHNICAL VOCATIONAL EDUCATIONAL TRAINING TO TAKE THE SPOTLIGHT IN THE  MONTH OF NOVEMBER - Asberth News Network">
            <a:extLst>
              <a:ext uri="{FF2B5EF4-FFF2-40B4-BE49-F238E27FC236}">
                <a16:creationId xmlns:a16="http://schemas.microsoft.com/office/drawing/2014/main" id="{F47B3CDA-4EE5-4387-A6F8-B5BD912586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4371" y="151829"/>
            <a:ext cx="3722914" cy="1667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49780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FFEC6E9-FB1D-4F08-A93C-058AA459A202}"/>
              </a:ext>
            </a:extLst>
          </p:cNvPr>
          <p:cNvSpPr>
            <a:spLocks noGrp="1"/>
          </p:cNvSpPr>
          <p:nvPr>
            <p:ph type="subTitle" idx="1"/>
          </p:nvPr>
        </p:nvSpPr>
        <p:spPr>
          <a:xfrm>
            <a:off x="763480" y="479395"/>
            <a:ext cx="9904519" cy="4778406"/>
          </a:xfrm>
        </p:spPr>
        <p:txBody>
          <a:bodyPr>
            <a:normAutofit/>
          </a:bodyPr>
          <a:lstStyle/>
          <a:p>
            <a:pPr algn="l"/>
            <a:r>
              <a:rPr lang="en-US" dirty="0">
                <a:solidFill>
                  <a:srgbClr val="002060"/>
                </a:solidFill>
              </a:rPr>
              <a:t>CONTINUING EDUCATION</a:t>
            </a:r>
          </a:p>
          <a:p>
            <a:pPr algn="l"/>
            <a:r>
              <a:rPr lang="en-US" dirty="0">
                <a:solidFill>
                  <a:srgbClr val="FF0000"/>
                </a:solidFill>
              </a:rPr>
              <a:t>COMPUTER LITERACY</a:t>
            </a:r>
          </a:p>
          <a:p>
            <a:pPr algn="l"/>
            <a:r>
              <a:rPr lang="en-US" dirty="0">
                <a:solidFill>
                  <a:srgbClr val="002060"/>
                </a:solidFill>
              </a:rPr>
              <a:t>DISTANCE EDUCATION PROGRAMME</a:t>
            </a:r>
          </a:p>
          <a:p>
            <a:pPr algn="l"/>
            <a:r>
              <a:rPr lang="en-US" dirty="0">
                <a:solidFill>
                  <a:srgbClr val="FF0000"/>
                </a:solidFill>
              </a:rPr>
              <a:t>FLEXIBILITY</a:t>
            </a:r>
          </a:p>
          <a:p>
            <a:pPr algn="l"/>
            <a:r>
              <a:rPr lang="en-US" dirty="0">
                <a:solidFill>
                  <a:srgbClr val="002060"/>
                </a:solidFill>
              </a:rPr>
              <a:t>PROMOTING WEAKER SECTIONS</a:t>
            </a:r>
          </a:p>
          <a:p>
            <a:pPr algn="l"/>
            <a:r>
              <a:rPr lang="en-US" dirty="0">
                <a:solidFill>
                  <a:srgbClr val="FF0000"/>
                </a:solidFill>
              </a:rPr>
              <a:t>ENTERPRENEUR PROGRAMMES</a:t>
            </a:r>
          </a:p>
          <a:p>
            <a:pPr algn="l"/>
            <a:r>
              <a:rPr lang="en-US" dirty="0">
                <a:solidFill>
                  <a:srgbClr val="002060"/>
                </a:solidFill>
              </a:rPr>
              <a:t>POLYTECHNIC SYSTEM</a:t>
            </a:r>
          </a:p>
          <a:p>
            <a:pPr algn="l"/>
            <a:r>
              <a:rPr lang="en-US" dirty="0">
                <a:solidFill>
                  <a:srgbClr val="FF0000"/>
                </a:solidFill>
              </a:rPr>
              <a:t>INNOVATIVE RESEARCH AND DEVELOPMENT</a:t>
            </a:r>
          </a:p>
          <a:p>
            <a:pPr algn="l"/>
            <a:r>
              <a:rPr lang="en-US" dirty="0">
                <a:solidFill>
                  <a:srgbClr val="002060"/>
                </a:solidFill>
              </a:rPr>
              <a:t>PROMOTING PRIVATE INSTITUTIONS</a:t>
            </a:r>
            <a:endParaRPr lang="en-IN" dirty="0">
              <a:solidFill>
                <a:srgbClr val="002060"/>
              </a:solidFill>
            </a:endParaRPr>
          </a:p>
        </p:txBody>
      </p:sp>
      <p:pic>
        <p:nvPicPr>
          <p:cNvPr id="4" name="Picture 4" descr="Management Education: Flip sides of the coin">
            <a:extLst>
              <a:ext uri="{FF2B5EF4-FFF2-40B4-BE49-F238E27FC236}">
                <a16:creationId xmlns:a16="http://schemas.microsoft.com/office/drawing/2014/main" id="{30B3A235-9515-4AD8-95F1-2E1BCEC0D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0497" y="261256"/>
            <a:ext cx="4879506" cy="36634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ECHNICAL VOCATIONAL EDUCATIONAL TRAINING TO TAKE THE SPOTLIGHT IN THE  MONTH OF NOVEMBER - Asberth News Network">
            <a:extLst>
              <a:ext uri="{FF2B5EF4-FFF2-40B4-BE49-F238E27FC236}">
                <a16:creationId xmlns:a16="http://schemas.microsoft.com/office/drawing/2014/main" id="{A042F882-7CDE-4E8F-89E2-F24CFA398A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0989" y="4146368"/>
            <a:ext cx="5850385" cy="2619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774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BD0972-9C5F-4BD1-96FF-FA1A6687A3D9}"/>
              </a:ext>
            </a:extLst>
          </p:cNvPr>
          <p:cNvSpPr txBox="1"/>
          <p:nvPr/>
        </p:nvSpPr>
        <p:spPr>
          <a:xfrm>
            <a:off x="754602" y="177282"/>
            <a:ext cx="10992639" cy="1200329"/>
          </a:xfrm>
          <a:prstGeom prst="rect">
            <a:avLst/>
          </a:prstGeom>
          <a:noFill/>
        </p:spPr>
        <p:txBody>
          <a:bodyPr wrap="square">
            <a:spAutoFit/>
          </a:bodyPr>
          <a:lstStyle/>
          <a:p>
            <a:pPr algn="just" fontAlgn="base"/>
            <a:r>
              <a:rPr lang="en-US" sz="2400" b="1" dirty="0">
                <a:solidFill>
                  <a:schemeClr val="accent4">
                    <a:lumMod val="50000"/>
                  </a:schemeClr>
                </a:solidFill>
                <a:effectLst/>
                <a:latin typeface="Georgia" panose="02040502050405020303" pitchFamily="18" charset="0"/>
              </a:rPr>
              <a:t>Making the System Work:</a:t>
            </a:r>
            <a:endParaRPr lang="en-US" sz="2400" b="0" dirty="0">
              <a:solidFill>
                <a:schemeClr val="accent4">
                  <a:lumMod val="50000"/>
                </a:schemeClr>
              </a:solidFill>
              <a:effectLst/>
              <a:latin typeface="Georgia" panose="02040502050405020303" pitchFamily="18" charset="0"/>
            </a:endParaRPr>
          </a:p>
          <a:p>
            <a:pPr algn="just" fontAlgn="base"/>
            <a:r>
              <a:rPr lang="en-US" sz="2400" b="0" dirty="0">
                <a:solidFill>
                  <a:schemeClr val="accent4">
                    <a:lumMod val="50000"/>
                  </a:schemeClr>
                </a:solidFill>
                <a:effectLst/>
                <a:latin typeface="Georgia" panose="02040502050405020303" pitchFamily="18" charset="0"/>
              </a:rPr>
              <a:t>As the nation has placed unlimited trust in educational stream, the policy wants to make it work.</a:t>
            </a:r>
          </a:p>
        </p:txBody>
      </p:sp>
      <p:pic>
        <p:nvPicPr>
          <p:cNvPr id="2050" name="Picture 2" descr="National policy of education 1986">
            <a:extLst>
              <a:ext uri="{FF2B5EF4-FFF2-40B4-BE49-F238E27FC236}">
                <a16:creationId xmlns:a16="http://schemas.microsoft.com/office/drawing/2014/main" id="{4E421566-0CBD-48CA-A420-C4B54D8D10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283" y="1377611"/>
            <a:ext cx="7100400" cy="5330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9970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591EB6-ABC1-4080-A443-CB36833A31BF}"/>
              </a:ext>
            </a:extLst>
          </p:cNvPr>
          <p:cNvSpPr txBox="1"/>
          <p:nvPr/>
        </p:nvSpPr>
        <p:spPr>
          <a:xfrm>
            <a:off x="1083076" y="0"/>
            <a:ext cx="10058400" cy="5632311"/>
          </a:xfrm>
          <a:prstGeom prst="rect">
            <a:avLst/>
          </a:prstGeom>
          <a:noFill/>
        </p:spPr>
        <p:txBody>
          <a:bodyPr wrap="square">
            <a:spAutoFit/>
          </a:bodyPr>
          <a:lstStyle/>
          <a:p>
            <a:pPr algn="just" fontAlgn="base"/>
            <a:r>
              <a:rPr lang="en-US" b="1" dirty="0">
                <a:solidFill>
                  <a:srgbClr val="424142"/>
                </a:solidFill>
                <a:effectLst/>
                <a:latin typeface="Georgia" panose="02040502050405020303" pitchFamily="18" charset="0"/>
              </a:rPr>
              <a:t>Reorienting the Content and Process of Education:</a:t>
            </a:r>
            <a:endParaRPr lang="en-US" b="0" dirty="0">
              <a:solidFill>
                <a:srgbClr val="424142"/>
              </a:solidFill>
              <a:effectLst/>
              <a:latin typeface="Georgia" panose="02040502050405020303" pitchFamily="18" charset="0"/>
            </a:endParaRPr>
          </a:p>
          <a:p>
            <a:pPr algn="just" fontAlgn="base"/>
            <a:r>
              <a:rPr lang="en-US" b="1" dirty="0">
                <a:solidFill>
                  <a:srgbClr val="424142"/>
                </a:solidFill>
                <a:effectLst/>
                <a:latin typeface="Georgia" panose="02040502050405020303" pitchFamily="18" charset="0"/>
              </a:rPr>
              <a:t>The policy emphasizes the following:</a:t>
            </a:r>
            <a:endParaRPr lang="en-US" b="0" dirty="0">
              <a:solidFill>
                <a:srgbClr val="424142"/>
              </a:solidFill>
              <a:effectLst/>
              <a:latin typeface="Georgia" panose="02040502050405020303" pitchFamily="18" charset="0"/>
            </a:endParaRPr>
          </a:p>
          <a:p>
            <a:pPr algn="just" fontAlgn="base"/>
            <a:r>
              <a:rPr lang="en-US" b="1" dirty="0">
                <a:solidFill>
                  <a:srgbClr val="0070C0"/>
                </a:solidFill>
                <a:effectLst/>
                <a:latin typeface="Georgia" panose="02040502050405020303" pitchFamily="18" charset="0"/>
              </a:rPr>
              <a:t>1. Cultural Content</a:t>
            </a:r>
            <a:endParaRPr lang="en-US" b="0" dirty="0">
              <a:solidFill>
                <a:srgbClr val="0070C0"/>
              </a:solidFill>
              <a:effectLst/>
              <a:latin typeface="Georgia" panose="02040502050405020303" pitchFamily="18" charset="0"/>
            </a:endParaRPr>
          </a:p>
          <a:p>
            <a:pPr algn="just" fontAlgn="base"/>
            <a:r>
              <a:rPr lang="en-US" b="0" dirty="0">
                <a:solidFill>
                  <a:schemeClr val="accent2">
                    <a:lumMod val="75000"/>
                  </a:schemeClr>
                </a:solidFill>
                <a:effectLst/>
                <a:latin typeface="Georgia" panose="02040502050405020303" pitchFamily="18" charset="0"/>
              </a:rPr>
              <a:t>Children will be enabled to develop sensitivity to beauty, harmony and refinement. Resource persons will be invited to contribute to the cultural enrichment of education. To sustain and carry forward the cultural tradition, the role of old masters, who train pupils through traditional modes will be appreciated and recognized.</a:t>
            </a:r>
          </a:p>
          <a:p>
            <a:pPr algn="just" fontAlgn="base"/>
            <a:r>
              <a:rPr lang="en-US" b="1" dirty="0">
                <a:solidFill>
                  <a:srgbClr val="0070C0"/>
                </a:solidFill>
                <a:effectLst/>
                <a:latin typeface="Georgia" panose="02040502050405020303" pitchFamily="18" charset="0"/>
              </a:rPr>
              <a:t>2. Value Education:</a:t>
            </a:r>
            <a:endParaRPr lang="en-US" b="0" dirty="0">
              <a:solidFill>
                <a:srgbClr val="0070C0"/>
              </a:solidFill>
              <a:effectLst/>
              <a:latin typeface="Georgia" panose="02040502050405020303" pitchFamily="18" charset="0"/>
            </a:endParaRPr>
          </a:p>
          <a:p>
            <a:pPr algn="just" fontAlgn="base"/>
            <a:r>
              <a:rPr lang="en-US" b="0" dirty="0">
                <a:solidFill>
                  <a:srgbClr val="0070C0"/>
                </a:solidFill>
                <a:effectLst/>
                <a:latin typeface="Georgia" panose="02040502050405020303" pitchFamily="18" charset="0"/>
              </a:rPr>
              <a:t>In a culturally pluralistic society, education should foster universal, social, moral and eternal strive towards the unity and integration of our people. Such value education should help eliminate violence, fatalism, religious fanaticism and superstition. Value education should lay on profound positive content, based on our heritage, national goals and universal.</a:t>
            </a:r>
          </a:p>
          <a:p>
            <a:pPr algn="just" fontAlgn="base"/>
            <a:r>
              <a:rPr lang="en-US" b="1" dirty="0">
                <a:solidFill>
                  <a:schemeClr val="accent6">
                    <a:lumMod val="50000"/>
                  </a:schemeClr>
                </a:solidFill>
                <a:effectLst/>
                <a:latin typeface="Georgia" panose="02040502050405020303" pitchFamily="18" charset="0"/>
              </a:rPr>
              <a:t>3- Development of Languages:</a:t>
            </a:r>
            <a:endParaRPr lang="en-US" b="0" dirty="0">
              <a:solidFill>
                <a:schemeClr val="accent6">
                  <a:lumMod val="50000"/>
                </a:schemeClr>
              </a:solidFill>
              <a:effectLst/>
              <a:latin typeface="Georgia" panose="02040502050405020303" pitchFamily="18" charset="0"/>
            </a:endParaRPr>
          </a:p>
          <a:p>
            <a:pPr algn="just" fontAlgn="base"/>
            <a:r>
              <a:rPr lang="en-US" b="0" dirty="0">
                <a:solidFill>
                  <a:schemeClr val="accent6">
                    <a:lumMod val="50000"/>
                  </a:schemeClr>
                </a:solidFill>
                <a:effectLst/>
                <a:latin typeface="Georgia" panose="02040502050405020303" pitchFamily="18" charset="0"/>
              </a:rPr>
              <a:t>1968 policy prescription on the development of languages will be implemented more and purposefully.</a:t>
            </a:r>
          </a:p>
          <a:p>
            <a:pPr algn="just" fontAlgn="base"/>
            <a:r>
              <a:rPr lang="en-US" b="1" dirty="0">
                <a:solidFill>
                  <a:srgbClr val="7030A0"/>
                </a:solidFill>
                <a:effectLst/>
                <a:latin typeface="Georgia" panose="02040502050405020303" pitchFamily="18" charset="0"/>
              </a:rPr>
              <a:t>4. Availability of Qualitative Books and Increase of Reading Habits:</a:t>
            </a:r>
            <a:endParaRPr lang="en-US" b="0" dirty="0">
              <a:solidFill>
                <a:srgbClr val="7030A0"/>
              </a:solidFill>
              <a:effectLst/>
              <a:latin typeface="Georgia" panose="02040502050405020303" pitchFamily="18" charset="0"/>
            </a:endParaRPr>
          </a:p>
          <a:p>
            <a:pPr algn="just" fontAlgn="base"/>
            <a:r>
              <a:rPr lang="en-US" b="0" dirty="0">
                <a:solidFill>
                  <a:srgbClr val="7030A0"/>
                </a:solidFill>
                <a:effectLst/>
                <a:latin typeface="Georgia" panose="02040502050405020303" pitchFamily="18" charset="0"/>
              </a:rPr>
              <a:t>The reading habits of the people will be developed and they will be encouraged for creative writing. The books will be made available at low prices. The quality of books will be improved and the interests of authors will be protected. Good translation of foreign books into Indian languages will be supported. </a:t>
            </a:r>
          </a:p>
        </p:txBody>
      </p:sp>
    </p:spTree>
    <p:extLst>
      <p:ext uri="{BB962C8B-B14F-4D97-AF65-F5344CB8AC3E}">
        <p14:creationId xmlns:p14="http://schemas.microsoft.com/office/powerpoint/2010/main" val="1179380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34E0A-CF17-498F-9286-075416C5C872}"/>
              </a:ext>
            </a:extLst>
          </p:cNvPr>
          <p:cNvSpPr>
            <a:spLocks noGrp="1"/>
          </p:cNvSpPr>
          <p:nvPr>
            <p:ph type="ctrTitle"/>
          </p:nvPr>
        </p:nvSpPr>
        <p:spPr>
          <a:xfrm rot="21061659">
            <a:off x="1735875" y="434729"/>
            <a:ext cx="8734258" cy="1224328"/>
          </a:xfrm>
        </p:spPr>
        <p:txBody>
          <a:bodyPr>
            <a:normAutofit/>
          </a:bodyPr>
          <a:lstStyle/>
          <a:p>
            <a:r>
              <a:rPr lang="en-US" dirty="0">
                <a:solidFill>
                  <a:srgbClr val="FF0000"/>
                </a:solidFill>
              </a:rPr>
              <a:t>NPE- 1986</a:t>
            </a:r>
            <a:endParaRPr lang="en-IN" dirty="0">
              <a:solidFill>
                <a:srgbClr val="FF0000"/>
              </a:solidFill>
            </a:endParaRPr>
          </a:p>
        </p:txBody>
      </p:sp>
      <p:sp>
        <p:nvSpPr>
          <p:cNvPr id="3" name="Subtitle 2">
            <a:extLst>
              <a:ext uri="{FF2B5EF4-FFF2-40B4-BE49-F238E27FC236}">
                <a16:creationId xmlns:a16="http://schemas.microsoft.com/office/drawing/2014/main" id="{8848B3FE-014C-4150-9396-09C16355FB0F}"/>
              </a:ext>
            </a:extLst>
          </p:cNvPr>
          <p:cNvSpPr>
            <a:spLocks noGrp="1"/>
          </p:cNvSpPr>
          <p:nvPr>
            <p:ph type="subTitle" idx="1"/>
          </p:nvPr>
        </p:nvSpPr>
        <p:spPr>
          <a:xfrm>
            <a:off x="438539" y="1996751"/>
            <a:ext cx="10375641" cy="4173230"/>
          </a:xfrm>
        </p:spPr>
        <p:txBody>
          <a:bodyPr>
            <a:noAutofit/>
          </a:bodyPr>
          <a:lstStyle/>
          <a:p>
            <a:pPr algn="just"/>
            <a:r>
              <a:rPr lang="en-US" sz="3200" cap="none" dirty="0">
                <a:solidFill>
                  <a:srgbClr val="002060"/>
                </a:solidFill>
              </a:rPr>
              <a:t>In 1985, it was decided by the central government to review the implementation of NPE-1968 and to formulate new educational policy.</a:t>
            </a:r>
          </a:p>
          <a:p>
            <a:pPr algn="just"/>
            <a:r>
              <a:rPr lang="en-US" sz="3200" cap="none" dirty="0">
                <a:solidFill>
                  <a:srgbClr val="002060"/>
                </a:solidFill>
              </a:rPr>
              <a:t>A status paper “ challenge of education-a policy perspective” was launched by government of India. The status document was prepared by the government after a careful and in depth review and analysis of the educational situation in the country .</a:t>
            </a:r>
            <a:endParaRPr lang="en-IN" sz="3200" cap="none" dirty="0">
              <a:solidFill>
                <a:srgbClr val="002060"/>
              </a:solidFill>
            </a:endParaRPr>
          </a:p>
        </p:txBody>
      </p:sp>
    </p:spTree>
    <p:extLst>
      <p:ext uri="{BB962C8B-B14F-4D97-AF65-F5344CB8AC3E}">
        <p14:creationId xmlns:p14="http://schemas.microsoft.com/office/powerpoint/2010/main" val="3178431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94F869-8880-463E-A011-117F86E27F85}"/>
              </a:ext>
            </a:extLst>
          </p:cNvPr>
          <p:cNvSpPr txBox="1"/>
          <p:nvPr/>
        </p:nvSpPr>
        <p:spPr>
          <a:xfrm>
            <a:off x="630315" y="372861"/>
            <a:ext cx="11319029" cy="6647974"/>
          </a:xfrm>
          <a:prstGeom prst="rect">
            <a:avLst/>
          </a:prstGeom>
          <a:noFill/>
        </p:spPr>
        <p:txBody>
          <a:bodyPr wrap="square">
            <a:spAutoFit/>
          </a:bodyPr>
          <a:lstStyle/>
          <a:p>
            <a:pPr algn="just" fontAlgn="base"/>
            <a:r>
              <a:rPr lang="en-US" sz="2400" b="1" dirty="0">
                <a:solidFill>
                  <a:srgbClr val="7030A0"/>
                </a:solidFill>
                <a:effectLst/>
                <a:latin typeface="Georgia" panose="02040502050405020303" pitchFamily="18" charset="0"/>
              </a:rPr>
              <a:t>5.Improvement of Libraries:</a:t>
            </a:r>
            <a:endParaRPr lang="en-US" sz="2400" b="0" dirty="0">
              <a:solidFill>
                <a:srgbClr val="7030A0"/>
              </a:solidFill>
              <a:effectLst/>
              <a:latin typeface="Georgia" panose="02040502050405020303" pitchFamily="18" charset="0"/>
            </a:endParaRPr>
          </a:p>
          <a:p>
            <a:pPr algn="just" fontAlgn="base"/>
            <a:r>
              <a:rPr lang="en-US" sz="2400" b="0" dirty="0">
                <a:solidFill>
                  <a:srgbClr val="7030A0"/>
                </a:solidFill>
                <a:effectLst/>
                <a:latin typeface="Georgia" panose="02040502050405020303" pitchFamily="18" charset="0"/>
              </a:rPr>
              <a:t>A nation-wide improvement of the existing libraries and the establishment of new-ones will be taken up. Provision will be made in all educational institutions for library facilities and the status of librarians will be improved.</a:t>
            </a:r>
          </a:p>
          <a:p>
            <a:pPr algn="just" fontAlgn="base"/>
            <a:r>
              <a:rPr lang="en-US" sz="2400" b="1" dirty="0">
                <a:solidFill>
                  <a:srgbClr val="FF0000"/>
                </a:solidFill>
                <a:effectLst/>
                <a:latin typeface="Georgia" panose="02040502050405020303" pitchFamily="18" charset="0"/>
              </a:rPr>
              <a:t>6. Educational technology it will be employed for:</a:t>
            </a:r>
            <a:endParaRPr lang="en-US" sz="2400" b="0" dirty="0">
              <a:solidFill>
                <a:srgbClr val="FF0000"/>
              </a:solidFill>
              <a:effectLst/>
              <a:latin typeface="Georgia" panose="02040502050405020303" pitchFamily="18" charset="0"/>
            </a:endParaRPr>
          </a:p>
          <a:p>
            <a:pPr algn="just" fontAlgn="base"/>
            <a:r>
              <a:rPr lang="en-US" sz="2400" b="0" dirty="0">
                <a:solidFill>
                  <a:srgbClr val="FF0000"/>
                </a:solidFill>
                <a:effectLst/>
                <a:latin typeface="Georgia" panose="02040502050405020303" pitchFamily="18" charset="0"/>
              </a:rPr>
              <a:t>(</a:t>
            </a:r>
            <a:r>
              <a:rPr lang="en-US" sz="2400" b="0" dirty="0" err="1">
                <a:solidFill>
                  <a:srgbClr val="FF0000"/>
                </a:solidFill>
                <a:effectLst/>
                <a:latin typeface="Georgia" panose="02040502050405020303" pitchFamily="18" charset="0"/>
              </a:rPr>
              <a:t>i</a:t>
            </a:r>
            <a:r>
              <a:rPr lang="en-US" sz="2400" b="0" dirty="0">
                <a:solidFill>
                  <a:srgbClr val="FF0000"/>
                </a:solidFill>
                <a:effectLst/>
                <a:latin typeface="Georgia" panose="02040502050405020303" pitchFamily="18" charset="0"/>
              </a:rPr>
              <a:t>) Spreading useful information,</a:t>
            </a:r>
          </a:p>
          <a:p>
            <a:pPr algn="just" fontAlgn="base"/>
            <a:r>
              <a:rPr lang="en-US" sz="2400" b="0" dirty="0">
                <a:solidFill>
                  <a:srgbClr val="FF0000"/>
                </a:solidFill>
                <a:effectLst/>
                <a:latin typeface="Georgia" panose="02040502050405020303" pitchFamily="18" charset="0"/>
              </a:rPr>
              <a:t>(ii) Giving training to teachers,</a:t>
            </a:r>
          </a:p>
          <a:p>
            <a:pPr algn="just" fontAlgn="base"/>
            <a:r>
              <a:rPr lang="en-US" sz="2400" b="0" dirty="0">
                <a:solidFill>
                  <a:srgbClr val="FF0000"/>
                </a:solidFill>
                <a:effectLst/>
                <a:latin typeface="Georgia" panose="02040502050405020303" pitchFamily="18" charset="0"/>
              </a:rPr>
              <a:t>(iii) Improving quality of education,</a:t>
            </a:r>
          </a:p>
          <a:p>
            <a:pPr algn="just" fontAlgn="base"/>
            <a:r>
              <a:rPr lang="en-US" sz="2400" b="0" dirty="0">
                <a:solidFill>
                  <a:srgbClr val="FF0000"/>
                </a:solidFill>
                <a:effectLst/>
                <a:latin typeface="Georgia" panose="02040502050405020303" pitchFamily="18" charset="0"/>
              </a:rPr>
              <a:t>(iv) Sharpening awareness of art and culture, and</a:t>
            </a:r>
          </a:p>
          <a:p>
            <a:pPr algn="just" fontAlgn="base"/>
            <a:r>
              <a:rPr lang="en-US" sz="2400" b="0" dirty="0">
                <a:solidFill>
                  <a:srgbClr val="FF0000"/>
                </a:solidFill>
                <a:effectLst/>
                <a:latin typeface="Georgia" panose="02040502050405020303" pitchFamily="18" charset="0"/>
              </a:rPr>
              <a:t>(v) Inculcating abiding values etc. both in the formal and non-formal sectors. An active movement will be started to promote the production of children’s films of high quality and usefulness.</a:t>
            </a:r>
          </a:p>
          <a:p>
            <a:pPr algn="just" fontAlgn="base"/>
            <a:r>
              <a:rPr lang="en-US" sz="2400" b="1" dirty="0">
                <a:solidFill>
                  <a:srgbClr val="0070C0"/>
                </a:solidFill>
                <a:effectLst/>
                <a:latin typeface="Georgia" panose="02040502050405020303" pitchFamily="18" charset="0"/>
              </a:rPr>
              <a:t>7. Work-Experience</a:t>
            </a:r>
            <a:r>
              <a:rPr lang="en-US" sz="2400" b="0" dirty="0">
                <a:solidFill>
                  <a:srgbClr val="0070C0"/>
                </a:solidFill>
                <a:effectLst/>
                <a:latin typeface="Georgia" panose="02040502050405020303" pitchFamily="18" charset="0"/>
              </a:rPr>
              <a:t>:</a:t>
            </a:r>
          </a:p>
          <a:p>
            <a:pPr algn="just" fontAlgn="base"/>
            <a:r>
              <a:rPr lang="en-US" sz="2400" b="0" dirty="0">
                <a:solidFill>
                  <a:srgbClr val="0070C0"/>
                </a:solidFill>
                <a:effectLst/>
                <a:latin typeface="Georgia" panose="02040502050405020303" pitchFamily="18" charset="0"/>
              </a:rPr>
              <a:t>It will be made an essential part of education at all stages. It will be provided through well structured and graded </a:t>
            </a:r>
            <a:r>
              <a:rPr lang="en-US" sz="2400" b="0" dirty="0" err="1">
                <a:solidFill>
                  <a:srgbClr val="0070C0"/>
                </a:solidFill>
                <a:effectLst/>
                <a:latin typeface="Georgia" panose="02040502050405020303" pitchFamily="18" charset="0"/>
              </a:rPr>
              <a:t>programmes</a:t>
            </a:r>
            <a:r>
              <a:rPr lang="en-US" sz="2400" b="0" dirty="0">
                <a:solidFill>
                  <a:srgbClr val="0070C0"/>
                </a:solidFill>
                <a:effectLst/>
                <a:latin typeface="Georgia" panose="02040502050405020303" pitchFamily="18" charset="0"/>
              </a:rPr>
              <a:t>. Its activities will be provided in accordance with needs, interests and abilities of students. The level of skills and knowledge will be upgraded keeping in view the stages of education.</a:t>
            </a:r>
          </a:p>
          <a:p>
            <a:pPr algn="just" fontAlgn="base"/>
            <a:r>
              <a:rPr lang="en-US" b="1" dirty="0">
                <a:solidFill>
                  <a:srgbClr val="424142"/>
                </a:solidFill>
                <a:effectLst/>
                <a:latin typeface="Georgia" panose="02040502050405020303" pitchFamily="18" charset="0"/>
              </a:rPr>
              <a:t> </a:t>
            </a:r>
            <a:endParaRPr lang="en-IN" dirty="0"/>
          </a:p>
        </p:txBody>
      </p:sp>
      <p:sp>
        <p:nvSpPr>
          <p:cNvPr id="4" name="TextBox 3">
            <a:extLst>
              <a:ext uri="{FF2B5EF4-FFF2-40B4-BE49-F238E27FC236}">
                <a16:creationId xmlns:a16="http://schemas.microsoft.com/office/drawing/2014/main" id="{59C6D36D-53B4-4489-BC39-B0B70A4C69DC}"/>
              </a:ext>
            </a:extLst>
          </p:cNvPr>
          <p:cNvSpPr txBox="1"/>
          <p:nvPr/>
        </p:nvSpPr>
        <p:spPr>
          <a:xfrm rot="1427521" flipH="1">
            <a:off x="9141779" y="2029444"/>
            <a:ext cx="2419905" cy="923330"/>
          </a:xfrm>
          <a:prstGeom prst="rect">
            <a:avLst/>
          </a:prstGeom>
          <a:noFill/>
        </p:spPr>
        <p:txBody>
          <a:bodyPr wrap="square">
            <a:spAutoFit/>
          </a:bodyPr>
          <a:lstStyle/>
          <a:p>
            <a:pPr algn="just" fontAlgn="base"/>
            <a:r>
              <a:rPr lang="en-US" dirty="0">
                <a:highlight>
                  <a:srgbClr val="808000"/>
                </a:highlight>
              </a:rPr>
              <a:t>Reorienting the Content and Process of Education:</a:t>
            </a:r>
          </a:p>
        </p:txBody>
      </p:sp>
    </p:spTree>
    <p:extLst>
      <p:ext uri="{BB962C8B-B14F-4D97-AF65-F5344CB8AC3E}">
        <p14:creationId xmlns:p14="http://schemas.microsoft.com/office/powerpoint/2010/main" val="2859298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C6997C-E667-4460-8962-E1BD156299E3}"/>
              </a:ext>
            </a:extLst>
          </p:cNvPr>
          <p:cNvSpPr txBox="1"/>
          <p:nvPr/>
        </p:nvSpPr>
        <p:spPr>
          <a:xfrm>
            <a:off x="967665" y="514904"/>
            <a:ext cx="10564427" cy="5940088"/>
          </a:xfrm>
          <a:prstGeom prst="rect">
            <a:avLst/>
          </a:prstGeom>
          <a:noFill/>
        </p:spPr>
        <p:txBody>
          <a:bodyPr wrap="square">
            <a:spAutoFit/>
          </a:bodyPr>
          <a:lstStyle/>
          <a:p>
            <a:pPr algn="just" fontAlgn="base"/>
            <a:r>
              <a:rPr lang="en-US" sz="2000" b="1" dirty="0">
                <a:solidFill>
                  <a:srgbClr val="0070C0"/>
                </a:solidFill>
                <a:effectLst/>
                <a:latin typeface="Georgia" panose="02040502050405020303" pitchFamily="18" charset="0"/>
              </a:rPr>
              <a:t>8.Education and Environment:</a:t>
            </a:r>
            <a:endParaRPr lang="en-US" sz="2000" b="0" dirty="0">
              <a:solidFill>
                <a:srgbClr val="0070C0"/>
              </a:solidFill>
              <a:effectLst/>
              <a:latin typeface="Georgia" panose="02040502050405020303" pitchFamily="18" charset="0"/>
            </a:endParaRPr>
          </a:p>
          <a:p>
            <a:pPr algn="just" fontAlgn="base"/>
            <a:r>
              <a:rPr lang="en-US" sz="2000" b="0" dirty="0">
                <a:solidFill>
                  <a:srgbClr val="0070C0"/>
                </a:solidFill>
                <a:effectLst/>
                <a:latin typeface="Georgia" panose="02040502050405020303" pitchFamily="18" charset="0"/>
              </a:rPr>
              <a:t>Consciousness of environment must be created in schools and colleges. This aspect will be fitted into in the entire educational process.</a:t>
            </a:r>
          </a:p>
          <a:p>
            <a:pPr algn="just" fontAlgn="base"/>
            <a:r>
              <a:rPr lang="en-US" sz="2000" b="1" dirty="0">
                <a:solidFill>
                  <a:srgbClr val="C00000"/>
                </a:solidFill>
                <a:effectLst/>
                <a:latin typeface="Georgia" panose="02040502050405020303" pitchFamily="18" charset="0"/>
              </a:rPr>
              <a:t>9. Mathematics Teaching</a:t>
            </a:r>
            <a:r>
              <a:rPr lang="en-US" sz="2000" b="0" dirty="0">
                <a:solidFill>
                  <a:srgbClr val="C00000"/>
                </a:solidFill>
                <a:effectLst/>
                <a:latin typeface="Georgia" panose="02040502050405020303" pitchFamily="18" charset="0"/>
              </a:rPr>
              <a:t>:</a:t>
            </a:r>
          </a:p>
          <a:p>
            <a:pPr algn="just" fontAlgn="base"/>
            <a:r>
              <a:rPr lang="en-US" sz="2000" b="0" dirty="0">
                <a:solidFill>
                  <a:srgbClr val="C00000"/>
                </a:solidFill>
                <a:effectLst/>
                <a:latin typeface="Georgia" panose="02040502050405020303" pitchFamily="18" charset="0"/>
              </a:rPr>
              <a:t>It should be redesigned to bring it in line with modern technological devices.</a:t>
            </a:r>
          </a:p>
          <a:p>
            <a:pPr algn="just" fontAlgn="base"/>
            <a:r>
              <a:rPr lang="en-US" sz="2000" b="1" dirty="0">
                <a:solidFill>
                  <a:srgbClr val="00B0F0"/>
                </a:solidFill>
                <a:effectLst/>
                <a:latin typeface="Georgia" panose="02040502050405020303" pitchFamily="18" charset="0"/>
              </a:rPr>
              <a:t>10. Science Education:</a:t>
            </a:r>
            <a:endParaRPr lang="en-US" sz="2000" b="0" dirty="0">
              <a:solidFill>
                <a:srgbClr val="00B0F0"/>
              </a:solidFill>
              <a:effectLst/>
              <a:latin typeface="Georgia" panose="02040502050405020303" pitchFamily="18" charset="0"/>
            </a:endParaRPr>
          </a:p>
          <a:p>
            <a:pPr algn="just" fontAlgn="base"/>
            <a:r>
              <a:rPr lang="en-US" sz="2000" b="0" dirty="0">
                <a:solidFill>
                  <a:srgbClr val="00B0F0"/>
                </a:solidFill>
                <a:effectLst/>
                <a:latin typeface="Georgia" panose="02040502050405020303" pitchFamily="18" charset="0"/>
              </a:rPr>
              <a:t>It will be strengthened so as to develop in the child, spirit of inquiry, creativity, objectivity and aesthetic sensibility. Science education </a:t>
            </a:r>
            <a:r>
              <a:rPr lang="en-US" sz="2000" b="0" dirty="0" err="1">
                <a:solidFill>
                  <a:srgbClr val="00B0F0"/>
                </a:solidFill>
                <a:effectLst/>
                <a:latin typeface="Georgia" panose="02040502050405020303" pitchFamily="18" charset="0"/>
              </a:rPr>
              <a:t>programmes</a:t>
            </a:r>
            <a:r>
              <a:rPr lang="en-US" sz="2000" b="0" dirty="0">
                <a:solidFill>
                  <a:srgbClr val="00B0F0"/>
                </a:solidFill>
                <a:effectLst/>
                <a:latin typeface="Georgia" panose="02040502050405020303" pitchFamily="18" charset="0"/>
              </a:rPr>
              <a:t> will be redesigned to enable the learners  acquire problem solving and decision making skills and to discover the relationship of science with health, agriculture, industry and other aspects of daily life. </a:t>
            </a:r>
          </a:p>
          <a:p>
            <a:pPr algn="just" fontAlgn="base"/>
            <a:endParaRPr lang="en-US" sz="2000" dirty="0">
              <a:solidFill>
                <a:srgbClr val="00B0F0"/>
              </a:solidFill>
              <a:latin typeface="Georgia" panose="02040502050405020303" pitchFamily="18" charset="0"/>
            </a:endParaRPr>
          </a:p>
          <a:p>
            <a:pPr algn="just" fontAlgn="base"/>
            <a:r>
              <a:rPr lang="en-US" sz="2000" b="1" dirty="0">
                <a:solidFill>
                  <a:srgbClr val="FFC000"/>
                </a:solidFill>
                <a:effectLst/>
                <a:latin typeface="Georgia" panose="02040502050405020303" pitchFamily="18" charset="0"/>
              </a:rPr>
              <a:t>11. Sports and Physical Education:</a:t>
            </a:r>
            <a:endParaRPr lang="en-US" sz="2000" b="0" dirty="0">
              <a:solidFill>
                <a:srgbClr val="FFC000"/>
              </a:solidFill>
              <a:effectLst/>
              <a:latin typeface="Georgia" panose="02040502050405020303" pitchFamily="18" charset="0"/>
            </a:endParaRPr>
          </a:p>
          <a:p>
            <a:pPr algn="just" fontAlgn="base"/>
            <a:r>
              <a:rPr lang="en-US" sz="2000" b="0" dirty="0">
                <a:solidFill>
                  <a:srgbClr val="FFC000"/>
                </a:solidFill>
                <a:effectLst/>
                <a:latin typeface="Georgia" panose="02040502050405020303" pitchFamily="18" charset="0"/>
              </a:rPr>
              <a:t>It should be made an integral part of the modern educational process. The infrastructure will consist of play fields, equipment, coaches and teachers of physical education as part of the school improvement </a:t>
            </a:r>
            <a:r>
              <a:rPr lang="en-US" sz="2000" b="0" dirty="0" err="1">
                <a:solidFill>
                  <a:srgbClr val="FFC000"/>
                </a:solidFill>
                <a:effectLst/>
                <a:latin typeface="Georgia" panose="02040502050405020303" pitchFamily="18" charset="0"/>
              </a:rPr>
              <a:t>programme</a:t>
            </a:r>
            <a:r>
              <a:rPr lang="en-US" sz="2000" b="0" dirty="0">
                <a:solidFill>
                  <a:srgbClr val="FFC000"/>
                </a:solidFill>
                <a:effectLst/>
                <a:latin typeface="Georgia" panose="02040502050405020303" pitchFamily="18" charset="0"/>
              </a:rPr>
              <a:t>. Available open space in urban areas will be reserved for playgrounds. Efforts will be made to establish sports institutions and hostels. Encouragement will be given to the talented sports and games persons. Efforts will be made to introduce Yoga in all schools and teacher training courses. Indigenous traditional games will be emphasized.</a:t>
            </a:r>
          </a:p>
        </p:txBody>
      </p:sp>
      <p:sp>
        <p:nvSpPr>
          <p:cNvPr id="4" name="TextBox 3">
            <a:extLst>
              <a:ext uri="{FF2B5EF4-FFF2-40B4-BE49-F238E27FC236}">
                <a16:creationId xmlns:a16="http://schemas.microsoft.com/office/drawing/2014/main" id="{BEC4E2C1-8142-4F14-883D-F67588C5B923}"/>
              </a:ext>
            </a:extLst>
          </p:cNvPr>
          <p:cNvSpPr txBox="1"/>
          <p:nvPr/>
        </p:nvSpPr>
        <p:spPr>
          <a:xfrm flipH="1">
            <a:off x="7998781" y="168676"/>
            <a:ext cx="3533311" cy="646331"/>
          </a:xfrm>
          <a:prstGeom prst="rect">
            <a:avLst/>
          </a:prstGeom>
          <a:noFill/>
        </p:spPr>
        <p:txBody>
          <a:bodyPr wrap="square">
            <a:spAutoFit/>
          </a:bodyPr>
          <a:lstStyle/>
          <a:p>
            <a:pPr algn="just" fontAlgn="base"/>
            <a:r>
              <a:rPr lang="en-US" dirty="0">
                <a:highlight>
                  <a:srgbClr val="808000"/>
                </a:highlight>
              </a:rPr>
              <a:t>Reorienting the Content and Process of Education:</a:t>
            </a:r>
          </a:p>
        </p:txBody>
      </p:sp>
    </p:spTree>
    <p:extLst>
      <p:ext uri="{BB962C8B-B14F-4D97-AF65-F5344CB8AC3E}">
        <p14:creationId xmlns:p14="http://schemas.microsoft.com/office/powerpoint/2010/main" val="2071717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55D387-B0FE-4CD3-A9CA-0A1890960467}"/>
              </a:ext>
            </a:extLst>
          </p:cNvPr>
          <p:cNvSpPr txBox="1"/>
          <p:nvPr/>
        </p:nvSpPr>
        <p:spPr>
          <a:xfrm>
            <a:off x="905522" y="559293"/>
            <a:ext cx="10662081" cy="5909310"/>
          </a:xfrm>
          <a:prstGeom prst="rect">
            <a:avLst/>
          </a:prstGeom>
          <a:noFill/>
        </p:spPr>
        <p:txBody>
          <a:bodyPr wrap="square">
            <a:spAutoFit/>
          </a:bodyPr>
          <a:lstStyle/>
          <a:p>
            <a:pPr algn="just" fontAlgn="base"/>
            <a:r>
              <a:rPr lang="en-US" b="1" dirty="0">
                <a:solidFill>
                  <a:srgbClr val="FFC000"/>
                </a:solidFill>
                <a:effectLst/>
                <a:latin typeface="Georgia" panose="02040502050405020303" pitchFamily="18" charset="0"/>
              </a:rPr>
              <a:t>12.The Role of Youth</a:t>
            </a:r>
            <a:r>
              <a:rPr lang="en-US" b="0" dirty="0">
                <a:solidFill>
                  <a:srgbClr val="FFC000"/>
                </a:solidFill>
                <a:effectLst/>
                <a:latin typeface="Georgia" panose="02040502050405020303" pitchFamily="18" charset="0"/>
              </a:rPr>
              <a:t>:</a:t>
            </a:r>
          </a:p>
          <a:p>
            <a:pPr algn="just" fontAlgn="base"/>
            <a:r>
              <a:rPr lang="en-US" b="0" dirty="0">
                <a:solidFill>
                  <a:srgbClr val="FFC000"/>
                </a:solidFill>
                <a:effectLst/>
                <a:latin typeface="Georgia" panose="02040502050405020303" pitchFamily="18" charset="0"/>
              </a:rPr>
              <a:t>The youth will be provided opportunities to involve themselves in national and social development through educational institutions and outside of them. It will be compulsory for the students to take part in NSS, Scouts, NCC, etc. Outside the institutions, they will be encouraged to take up </a:t>
            </a:r>
            <a:r>
              <a:rPr lang="en-US" b="0" dirty="0" err="1">
                <a:solidFill>
                  <a:srgbClr val="FFC000"/>
                </a:solidFill>
                <a:effectLst/>
                <a:latin typeface="Georgia" panose="02040502050405020303" pitchFamily="18" charset="0"/>
              </a:rPr>
              <a:t>programmes</a:t>
            </a:r>
            <a:r>
              <a:rPr lang="en-US" b="0" dirty="0">
                <a:solidFill>
                  <a:srgbClr val="FFC000"/>
                </a:solidFill>
                <a:effectLst/>
                <a:latin typeface="Georgia" panose="02040502050405020303" pitchFamily="18" charset="0"/>
              </a:rPr>
              <a:t> of development, reform and extension. The National Service Volunteer Scheme will be strengthened.</a:t>
            </a:r>
          </a:p>
          <a:p>
            <a:pPr algn="just" fontAlgn="base"/>
            <a:r>
              <a:rPr lang="en-US" b="1" dirty="0">
                <a:solidFill>
                  <a:srgbClr val="0070C0"/>
                </a:solidFill>
                <a:effectLst/>
                <a:latin typeface="Georgia" panose="02040502050405020303" pitchFamily="18" charset="0"/>
              </a:rPr>
              <a:t>13. The Evaluation Process and Examination Reform:</a:t>
            </a:r>
            <a:endParaRPr lang="en-US" b="0" dirty="0">
              <a:solidFill>
                <a:srgbClr val="0070C0"/>
              </a:solidFill>
              <a:effectLst/>
              <a:latin typeface="Georgia" panose="02040502050405020303" pitchFamily="18" charset="0"/>
            </a:endParaRPr>
          </a:p>
          <a:p>
            <a:pPr algn="just" fontAlgn="base"/>
            <a:r>
              <a:rPr lang="en-US" b="0" dirty="0">
                <a:solidFill>
                  <a:srgbClr val="0070C0"/>
                </a:solidFill>
                <a:effectLst/>
                <a:latin typeface="Georgia" panose="02040502050405020303" pitchFamily="18" charset="0"/>
              </a:rPr>
              <a:t>As part of the sound educational strategy, examination should be employed to bring about qualitative improvement in education. The objective will be to recast the examination system so as to ensure valid and reliable method of assessment and a powerful instrument for improving teaching learning process.</a:t>
            </a:r>
          </a:p>
          <a:p>
            <a:pPr algn="just" fontAlgn="base"/>
            <a:r>
              <a:rPr lang="en-US" b="1" dirty="0">
                <a:solidFill>
                  <a:srgbClr val="424142"/>
                </a:solidFill>
                <a:effectLst/>
                <a:latin typeface="Georgia" panose="02040502050405020303" pitchFamily="18" charset="0"/>
              </a:rPr>
              <a:t>The measures to be taken are as follows:</a:t>
            </a:r>
            <a:endParaRPr lang="en-US" b="0" dirty="0">
              <a:solidFill>
                <a:srgbClr val="424142"/>
              </a:solidFill>
              <a:effectLst/>
              <a:latin typeface="Georgia" panose="02040502050405020303" pitchFamily="18" charset="0"/>
            </a:endParaRPr>
          </a:p>
          <a:p>
            <a:pPr algn="just"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The elimination of excessive element of chance and subjectivity.</a:t>
            </a:r>
          </a:p>
          <a:p>
            <a:pPr algn="just" fontAlgn="base"/>
            <a:r>
              <a:rPr lang="en-US" b="0" dirty="0">
                <a:solidFill>
                  <a:srgbClr val="424142"/>
                </a:solidFill>
                <a:effectLst/>
                <a:latin typeface="Georgia" panose="02040502050405020303" pitchFamily="18" charset="0"/>
              </a:rPr>
              <a:t>(ii) The de-emphasis of memorization.</a:t>
            </a:r>
          </a:p>
          <a:p>
            <a:pPr algn="just" fontAlgn="base"/>
            <a:r>
              <a:rPr lang="en-US" b="0" dirty="0">
                <a:solidFill>
                  <a:srgbClr val="424142"/>
                </a:solidFill>
                <a:effectLst/>
                <a:latin typeface="Georgia" panose="02040502050405020303" pitchFamily="18" charset="0"/>
              </a:rPr>
              <a:t>(iii) Continuous and comprehensive evaluation that incorporates both scholastic and non-scholastic aspects of education spread over the total span of instructional time.</a:t>
            </a:r>
          </a:p>
          <a:p>
            <a:pPr algn="just" fontAlgn="base"/>
            <a:r>
              <a:rPr lang="en-US" b="0" dirty="0">
                <a:solidFill>
                  <a:srgbClr val="424142"/>
                </a:solidFill>
                <a:effectLst/>
                <a:latin typeface="Georgia" panose="02040502050405020303" pitchFamily="18" charset="0"/>
              </a:rPr>
              <a:t>(iv) Effective use of evaluation process by teachers, students and parents.</a:t>
            </a:r>
          </a:p>
          <a:p>
            <a:pPr algn="just" fontAlgn="base"/>
            <a:r>
              <a:rPr lang="en-US" b="0" dirty="0">
                <a:solidFill>
                  <a:srgbClr val="424142"/>
                </a:solidFill>
                <a:effectLst/>
                <a:latin typeface="Georgia" panose="02040502050405020303" pitchFamily="18" charset="0"/>
              </a:rPr>
              <a:t>(v) Improvement in the conduct of examination.</a:t>
            </a:r>
          </a:p>
          <a:p>
            <a:pPr algn="just" fontAlgn="base"/>
            <a:r>
              <a:rPr lang="en-US" b="0" dirty="0">
                <a:solidFill>
                  <a:srgbClr val="424142"/>
                </a:solidFill>
                <a:effectLst/>
                <a:latin typeface="Georgia" panose="02040502050405020303" pitchFamily="18" charset="0"/>
              </a:rPr>
              <a:t>(vi) The introduction of concomitant changes in instructional materials and methodology.</a:t>
            </a:r>
          </a:p>
          <a:p>
            <a:pPr algn="just" fontAlgn="base"/>
            <a:r>
              <a:rPr lang="en-US" b="0" dirty="0">
                <a:solidFill>
                  <a:srgbClr val="424142"/>
                </a:solidFill>
                <a:effectLst/>
                <a:latin typeface="Georgia" panose="02040502050405020303" pitchFamily="18" charset="0"/>
              </a:rPr>
              <a:t>(vii) Introduction of semester system from the secondary stage in a phased manner.</a:t>
            </a:r>
          </a:p>
          <a:p>
            <a:pPr algn="just" fontAlgn="base"/>
            <a:r>
              <a:rPr lang="en-US" b="0" dirty="0">
                <a:solidFill>
                  <a:srgbClr val="424142"/>
                </a:solidFill>
                <a:effectLst/>
                <a:latin typeface="Georgia" panose="02040502050405020303" pitchFamily="18" charset="0"/>
              </a:rPr>
              <a:t>(viii) The use of grades in place of marks.</a:t>
            </a:r>
          </a:p>
          <a:p>
            <a:pPr algn="just" fontAlgn="base"/>
            <a:r>
              <a:rPr lang="en-US" b="0" dirty="0">
                <a:solidFill>
                  <a:srgbClr val="424142"/>
                </a:solidFill>
                <a:effectLst/>
                <a:latin typeface="Georgia" panose="02040502050405020303" pitchFamily="18" charset="0"/>
              </a:rPr>
              <a:t>The predominance of external examination should be reduced and there will be </a:t>
            </a:r>
          </a:p>
          <a:p>
            <a:pPr algn="just" fontAlgn="base"/>
            <a:r>
              <a:rPr lang="en-US" b="0" dirty="0">
                <a:solidFill>
                  <a:srgbClr val="424142"/>
                </a:solidFill>
                <a:effectLst/>
                <a:latin typeface="Georgia" panose="02040502050405020303" pitchFamily="18" charset="0"/>
              </a:rPr>
              <a:t>the need of streamlining of institutional level evaluation</a:t>
            </a:r>
            <a:endParaRPr lang="en-IN" dirty="0"/>
          </a:p>
        </p:txBody>
      </p:sp>
      <p:sp>
        <p:nvSpPr>
          <p:cNvPr id="4" name="TextBox 3">
            <a:extLst>
              <a:ext uri="{FF2B5EF4-FFF2-40B4-BE49-F238E27FC236}">
                <a16:creationId xmlns:a16="http://schemas.microsoft.com/office/drawing/2014/main" id="{EB5FBC84-67CF-49A9-810E-BF2EA218994C}"/>
              </a:ext>
            </a:extLst>
          </p:cNvPr>
          <p:cNvSpPr txBox="1"/>
          <p:nvPr/>
        </p:nvSpPr>
        <p:spPr>
          <a:xfrm>
            <a:off x="10129422" y="4474346"/>
            <a:ext cx="1686758" cy="1754326"/>
          </a:xfrm>
          <a:prstGeom prst="rect">
            <a:avLst/>
          </a:prstGeom>
          <a:noFill/>
        </p:spPr>
        <p:txBody>
          <a:bodyPr wrap="square">
            <a:spAutoFit/>
          </a:bodyPr>
          <a:lstStyle/>
          <a:p>
            <a:pPr algn="just" fontAlgn="base"/>
            <a:r>
              <a:rPr lang="en-US" dirty="0">
                <a:highlight>
                  <a:srgbClr val="808000"/>
                </a:highlight>
              </a:rPr>
              <a:t>Reorienting</a:t>
            </a:r>
          </a:p>
          <a:p>
            <a:pPr algn="just" fontAlgn="base"/>
            <a:r>
              <a:rPr lang="en-US" dirty="0">
                <a:highlight>
                  <a:srgbClr val="808000"/>
                </a:highlight>
              </a:rPr>
              <a:t> the </a:t>
            </a:r>
          </a:p>
          <a:p>
            <a:pPr algn="just" fontAlgn="base"/>
            <a:r>
              <a:rPr lang="en-US" dirty="0">
                <a:highlight>
                  <a:srgbClr val="808000"/>
                </a:highlight>
              </a:rPr>
              <a:t>Content</a:t>
            </a:r>
          </a:p>
          <a:p>
            <a:pPr algn="just" fontAlgn="base"/>
            <a:r>
              <a:rPr lang="en-US" dirty="0">
                <a:highlight>
                  <a:srgbClr val="808000"/>
                </a:highlight>
              </a:rPr>
              <a:t> and</a:t>
            </a:r>
          </a:p>
          <a:p>
            <a:pPr algn="just" fontAlgn="base"/>
            <a:r>
              <a:rPr lang="en-US" dirty="0">
                <a:highlight>
                  <a:srgbClr val="808000"/>
                </a:highlight>
              </a:rPr>
              <a:t> Process </a:t>
            </a:r>
          </a:p>
          <a:p>
            <a:pPr algn="just" fontAlgn="base"/>
            <a:r>
              <a:rPr lang="en-US" dirty="0">
                <a:highlight>
                  <a:srgbClr val="808000"/>
                </a:highlight>
              </a:rPr>
              <a:t>of Education:</a:t>
            </a:r>
          </a:p>
        </p:txBody>
      </p:sp>
    </p:spTree>
    <p:extLst>
      <p:ext uri="{BB962C8B-B14F-4D97-AF65-F5344CB8AC3E}">
        <p14:creationId xmlns:p14="http://schemas.microsoft.com/office/powerpoint/2010/main" val="3071548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68B876-4D2A-490D-BA4A-8870AD66AE06}"/>
              </a:ext>
            </a:extLst>
          </p:cNvPr>
          <p:cNvSpPr txBox="1"/>
          <p:nvPr/>
        </p:nvSpPr>
        <p:spPr>
          <a:xfrm>
            <a:off x="1047565" y="338065"/>
            <a:ext cx="9472474" cy="5632311"/>
          </a:xfrm>
          <a:prstGeom prst="rect">
            <a:avLst/>
          </a:prstGeom>
          <a:noFill/>
        </p:spPr>
        <p:txBody>
          <a:bodyPr wrap="square">
            <a:spAutoFit/>
          </a:bodyPr>
          <a:lstStyle/>
          <a:p>
            <a:pPr algn="just" fontAlgn="base"/>
            <a:r>
              <a:rPr lang="en-US" sz="2000" b="1" dirty="0">
                <a:solidFill>
                  <a:srgbClr val="00B050"/>
                </a:solidFill>
                <a:effectLst/>
                <a:latin typeface="Georgia" panose="02040502050405020303" pitchFamily="18" charset="0"/>
              </a:rPr>
              <a:t>The Teacher and Teacher Education:</a:t>
            </a:r>
          </a:p>
          <a:p>
            <a:pPr algn="just" fontAlgn="base"/>
            <a:endParaRPr lang="en-US" sz="2000" b="1" dirty="0">
              <a:solidFill>
                <a:srgbClr val="00B050"/>
              </a:solidFill>
              <a:effectLst/>
              <a:latin typeface="Georgia" panose="02040502050405020303" pitchFamily="18" charset="0"/>
            </a:endParaRPr>
          </a:p>
          <a:p>
            <a:pPr algn="just" fontAlgn="base"/>
            <a:r>
              <a:rPr lang="en-US" sz="2000" b="0" dirty="0">
                <a:solidFill>
                  <a:srgbClr val="00B050"/>
                </a:solidFill>
                <a:effectLst/>
                <a:latin typeface="Georgia" panose="02040502050405020303" pitchFamily="18" charset="0"/>
              </a:rPr>
              <a:t>NPE states that the status of teacher reflects the socio-cultural </a:t>
            </a:r>
          </a:p>
          <a:p>
            <a:pPr algn="just" fontAlgn="base"/>
            <a:r>
              <a:rPr lang="en-US" sz="2000" b="0" dirty="0">
                <a:solidFill>
                  <a:srgbClr val="00B050"/>
                </a:solidFill>
                <a:effectLst/>
                <a:latin typeface="Georgia" panose="02040502050405020303" pitchFamily="18" charset="0"/>
              </a:rPr>
              <a:t>ethos of a society and no people can rise above the level of</a:t>
            </a:r>
          </a:p>
          <a:p>
            <a:pPr algn="just" fontAlgn="base"/>
            <a:r>
              <a:rPr lang="en-US" sz="2000" b="0" dirty="0">
                <a:solidFill>
                  <a:srgbClr val="00B050"/>
                </a:solidFill>
                <a:effectLst/>
                <a:latin typeface="Georgia" panose="02040502050405020303" pitchFamily="18" charset="0"/>
              </a:rPr>
              <a:t> its teachers. The government and the community should </a:t>
            </a:r>
          </a:p>
          <a:p>
            <a:pPr algn="just" fontAlgn="base"/>
            <a:r>
              <a:rPr lang="en-US" sz="2000" b="0" dirty="0">
                <a:solidFill>
                  <a:srgbClr val="00B050"/>
                </a:solidFill>
                <a:effectLst/>
                <a:latin typeface="Georgia" panose="02040502050405020303" pitchFamily="18" charset="0"/>
              </a:rPr>
              <a:t>endeavor to create conditions which will help motivate and</a:t>
            </a:r>
          </a:p>
          <a:p>
            <a:pPr algn="just" fontAlgn="base"/>
            <a:r>
              <a:rPr lang="en-US" sz="2000" b="0" dirty="0">
                <a:solidFill>
                  <a:srgbClr val="00B050"/>
                </a:solidFill>
                <a:effectLst/>
                <a:latin typeface="Georgia" panose="02040502050405020303" pitchFamily="18" charset="0"/>
              </a:rPr>
              <a:t> inspire teachers on constructive and creative lines.</a:t>
            </a:r>
          </a:p>
          <a:p>
            <a:pPr algn="just" fontAlgn="base"/>
            <a:endParaRPr lang="en-US" sz="2000" b="1" dirty="0">
              <a:solidFill>
                <a:srgbClr val="00B050"/>
              </a:solidFill>
              <a:effectLst/>
              <a:latin typeface="Georgia" panose="02040502050405020303" pitchFamily="18" charset="0"/>
            </a:endParaRPr>
          </a:p>
          <a:p>
            <a:pPr algn="just" fontAlgn="base"/>
            <a:r>
              <a:rPr lang="en-US" sz="2000" b="1" dirty="0">
                <a:solidFill>
                  <a:srgbClr val="00B050"/>
                </a:solidFill>
                <a:effectLst/>
                <a:latin typeface="Georgia" panose="02040502050405020303" pitchFamily="18" charset="0"/>
              </a:rPr>
              <a:t>The following recommendations are made for the improvement of teacher’s professional competency and their service conditions:</a:t>
            </a:r>
            <a:endParaRPr lang="en-US" sz="2000" b="0" dirty="0">
              <a:solidFill>
                <a:srgbClr val="00B050"/>
              </a:solidFill>
              <a:effectLst/>
              <a:latin typeface="Georgia" panose="02040502050405020303" pitchFamily="18" charset="0"/>
            </a:endParaRPr>
          </a:p>
          <a:p>
            <a:pPr algn="just" fontAlgn="base"/>
            <a:r>
              <a:rPr lang="en-US" sz="2000" b="0" dirty="0">
                <a:solidFill>
                  <a:srgbClr val="00B050"/>
                </a:solidFill>
                <a:effectLst/>
                <a:latin typeface="Georgia" panose="02040502050405020303" pitchFamily="18" charset="0"/>
              </a:rPr>
              <a:t>1. The methods of recruitment of teachers will be reorganized to ensure merit, objectivity and conformity with spatial and functional recruitment.</a:t>
            </a:r>
          </a:p>
          <a:p>
            <a:pPr algn="just" fontAlgn="base"/>
            <a:r>
              <a:rPr lang="en-US" sz="2000" b="0" dirty="0">
                <a:solidFill>
                  <a:srgbClr val="00B050"/>
                </a:solidFill>
                <a:effectLst/>
                <a:latin typeface="Georgia" panose="02040502050405020303" pitchFamily="18" charset="0"/>
              </a:rPr>
              <a:t>2. The pay and service conditions of teachers have to be improved to commensurate with their social and professional responsibilities.</a:t>
            </a:r>
          </a:p>
          <a:p>
            <a:pPr algn="just" fontAlgn="base"/>
            <a:r>
              <a:rPr lang="en-US" sz="2000" b="0" dirty="0">
                <a:solidFill>
                  <a:srgbClr val="00B050"/>
                </a:solidFill>
                <a:effectLst/>
                <a:latin typeface="Georgia" panose="02040502050405020303" pitchFamily="18" charset="0"/>
              </a:rPr>
              <a:t>3. Teacher’s associations must play a significant role in upholding professional integrity, enhancing the dignity of the teacher and curbing professional misconduct. National level associations of teachers could prepare a code of professional Ethics for Teachers and see its observance.</a:t>
            </a:r>
          </a:p>
        </p:txBody>
      </p:sp>
      <p:pic>
        <p:nvPicPr>
          <p:cNvPr id="2050" name="Picture 2" descr="Govt Colleges of Teacher Education, Karachi - Home | Facebook">
            <a:extLst>
              <a:ext uri="{FF2B5EF4-FFF2-40B4-BE49-F238E27FC236}">
                <a16:creationId xmlns:a16="http://schemas.microsoft.com/office/drawing/2014/main" id="{27459194-63FD-4914-AA4C-6B91D3B4B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7771" y="280359"/>
            <a:ext cx="2982897" cy="2553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5472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A657B3-9837-4EE5-A9B8-0D4EA0AF35FF}"/>
              </a:ext>
            </a:extLst>
          </p:cNvPr>
          <p:cNvSpPr txBox="1"/>
          <p:nvPr/>
        </p:nvSpPr>
        <p:spPr>
          <a:xfrm>
            <a:off x="1154096" y="807867"/>
            <a:ext cx="9507985" cy="6463308"/>
          </a:xfrm>
          <a:prstGeom prst="rect">
            <a:avLst/>
          </a:prstGeom>
          <a:noFill/>
        </p:spPr>
        <p:txBody>
          <a:bodyPr wrap="square">
            <a:spAutoFit/>
          </a:bodyPr>
          <a:lstStyle/>
          <a:p>
            <a:pPr algn="just" fontAlgn="base"/>
            <a:r>
              <a:rPr lang="en-US" b="1" dirty="0">
                <a:solidFill>
                  <a:schemeClr val="accent4">
                    <a:lumMod val="50000"/>
                  </a:schemeClr>
                </a:solidFill>
                <a:effectLst/>
                <a:latin typeface="Georgia" panose="02040502050405020303" pitchFamily="18" charset="0"/>
              </a:rPr>
              <a:t>Teacher Education:</a:t>
            </a:r>
            <a:endParaRPr lang="en-US" b="0" dirty="0">
              <a:solidFill>
                <a:schemeClr val="accent4">
                  <a:lumMod val="50000"/>
                </a:schemeClr>
              </a:solidFill>
              <a:effectLst/>
              <a:latin typeface="Georgia" panose="02040502050405020303" pitchFamily="18" charset="0"/>
            </a:endParaRPr>
          </a:p>
          <a:p>
            <a:pPr algn="just" fontAlgn="base"/>
            <a:r>
              <a:rPr lang="en-US" b="1" dirty="0">
                <a:solidFill>
                  <a:schemeClr val="accent4">
                    <a:lumMod val="50000"/>
                  </a:schemeClr>
                </a:solidFill>
                <a:effectLst/>
                <a:latin typeface="Georgia" panose="02040502050405020303" pitchFamily="18" charset="0"/>
              </a:rPr>
              <a:t>The following are recommendations of NPE, 86:</a:t>
            </a:r>
            <a:endParaRPr lang="en-US" b="0" dirty="0">
              <a:solidFill>
                <a:schemeClr val="accent4">
                  <a:lumMod val="50000"/>
                </a:schemeClr>
              </a:solidFill>
              <a:effectLst/>
              <a:latin typeface="Georgia" panose="02040502050405020303" pitchFamily="18" charset="0"/>
            </a:endParaRPr>
          </a:p>
          <a:p>
            <a:pPr algn="just" fontAlgn="base"/>
            <a:r>
              <a:rPr lang="en-US" b="1" dirty="0">
                <a:solidFill>
                  <a:schemeClr val="accent4">
                    <a:lumMod val="50000"/>
                  </a:schemeClr>
                </a:solidFill>
                <a:effectLst/>
                <a:latin typeface="Georgia" panose="02040502050405020303" pitchFamily="18" charset="0"/>
              </a:rPr>
              <a:t>1. </a:t>
            </a:r>
            <a:r>
              <a:rPr lang="en-US" b="0" dirty="0">
                <a:solidFill>
                  <a:schemeClr val="accent4">
                    <a:lumMod val="50000"/>
                  </a:schemeClr>
                </a:solidFill>
                <a:effectLst/>
                <a:latin typeface="Georgia" panose="02040502050405020303" pitchFamily="18" charset="0"/>
              </a:rPr>
              <a:t>Since teacher education is a continuous process, its pre-service </a:t>
            </a:r>
          </a:p>
          <a:p>
            <a:pPr algn="just" fontAlgn="base"/>
            <a:r>
              <a:rPr lang="en-US" b="0" dirty="0">
                <a:solidFill>
                  <a:schemeClr val="accent4">
                    <a:lumMod val="50000"/>
                  </a:schemeClr>
                </a:solidFill>
                <a:effectLst/>
                <a:latin typeface="Georgia" panose="02040502050405020303" pitchFamily="18" charset="0"/>
              </a:rPr>
              <a:t>and in-service components are inseparable. As a first step, the system of </a:t>
            </a:r>
          </a:p>
          <a:p>
            <a:pPr algn="just" fontAlgn="base"/>
            <a:r>
              <a:rPr lang="en-US" b="0" dirty="0">
                <a:solidFill>
                  <a:schemeClr val="accent4">
                    <a:lumMod val="50000"/>
                  </a:schemeClr>
                </a:solidFill>
                <a:effectLst/>
                <a:latin typeface="Georgia" panose="02040502050405020303" pitchFamily="18" charset="0"/>
              </a:rPr>
              <a:t>teacher education will be overhauled.</a:t>
            </a:r>
          </a:p>
          <a:p>
            <a:pPr algn="just" fontAlgn="base"/>
            <a:r>
              <a:rPr lang="en-US" b="1" dirty="0">
                <a:solidFill>
                  <a:srgbClr val="0070C0"/>
                </a:solidFill>
                <a:effectLst/>
                <a:latin typeface="Georgia" panose="02040502050405020303" pitchFamily="18" charset="0"/>
              </a:rPr>
              <a:t>2. Continuing Education:</a:t>
            </a:r>
            <a:endParaRPr lang="en-US" b="0" dirty="0">
              <a:solidFill>
                <a:srgbClr val="0070C0"/>
              </a:solidFill>
              <a:effectLst/>
              <a:latin typeface="Georgia" panose="02040502050405020303" pitchFamily="18" charset="0"/>
            </a:endParaRPr>
          </a:p>
          <a:p>
            <a:pPr algn="just" fontAlgn="base"/>
            <a:r>
              <a:rPr lang="en-US" b="0" dirty="0">
                <a:solidFill>
                  <a:srgbClr val="0070C0"/>
                </a:solidFill>
                <a:effectLst/>
                <a:latin typeface="Georgia" panose="02040502050405020303" pitchFamily="18" charset="0"/>
              </a:rPr>
              <a:t>The new </a:t>
            </a:r>
            <a:r>
              <a:rPr lang="en-US" b="0" dirty="0" err="1">
                <a:solidFill>
                  <a:srgbClr val="0070C0"/>
                </a:solidFill>
                <a:effectLst/>
                <a:latin typeface="Georgia" panose="02040502050405020303" pitchFamily="18" charset="0"/>
              </a:rPr>
              <a:t>programmes</a:t>
            </a:r>
            <a:r>
              <a:rPr lang="en-US" b="0" dirty="0">
                <a:solidFill>
                  <a:srgbClr val="0070C0"/>
                </a:solidFill>
                <a:effectLst/>
                <a:latin typeface="Georgia" panose="02040502050405020303" pitchFamily="18" charset="0"/>
              </a:rPr>
              <a:t> of teacher education will emphasize continuing education and the need for teachers to meet the thrusts envisaged in this policy.</a:t>
            </a:r>
          </a:p>
          <a:p>
            <a:pPr algn="just" fontAlgn="base"/>
            <a:r>
              <a:rPr lang="en-US" b="1" dirty="0">
                <a:solidFill>
                  <a:srgbClr val="FF0000"/>
                </a:solidFill>
                <a:effectLst/>
                <a:latin typeface="Georgia" panose="02040502050405020303" pitchFamily="18" charset="0"/>
              </a:rPr>
              <a:t>3. Establishment of District Institutes of Education and Training (DIET)</a:t>
            </a:r>
            <a:r>
              <a:rPr lang="en-US" b="0" dirty="0">
                <a:solidFill>
                  <a:srgbClr val="FF0000"/>
                </a:solidFill>
                <a:effectLst/>
                <a:latin typeface="Georgia" panose="02040502050405020303" pitchFamily="18" charset="0"/>
              </a:rPr>
              <a:t>:</a:t>
            </a:r>
          </a:p>
          <a:p>
            <a:pPr algn="just" fontAlgn="base"/>
            <a:r>
              <a:rPr lang="en-US" b="0" dirty="0">
                <a:solidFill>
                  <a:srgbClr val="FF0000"/>
                </a:solidFill>
                <a:effectLst/>
                <a:latin typeface="Georgia" panose="02040502050405020303" pitchFamily="18" charset="0"/>
              </a:rPr>
              <a:t>It will be established with the capacity to </a:t>
            </a:r>
            <a:r>
              <a:rPr lang="en-US" b="0" dirty="0" err="1">
                <a:solidFill>
                  <a:srgbClr val="FF0000"/>
                </a:solidFill>
                <a:effectLst/>
                <a:latin typeface="Georgia" panose="02040502050405020303" pitchFamily="18" charset="0"/>
              </a:rPr>
              <a:t>organise</a:t>
            </a:r>
            <a:r>
              <a:rPr lang="en-US" b="0" dirty="0">
                <a:solidFill>
                  <a:srgbClr val="FF0000"/>
                </a:solidFill>
                <a:effectLst/>
                <a:latin typeface="Georgia" panose="02040502050405020303" pitchFamily="18" charset="0"/>
              </a:rPr>
              <a:t> pre-service and in-service courses for elementary school teachers and for the personnel working in non-formal and adult education.</a:t>
            </a:r>
          </a:p>
          <a:p>
            <a:pPr algn="just" fontAlgn="base"/>
            <a:r>
              <a:rPr lang="en-US" b="1" dirty="0">
                <a:solidFill>
                  <a:srgbClr val="0070C0"/>
                </a:solidFill>
                <a:effectLst/>
                <a:latin typeface="Georgia" panose="02040502050405020303" pitchFamily="18" charset="0"/>
              </a:rPr>
              <a:t>4. Upgrading Selected Teacher Training Colleges:</a:t>
            </a:r>
            <a:endParaRPr lang="en-US" b="0" dirty="0">
              <a:solidFill>
                <a:srgbClr val="0070C0"/>
              </a:solidFill>
              <a:effectLst/>
              <a:latin typeface="Georgia" panose="02040502050405020303" pitchFamily="18" charset="0"/>
            </a:endParaRPr>
          </a:p>
          <a:p>
            <a:pPr algn="just" fontAlgn="base"/>
            <a:r>
              <a:rPr lang="en-US" b="0" dirty="0">
                <a:solidFill>
                  <a:srgbClr val="0070C0"/>
                </a:solidFill>
                <a:effectLst/>
                <a:latin typeface="Georgia" panose="02040502050405020303" pitchFamily="18" charset="0"/>
              </a:rPr>
              <a:t>Selected Teacher Training Colleges will be upgraded to complement the work of State Councils of Educational Research and Training?</a:t>
            </a:r>
          </a:p>
          <a:p>
            <a:pPr algn="just" fontAlgn="base"/>
            <a:r>
              <a:rPr lang="en-US" b="1" dirty="0">
                <a:solidFill>
                  <a:schemeClr val="accent4">
                    <a:lumMod val="50000"/>
                  </a:schemeClr>
                </a:solidFill>
                <a:effectLst/>
                <a:latin typeface="Georgia" panose="02040502050405020303" pitchFamily="18" charset="0"/>
              </a:rPr>
              <a:t>5. National Council of Teacher Education (NCTE):</a:t>
            </a:r>
            <a:endParaRPr lang="en-US" b="0" dirty="0">
              <a:solidFill>
                <a:schemeClr val="accent4">
                  <a:lumMod val="50000"/>
                </a:schemeClr>
              </a:solidFill>
              <a:effectLst/>
              <a:latin typeface="Georgia" panose="02040502050405020303" pitchFamily="18" charset="0"/>
            </a:endParaRPr>
          </a:p>
          <a:p>
            <a:pPr algn="just" fontAlgn="base"/>
            <a:r>
              <a:rPr lang="en-US" b="0" dirty="0">
                <a:solidFill>
                  <a:schemeClr val="accent4">
                    <a:lumMod val="50000"/>
                  </a:schemeClr>
                </a:solidFill>
                <a:effectLst/>
                <a:latin typeface="Georgia" panose="02040502050405020303" pitchFamily="18" charset="0"/>
              </a:rPr>
              <a:t>It will be provided the necessary resources and capability to accredit institution of teacher education and provide guidance regarding curricula and methods.</a:t>
            </a:r>
          </a:p>
          <a:p>
            <a:pPr algn="just" fontAlgn="base"/>
            <a:r>
              <a:rPr lang="en-US" b="1" dirty="0">
                <a:solidFill>
                  <a:srgbClr val="FF0000"/>
                </a:solidFill>
                <a:effectLst/>
                <a:latin typeface="Georgia" panose="02040502050405020303" pitchFamily="18" charset="0"/>
              </a:rPr>
              <a:t>6. Networking Arrangements:</a:t>
            </a:r>
            <a:endParaRPr lang="en-US" b="0" dirty="0">
              <a:solidFill>
                <a:srgbClr val="FF0000"/>
              </a:solidFill>
              <a:effectLst/>
              <a:latin typeface="Georgia" panose="02040502050405020303" pitchFamily="18" charset="0"/>
            </a:endParaRPr>
          </a:p>
          <a:p>
            <a:pPr algn="just" fontAlgn="base"/>
            <a:r>
              <a:rPr lang="en-US" b="0" dirty="0">
                <a:solidFill>
                  <a:srgbClr val="FF0000"/>
                </a:solidFill>
                <a:effectLst/>
                <a:latin typeface="Georgia" panose="02040502050405020303" pitchFamily="18" charset="0"/>
              </a:rPr>
              <a:t>These will be created between institutions of teacher education and university departments of education.</a:t>
            </a:r>
          </a:p>
          <a:p>
            <a:br>
              <a:rPr lang="en-US" dirty="0"/>
            </a:br>
            <a:endParaRPr lang="en-IN" dirty="0"/>
          </a:p>
        </p:txBody>
      </p:sp>
      <p:pic>
        <p:nvPicPr>
          <p:cNvPr id="3074" name="Picture 2" descr="Govt Colleges of Teacher Education, Karachi - Home | Facebook">
            <a:extLst>
              <a:ext uri="{FF2B5EF4-FFF2-40B4-BE49-F238E27FC236}">
                <a16:creationId xmlns:a16="http://schemas.microsoft.com/office/drawing/2014/main" id="{9CEA2B26-83FC-4C80-9700-E0E6499480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9095" y="66360"/>
            <a:ext cx="2867487" cy="245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049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ducatioanal Management - ppt video online download">
            <a:extLst>
              <a:ext uri="{FF2B5EF4-FFF2-40B4-BE49-F238E27FC236}">
                <a16:creationId xmlns:a16="http://schemas.microsoft.com/office/drawing/2014/main" id="{3AFE0FD6-4FDB-4C41-85C3-4D1B62B26A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091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99DC88-F2E6-4339-BC7B-738C96AF3A3C}"/>
              </a:ext>
            </a:extLst>
          </p:cNvPr>
          <p:cNvSpPr txBox="1"/>
          <p:nvPr/>
        </p:nvSpPr>
        <p:spPr>
          <a:xfrm>
            <a:off x="843379" y="1482571"/>
            <a:ext cx="10830757" cy="4524315"/>
          </a:xfrm>
          <a:prstGeom prst="rect">
            <a:avLst/>
          </a:prstGeom>
          <a:noFill/>
        </p:spPr>
        <p:txBody>
          <a:bodyPr wrap="square">
            <a:spAutoFit/>
          </a:bodyPr>
          <a:lstStyle/>
          <a:p>
            <a:pPr algn="just" fontAlgn="base"/>
            <a:r>
              <a:rPr lang="en-US" sz="2400" b="1" dirty="0">
                <a:solidFill>
                  <a:srgbClr val="002060"/>
                </a:solidFill>
                <a:effectLst/>
                <a:latin typeface="Georgia" panose="02040502050405020303" pitchFamily="18" charset="0"/>
              </a:rPr>
              <a:t>The Management of Education:</a:t>
            </a:r>
            <a:endParaRPr lang="en-US" sz="2400" b="0" dirty="0">
              <a:solidFill>
                <a:srgbClr val="002060"/>
              </a:solidFill>
              <a:effectLst/>
              <a:latin typeface="Georgia" panose="02040502050405020303" pitchFamily="18" charset="0"/>
            </a:endParaRPr>
          </a:p>
          <a:p>
            <a:pPr algn="just" fontAlgn="base"/>
            <a:r>
              <a:rPr lang="en-US" sz="2400" b="1" dirty="0">
                <a:solidFill>
                  <a:srgbClr val="FF0000"/>
                </a:solidFill>
                <a:effectLst/>
                <a:latin typeface="Georgia" panose="02040502050405020303" pitchFamily="18" charset="0"/>
              </a:rPr>
              <a:t>The guiding considerations for overhauling the system of planning and management of education will be as follows:</a:t>
            </a:r>
            <a:endParaRPr lang="en-US" sz="2400" b="0" dirty="0">
              <a:solidFill>
                <a:srgbClr val="FF0000"/>
              </a:solidFill>
              <a:effectLst/>
              <a:latin typeface="Georgia" panose="02040502050405020303" pitchFamily="18" charset="0"/>
            </a:endParaRPr>
          </a:p>
          <a:p>
            <a:pPr algn="just" fontAlgn="base"/>
            <a:r>
              <a:rPr lang="en-US" sz="2400" b="0" dirty="0">
                <a:solidFill>
                  <a:srgbClr val="FF0000"/>
                </a:solidFill>
                <a:effectLst/>
                <a:latin typeface="Georgia" panose="02040502050405020303" pitchFamily="18" charset="0"/>
              </a:rPr>
              <a:t>(</a:t>
            </a:r>
            <a:r>
              <a:rPr lang="en-US" sz="2400" b="0" dirty="0" err="1">
                <a:solidFill>
                  <a:srgbClr val="FF0000"/>
                </a:solidFill>
                <a:effectLst/>
                <a:latin typeface="Georgia" panose="02040502050405020303" pitchFamily="18" charset="0"/>
              </a:rPr>
              <a:t>i</a:t>
            </a:r>
            <a:r>
              <a:rPr lang="en-US" sz="2400" b="0" dirty="0">
                <a:solidFill>
                  <a:srgbClr val="FF0000"/>
                </a:solidFill>
                <a:effectLst/>
                <a:latin typeface="Georgia" panose="02040502050405020303" pitchFamily="18" charset="0"/>
              </a:rPr>
              <a:t>) Evolving a long-term planning and management perspective of education and its integration with the country’s development and man power needs.</a:t>
            </a:r>
          </a:p>
          <a:p>
            <a:pPr algn="just" fontAlgn="base"/>
            <a:r>
              <a:rPr lang="en-US" sz="2400" b="0" dirty="0">
                <a:solidFill>
                  <a:srgbClr val="FF0000"/>
                </a:solidFill>
                <a:effectLst/>
                <a:latin typeface="Georgia" panose="02040502050405020303" pitchFamily="18" charset="0"/>
              </a:rPr>
              <a:t>(ii) Decentralization and the creation of a spirit of autonomy for educational institutions.</a:t>
            </a:r>
          </a:p>
          <a:p>
            <a:pPr algn="just" fontAlgn="base"/>
            <a:r>
              <a:rPr lang="en-US" sz="2400" b="0" dirty="0">
                <a:solidFill>
                  <a:srgbClr val="FF0000"/>
                </a:solidFill>
                <a:effectLst/>
                <a:latin typeface="Georgia" panose="02040502050405020303" pitchFamily="18" charset="0"/>
              </a:rPr>
              <a:t>(iii) Giving pre-eminence to people’s involvement including association of non-governmental agencies and voluntary efforts.</a:t>
            </a:r>
          </a:p>
          <a:p>
            <a:pPr algn="just" fontAlgn="base"/>
            <a:r>
              <a:rPr lang="en-US" sz="2400" b="0" dirty="0">
                <a:solidFill>
                  <a:srgbClr val="FF0000"/>
                </a:solidFill>
                <a:effectLst/>
                <a:latin typeface="Georgia" panose="02040502050405020303" pitchFamily="18" charset="0"/>
              </a:rPr>
              <a:t>(iv) Inducting more women in the planning and management of education.</a:t>
            </a:r>
          </a:p>
          <a:p>
            <a:pPr algn="just" fontAlgn="base"/>
            <a:r>
              <a:rPr lang="en-US" sz="2400" b="0" dirty="0">
                <a:solidFill>
                  <a:srgbClr val="FF0000"/>
                </a:solidFill>
                <a:effectLst/>
                <a:latin typeface="Georgia" panose="02040502050405020303" pitchFamily="18" charset="0"/>
              </a:rPr>
              <a:t>(v) Establishing the principle of accountability in relation to given objectives and norms.</a:t>
            </a:r>
          </a:p>
        </p:txBody>
      </p:sp>
      <p:sp>
        <p:nvSpPr>
          <p:cNvPr id="2" name="Rectangle 1">
            <a:extLst>
              <a:ext uri="{FF2B5EF4-FFF2-40B4-BE49-F238E27FC236}">
                <a16:creationId xmlns:a16="http://schemas.microsoft.com/office/drawing/2014/main" id="{59359661-8650-436D-B2EB-F94EC8DD550F}"/>
              </a:ext>
            </a:extLst>
          </p:cNvPr>
          <p:cNvSpPr/>
          <p:nvPr/>
        </p:nvSpPr>
        <p:spPr>
          <a:xfrm>
            <a:off x="372862" y="195309"/>
            <a:ext cx="11387509" cy="923330"/>
          </a:xfrm>
          <a:prstGeom prst="rect">
            <a:avLst/>
          </a:prstGeom>
          <a:noFill/>
        </p:spPr>
        <p:txBody>
          <a:bodyPr wrap="squar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eorgia" panose="02040502050405020303" pitchFamily="18" charset="0"/>
              </a:rPr>
              <a:t>The Management of Education:</a:t>
            </a:r>
            <a:endParaRPr lang="en-IN"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30819881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FB0188-BC89-4755-86C0-B8680F5EE5E3}"/>
              </a:ext>
            </a:extLst>
          </p:cNvPr>
          <p:cNvSpPr txBox="1"/>
          <p:nvPr/>
        </p:nvSpPr>
        <p:spPr>
          <a:xfrm>
            <a:off x="1340528" y="338065"/>
            <a:ext cx="7801252" cy="5078313"/>
          </a:xfrm>
          <a:prstGeom prst="rect">
            <a:avLst/>
          </a:prstGeom>
          <a:noFill/>
        </p:spPr>
        <p:txBody>
          <a:bodyPr wrap="square">
            <a:spAutoFit/>
          </a:bodyPr>
          <a:lstStyle/>
          <a:p>
            <a:pPr algn="just" fontAlgn="base"/>
            <a:r>
              <a:rPr lang="en-US" b="1" dirty="0">
                <a:solidFill>
                  <a:srgbClr val="FF0000"/>
                </a:solidFill>
                <a:effectLst/>
                <a:latin typeface="Georgia" panose="02040502050405020303" pitchFamily="18" charset="0"/>
              </a:rPr>
              <a:t>At National Level:</a:t>
            </a:r>
            <a:endParaRPr lang="en-US" b="0" dirty="0">
              <a:solidFill>
                <a:srgbClr val="FF0000"/>
              </a:solidFill>
              <a:effectLst/>
              <a:latin typeface="Georgia" panose="02040502050405020303" pitchFamily="18" charset="0"/>
            </a:endParaRPr>
          </a:p>
          <a:p>
            <a:pPr algn="just" fontAlgn="base"/>
            <a:r>
              <a:rPr lang="en-US" b="1" dirty="0">
                <a:solidFill>
                  <a:srgbClr val="424142"/>
                </a:solidFill>
                <a:effectLst/>
                <a:latin typeface="Georgia" panose="02040502050405020303" pitchFamily="18" charset="0"/>
              </a:rPr>
              <a:t>The CABE will play a pivotal role in:</a:t>
            </a:r>
            <a:endParaRPr lang="en-US" b="0" dirty="0">
              <a:solidFill>
                <a:srgbClr val="424142"/>
              </a:solidFill>
              <a:effectLst/>
              <a:latin typeface="Georgia" panose="02040502050405020303" pitchFamily="18" charset="0"/>
            </a:endParaRPr>
          </a:p>
          <a:p>
            <a:pPr algn="just"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Reviewing educational development,</a:t>
            </a:r>
          </a:p>
          <a:p>
            <a:pPr algn="just" fontAlgn="base"/>
            <a:r>
              <a:rPr lang="en-US" b="0" dirty="0">
                <a:solidFill>
                  <a:srgbClr val="424142"/>
                </a:solidFill>
                <a:effectLst/>
                <a:latin typeface="Georgia" panose="02040502050405020303" pitchFamily="18" charset="0"/>
              </a:rPr>
              <a:t>(ii) Determining the changes required to improve the system, and</a:t>
            </a:r>
          </a:p>
          <a:p>
            <a:pPr algn="just" fontAlgn="base"/>
            <a:r>
              <a:rPr lang="en-US" b="0" dirty="0">
                <a:solidFill>
                  <a:srgbClr val="424142"/>
                </a:solidFill>
                <a:effectLst/>
                <a:latin typeface="Georgia" panose="02040502050405020303" pitchFamily="18" charset="0"/>
              </a:rPr>
              <a:t>(iii) monitoring implementation.</a:t>
            </a:r>
          </a:p>
          <a:p>
            <a:pPr algn="just" fontAlgn="base"/>
            <a:r>
              <a:rPr lang="en-US" b="0" dirty="0">
                <a:solidFill>
                  <a:srgbClr val="424142"/>
                </a:solidFill>
                <a:effectLst/>
                <a:latin typeface="Georgia" panose="02040502050405020303" pitchFamily="18" charset="0"/>
              </a:rPr>
              <a:t>It will function through appropriate committees and other mechanisms created to ensure contact with, and co-ordination among the various areas of HRD. The Departments of Education at the </a:t>
            </a:r>
            <a:r>
              <a:rPr lang="en-US" b="0" dirty="0" err="1">
                <a:solidFill>
                  <a:srgbClr val="424142"/>
                </a:solidFill>
                <a:effectLst/>
                <a:latin typeface="Georgia" panose="02040502050405020303" pitchFamily="18" charset="0"/>
              </a:rPr>
              <a:t>centre</a:t>
            </a:r>
            <a:r>
              <a:rPr lang="en-US" b="0" dirty="0">
                <a:solidFill>
                  <a:srgbClr val="424142"/>
                </a:solidFill>
                <a:effectLst/>
                <a:latin typeface="Georgia" panose="02040502050405020303" pitchFamily="18" charset="0"/>
              </a:rPr>
              <a:t> and in the states will be strengthened through the involvement of professionals. To improve management structure of education, Indian Education Service will be constituted.</a:t>
            </a:r>
          </a:p>
          <a:p>
            <a:pPr algn="just" fontAlgn="base"/>
            <a:r>
              <a:rPr lang="en-US" b="1" dirty="0">
                <a:solidFill>
                  <a:srgbClr val="FF0000"/>
                </a:solidFill>
                <a:effectLst/>
                <a:latin typeface="Georgia" panose="02040502050405020303" pitchFamily="18" charset="0"/>
              </a:rPr>
              <a:t>At State Level</a:t>
            </a:r>
            <a:r>
              <a:rPr lang="en-US" b="0" dirty="0">
                <a:solidFill>
                  <a:srgbClr val="FF0000"/>
                </a:solidFill>
                <a:effectLst/>
                <a:latin typeface="Georgia" panose="02040502050405020303" pitchFamily="18" charset="0"/>
              </a:rPr>
              <a:t>:</a:t>
            </a:r>
          </a:p>
          <a:p>
            <a:pPr algn="just" fontAlgn="base"/>
            <a:r>
              <a:rPr lang="en-US" b="0" dirty="0">
                <a:solidFill>
                  <a:srgbClr val="424142"/>
                </a:solidFill>
                <a:effectLst/>
                <a:latin typeface="Georgia" panose="02040502050405020303" pitchFamily="18" charset="0"/>
              </a:rPr>
              <a:t>State Government may establish State Advisory Board of Education on the lines of CABE. Effective measures should be taken to integrate mechanisms in the various state departments concerned with Human Resource Development. Special attention will be paid to the training of educational planners, administrators and heads of institutions. Institutional arrangements should be set up in stages.</a:t>
            </a:r>
          </a:p>
        </p:txBody>
      </p:sp>
      <p:sp>
        <p:nvSpPr>
          <p:cNvPr id="4" name="TextBox 3">
            <a:extLst>
              <a:ext uri="{FF2B5EF4-FFF2-40B4-BE49-F238E27FC236}">
                <a16:creationId xmlns:a16="http://schemas.microsoft.com/office/drawing/2014/main" id="{91F52145-E257-46EF-8222-986504A1F623}"/>
              </a:ext>
            </a:extLst>
          </p:cNvPr>
          <p:cNvSpPr txBox="1"/>
          <p:nvPr/>
        </p:nvSpPr>
        <p:spPr>
          <a:xfrm rot="1421774">
            <a:off x="6985316" y="1085759"/>
            <a:ext cx="4308471" cy="369332"/>
          </a:xfrm>
          <a:prstGeom prst="rect">
            <a:avLst/>
          </a:prstGeom>
          <a:noFill/>
        </p:spPr>
        <p:txBody>
          <a:bodyPr wrap="square">
            <a:spAutoFit/>
          </a:bodyPr>
          <a:lstStyle/>
          <a:p>
            <a:pPr algn="just" fontAlgn="base"/>
            <a:r>
              <a:rPr lang="en-US" sz="1800" b="1" dirty="0">
                <a:solidFill>
                  <a:srgbClr val="002060"/>
                </a:solidFill>
                <a:effectLst/>
                <a:latin typeface="Georgia" panose="02040502050405020303" pitchFamily="18" charset="0"/>
              </a:rPr>
              <a:t>The Management of Education:</a:t>
            </a:r>
            <a:endParaRPr lang="en-US" sz="1800" b="0" dirty="0">
              <a:solidFill>
                <a:srgbClr val="002060"/>
              </a:solidFill>
              <a:effectLst/>
              <a:latin typeface="Georgia" panose="02040502050405020303" pitchFamily="18" charset="0"/>
            </a:endParaRPr>
          </a:p>
        </p:txBody>
      </p:sp>
    </p:spTree>
    <p:extLst>
      <p:ext uri="{BB962C8B-B14F-4D97-AF65-F5344CB8AC3E}">
        <p14:creationId xmlns:p14="http://schemas.microsoft.com/office/powerpoint/2010/main" val="37522107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022A5E-F8D2-402D-9EDB-C434E43B9760}"/>
              </a:ext>
            </a:extLst>
          </p:cNvPr>
          <p:cNvSpPr txBox="1"/>
          <p:nvPr/>
        </p:nvSpPr>
        <p:spPr>
          <a:xfrm>
            <a:off x="568171" y="1169062"/>
            <a:ext cx="10546672" cy="4893647"/>
          </a:xfrm>
          <a:prstGeom prst="rect">
            <a:avLst/>
          </a:prstGeom>
          <a:noFill/>
        </p:spPr>
        <p:txBody>
          <a:bodyPr wrap="square">
            <a:spAutoFit/>
          </a:bodyPr>
          <a:lstStyle/>
          <a:p>
            <a:pPr algn="just" fontAlgn="base"/>
            <a:r>
              <a:rPr lang="en-US" sz="2400" b="1" dirty="0">
                <a:solidFill>
                  <a:srgbClr val="FF0000"/>
                </a:solidFill>
                <a:effectLst/>
                <a:latin typeface="Georgia" panose="02040502050405020303" pitchFamily="18" charset="0"/>
              </a:rPr>
              <a:t>At District Level:</a:t>
            </a:r>
            <a:endParaRPr lang="en-US" sz="2400" b="0" dirty="0">
              <a:solidFill>
                <a:srgbClr val="FF0000"/>
              </a:solidFill>
              <a:effectLst/>
              <a:latin typeface="Georgia" panose="02040502050405020303" pitchFamily="18" charset="0"/>
            </a:endParaRPr>
          </a:p>
          <a:p>
            <a:pPr algn="just" fontAlgn="base"/>
            <a:r>
              <a:rPr lang="en-US" sz="2400" b="0" dirty="0">
                <a:solidFill>
                  <a:srgbClr val="424142"/>
                </a:solidFill>
                <a:effectLst/>
                <a:latin typeface="Georgia" panose="02040502050405020303" pitchFamily="18" charset="0"/>
              </a:rPr>
              <a:t>District Boards of Education will be created to manage education up to the higher secondary level. State Governments will attend to this aspect with all possible expedition. Within a multi-level framework of educational development, central, state, district and local level agencies will participate] in planning, co-ordination, monitoring and evaluation.</a:t>
            </a:r>
          </a:p>
          <a:p>
            <a:pPr algn="just" fontAlgn="base"/>
            <a:r>
              <a:rPr lang="en-US" sz="2400" b="1" dirty="0">
                <a:solidFill>
                  <a:srgbClr val="FF0000"/>
                </a:solidFill>
                <a:effectLst/>
                <a:latin typeface="Georgia" panose="02040502050405020303" pitchFamily="18" charset="0"/>
              </a:rPr>
              <a:t>At Local Level</a:t>
            </a:r>
            <a:r>
              <a:rPr lang="en-US" sz="2400" b="0" dirty="0">
                <a:solidFill>
                  <a:srgbClr val="FF0000"/>
                </a:solidFill>
                <a:effectLst/>
                <a:latin typeface="Georgia" panose="02040502050405020303" pitchFamily="18" charset="0"/>
              </a:rPr>
              <a:t>:</a:t>
            </a:r>
          </a:p>
          <a:p>
            <a:pPr algn="just" fontAlgn="base"/>
            <a:r>
              <a:rPr lang="en-US" sz="2400" b="0" dirty="0">
                <a:solidFill>
                  <a:srgbClr val="424142"/>
                </a:solidFill>
                <a:effectLst/>
                <a:latin typeface="Georgia" panose="02040502050405020303" pitchFamily="18" charset="0"/>
              </a:rPr>
              <a:t>Local communities, through appropriate bodies, will be assigned a major role in </a:t>
            </a:r>
            <a:r>
              <a:rPr lang="en-US" sz="2400" b="0" dirty="0" err="1">
                <a:solidFill>
                  <a:srgbClr val="424142"/>
                </a:solidFill>
                <a:effectLst/>
                <a:latin typeface="Georgia" panose="02040502050405020303" pitchFamily="18" charset="0"/>
              </a:rPr>
              <a:t>programmes</a:t>
            </a:r>
            <a:r>
              <a:rPr lang="en-US" sz="2400" b="0" dirty="0">
                <a:solidFill>
                  <a:srgbClr val="424142"/>
                </a:solidFill>
                <a:effectLst/>
                <a:latin typeface="Georgia" panose="02040502050405020303" pitchFamily="18" charset="0"/>
              </a:rPr>
              <a:t> of school improvement.</a:t>
            </a:r>
          </a:p>
          <a:p>
            <a:pPr algn="just" fontAlgn="base"/>
            <a:r>
              <a:rPr lang="en-US" sz="2400" b="1" dirty="0">
                <a:solidFill>
                  <a:srgbClr val="FF0000"/>
                </a:solidFill>
                <a:effectLst/>
                <a:latin typeface="Georgia" panose="02040502050405020303" pitchFamily="18" charset="0"/>
              </a:rPr>
              <a:t>Voluntary Agencies</a:t>
            </a:r>
            <a:r>
              <a:rPr lang="en-US" sz="2400" b="0" dirty="0">
                <a:solidFill>
                  <a:srgbClr val="FF0000"/>
                </a:solidFill>
                <a:effectLst/>
                <a:latin typeface="Georgia" panose="02040502050405020303" pitchFamily="18" charset="0"/>
              </a:rPr>
              <a:t>:</a:t>
            </a:r>
          </a:p>
          <a:p>
            <a:pPr algn="just" fontAlgn="base"/>
            <a:r>
              <a:rPr lang="en-US" sz="2400" b="0" dirty="0">
                <a:solidFill>
                  <a:srgbClr val="424142"/>
                </a:solidFill>
                <a:effectLst/>
                <a:latin typeface="Georgia" panose="02040502050405020303" pitchFamily="18" charset="0"/>
              </a:rPr>
              <a:t>Non-government and voluntary agencies will be encouraged with financial help to make commendable contribution to the development of educational system. </a:t>
            </a:r>
          </a:p>
        </p:txBody>
      </p:sp>
      <p:sp>
        <p:nvSpPr>
          <p:cNvPr id="4" name="TextBox 3">
            <a:extLst>
              <a:ext uri="{FF2B5EF4-FFF2-40B4-BE49-F238E27FC236}">
                <a16:creationId xmlns:a16="http://schemas.microsoft.com/office/drawing/2014/main" id="{3AB59475-A08F-46FC-BF4E-91882072EA21}"/>
              </a:ext>
            </a:extLst>
          </p:cNvPr>
          <p:cNvSpPr txBox="1"/>
          <p:nvPr/>
        </p:nvSpPr>
        <p:spPr>
          <a:xfrm rot="491128">
            <a:off x="2274903" y="698662"/>
            <a:ext cx="6150006" cy="523220"/>
          </a:xfrm>
          <a:prstGeom prst="rect">
            <a:avLst/>
          </a:prstGeom>
          <a:noFill/>
        </p:spPr>
        <p:txBody>
          <a:bodyPr wrap="square">
            <a:spAutoFit/>
          </a:bodyPr>
          <a:lstStyle/>
          <a:p>
            <a:pPr algn="just" fontAlgn="base"/>
            <a:r>
              <a:rPr lang="en-US" sz="2800" b="1" dirty="0">
                <a:solidFill>
                  <a:srgbClr val="002060"/>
                </a:solidFill>
                <a:effectLst/>
                <a:latin typeface="Georgia" panose="02040502050405020303" pitchFamily="18" charset="0"/>
              </a:rPr>
              <a:t>The Management of Education:</a:t>
            </a:r>
            <a:endParaRPr lang="en-US" sz="2800" b="0" dirty="0">
              <a:solidFill>
                <a:srgbClr val="002060"/>
              </a:solidFill>
              <a:effectLst/>
              <a:latin typeface="Georgia" panose="02040502050405020303" pitchFamily="18" charset="0"/>
            </a:endParaRPr>
          </a:p>
        </p:txBody>
      </p:sp>
    </p:spTree>
    <p:extLst>
      <p:ext uri="{BB962C8B-B14F-4D97-AF65-F5344CB8AC3E}">
        <p14:creationId xmlns:p14="http://schemas.microsoft.com/office/powerpoint/2010/main" val="3997543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7C9915-7E6B-4020-B76F-31D2C85CB538}"/>
              </a:ext>
            </a:extLst>
          </p:cNvPr>
          <p:cNvSpPr txBox="1"/>
          <p:nvPr/>
        </p:nvSpPr>
        <p:spPr>
          <a:xfrm>
            <a:off x="834501" y="338065"/>
            <a:ext cx="8307279" cy="5632311"/>
          </a:xfrm>
          <a:prstGeom prst="rect">
            <a:avLst/>
          </a:prstGeom>
          <a:noFill/>
        </p:spPr>
        <p:txBody>
          <a:bodyPr wrap="square">
            <a:spAutoFit/>
          </a:bodyPr>
          <a:lstStyle/>
          <a:p>
            <a:pPr algn="just" fontAlgn="base"/>
            <a:r>
              <a:rPr lang="en-US" sz="2000" b="1" dirty="0">
                <a:solidFill>
                  <a:srgbClr val="0070C0"/>
                </a:solidFill>
                <a:effectLst/>
                <a:latin typeface="Georgia" panose="02040502050405020303" pitchFamily="18" charset="0"/>
              </a:rPr>
              <a:t>Resources and Review</a:t>
            </a:r>
            <a:r>
              <a:rPr lang="en-US" sz="2000" b="0" dirty="0">
                <a:solidFill>
                  <a:srgbClr val="0070C0"/>
                </a:solidFill>
                <a:effectLst/>
                <a:latin typeface="Georgia" panose="02040502050405020303" pitchFamily="18" charset="0"/>
              </a:rPr>
              <a:t>:</a:t>
            </a:r>
          </a:p>
          <a:p>
            <a:pPr algn="just" fontAlgn="base"/>
            <a:r>
              <a:rPr lang="en-US" sz="2000" b="1" dirty="0">
                <a:solidFill>
                  <a:srgbClr val="FFC000"/>
                </a:solidFill>
                <a:effectLst/>
                <a:latin typeface="Georgia" panose="02040502050405020303" pitchFamily="18" charset="0"/>
              </a:rPr>
              <a:t>1. Resources:</a:t>
            </a:r>
            <a:endParaRPr lang="en-US" sz="2000" b="0" dirty="0">
              <a:solidFill>
                <a:srgbClr val="FFC000"/>
              </a:solidFill>
              <a:effectLst/>
              <a:latin typeface="Georgia" panose="02040502050405020303" pitchFamily="18" charset="0"/>
            </a:endParaRPr>
          </a:p>
          <a:p>
            <a:pPr algn="just" fontAlgn="base"/>
            <a:r>
              <a:rPr lang="en-US" sz="2000" b="0" dirty="0">
                <a:solidFill>
                  <a:srgbClr val="FFC000"/>
                </a:solidFill>
                <a:effectLst/>
                <a:latin typeface="Georgia" panose="02040502050405020303" pitchFamily="18" charset="0"/>
              </a:rPr>
              <a:t>Investment of education will be gradually increased to reach a level of expenditure of </a:t>
            </a:r>
            <a:r>
              <a:rPr lang="en-US" sz="2000" b="0" dirty="0" err="1">
                <a:solidFill>
                  <a:srgbClr val="FFC000"/>
                </a:solidFill>
                <a:effectLst/>
                <a:latin typeface="Georgia" panose="02040502050405020303" pitchFamily="18" charset="0"/>
              </a:rPr>
              <a:t>of</a:t>
            </a:r>
            <a:r>
              <a:rPr lang="en-US" sz="2000" b="0" dirty="0">
                <a:solidFill>
                  <a:srgbClr val="FFC000"/>
                </a:solidFill>
                <a:effectLst/>
                <a:latin typeface="Georgia" panose="02040502050405020303" pitchFamily="18" charset="0"/>
              </a:rPr>
              <a:t> National Income as early as possible.</a:t>
            </a:r>
          </a:p>
          <a:p>
            <a:pPr algn="just" fontAlgn="base"/>
            <a:r>
              <a:rPr lang="en-US" sz="2000" b="1" dirty="0">
                <a:solidFill>
                  <a:srgbClr val="0070C0"/>
                </a:solidFill>
                <a:effectLst/>
                <a:latin typeface="Georgia" panose="02040502050405020303" pitchFamily="18" charset="0"/>
              </a:rPr>
              <a:t>The under mentioned resource lists by NPE as follows:</a:t>
            </a:r>
            <a:endParaRPr lang="en-US" sz="2000" b="0" dirty="0">
              <a:solidFill>
                <a:srgbClr val="0070C0"/>
              </a:solidFill>
              <a:effectLst/>
              <a:latin typeface="Georgia" panose="02040502050405020303" pitchFamily="18" charset="0"/>
            </a:endParaRPr>
          </a:p>
          <a:p>
            <a:pPr algn="just" fontAlgn="base"/>
            <a:r>
              <a:rPr lang="en-US" sz="2000" b="0" dirty="0">
                <a:solidFill>
                  <a:srgbClr val="0070C0"/>
                </a:solidFill>
                <a:effectLst/>
                <a:latin typeface="Georgia" panose="02040502050405020303" pitchFamily="18" charset="0"/>
              </a:rPr>
              <a:t>(</a:t>
            </a:r>
            <a:r>
              <a:rPr lang="en-US" sz="2000" b="0" dirty="0" err="1">
                <a:solidFill>
                  <a:srgbClr val="0070C0"/>
                </a:solidFill>
                <a:effectLst/>
                <a:latin typeface="Georgia" panose="02040502050405020303" pitchFamily="18" charset="0"/>
              </a:rPr>
              <a:t>i</a:t>
            </a:r>
            <a:r>
              <a:rPr lang="en-US" sz="2000" b="0" dirty="0">
                <a:solidFill>
                  <a:srgbClr val="0070C0"/>
                </a:solidFill>
                <a:effectLst/>
                <a:latin typeface="Georgia" panose="02040502050405020303" pitchFamily="18" charset="0"/>
              </a:rPr>
              <a:t>) Mobilization of donations.</a:t>
            </a:r>
          </a:p>
          <a:p>
            <a:pPr algn="just" fontAlgn="base"/>
            <a:r>
              <a:rPr lang="en-US" sz="2000" b="0" dirty="0">
                <a:solidFill>
                  <a:srgbClr val="0070C0"/>
                </a:solidFill>
                <a:effectLst/>
                <a:latin typeface="Georgia" panose="02040502050405020303" pitchFamily="18" charset="0"/>
              </a:rPr>
              <a:t>(ii) Asking the beneficiary communities to maintain school buildings and supplies of some consumables.</a:t>
            </a:r>
          </a:p>
          <a:p>
            <a:pPr algn="just" fontAlgn="base"/>
            <a:r>
              <a:rPr lang="en-US" sz="2000" b="0" dirty="0">
                <a:solidFill>
                  <a:srgbClr val="0070C0"/>
                </a:solidFill>
                <a:effectLst/>
                <a:latin typeface="Georgia" panose="02040502050405020303" pitchFamily="18" charset="0"/>
              </a:rPr>
              <a:t>(iii) Raising fees at the higher level of education.</a:t>
            </a:r>
          </a:p>
          <a:p>
            <a:pPr algn="just" fontAlgn="base"/>
            <a:r>
              <a:rPr lang="en-US" sz="2000" b="0" dirty="0">
                <a:solidFill>
                  <a:srgbClr val="0070C0"/>
                </a:solidFill>
                <a:effectLst/>
                <a:latin typeface="Georgia" panose="02040502050405020303" pitchFamily="18" charset="0"/>
              </a:rPr>
              <a:t>(iv) Effecting some savings by the efficient use of facilities.</a:t>
            </a:r>
          </a:p>
          <a:p>
            <a:pPr algn="just" fontAlgn="base"/>
            <a:r>
              <a:rPr lang="en-US" sz="2000" b="0" dirty="0">
                <a:solidFill>
                  <a:srgbClr val="0070C0"/>
                </a:solidFill>
                <a:effectLst/>
                <a:latin typeface="Georgia" panose="02040502050405020303" pitchFamily="18" charset="0"/>
              </a:rPr>
              <a:t>(v) Asking the institutions involved with research and development of technical and scientific man power to mobilize some funds by levying a </a:t>
            </a:r>
            <a:r>
              <a:rPr lang="en-US" sz="2000" b="0" dirty="0" err="1">
                <a:solidFill>
                  <a:srgbClr val="0070C0"/>
                </a:solidFill>
                <a:effectLst/>
                <a:latin typeface="Georgia" panose="02040502050405020303" pitchFamily="18" charset="0"/>
              </a:rPr>
              <a:t>cess</a:t>
            </a:r>
            <a:r>
              <a:rPr lang="en-US" sz="2000" b="0" dirty="0">
                <a:solidFill>
                  <a:srgbClr val="0070C0"/>
                </a:solidFill>
                <a:effectLst/>
                <a:latin typeface="Georgia" panose="02040502050405020303" pitchFamily="18" charset="0"/>
              </a:rPr>
              <a:t> or charge on the user agencies.</a:t>
            </a:r>
          </a:p>
          <a:p>
            <a:pPr algn="just" fontAlgn="base"/>
            <a:r>
              <a:rPr lang="en-US" sz="2000" b="1" dirty="0">
                <a:solidFill>
                  <a:srgbClr val="FFC000"/>
                </a:solidFill>
                <a:effectLst/>
                <a:latin typeface="Georgia" panose="02040502050405020303" pitchFamily="18" charset="0"/>
              </a:rPr>
              <a:t>2. Review:</a:t>
            </a:r>
            <a:endParaRPr lang="en-US" sz="2000" b="0" dirty="0">
              <a:solidFill>
                <a:srgbClr val="FFC000"/>
              </a:solidFill>
              <a:effectLst/>
              <a:latin typeface="Georgia" panose="02040502050405020303" pitchFamily="18" charset="0"/>
            </a:endParaRPr>
          </a:p>
          <a:p>
            <a:pPr algn="just" fontAlgn="base"/>
            <a:r>
              <a:rPr lang="en-US" sz="2000" b="0" dirty="0">
                <a:solidFill>
                  <a:srgbClr val="FFC000"/>
                </a:solidFill>
                <a:effectLst/>
                <a:latin typeface="Georgia" panose="02040502050405020303" pitchFamily="18" charset="0"/>
              </a:rPr>
              <a:t>The implementation of various parameters by the new policy must be reviewed every five years. Appraisal at short intervals will also be made to ascertain the progress of implementation and the trends emerging from time to time.</a:t>
            </a:r>
          </a:p>
        </p:txBody>
      </p:sp>
    </p:spTree>
    <p:extLst>
      <p:ext uri="{BB962C8B-B14F-4D97-AF65-F5344CB8AC3E}">
        <p14:creationId xmlns:p14="http://schemas.microsoft.com/office/powerpoint/2010/main" val="388873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52BE512-A604-4952-8EA9-CAB7524CB18E}"/>
              </a:ext>
            </a:extLst>
          </p:cNvPr>
          <p:cNvSpPr>
            <a:spLocks noGrp="1"/>
          </p:cNvSpPr>
          <p:nvPr>
            <p:ph type="subTitle" idx="1"/>
          </p:nvPr>
        </p:nvSpPr>
        <p:spPr>
          <a:xfrm>
            <a:off x="774441" y="373224"/>
            <a:ext cx="9893559" cy="4884576"/>
          </a:xfrm>
        </p:spPr>
        <p:txBody>
          <a:bodyPr>
            <a:noAutofit/>
          </a:bodyPr>
          <a:lstStyle/>
          <a:p>
            <a:pPr algn="just"/>
            <a:r>
              <a:rPr lang="en-US" sz="4400" cap="none" dirty="0">
                <a:solidFill>
                  <a:srgbClr val="002060"/>
                </a:solidFill>
              </a:rPr>
              <a:t>April 20, 1986 a new national policy of education was placed before the Indian parliament for consideration and approval and it was passed by parliament immediately. </a:t>
            </a:r>
          </a:p>
          <a:p>
            <a:pPr algn="just"/>
            <a:r>
              <a:rPr lang="en-US" sz="4400" cap="none" dirty="0">
                <a:solidFill>
                  <a:srgbClr val="002060"/>
                </a:solidFill>
              </a:rPr>
              <a:t>In August 1986, the parliament approved the </a:t>
            </a:r>
            <a:r>
              <a:rPr lang="en-US" sz="4400" cap="none" dirty="0" err="1">
                <a:solidFill>
                  <a:srgbClr val="002060"/>
                </a:solidFill>
              </a:rPr>
              <a:t>programme</a:t>
            </a:r>
            <a:r>
              <a:rPr lang="en-US" sz="4400" cap="none" dirty="0">
                <a:solidFill>
                  <a:srgbClr val="002060"/>
                </a:solidFill>
              </a:rPr>
              <a:t> of action (POA) for the implementation of this policy.</a:t>
            </a:r>
            <a:endParaRPr lang="en-IN" sz="4400" cap="none" dirty="0">
              <a:solidFill>
                <a:srgbClr val="002060"/>
              </a:solidFill>
            </a:endParaRPr>
          </a:p>
        </p:txBody>
      </p:sp>
    </p:spTree>
    <p:extLst>
      <p:ext uri="{BB962C8B-B14F-4D97-AF65-F5344CB8AC3E}">
        <p14:creationId xmlns:p14="http://schemas.microsoft.com/office/powerpoint/2010/main" val="4182353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AF5F26-455E-414C-A4E5-179C3395CD28}"/>
              </a:ext>
            </a:extLst>
          </p:cNvPr>
          <p:cNvSpPr txBox="1"/>
          <p:nvPr/>
        </p:nvSpPr>
        <p:spPr>
          <a:xfrm>
            <a:off x="559293" y="372863"/>
            <a:ext cx="8582487" cy="4524315"/>
          </a:xfrm>
          <a:prstGeom prst="rect">
            <a:avLst/>
          </a:prstGeom>
          <a:noFill/>
        </p:spPr>
        <p:txBody>
          <a:bodyPr wrap="square">
            <a:spAutoFit/>
          </a:bodyPr>
          <a:lstStyle/>
          <a:p>
            <a:pPr algn="just" fontAlgn="base"/>
            <a:r>
              <a:rPr lang="en-US" sz="3600" b="1" dirty="0">
                <a:solidFill>
                  <a:srgbClr val="424142"/>
                </a:solidFill>
                <a:effectLst/>
                <a:latin typeface="Georgia" panose="02040502050405020303" pitchFamily="18" charset="0"/>
              </a:rPr>
              <a:t>The Future</a:t>
            </a:r>
            <a:r>
              <a:rPr lang="en-US" sz="3600" b="0" dirty="0">
                <a:solidFill>
                  <a:srgbClr val="424142"/>
                </a:solidFill>
                <a:effectLst/>
                <a:latin typeface="Georgia" panose="02040502050405020303" pitchFamily="18" charset="0"/>
              </a:rPr>
              <a:t>:</a:t>
            </a:r>
          </a:p>
          <a:p>
            <a:pPr algn="just" fontAlgn="base"/>
            <a:r>
              <a:rPr lang="en-US" sz="3600" b="0" dirty="0">
                <a:solidFill>
                  <a:srgbClr val="424142"/>
                </a:solidFill>
                <a:effectLst/>
                <a:latin typeface="Georgia" panose="02040502050405020303" pitchFamily="18" charset="0"/>
              </a:rPr>
              <a:t>It has been envisaged that notwithstanding the complexity of the future shape given our tradition which has, almost always, put a high premium on intellectual and spiritual attainment, we are bound to succeed in achieving our objectives.</a:t>
            </a:r>
          </a:p>
        </p:txBody>
      </p:sp>
      <p:sp>
        <p:nvSpPr>
          <p:cNvPr id="4" name="TextBox 3">
            <a:extLst>
              <a:ext uri="{FF2B5EF4-FFF2-40B4-BE49-F238E27FC236}">
                <a16:creationId xmlns:a16="http://schemas.microsoft.com/office/drawing/2014/main" id="{90256B79-6E3A-4BC3-9578-69E89CB21EAC}"/>
              </a:ext>
            </a:extLst>
          </p:cNvPr>
          <p:cNvSpPr txBox="1"/>
          <p:nvPr/>
        </p:nvSpPr>
        <p:spPr>
          <a:xfrm rot="786684" flipH="1">
            <a:off x="9141778" y="736846"/>
            <a:ext cx="2976240" cy="1446550"/>
          </a:xfrm>
          <a:prstGeom prst="rect">
            <a:avLst/>
          </a:prstGeom>
          <a:noFill/>
        </p:spPr>
        <p:txBody>
          <a:bodyPr wrap="square">
            <a:spAutoFit/>
          </a:bodyPr>
          <a:lstStyle/>
          <a:p>
            <a:pPr algn="ctr"/>
            <a:r>
              <a:rPr lang="en-US" sz="4400" b="1" cap="none" spc="0" dirty="0">
                <a:ln w="22225">
                  <a:solidFill>
                    <a:schemeClr val="accent2"/>
                  </a:solidFill>
                  <a:prstDash val="solid"/>
                </a:ln>
                <a:solidFill>
                  <a:schemeClr val="accent2">
                    <a:lumMod val="40000"/>
                    <a:lumOff val="60000"/>
                  </a:schemeClr>
                </a:solidFill>
                <a:effectLst/>
              </a:rPr>
              <a:t>THE FUTURE</a:t>
            </a:r>
          </a:p>
        </p:txBody>
      </p:sp>
      <p:pic>
        <p:nvPicPr>
          <p:cNvPr id="6146" name="Picture 2" descr="Are You Ready for the Future of Marketing?">
            <a:extLst>
              <a:ext uri="{FF2B5EF4-FFF2-40B4-BE49-F238E27FC236}">
                <a16:creationId xmlns:a16="http://schemas.microsoft.com/office/drawing/2014/main" id="{BE4CBFB3-E9FD-4009-BC09-533DAFFAD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9221" y="4208016"/>
            <a:ext cx="5691448" cy="2231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200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7846A4A-B31C-4D93-A85B-4CD6F46468A1}"/>
              </a:ext>
            </a:extLst>
          </p:cNvPr>
          <p:cNvGraphicFramePr/>
          <p:nvPr>
            <p:extLst>
              <p:ext uri="{D42A27DB-BD31-4B8C-83A1-F6EECF244321}">
                <p14:modId xmlns:p14="http://schemas.microsoft.com/office/powerpoint/2010/main" val="724701230"/>
              </p:ext>
            </p:extLst>
          </p:nvPr>
        </p:nvGraphicFramePr>
        <p:xfrm>
          <a:off x="2095130" y="1296140"/>
          <a:ext cx="8064870" cy="48421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94C7C227-791B-4551-A011-DD641FEE4166}"/>
              </a:ext>
            </a:extLst>
          </p:cNvPr>
          <p:cNvSpPr/>
          <p:nvPr/>
        </p:nvSpPr>
        <p:spPr>
          <a:xfrm rot="20929565">
            <a:off x="3982824" y="585925"/>
            <a:ext cx="7424982" cy="923330"/>
          </a:xfrm>
          <a:prstGeom prst="rect">
            <a:avLst/>
          </a:prstGeom>
          <a:noFill/>
        </p:spPr>
        <p:txBody>
          <a:bodyPr wrap="square" lIns="91440" tIns="45720" rIns="91440" bIns="45720">
            <a:spAutoFit/>
          </a:bodyPr>
          <a:lstStyle/>
          <a:p>
            <a:pPr algn="ctr"/>
            <a:r>
              <a:rPr lang="en-US" sz="5400" b="1" cap="none" spc="0" dirty="0">
                <a:ln w="22225">
                  <a:solidFill>
                    <a:schemeClr val="accent2"/>
                  </a:solidFill>
                  <a:prstDash val="solid"/>
                </a:ln>
                <a:solidFill>
                  <a:schemeClr val="accent2">
                    <a:lumMod val="40000"/>
                    <a:lumOff val="60000"/>
                  </a:schemeClr>
                </a:solidFill>
                <a:effectLst/>
              </a:rPr>
              <a:t>THE FUTURE</a:t>
            </a:r>
          </a:p>
        </p:txBody>
      </p:sp>
      <p:pic>
        <p:nvPicPr>
          <p:cNvPr id="7170" name="Picture 2" descr="Are You Ready for the Future of Marketing?">
            <a:extLst>
              <a:ext uri="{FF2B5EF4-FFF2-40B4-BE49-F238E27FC236}">
                <a16:creationId xmlns:a16="http://schemas.microsoft.com/office/drawing/2014/main" id="{1AEE5377-104D-4D3A-B14C-21541E2A1F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9214" y="48307"/>
            <a:ext cx="3695677" cy="178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614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PT - Presentation On NPE 1986 PowerPoint Presentation, free download -  ID:5601417">
            <a:extLst>
              <a:ext uri="{FF2B5EF4-FFF2-40B4-BE49-F238E27FC236}">
                <a16:creationId xmlns:a16="http://schemas.microsoft.com/office/drawing/2014/main" id="{59241B36-F566-4949-AEFA-8EAC45F52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236" y="0"/>
            <a:ext cx="8217763" cy="6163322"/>
          </a:xfrm>
          <a:prstGeom prst="rect">
            <a:avLst/>
          </a:prstGeom>
          <a:solidFill>
            <a:srgbClr val="FFC000"/>
          </a:solidFill>
          <a:ln>
            <a:solidFill>
              <a:schemeClr val="accent2"/>
            </a:solidFill>
          </a:ln>
          <a:effectLst>
            <a:reflection blurRad="6350" stA="50000" endA="300" endPos="55000" dir="5400000" sy="-100000" algn="bl" rotWithShape="0"/>
          </a:effectLst>
        </p:spPr>
      </p:pic>
    </p:spTree>
    <p:extLst>
      <p:ext uri="{BB962C8B-B14F-4D97-AF65-F5344CB8AC3E}">
        <p14:creationId xmlns:p14="http://schemas.microsoft.com/office/powerpoint/2010/main" val="2232213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By Harsh To Mr Namit Khanduja - ppt video online download">
            <a:extLst>
              <a:ext uri="{FF2B5EF4-FFF2-40B4-BE49-F238E27FC236}">
                <a16:creationId xmlns:a16="http://schemas.microsoft.com/office/drawing/2014/main" id="{F8AF2957-9E51-43C1-A4D2-E2C355F336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344" y="284085"/>
            <a:ext cx="7717655" cy="5788241"/>
          </a:xfrm>
          <a:prstGeom prst="rect">
            <a:avLst/>
          </a:prstGeom>
          <a:solidFill>
            <a:schemeClr val="accent6">
              <a:lumMod val="75000"/>
            </a:schemeClr>
          </a:solidFill>
          <a:effectLst>
            <a:glow rad="635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15626422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ERITS OF NATION POLICY ON EDUCATION&#10;1. Educational works&#10;2. National system of education&#10;3. Uniform pattern of education&#10;...">
            <a:extLst>
              <a:ext uri="{FF2B5EF4-FFF2-40B4-BE49-F238E27FC236}">
                <a16:creationId xmlns:a16="http://schemas.microsoft.com/office/drawing/2014/main" id="{869EC180-CA2A-4CC5-871C-A51704B8D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056" y="865117"/>
            <a:ext cx="6453419" cy="4845122"/>
          </a:xfrm>
          <a:prstGeom prst="rect">
            <a:avLst/>
          </a:prstGeom>
          <a:solidFill>
            <a:schemeClr val="accent1"/>
          </a:solidFill>
          <a:ln>
            <a:solidFill>
              <a:srgbClr val="FF0000"/>
            </a:solidFill>
          </a:ln>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670147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National Policy On Education (1986) OR NPE 1986 by YOGITA - ppt download">
            <a:extLst>
              <a:ext uri="{FF2B5EF4-FFF2-40B4-BE49-F238E27FC236}">
                <a16:creationId xmlns:a16="http://schemas.microsoft.com/office/drawing/2014/main" id="{16001E4A-E6DC-4952-B42B-90010A996D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1258" y="0"/>
            <a:ext cx="8146742" cy="6110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3673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ational Policy On Education (1986) OR NPE 1986 by YOGITA - ppt download">
            <a:extLst>
              <a:ext uri="{FF2B5EF4-FFF2-40B4-BE49-F238E27FC236}">
                <a16:creationId xmlns:a16="http://schemas.microsoft.com/office/drawing/2014/main" id="{B2E06A71-3487-43FB-9E5C-5FC272785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9316" y="0"/>
            <a:ext cx="8368683" cy="627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4971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By Harsh To Mr Namit Khanduja - ppt video online download">
            <a:extLst>
              <a:ext uri="{FF2B5EF4-FFF2-40B4-BE49-F238E27FC236}">
                <a16:creationId xmlns:a16="http://schemas.microsoft.com/office/drawing/2014/main" id="{5127BFFD-E333-4E37-83A2-C7DAC45B1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438" y="0"/>
            <a:ext cx="8377561" cy="6283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954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DC2B-55A9-4116-8682-A885163BB15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7A1B93B-7157-4C43-997F-6BBE69BDA7AF}"/>
              </a:ext>
            </a:extLst>
          </p:cNvPr>
          <p:cNvSpPr>
            <a:spLocks noGrp="1"/>
          </p:cNvSpPr>
          <p:nvPr>
            <p:ph type="subTitle" idx="1"/>
          </p:nvPr>
        </p:nvSpPr>
        <p:spPr/>
        <p:txBody>
          <a:bodyPr/>
          <a:lstStyle/>
          <a:p>
            <a:endParaRPr lang="en-IN"/>
          </a:p>
        </p:txBody>
      </p:sp>
      <p:pic>
        <p:nvPicPr>
          <p:cNvPr id="2050" name="Picture 2" descr="DEMERITS OF NATIONAL POLICY ON EDUCATION&#10; “Neighbourhood school” has been completely&#10;neglected&#10; Silence over ‘public sch...">
            <a:extLst>
              <a:ext uri="{FF2B5EF4-FFF2-40B4-BE49-F238E27FC236}">
                <a16:creationId xmlns:a16="http://schemas.microsoft.com/office/drawing/2014/main" id="{17592BB4-DEFC-41EE-940B-6A1AFB9F06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323957"/>
            <a:ext cx="8765811" cy="6581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8026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 No mention of increasing working hours in&#10;the schools for the optimum utilisation of&#10;human resources&#10; No suggestion is ...">
            <a:extLst>
              <a:ext uri="{FF2B5EF4-FFF2-40B4-BE49-F238E27FC236}">
                <a16:creationId xmlns:a16="http://schemas.microsoft.com/office/drawing/2014/main" id="{A5495850-E367-411A-8882-F171DB4D9E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087" y="318569"/>
            <a:ext cx="7181388" cy="539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763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A22C2FFA-A18E-41EA-AE8D-67282FD5E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09881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820B8A-8B9E-4390-9844-803D1CB34AC5}"/>
              </a:ext>
            </a:extLst>
          </p:cNvPr>
          <p:cNvSpPr txBox="1"/>
          <p:nvPr/>
        </p:nvSpPr>
        <p:spPr>
          <a:xfrm>
            <a:off x="683581" y="3108054"/>
            <a:ext cx="10599937" cy="1908215"/>
          </a:xfrm>
          <a:prstGeom prst="rect">
            <a:avLst/>
          </a:prstGeom>
          <a:noFill/>
        </p:spPr>
        <p:txBody>
          <a:bodyPr wrap="square">
            <a:spAutoFit/>
          </a:bodyPr>
          <a:lstStyle/>
          <a:p>
            <a:endParaRPr lang="en-IN" dirty="0"/>
          </a:p>
          <a:p>
            <a:endParaRPr lang="en-IN" dirty="0"/>
          </a:p>
          <a:p>
            <a:endParaRPr lang="en-IN" dirty="0"/>
          </a:p>
          <a:p>
            <a:r>
              <a:rPr lang="en-IN" sz="3200" b="1" dirty="0">
                <a:solidFill>
                  <a:schemeClr val="bg2">
                    <a:lumMod val="10000"/>
                  </a:schemeClr>
                </a:solidFill>
              </a:rPr>
              <a:t>https://www.yourarticlelibrary.com/education/11-salient-features-of-national-policy-on-education-1986/76821</a:t>
            </a:r>
          </a:p>
        </p:txBody>
      </p:sp>
      <p:pic>
        <p:nvPicPr>
          <p:cNvPr id="8194" name="Picture 2" descr="Business NH Magazine: Four is the Magic Number in Reference Checking">
            <a:extLst>
              <a:ext uri="{FF2B5EF4-FFF2-40B4-BE49-F238E27FC236}">
                <a16:creationId xmlns:a16="http://schemas.microsoft.com/office/drawing/2014/main" id="{E4BDE33E-623E-4E52-BEF0-159C1839C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981" y="0"/>
            <a:ext cx="4080507" cy="336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758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3E3FA9-D1DB-4EE6-90BF-201469924356}"/>
              </a:ext>
            </a:extLst>
          </p:cNvPr>
          <p:cNvSpPr/>
          <p:nvPr/>
        </p:nvSpPr>
        <p:spPr>
          <a:xfrm rot="20829513">
            <a:off x="2002791" y="2307887"/>
            <a:ext cx="7771841" cy="3139321"/>
          </a:xfrm>
          <a:prstGeom prst="rect">
            <a:avLst/>
          </a:prstGeom>
          <a:noFill/>
        </p:spPr>
        <p:txBody>
          <a:bodyPr wrap="squar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RECOMMENDATIONS</a:t>
            </a:r>
          </a:p>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OF</a:t>
            </a:r>
          </a:p>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NPE-1986</a:t>
            </a:r>
          </a:p>
        </p:txBody>
      </p:sp>
    </p:spTree>
    <p:extLst>
      <p:ext uri="{BB962C8B-B14F-4D97-AF65-F5344CB8AC3E}">
        <p14:creationId xmlns:p14="http://schemas.microsoft.com/office/powerpoint/2010/main" val="1885277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1B89C731-A8DE-4873-ADC5-221B8BE03D6F}"/>
              </a:ext>
            </a:extLst>
          </p:cNvPr>
          <p:cNvGraphicFramePr/>
          <p:nvPr>
            <p:extLst>
              <p:ext uri="{D42A27DB-BD31-4B8C-83A1-F6EECF244321}">
                <p14:modId xmlns:p14="http://schemas.microsoft.com/office/powerpoint/2010/main" val="2294134794"/>
              </p:ext>
            </p:extLst>
          </p:nvPr>
        </p:nvGraphicFramePr>
        <p:xfrm>
          <a:off x="1136341" y="213064"/>
          <a:ext cx="10120544" cy="60812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0562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BDE0A2-C419-4925-BBE0-AFB0B707D973}"/>
              </a:ext>
            </a:extLst>
          </p:cNvPr>
          <p:cNvSpPr>
            <a:spLocks noChangeArrowheads="1"/>
          </p:cNvSpPr>
          <p:nvPr/>
        </p:nvSpPr>
        <p:spPr bwMode="auto">
          <a:xfrm>
            <a:off x="514905" y="836037"/>
            <a:ext cx="9959114" cy="5201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F0"/>
                </a:solidFill>
                <a:effectLst/>
                <a:latin typeface="+mn-lt"/>
              </a:rPr>
              <a:t>1.</a:t>
            </a:r>
            <a:r>
              <a:rPr kumimoji="0" lang="en-US" altLang="en-US" sz="2000" b="1" i="0" u="none" strike="noStrike" cap="none" normalizeH="0" baseline="0" dirty="0">
                <a:ln>
                  <a:noFill/>
                </a:ln>
                <a:solidFill>
                  <a:schemeClr val="accent2">
                    <a:lumMod val="50000"/>
                  </a:schemeClr>
                </a:solidFill>
                <a:effectLst/>
                <a:latin typeface="+mn-lt"/>
              </a:rPr>
              <a:t> </a:t>
            </a:r>
            <a:r>
              <a:rPr kumimoji="0" lang="en-US" altLang="en-US" sz="2000" b="1" i="0" u="none" strike="noStrike" cap="none" normalizeH="0" baseline="0" dirty="0">
                <a:ln>
                  <a:noFill/>
                </a:ln>
                <a:solidFill>
                  <a:srgbClr val="00B0F0"/>
                </a:solidFill>
                <a:effectLst/>
                <a:latin typeface="+mn-lt"/>
              </a:rPr>
              <a:t>Education For All for all round development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2">
                  <a:lumMod val="50000"/>
                </a:schemeClr>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F0"/>
                </a:solidFill>
                <a:effectLst/>
                <a:latin typeface="+mn-lt"/>
              </a:rPr>
              <a:t>2. Acculturating Role: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50000"/>
                  </a:schemeClr>
                </a:solidFill>
                <a:effectLst/>
                <a:latin typeface="+mn-lt"/>
              </a:rPr>
              <a:t>Education has to play an acculturating role as it refines sensitivities and perceptions that contribute to national cohesion,  a scientific temper and independence of mind and spirit—thus furthering the goals of socialism, secularism and democracy enshrined in our constitution.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2">
                  <a:lumMod val="50000"/>
                </a:schemeClr>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50000"/>
                  </a:schemeClr>
                </a:solidFill>
                <a:effectLst/>
                <a:latin typeface="+mn-lt"/>
              </a:rPr>
              <a:t> </a:t>
            </a:r>
            <a:r>
              <a:rPr kumimoji="0" lang="en-US" altLang="en-US" sz="2000" b="1" i="0" u="none" strike="noStrike" cap="none" normalizeH="0" baseline="0" dirty="0">
                <a:ln>
                  <a:noFill/>
                </a:ln>
                <a:solidFill>
                  <a:srgbClr val="00B0F0"/>
                </a:solidFill>
                <a:effectLst/>
                <a:latin typeface="+mn-lt"/>
              </a:rPr>
              <a:t>3. Man-power Development: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50000"/>
                  </a:schemeClr>
                </a:solidFill>
                <a:effectLst/>
                <a:latin typeface="+mn-lt"/>
              </a:rPr>
              <a:t>Education develops man-power for different levels of national economy. It is also the substrata on which research and development flourish, being the ultimate guarantee of national self-reliance.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B0F0"/>
                </a:solidFill>
                <a:effectLst/>
                <a:latin typeface="+mn-lt"/>
              </a:rPr>
              <a:t>4. A unique Investment: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accent2">
                  <a:lumMod val="50000"/>
                </a:schemeClr>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50000"/>
                  </a:schemeClr>
                </a:solidFill>
                <a:effectLst/>
                <a:latin typeface="+mn-lt"/>
              </a:rPr>
              <a:t>Education is a unique investment in the present and the future for all round development of nation in all its manifestations.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993693C-DA04-4447-AC4B-EF0416C5CBED}"/>
              </a:ext>
            </a:extLst>
          </p:cNvPr>
          <p:cNvSpPr/>
          <p:nvPr/>
        </p:nvSpPr>
        <p:spPr>
          <a:xfrm rot="21215986">
            <a:off x="3239409" y="1086102"/>
            <a:ext cx="9106486" cy="707886"/>
          </a:xfrm>
          <a:prstGeom prst="rect">
            <a:avLst/>
          </a:prstGeom>
          <a:noFill/>
        </p:spPr>
        <p:txBody>
          <a:bodyPr wrap="square" lIns="91440" tIns="45720" rIns="91440" bIns="45720">
            <a:spAutoFit/>
          </a:bodyPr>
          <a:lstStyle/>
          <a:p>
            <a:pPr algn="ctr"/>
            <a:r>
              <a:rPr lang="en-US" sz="4000" b="0" cap="none" spc="0" dirty="0">
                <a:ln w="0"/>
                <a:solidFill>
                  <a:schemeClr val="accent1"/>
                </a:solidFill>
                <a:effectLst>
                  <a:outerShdw blurRad="38100" dist="25400" dir="5400000" algn="ctr" rotWithShape="0">
                    <a:srgbClr val="6E747A">
                      <a:alpha val="43000"/>
                    </a:srgbClr>
                  </a:outerShdw>
                </a:effectLst>
              </a:rPr>
              <a:t>THE ESSENCE AND ROLE OF EDUCATION</a:t>
            </a:r>
          </a:p>
        </p:txBody>
      </p:sp>
    </p:spTree>
    <p:extLst>
      <p:ext uri="{BB962C8B-B14F-4D97-AF65-F5344CB8AC3E}">
        <p14:creationId xmlns:p14="http://schemas.microsoft.com/office/powerpoint/2010/main" val="7979238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509</TotalTime>
  <Words>6457</Words>
  <Application>Microsoft Office PowerPoint</Application>
  <PresentationFormat>Widescreen</PresentationFormat>
  <Paragraphs>386</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Arial</vt:lpstr>
      <vt:lpstr>Calibri</vt:lpstr>
      <vt:lpstr>Calibri Light</vt:lpstr>
      <vt:lpstr>Georgia</vt:lpstr>
      <vt:lpstr>Retrospect</vt:lpstr>
      <vt:lpstr>PowerPoint Presentation</vt:lpstr>
      <vt:lpstr>PowerPoint Presentation</vt:lpstr>
      <vt:lpstr>PowerPoint Presentation</vt:lpstr>
      <vt:lpstr>NPE- 1986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Harpal Kaur Aujla</dc:creator>
  <cp:lastModifiedBy>Harpal Kaur Aujla</cp:lastModifiedBy>
  <cp:revision>27</cp:revision>
  <dcterms:created xsi:type="dcterms:W3CDTF">2021-06-05T04:27:02Z</dcterms:created>
  <dcterms:modified xsi:type="dcterms:W3CDTF">2021-06-21T10:39:19Z</dcterms:modified>
</cp:coreProperties>
</file>