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presProps" Target="pres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2" Type="http://schemas.openxmlformats.org/officeDocument/2006/relationships/slide" Target="slides/slide1.xml" /><Relationship Id="rId16"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theme" Target="theme/theme1.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Droplets-HD-Title-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n-US"/>
              <a:t>Click to edit Master title style</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3" name="Picture 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n-US"/>
              <a:t>Click to edit Master title style</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12/5/2023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3"/>
          <p:cNvSpPr>
            <a:spLocks noGrp="1"/>
          </p:cNvSpPr>
          <p:nvPr>
            <p:ph sz="quarter" idx="13"/>
          </p:nvPr>
        </p:nvSpPr>
        <p:spPr>
          <a:xfrm>
            <a:off x="913774" y="3051012"/>
            <a:ext cx="5106027"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3" name="Content Placeholder 5"/>
          <p:cNvSpPr>
            <a:spLocks noGrp="1"/>
          </p:cNvSpPr>
          <p:nvPr>
            <p:ph sz="quarter" idx="14"/>
          </p:nvPr>
        </p:nvSpPr>
        <p:spPr>
          <a:xfrm>
            <a:off x="6172200" y="3051012"/>
            <a:ext cx="5105401" cy="2740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12/5/2023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12/5/2023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48A87A34-81AB-432B-8DAE-1953F412C126}" type="datetimeFigureOut">
              <a:rPr lang="en-US" dirty="0"/>
              <a:t>12/5/2023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n-US"/>
              <a:t>Click to edit Master title style</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12/5/2023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theme" Target="../theme/theme1.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image" Target="../media/image1.png"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48A87A34-81AB-432B-8DAE-1953F412C126}" type="datetimeFigureOut">
              <a:rPr lang="en-US" dirty="0"/>
              <a:pPr/>
              <a:t>12/5/2023</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D614C-02B5-F7CE-AAFF-0181A7F04CB0}"/>
              </a:ext>
            </a:extLst>
          </p:cNvPr>
          <p:cNvSpPr>
            <a:spLocks noGrp="1"/>
          </p:cNvSpPr>
          <p:nvPr>
            <p:ph type="ctrTitle"/>
          </p:nvPr>
        </p:nvSpPr>
        <p:spPr>
          <a:xfrm>
            <a:off x="1751012" y="1300785"/>
            <a:ext cx="8689976" cy="4481450"/>
          </a:xfrm>
        </p:spPr>
        <p:txBody>
          <a:bodyPr>
            <a:noAutofit/>
          </a:bodyPr>
          <a:lstStyle/>
          <a:p>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t>POLITICAL STUDIES</a:t>
            </a: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b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br>
            <a: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t>Chapter 6  </a:t>
            </a:r>
            <a:br>
              <a:rPr lang="en-IN" sz="4000" kern="100" dirty="0">
                <a:solidFill>
                  <a:srgbClr val="000000"/>
                </a:solidFill>
                <a:effectLst/>
                <a:latin typeface="Algerian" pitchFamily="82" charset="0"/>
                <a:ea typeface="Calibri" panose="020F0502020204030204" pitchFamily="34" charset="0"/>
                <a:cs typeface="Calibri" panose="020F0502020204030204" pitchFamily="34" charset="0"/>
              </a:rPr>
            </a:br>
            <a:r>
              <a:rPr lang="en-IN" sz="4000" b="1" kern="100" dirty="0">
                <a:solidFill>
                  <a:srgbClr val="7030A0"/>
                </a:solidFill>
                <a:effectLst/>
                <a:latin typeface="Algerian" pitchFamily="82" charset="0"/>
                <a:ea typeface="Calibri" panose="020F0502020204030204" pitchFamily="34" charset="0"/>
                <a:cs typeface="Calibri" panose="020F0502020204030204" pitchFamily="34" charset="0"/>
              </a:rPr>
              <a:t>                                                       Understanding Criminal Justice System </a:t>
            </a:r>
            <a:br>
              <a:rPr lang="en-IN" sz="4000" kern="100" dirty="0">
                <a:solidFill>
                  <a:srgbClr val="000000"/>
                </a:solidFill>
                <a:effectLst/>
                <a:latin typeface="Algerian" pitchFamily="82" charset="0"/>
                <a:ea typeface="Calibri" panose="020F0502020204030204" pitchFamily="34" charset="0"/>
                <a:cs typeface="Calibri" panose="020F0502020204030204" pitchFamily="34" charset="0"/>
              </a:rPr>
            </a:br>
            <a:endParaRPr lang="en-US" sz="4000" dirty="0">
              <a:latin typeface="Algerian" pitchFamily="82" charset="0"/>
            </a:endParaRPr>
          </a:p>
        </p:txBody>
      </p:sp>
      <p:sp>
        <p:nvSpPr>
          <p:cNvPr id="3" name="Subtitle 2">
            <a:extLst>
              <a:ext uri="{FF2B5EF4-FFF2-40B4-BE49-F238E27FC236}">
                <a16:creationId xmlns:a16="http://schemas.microsoft.com/office/drawing/2014/main" id="{13B9DC58-595D-3912-CCC6-59A3F6A2D1A9}"/>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17958129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0E65B-D3D2-3673-0452-5E46FB595626}"/>
              </a:ext>
            </a:extLst>
          </p:cNvPr>
          <p:cNvSpPr>
            <a:spLocks noGrp="1"/>
          </p:cNvSpPr>
          <p:nvPr>
            <p:ph type="title"/>
          </p:nvPr>
        </p:nvSpPr>
        <p:spPr>
          <a:xfrm>
            <a:off x="913775" y="1"/>
            <a:ext cx="10364451" cy="1066800"/>
          </a:xfrm>
        </p:spPr>
        <p:txBody>
          <a:bodyPr/>
          <a:lstStyle/>
          <a:p>
            <a:r>
              <a:rPr lang="en-IN" b="1" dirty="0">
                <a:solidFill>
                  <a:srgbClr val="0070C0"/>
                </a:solidFill>
                <a:latin typeface="Algerian" pitchFamily="82" charset="0"/>
              </a:rPr>
              <a:t>What is a Fair Trial?</a:t>
            </a:r>
            <a:endParaRPr lang="en-US" b="1" dirty="0">
              <a:solidFill>
                <a:srgbClr val="0070C0"/>
              </a:solidFill>
              <a:latin typeface="Algerian" pitchFamily="82" charset="0"/>
            </a:endParaRPr>
          </a:p>
        </p:txBody>
      </p:sp>
      <p:sp>
        <p:nvSpPr>
          <p:cNvPr id="3" name="Content Placeholder 2">
            <a:extLst>
              <a:ext uri="{FF2B5EF4-FFF2-40B4-BE49-F238E27FC236}">
                <a16:creationId xmlns:a16="http://schemas.microsoft.com/office/drawing/2014/main" id="{0540D33A-034E-CA92-6C97-A107F77E27A4}"/>
              </a:ext>
            </a:extLst>
          </p:cNvPr>
          <p:cNvSpPr>
            <a:spLocks noGrp="1"/>
          </p:cNvSpPr>
          <p:nvPr>
            <p:ph sz="quarter" idx="13"/>
          </p:nvPr>
        </p:nvSpPr>
        <p:spPr>
          <a:xfrm>
            <a:off x="913774" y="1066802"/>
            <a:ext cx="10363826" cy="4724398"/>
          </a:xfrm>
        </p:spPr>
        <p:txBody>
          <a:bodyPr>
            <a:noAutofit/>
          </a:bodyPr>
          <a:lstStyle/>
          <a:p>
            <a:r>
              <a:rPr lang="en-IN" sz="2800" b="1" dirty="0">
                <a:solidFill>
                  <a:srgbClr val="7030A0"/>
                </a:solidFill>
                <a:latin typeface="Times New Roman" panose="02020603050405020304" pitchFamily="18" charset="0"/>
                <a:cs typeface="Times New Roman" panose="02020603050405020304" pitchFamily="18" charset="0"/>
              </a:rPr>
              <a:t>For a trial to be fair, several different procedures have to be observed. Article 21 of the Constitution that guarantees the Right to Life states that a person’s life or liberty can be taken away only by following a reasonable and just legal procedure. A fair trial ensures that Article 21 of the Constitution is upheld. </a:t>
            </a:r>
            <a:endParaRPr lang="en-US" sz="2800"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998649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6D8BEF-F30F-7F41-1602-60B1A6C606FE}"/>
              </a:ext>
            </a:extLst>
          </p:cNvPr>
          <p:cNvSpPr>
            <a:spLocks noGrp="1"/>
          </p:cNvSpPr>
          <p:nvPr>
            <p:ph type="title"/>
          </p:nvPr>
        </p:nvSpPr>
        <p:spPr>
          <a:xfrm>
            <a:off x="913775" y="1"/>
            <a:ext cx="10364451" cy="1442502"/>
          </a:xfrm>
        </p:spPr>
        <p:txBody>
          <a:bodyPr/>
          <a:lstStyle/>
          <a:p>
            <a:r>
              <a:rPr lang="en-IN" b="1" dirty="0">
                <a:solidFill>
                  <a:schemeClr val="accent5">
                    <a:lumMod val="75000"/>
                  </a:schemeClr>
                </a:solidFill>
                <a:latin typeface="Algerian" pitchFamily="82" charset="0"/>
              </a:rPr>
              <a:t>Features of Fair Trial</a:t>
            </a:r>
            <a:endParaRPr lang="en-US" b="1" dirty="0">
              <a:solidFill>
                <a:schemeClr val="accent5">
                  <a:lumMod val="75000"/>
                </a:schemeClr>
              </a:solidFill>
              <a:latin typeface="Algerian" pitchFamily="82" charset="0"/>
            </a:endParaRPr>
          </a:p>
        </p:txBody>
      </p:sp>
      <p:sp>
        <p:nvSpPr>
          <p:cNvPr id="3" name="Content Placeholder 2">
            <a:extLst>
              <a:ext uri="{FF2B5EF4-FFF2-40B4-BE49-F238E27FC236}">
                <a16:creationId xmlns:a16="http://schemas.microsoft.com/office/drawing/2014/main" id="{E3F8F1D1-6F01-7547-8E52-6315905E2785}"/>
              </a:ext>
            </a:extLst>
          </p:cNvPr>
          <p:cNvSpPr>
            <a:spLocks noGrp="1"/>
          </p:cNvSpPr>
          <p:nvPr>
            <p:ph sz="quarter" idx="13"/>
          </p:nvPr>
        </p:nvSpPr>
        <p:spPr>
          <a:xfrm>
            <a:off x="913774" y="1234683"/>
            <a:ext cx="10363826" cy="5623315"/>
          </a:xfrm>
        </p:spPr>
        <p:txBody>
          <a:bodyPr>
            <a:normAutofit fontScale="25000" lnSpcReduction="20000"/>
          </a:bodyPr>
          <a:lstStyle/>
          <a:p>
            <a:endParaRPr lang="en-IN" dirty="0"/>
          </a:p>
          <a:p>
            <a:r>
              <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held in an open court, in public view-in the presence of the accused-accused was defended by a lawyer-defence lawyer is given an opportunity to cross-examine all the prosecution witnesses and to present witnesses in accused’s defence-judge has to assume that the accused is innocent- prosecution has to prove beyond reasonable doubt that the accused is guilty- judge decides the matter only on the basis of the evidence- judge remains impartial and on proved innocent, the accused is allowed to go free. </a:t>
            </a:r>
            <a:r>
              <a:rPr lang="en-IN" sz="9600" b="1" kern="1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r>
              <a:rPr lang="en-IN" sz="9600" b="1" kern="1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Every citizen, irrespective of their class, caste, gender, religion and ideology, before the law would not make much sense if every citizen were not guaranteed a fair trial by the Constitution. </a:t>
            </a:r>
            <a:r>
              <a:rPr lang="en-IN" sz="9600" b="1" kern="1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9153025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537F5-CBCD-C6BF-CF22-4174AB416EF1}"/>
              </a:ext>
            </a:extLst>
          </p:cNvPr>
          <p:cNvSpPr>
            <a:spLocks noGrp="1"/>
          </p:cNvSpPr>
          <p:nvPr>
            <p:ph type="title"/>
          </p:nvPr>
        </p:nvSpPr>
        <p:spPr/>
        <p:txBody>
          <a:bodyPr>
            <a:normAutofit fontScale="90000"/>
          </a:bodyPr>
          <a:lstStyle/>
          <a:p>
            <a:br>
              <a:rPr lang="en-IN" dirty="0"/>
            </a:br>
            <a:r>
              <a:rPr lang="en-IN" sz="4000" b="1" kern="100" dirty="0">
                <a:solidFill>
                  <a:srgbClr val="0070C0"/>
                </a:solidFill>
                <a:effectLst/>
                <a:latin typeface="Algerian" pitchFamily="82" charset="0"/>
                <a:ea typeface="Calibri" panose="020F0502020204030204" pitchFamily="34" charset="0"/>
                <a:cs typeface="Calibri" panose="020F0502020204030204" pitchFamily="34" charset="0"/>
              </a:rPr>
              <a:t>Understanding Our Criminal Justice System  </a:t>
            </a:r>
            <a:br>
              <a:rPr lang="en-IN" sz="4000" b="1" kern="100" dirty="0">
                <a:solidFill>
                  <a:srgbClr val="0070C0"/>
                </a:solidFill>
                <a:effectLst/>
                <a:latin typeface="Algerian" pitchFamily="82" charset="0"/>
                <a:ea typeface="Calibri" panose="020F0502020204030204" pitchFamily="34" charset="0"/>
                <a:cs typeface="Calibri" panose="020F0502020204030204" pitchFamily="34" charset="0"/>
              </a:rPr>
            </a:br>
            <a:r>
              <a:rPr lang="en-IN" sz="4000" b="1" kern="100" dirty="0">
                <a:solidFill>
                  <a:srgbClr val="0070C0"/>
                </a:solidFill>
                <a:effectLst/>
                <a:latin typeface="Algerian" pitchFamily="82" charset="0"/>
                <a:ea typeface="Times New Roman" panose="02020603050405020304" pitchFamily="18" charset="0"/>
                <a:cs typeface="Calibri" panose="020F0502020204030204" pitchFamily="34" charset="0"/>
              </a:rPr>
              <a:t> </a:t>
            </a:r>
            <a:br>
              <a:rPr lang="en-IN" sz="4000" b="1" kern="100" dirty="0">
                <a:solidFill>
                  <a:srgbClr val="0070C0"/>
                </a:solidFill>
                <a:effectLst/>
                <a:latin typeface="Algerian" pitchFamily="82" charset="0"/>
                <a:ea typeface="Calibri" panose="020F0502020204030204" pitchFamily="34" charset="0"/>
                <a:cs typeface="Calibri" panose="020F0502020204030204" pitchFamily="34" charset="0"/>
              </a:rPr>
            </a:br>
            <a:endParaRPr lang="en-US" sz="4000" b="1" dirty="0">
              <a:solidFill>
                <a:srgbClr val="0070C0"/>
              </a:solidFill>
              <a:latin typeface="Algerian" pitchFamily="82" charset="0"/>
            </a:endParaRPr>
          </a:p>
        </p:txBody>
      </p:sp>
      <p:sp>
        <p:nvSpPr>
          <p:cNvPr id="3" name="Content Placeholder 2">
            <a:extLst>
              <a:ext uri="{FF2B5EF4-FFF2-40B4-BE49-F238E27FC236}">
                <a16:creationId xmlns:a16="http://schemas.microsoft.com/office/drawing/2014/main" id="{E1BA3F72-4FCB-E44A-70AC-C0A1CAFCF4D1}"/>
              </a:ext>
            </a:extLst>
          </p:cNvPr>
          <p:cNvSpPr>
            <a:spLocks noGrp="1"/>
          </p:cNvSpPr>
          <p:nvPr>
            <p:ph sz="quarter" idx="13"/>
          </p:nvPr>
        </p:nvSpPr>
        <p:spPr>
          <a:xfrm>
            <a:off x="913774" y="1699220"/>
            <a:ext cx="10363826" cy="4091980"/>
          </a:xfrm>
        </p:spPr>
        <p:txBody>
          <a:bodyPr>
            <a:normAutofit fontScale="70000" lnSpcReduction="20000"/>
          </a:bodyPr>
          <a:lstStyle/>
          <a:p>
            <a:endParaRPr lang="en-IN" dirty="0"/>
          </a:p>
          <a:p>
            <a:r>
              <a:rPr lang="en-IN" sz="34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According to </a:t>
            </a:r>
            <a:r>
              <a:rPr lang="en-IN" sz="34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Article 22</a:t>
            </a:r>
            <a:r>
              <a:rPr lang="en-IN" sz="34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of the Constitution, </a:t>
            </a:r>
            <a:r>
              <a:rPr lang="en-IN" sz="34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every person has a Fundamental Right to be defended by a lawyer. </a:t>
            </a:r>
          </a:p>
          <a:p>
            <a:r>
              <a:rPr lang="en-IN" sz="34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Article 39A </a:t>
            </a:r>
            <a:r>
              <a:rPr lang="en-IN" sz="34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of the Constitution places a duty upon the </a:t>
            </a:r>
            <a:r>
              <a:rPr lang="en-IN" sz="34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State to provide a lawyer to any citizen who is unable to engage one due to poverty or other disability. </a:t>
            </a:r>
          </a:p>
          <a:p>
            <a:r>
              <a:rPr lang="en-IN" sz="34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4 key players</a:t>
            </a:r>
            <a:r>
              <a:rPr lang="en-IN" sz="34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in the criminal justice system are </a:t>
            </a:r>
            <a:r>
              <a:rPr lang="en-IN" sz="34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police</a:t>
            </a:r>
            <a:r>
              <a:rPr lang="en-IN" sz="34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t>
            </a:r>
            <a:r>
              <a:rPr lang="en-IN" sz="34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Public Prosecutor, the defence lawyer and the judge. </a:t>
            </a:r>
            <a:r>
              <a:rPr lang="en-IN" sz="3400" b="1" kern="100" dirty="0">
                <a:solidFill>
                  <a:schemeClr val="accent5">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4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indent="0">
              <a:buNone/>
            </a:pPr>
            <a:endParaRPr lang="en-IN" sz="34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0584633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084FFE-59BB-994F-8A3A-317613561A5C}"/>
              </a:ext>
            </a:extLst>
          </p:cNvPr>
          <p:cNvSpPr>
            <a:spLocks noGrp="1"/>
          </p:cNvSpPr>
          <p:nvPr>
            <p:ph type="title"/>
          </p:nvPr>
        </p:nvSpPr>
        <p:spPr>
          <a:xfrm>
            <a:off x="913775" y="1"/>
            <a:ext cx="10364451" cy="1797015"/>
          </a:xfrm>
        </p:spPr>
        <p:txBody>
          <a:bodyPr/>
          <a:lstStyle/>
          <a:p>
            <a:r>
              <a:rPr lang="en-IN" b="1" dirty="0">
                <a:solidFill>
                  <a:schemeClr val="accent5">
                    <a:lumMod val="75000"/>
                  </a:schemeClr>
                </a:solidFill>
                <a:latin typeface="Algerian" pitchFamily="82" charset="0"/>
              </a:rPr>
              <a:t>Role of the Police in Investigating a Crime </a:t>
            </a:r>
            <a:endParaRPr lang="en-US" b="1" dirty="0">
              <a:solidFill>
                <a:schemeClr val="accent5">
                  <a:lumMod val="75000"/>
                </a:schemeClr>
              </a:solidFill>
              <a:latin typeface="Algerian" pitchFamily="82" charset="0"/>
            </a:endParaRPr>
          </a:p>
        </p:txBody>
      </p:sp>
      <p:sp>
        <p:nvSpPr>
          <p:cNvPr id="3" name="Content Placeholder 2">
            <a:extLst>
              <a:ext uri="{FF2B5EF4-FFF2-40B4-BE49-F238E27FC236}">
                <a16:creationId xmlns:a16="http://schemas.microsoft.com/office/drawing/2014/main" id="{79B8E01A-165D-0454-B618-1987650A5311}"/>
              </a:ext>
            </a:extLst>
          </p:cNvPr>
          <p:cNvSpPr>
            <a:spLocks noGrp="1"/>
          </p:cNvSpPr>
          <p:nvPr>
            <p:ph sz="quarter" idx="13"/>
          </p:nvPr>
        </p:nvSpPr>
        <p:spPr>
          <a:xfrm>
            <a:off x="611230" y="1674770"/>
            <a:ext cx="11442225" cy="4743145"/>
          </a:xfrm>
        </p:spPr>
        <p:txBody>
          <a:bodyPr>
            <a:normAutofit fontScale="25000" lnSpcReduction="20000"/>
          </a:bodyPr>
          <a:lstStyle/>
          <a:p>
            <a:endParaRPr lang="en-IN" dirty="0"/>
          </a:p>
          <a:p>
            <a:r>
              <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An important function of the police is to </a:t>
            </a:r>
            <a:r>
              <a:rPr lang="en-IN" sz="96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investigate</a:t>
            </a:r>
            <a:r>
              <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any complaint about the commission of a crime. </a:t>
            </a:r>
          </a:p>
          <a:p>
            <a:r>
              <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investigation includes </a:t>
            </a:r>
            <a:r>
              <a:rPr lang="en-IN" sz="9600" b="1" kern="100" dirty="0">
                <a:solidFill>
                  <a:srgbClr val="00B0F0"/>
                </a:solidFill>
                <a:effectLst/>
                <a:latin typeface="Times New Roman" panose="02020603050405020304" pitchFamily="18" charset="0"/>
                <a:ea typeface="Calibri" panose="020F0502020204030204" pitchFamily="34" charset="0"/>
                <a:cs typeface="Times New Roman" panose="02020603050405020304" pitchFamily="18" charset="0"/>
              </a:rPr>
              <a:t>recording statements</a:t>
            </a:r>
            <a:r>
              <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of witnesses and collecting different kinds of </a:t>
            </a:r>
            <a:r>
              <a:rPr lang="en-IN" sz="96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evidence</a:t>
            </a:r>
            <a:r>
              <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On the basis of the investigation, the police are required to </a:t>
            </a:r>
            <a:r>
              <a:rPr lang="en-IN" sz="96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form an opinion</a:t>
            </a:r>
            <a:r>
              <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If the police think that the evidence points to the guilt of the accused person, then they file a </a:t>
            </a:r>
            <a:r>
              <a:rPr lang="en-IN" sz="96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charge sheet</a:t>
            </a:r>
            <a:r>
              <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in the court. It is not the job of the police to decide whether a person is guilty or innocent, </a:t>
            </a:r>
            <a:r>
              <a:rPr lang="en-IN" sz="9600" b="1" kern="100" dirty="0">
                <a:solidFill>
                  <a:srgbClr val="0070C0"/>
                </a:solidFill>
                <a:effectLst/>
                <a:latin typeface="Times New Roman" panose="02020603050405020304" pitchFamily="18" charset="0"/>
                <a:ea typeface="Calibri" panose="020F0502020204030204" pitchFamily="34" charset="0"/>
                <a:cs typeface="Times New Roman" panose="02020603050405020304" pitchFamily="18" charset="0"/>
              </a:rPr>
              <a:t>the judge </a:t>
            </a:r>
            <a:r>
              <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has to decide this. </a:t>
            </a:r>
            <a:r>
              <a:rPr lang="en-IN" sz="9600" b="1" kern="1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96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751563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E3C11-9188-33D4-DF22-0D18C8513BD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C00BE45-9626-41A0-E767-579687F0DA40}"/>
              </a:ext>
            </a:extLst>
          </p:cNvPr>
          <p:cNvSpPr>
            <a:spLocks noGrp="1"/>
          </p:cNvSpPr>
          <p:nvPr>
            <p:ph sz="quarter" idx="13"/>
          </p:nvPr>
        </p:nvSpPr>
        <p:spPr>
          <a:xfrm>
            <a:off x="913774" y="244492"/>
            <a:ext cx="10363826" cy="6393465"/>
          </a:xfrm>
        </p:spPr>
        <p:txBody>
          <a:bodyPr>
            <a:noAutofit/>
          </a:bodyPr>
          <a:lstStyle/>
          <a:p>
            <a:r>
              <a:rPr lang="en-IN" sz="2400" b="1" dirty="0">
                <a:solidFill>
                  <a:srgbClr val="0070C0"/>
                </a:solidFill>
                <a:latin typeface="Times New Roman" panose="02020603050405020304" pitchFamily="18" charset="0"/>
                <a:cs typeface="Times New Roman" panose="02020603050405020304" pitchFamily="18" charset="0"/>
              </a:rPr>
              <a:t>Meanwhile, the rule of law means that everyone including the police is subject to the law of the land. Police investigations have to be conducted in accordance with the law and with full respect for human rights. </a:t>
            </a:r>
          </a:p>
          <a:p>
            <a:r>
              <a:rPr lang="en-IN" sz="2400" b="1" dirty="0">
                <a:solidFill>
                  <a:srgbClr val="0070C0"/>
                </a:solidFill>
                <a:latin typeface="Times New Roman" panose="02020603050405020304" pitchFamily="18" charset="0"/>
                <a:cs typeface="Times New Roman" panose="02020603050405020304" pitchFamily="18" charset="0"/>
              </a:rPr>
              <a:t>The Supreme Court has laid down guidelines that the police must follow at the time of arrest, detention and interrogation.</a:t>
            </a:r>
          </a:p>
          <a:p>
            <a:r>
              <a:rPr lang="en-IN" sz="2400" b="1" dirty="0">
                <a:solidFill>
                  <a:srgbClr val="0070C0"/>
                </a:solidFill>
                <a:latin typeface="Times New Roman" panose="02020603050405020304" pitchFamily="18" charset="0"/>
                <a:cs typeface="Times New Roman" panose="02020603050405020304" pitchFamily="18" charset="0"/>
              </a:rPr>
              <a:t> The police are </a:t>
            </a:r>
            <a:r>
              <a:rPr lang="en-IN" sz="2400" b="1" dirty="0">
                <a:solidFill>
                  <a:schemeClr val="accent5">
                    <a:lumMod val="75000"/>
                  </a:schemeClr>
                </a:solidFill>
                <a:latin typeface="Times New Roman" panose="02020603050405020304" pitchFamily="18" charset="0"/>
                <a:cs typeface="Times New Roman" panose="02020603050405020304" pitchFamily="18" charset="0"/>
              </a:rPr>
              <a:t>not allowed to torture</a:t>
            </a:r>
            <a:r>
              <a:rPr lang="en-IN" sz="2400" b="1" dirty="0">
                <a:solidFill>
                  <a:srgbClr val="0070C0"/>
                </a:solidFill>
                <a:latin typeface="Times New Roman" panose="02020603050405020304" pitchFamily="18" charset="0"/>
                <a:cs typeface="Times New Roman" panose="02020603050405020304" pitchFamily="18" charset="0"/>
              </a:rPr>
              <a:t> or beat or shoot anyone during the investigation. </a:t>
            </a:r>
          </a:p>
          <a:p>
            <a:r>
              <a:rPr lang="en-IN" sz="2400" b="1" dirty="0">
                <a:solidFill>
                  <a:srgbClr val="0070C0"/>
                </a:solidFill>
                <a:latin typeface="Times New Roman" panose="02020603050405020304" pitchFamily="18" charset="0"/>
                <a:cs typeface="Times New Roman" panose="02020603050405020304" pitchFamily="18" charset="0"/>
              </a:rPr>
              <a:t>They cannot give any form of punishment on a person even for petty offences.  </a:t>
            </a:r>
            <a:endParaRPr lang="en-US" sz="2400" b="1" dirty="0">
              <a:solidFill>
                <a:srgbClr val="0070C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180775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2F0E0-CDA0-B64D-E3CF-AA38CACD6D69}"/>
              </a:ext>
            </a:extLst>
          </p:cNvPr>
          <p:cNvSpPr>
            <a:spLocks noGrp="1"/>
          </p:cNvSpPr>
          <p:nvPr>
            <p:ph type="title"/>
          </p:nvPr>
        </p:nvSpPr>
        <p:spPr>
          <a:xfrm>
            <a:off x="913775" y="1"/>
            <a:ext cx="10364451" cy="1066800"/>
          </a:xfrm>
        </p:spPr>
        <p:txBody>
          <a:bodyPr/>
          <a:lstStyle/>
          <a:p>
            <a:r>
              <a:rPr lang="en-IN" b="1" dirty="0">
                <a:solidFill>
                  <a:srgbClr val="002060"/>
                </a:solidFill>
                <a:latin typeface="Algerian" pitchFamily="82" charset="0"/>
              </a:rPr>
              <a:t>Article 22 of the Constitution</a:t>
            </a:r>
            <a:endParaRPr lang="en-US" b="1" dirty="0">
              <a:solidFill>
                <a:srgbClr val="002060"/>
              </a:solidFill>
              <a:latin typeface="Algerian" pitchFamily="82" charset="0"/>
            </a:endParaRPr>
          </a:p>
        </p:txBody>
      </p:sp>
      <p:sp>
        <p:nvSpPr>
          <p:cNvPr id="3" name="Content Placeholder 2">
            <a:extLst>
              <a:ext uri="{FF2B5EF4-FFF2-40B4-BE49-F238E27FC236}">
                <a16:creationId xmlns:a16="http://schemas.microsoft.com/office/drawing/2014/main" id="{8039E84B-0530-8601-647C-2054BDA6803E}"/>
              </a:ext>
            </a:extLst>
          </p:cNvPr>
          <p:cNvSpPr>
            <a:spLocks noGrp="1"/>
          </p:cNvSpPr>
          <p:nvPr>
            <p:ph sz="quarter" idx="13"/>
          </p:nvPr>
        </p:nvSpPr>
        <p:spPr>
          <a:xfrm>
            <a:off x="913774" y="855722"/>
            <a:ext cx="10363826" cy="5831134"/>
          </a:xfrm>
        </p:spPr>
        <p:txBody>
          <a:bodyPr>
            <a:normAutofit fontScale="77500" lnSpcReduction="20000"/>
          </a:bodyPr>
          <a:lstStyle/>
          <a:p>
            <a:pPr marL="0" indent="0">
              <a:buNone/>
            </a:pPr>
            <a:r>
              <a:rPr lang="en-IN" sz="31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Article 22 of the Constitution and criminal law guarantee the following Fundamental Rights to every arrested person: </a:t>
            </a:r>
            <a:r>
              <a:rPr lang="en-IN" sz="3100" b="1" kern="100" dirty="0">
                <a:solidFill>
                  <a:schemeClr val="accent6">
                    <a:lumMod val="75000"/>
                  </a:schemeClr>
                </a:solidFill>
                <a:effectLst/>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1" kern="100" dirty="0">
              <a:solidFill>
                <a:schemeClr val="accent6">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fontAlgn="base"/>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The Right to be </a:t>
            </a:r>
            <a:r>
              <a:rPr lang="en-IN" sz="3100" b="1" u="none" strike="noStrike" kern="100" dirty="0">
                <a:solidFill>
                  <a:srgbClr val="0070C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informed at the time of arrest</a:t>
            </a:r>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of the offence for which the person is being arrested. </a:t>
            </a:r>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lvl="0" fontAlgn="base"/>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The Right to be presented </a:t>
            </a:r>
            <a:r>
              <a:rPr lang="en-IN" sz="3100" b="1" u="none" strike="noStrike" kern="100" dirty="0">
                <a:solidFill>
                  <a:srgbClr val="0070C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before a magistrate within 24 hours of arrest</a:t>
            </a:r>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a:t>
            </a:r>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lvl="0" fontAlgn="base"/>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The Right </a:t>
            </a:r>
            <a:r>
              <a:rPr lang="en-IN" sz="3100" b="1" u="none" strike="noStrike" kern="100" dirty="0">
                <a:solidFill>
                  <a:srgbClr val="0070C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not to be ill-treated or tortured </a:t>
            </a:r>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during arrest or in custody. </a:t>
            </a:r>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lvl="0" fontAlgn="base"/>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Confessions made in police custody cannot be used as evidence against the accused. </a:t>
            </a:r>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lvl="0" fontAlgn="base"/>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 boy under 15 years of age and women cannot be called to the police station only for questioning. </a:t>
            </a:r>
            <a:r>
              <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3100" b="1" u="none" strike="noStrike" kern="100" dirty="0">
              <a:solidFill>
                <a:schemeClr val="accent6">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endParaRPr lang="en-IN" sz="3100" b="1" dirty="0">
              <a:solidFill>
                <a:schemeClr val="accent6">
                  <a:lumMod val="75000"/>
                </a:schemeClr>
              </a:solidFill>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24054022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F0BDD-E090-1427-D86C-7EF487020122}"/>
              </a:ext>
            </a:extLst>
          </p:cNvPr>
          <p:cNvSpPr>
            <a:spLocks noGrp="1"/>
          </p:cNvSpPr>
          <p:nvPr>
            <p:ph type="title"/>
          </p:nvPr>
        </p:nvSpPr>
        <p:spPr>
          <a:xfrm>
            <a:off x="913775" y="1"/>
            <a:ext cx="10364451" cy="1063539"/>
          </a:xfrm>
        </p:spPr>
        <p:txBody>
          <a:bodyPr/>
          <a:lstStyle/>
          <a:p>
            <a:r>
              <a:rPr lang="en-IN" b="1" dirty="0">
                <a:solidFill>
                  <a:srgbClr val="002060"/>
                </a:solidFill>
                <a:latin typeface="Times New Roman" panose="02020603050405020304" pitchFamily="18" charset="0"/>
                <a:cs typeface="Times New Roman" panose="02020603050405020304" pitchFamily="18" charset="0"/>
              </a:rPr>
              <a:t>D.K. </a:t>
            </a:r>
            <a:r>
              <a:rPr lang="en-IN" b="1" dirty="0" err="1">
                <a:solidFill>
                  <a:srgbClr val="002060"/>
                </a:solidFill>
                <a:latin typeface="Times New Roman" panose="02020603050405020304" pitchFamily="18" charset="0"/>
                <a:cs typeface="Times New Roman" panose="02020603050405020304" pitchFamily="18" charset="0"/>
              </a:rPr>
              <a:t>Basu</a:t>
            </a:r>
            <a:r>
              <a:rPr lang="en-IN" b="1" dirty="0">
                <a:solidFill>
                  <a:srgbClr val="002060"/>
                </a:solidFill>
                <a:latin typeface="Times New Roman" panose="02020603050405020304" pitchFamily="18" charset="0"/>
                <a:cs typeface="Times New Roman" panose="02020603050405020304" pitchFamily="18" charset="0"/>
              </a:rPr>
              <a:t> Guidelines </a:t>
            </a:r>
            <a:endParaRPr lang="en-US" b="1" dirty="0">
              <a:solidFill>
                <a:srgbClr val="00206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79B2FB7-3D0D-1C6B-DEBD-396BF1BFB1CC}"/>
              </a:ext>
            </a:extLst>
          </p:cNvPr>
          <p:cNvSpPr>
            <a:spLocks noGrp="1"/>
          </p:cNvSpPr>
          <p:nvPr>
            <p:ph sz="quarter" idx="13"/>
          </p:nvPr>
        </p:nvSpPr>
        <p:spPr>
          <a:xfrm>
            <a:off x="913774" y="1063540"/>
            <a:ext cx="10363826" cy="5574417"/>
          </a:xfrm>
        </p:spPr>
        <p:txBody>
          <a:bodyPr>
            <a:normAutofit fontScale="25000" lnSpcReduction="20000"/>
          </a:bodyPr>
          <a:lstStyle/>
          <a:p>
            <a:pPr marL="0" indent="0">
              <a:buNone/>
            </a:pPr>
            <a:r>
              <a:rPr lang="en-IN" sz="72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The Supreme Court of India sets specific requirements and procedures that the police and other agencies have to follow for the arrest, detention and interrogation of any person. These are known as the D.K. </a:t>
            </a:r>
            <a:r>
              <a:rPr lang="en-IN" sz="7200" b="1" kern="100" dirty="0" err="1">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Basu</a:t>
            </a:r>
            <a:r>
              <a:rPr lang="en-IN" sz="72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rPr>
              <a:t> Guidelines and these include: </a:t>
            </a:r>
          </a:p>
          <a:p>
            <a:pPr marL="0" indent="0">
              <a:buNone/>
            </a:pPr>
            <a:endParaRPr lang="en-IN" sz="7200" b="1" kern="100" dirty="0">
              <a:solidFill>
                <a:schemeClr val="accent5">
                  <a:lumMod val="7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lvl="0" fontAlgn="base"/>
            <a:r>
              <a:rPr lang="en-IN" sz="7200" b="1" u="none" strike="noStrike" kern="100" dirty="0">
                <a:solidFill>
                  <a:srgbClr val="0070C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The police officials </a:t>
            </a:r>
            <a:r>
              <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who carry out the arrest or interrogation should </a:t>
            </a:r>
            <a:r>
              <a:rPr lang="en-IN" sz="7200" b="1" u="none" strike="noStrike" kern="100" dirty="0">
                <a:solidFill>
                  <a:srgbClr val="00B0F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wear clear, accurate and visible identification and name tags with their designations </a:t>
            </a:r>
            <a:r>
              <a:rPr lang="en-IN" sz="7200" b="1" u="none" strike="noStrike" kern="100" dirty="0">
                <a:solidFill>
                  <a:srgbClr val="00B0F0"/>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b="1" u="none" strike="noStrike" kern="100" dirty="0">
              <a:solidFill>
                <a:srgbClr val="00B0F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lvl="0" fontAlgn="base"/>
            <a:r>
              <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A </a:t>
            </a:r>
            <a:r>
              <a:rPr lang="en-IN" sz="7200" b="1" u="none" strike="noStrike" kern="100" dirty="0">
                <a:solidFill>
                  <a:srgbClr val="0070C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memo of arrest</a:t>
            </a:r>
            <a:r>
              <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should be prepared at the time of arrest and should include the </a:t>
            </a:r>
            <a:r>
              <a:rPr lang="en-IN" sz="7200" b="1" u="none" strike="noStrike" kern="100" dirty="0">
                <a:solidFill>
                  <a:srgbClr val="0070C0"/>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time and date of arrest.</a:t>
            </a:r>
            <a:r>
              <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 It should also be attested by at least one witness who could include a family member of the person arrested. The arrest memo should be counter signed by the person arrested. </a:t>
            </a:r>
            <a:r>
              <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lvl="0" fontAlgn="base"/>
            <a:r>
              <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The person arrested, detained or being interrogated has a right to inform a relative, friend or a  well wisher. </a:t>
            </a:r>
            <a:r>
              <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pPr lvl="0" fontAlgn="base"/>
            <a:r>
              <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rPr>
              <a:t>When a friend or relative lives outside the district, the time, place of arrest and venue of custody must be notified by police within 8 to 12 hours after arrest. </a:t>
            </a:r>
            <a:r>
              <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Times New Roman" panose="02020603050405020304" pitchFamily="18" charset="0"/>
                <a:cs typeface="Times New Roman" panose="02020603050405020304" pitchFamily="18" charset="0"/>
              </a:rPr>
              <a:t> </a:t>
            </a:r>
            <a:endParaRPr lang="en-IN" sz="7200" b="1" u="none" strike="noStrike" kern="100" dirty="0">
              <a:solidFill>
                <a:schemeClr val="accent5">
                  <a:lumMod val="75000"/>
                </a:schemeClr>
              </a:solidFill>
              <a:effectLst/>
              <a:uFill>
                <a:solidFill>
                  <a:srgbClr val="000000"/>
                </a:solidFill>
              </a:uFill>
              <a:latin typeface="Times New Roman" panose="02020603050405020304" pitchFamily="18" charset="0"/>
              <a:ea typeface="Calibri" panose="020F0502020204030204" pitchFamily="34" charset="0"/>
              <a:cs typeface="Times New Roman" panose="02020603050405020304" pitchFamily="18" charset="0"/>
            </a:endParaRPr>
          </a:p>
          <a:p>
            <a:endParaRPr lang="en-US" dirty="0"/>
          </a:p>
        </p:txBody>
      </p:sp>
    </p:spTree>
    <p:extLst>
      <p:ext uri="{BB962C8B-B14F-4D97-AF65-F5344CB8AC3E}">
        <p14:creationId xmlns:p14="http://schemas.microsoft.com/office/powerpoint/2010/main" val="30838156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2F716-2211-B239-265E-A44FC7B09852}"/>
              </a:ext>
            </a:extLst>
          </p:cNvPr>
          <p:cNvSpPr>
            <a:spLocks noGrp="1"/>
          </p:cNvSpPr>
          <p:nvPr>
            <p:ph type="title"/>
          </p:nvPr>
        </p:nvSpPr>
        <p:spPr>
          <a:xfrm>
            <a:off x="913775" y="1"/>
            <a:ext cx="10364451" cy="1259133"/>
          </a:xfrm>
        </p:spPr>
        <p:txBody>
          <a:bodyPr/>
          <a:lstStyle/>
          <a:p>
            <a:r>
              <a:rPr lang="en-IN" b="1" dirty="0">
                <a:solidFill>
                  <a:srgbClr val="0070C0"/>
                </a:solidFill>
                <a:latin typeface="Algerian" pitchFamily="82" charset="0"/>
              </a:rPr>
              <a:t>First Information Report </a:t>
            </a:r>
            <a:endParaRPr lang="en-US" b="1" dirty="0">
              <a:solidFill>
                <a:srgbClr val="0070C0"/>
              </a:solidFill>
              <a:latin typeface="Algerian" pitchFamily="82" charset="0"/>
            </a:endParaRPr>
          </a:p>
        </p:txBody>
      </p:sp>
      <p:sp>
        <p:nvSpPr>
          <p:cNvPr id="3" name="Content Placeholder 2">
            <a:extLst>
              <a:ext uri="{FF2B5EF4-FFF2-40B4-BE49-F238E27FC236}">
                <a16:creationId xmlns:a16="http://schemas.microsoft.com/office/drawing/2014/main" id="{092A8BF1-340A-4C99-8A91-EEEDE2BCEA4C}"/>
              </a:ext>
            </a:extLst>
          </p:cNvPr>
          <p:cNvSpPr>
            <a:spLocks noGrp="1"/>
          </p:cNvSpPr>
          <p:nvPr>
            <p:ph sz="quarter" idx="13"/>
          </p:nvPr>
        </p:nvSpPr>
        <p:spPr>
          <a:xfrm>
            <a:off x="913774" y="1051316"/>
            <a:ext cx="10363826" cy="4739883"/>
          </a:xfrm>
        </p:spPr>
        <p:txBody>
          <a:bodyPr>
            <a:noAutofit/>
          </a:bodyPr>
          <a:lstStyle/>
          <a:p>
            <a:r>
              <a:rPr lang="en-IN" b="1" dirty="0">
                <a:solidFill>
                  <a:srgbClr val="7030A0"/>
                </a:solidFill>
                <a:latin typeface="Times New Roman" panose="02020603050405020304" pitchFamily="18" charset="0"/>
                <a:cs typeface="Times New Roman" panose="02020603050405020304" pitchFamily="18" charset="0"/>
              </a:rPr>
              <a:t>Once the FIR is registered, the police can begin their investigations into a crime. As per the law, it is compulsory for an officer in charge of a police station to register an FIR whenever a person gives information about a cognizable offence. This information can be given to the police either orally or in writing. The FIR usually mentions the date, time and place of the offence, details the basic facts of the offence, including a description of the events. If known, the identity of the accused persons and witnesses is also mentioned. The FIR also states the name and address of the complainant. Police can register an FIR in a prescribed form, signed by the complainant. The complainant also has a legal right to get a free copy of the FIR from the police. </a:t>
            </a:r>
            <a:endParaRPr lang="en-US" b="1" dirty="0">
              <a:solidFill>
                <a:srgbClr val="7030A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61314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63A82-0679-A31D-E847-97400EE732B2}"/>
              </a:ext>
            </a:extLst>
          </p:cNvPr>
          <p:cNvSpPr>
            <a:spLocks noGrp="1"/>
          </p:cNvSpPr>
          <p:nvPr>
            <p:ph type="title"/>
          </p:nvPr>
        </p:nvSpPr>
        <p:spPr>
          <a:xfrm>
            <a:off x="913775" y="1"/>
            <a:ext cx="10364451" cy="1308031"/>
          </a:xfrm>
        </p:spPr>
        <p:txBody>
          <a:bodyPr/>
          <a:lstStyle/>
          <a:p>
            <a:r>
              <a:rPr lang="en-IN" b="1" dirty="0">
                <a:solidFill>
                  <a:srgbClr val="7030A0"/>
                </a:solidFill>
                <a:latin typeface="Algerian" pitchFamily="82" charset="0"/>
              </a:rPr>
              <a:t>Role of Public Prosecutor </a:t>
            </a:r>
            <a:endParaRPr lang="en-US" b="1" dirty="0">
              <a:solidFill>
                <a:srgbClr val="7030A0"/>
              </a:solidFill>
              <a:latin typeface="Algerian" pitchFamily="82" charset="0"/>
            </a:endParaRPr>
          </a:p>
        </p:txBody>
      </p:sp>
      <p:sp>
        <p:nvSpPr>
          <p:cNvPr id="3" name="Content Placeholder 2">
            <a:extLst>
              <a:ext uri="{FF2B5EF4-FFF2-40B4-BE49-F238E27FC236}">
                <a16:creationId xmlns:a16="http://schemas.microsoft.com/office/drawing/2014/main" id="{99911F5F-C0F4-A49C-E444-C4715C812E84}"/>
              </a:ext>
            </a:extLst>
          </p:cNvPr>
          <p:cNvSpPr>
            <a:spLocks noGrp="1"/>
          </p:cNvSpPr>
          <p:nvPr>
            <p:ph sz="quarter" idx="13"/>
          </p:nvPr>
        </p:nvSpPr>
        <p:spPr>
          <a:xfrm>
            <a:off x="913774" y="1222460"/>
            <a:ext cx="10363826" cy="5317700"/>
          </a:xfrm>
        </p:spPr>
        <p:txBody>
          <a:bodyPr>
            <a:noAutofit/>
          </a:bodyPr>
          <a:lstStyle/>
          <a:p>
            <a:r>
              <a:rPr lang="en-IN" sz="2400" b="1" dirty="0">
                <a:solidFill>
                  <a:schemeClr val="accent5">
                    <a:lumMod val="75000"/>
                  </a:schemeClr>
                </a:solidFill>
                <a:latin typeface="Times New Roman" panose="02020603050405020304" pitchFamily="18" charset="0"/>
                <a:cs typeface="Times New Roman" panose="02020603050405020304" pitchFamily="18" charset="0"/>
              </a:rPr>
              <a:t>A criminal offence, regarded as a public wrong is committed not only against the affected victims but against society as a whole. It is the public prosecutor who represents the interests of the state. Their role begins after the police have conducted the investigation and filed the charge sheet in the court. They have no role to play in the investigation. The Prosecutor must conduct the prosecution on behalf of the State. As an officer of the court, it is their duty to act impartially, thus enabling the court to decide the case.  </a:t>
            </a:r>
            <a:endParaRPr lang="en-US" sz="2400" b="1" dirty="0">
              <a:solidFill>
                <a:schemeClr val="accent5">
                  <a:lumMod val="75000"/>
                </a:schemeClr>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691435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6D6C21-56F3-0789-0D97-B29E6ABB18FF}"/>
              </a:ext>
            </a:extLst>
          </p:cNvPr>
          <p:cNvSpPr>
            <a:spLocks noGrp="1"/>
          </p:cNvSpPr>
          <p:nvPr>
            <p:ph type="title"/>
          </p:nvPr>
        </p:nvSpPr>
        <p:spPr>
          <a:xfrm>
            <a:off x="913775" y="1"/>
            <a:ext cx="10364451" cy="1234683"/>
          </a:xfrm>
        </p:spPr>
        <p:txBody>
          <a:bodyPr/>
          <a:lstStyle/>
          <a:p>
            <a:r>
              <a:rPr lang="en-IN" b="1" dirty="0">
                <a:solidFill>
                  <a:schemeClr val="accent6">
                    <a:lumMod val="75000"/>
                  </a:schemeClr>
                </a:solidFill>
                <a:latin typeface="Algerian" pitchFamily="82" charset="0"/>
                <a:cs typeface="Times New Roman" panose="02020603050405020304" pitchFamily="18" charset="0"/>
              </a:rPr>
              <a:t>Role of the Judge  </a:t>
            </a:r>
            <a:endParaRPr lang="en-US" b="1" dirty="0">
              <a:solidFill>
                <a:schemeClr val="accent6">
                  <a:lumMod val="75000"/>
                </a:schemeClr>
              </a:solidFill>
              <a:latin typeface="Algerian" pitchFamily="82"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ADDA8F5-6932-D494-C5C1-580F109EC274}"/>
              </a:ext>
            </a:extLst>
          </p:cNvPr>
          <p:cNvSpPr>
            <a:spLocks noGrp="1"/>
          </p:cNvSpPr>
          <p:nvPr>
            <p:ph sz="quarter" idx="13"/>
          </p:nvPr>
        </p:nvSpPr>
        <p:spPr>
          <a:xfrm>
            <a:off x="913774" y="1014642"/>
            <a:ext cx="10363826" cy="4776557"/>
          </a:xfrm>
        </p:spPr>
        <p:txBody>
          <a:bodyPr>
            <a:normAutofit/>
          </a:bodyPr>
          <a:lstStyle/>
          <a:p>
            <a:r>
              <a:rPr lang="en-IN" sz="2400" b="1" dirty="0">
                <a:solidFill>
                  <a:srgbClr val="00B0F0"/>
                </a:solidFill>
                <a:latin typeface="Times New Roman" panose="02020603050405020304" pitchFamily="18" charset="0"/>
                <a:cs typeface="Times New Roman" panose="02020603050405020304" pitchFamily="18" charset="0"/>
              </a:rPr>
              <a:t>Like an umpire in a </a:t>
            </a:r>
            <a:r>
              <a:rPr lang="en-IN" sz="2400" b="1" dirty="0" err="1">
                <a:solidFill>
                  <a:srgbClr val="00B0F0"/>
                </a:solidFill>
                <a:latin typeface="Times New Roman" panose="02020603050405020304" pitchFamily="18" charset="0"/>
                <a:cs typeface="Times New Roman" panose="02020603050405020304" pitchFamily="18" charset="0"/>
              </a:rPr>
              <a:t>game,the</a:t>
            </a:r>
            <a:r>
              <a:rPr lang="en-IN" sz="2400" b="1" dirty="0">
                <a:solidFill>
                  <a:srgbClr val="00B0F0"/>
                </a:solidFill>
                <a:latin typeface="Times New Roman" panose="02020603050405020304" pitchFamily="18" charset="0"/>
                <a:cs typeface="Times New Roman" panose="02020603050405020304" pitchFamily="18" charset="0"/>
              </a:rPr>
              <a:t> Judge conducts the trial impartially in an open court. He/ She hears all the witnesses and all evidence presented by the prosecution and the defence. On the basis of the evidence presented and in accordance with the law, the judge decides whether the accused person is guilty or innocent. If the accused is convicted, then the judge pronounces the sentence and sends them to jail or imposes a fine or both, depending on what the law prescribes.  </a:t>
            </a:r>
            <a:endParaRPr lang="en-US" sz="2400" b="1"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9642841"/>
      </p:ext>
    </p:extLst>
  </p:cSld>
  <p:clrMapOvr>
    <a:masterClrMapping/>
  </p:clrMapOvr>
</p:sld>
</file>

<file path=ppt/theme/theme1.xml><?xml version="1.0" encoding="utf-8"?>
<a:theme xmlns:a="http://schemas.openxmlformats.org/drawingml/2006/main" name="Droplet">
  <a:themeElements>
    <a:clrScheme name="Droplet">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Drople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roplet">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11</Slides>
  <Notes>0</Notes>
  <HiddenSlides>0</HiddenSlide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Droplet</vt:lpstr>
      <vt:lpstr>                 POLITICAL STUDIES  Chapter 6                                                          Understanding Criminal Justice System  </vt:lpstr>
      <vt:lpstr> Understanding Our Criminal Justice System     </vt:lpstr>
      <vt:lpstr>Role of the Police in Investigating a Crime </vt:lpstr>
      <vt:lpstr>PowerPoint Presentation</vt:lpstr>
      <vt:lpstr>Article 22 of the Constitution</vt:lpstr>
      <vt:lpstr>D.K. Basu Guidelines </vt:lpstr>
      <vt:lpstr>First Information Report </vt:lpstr>
      <vt:lpstr>Role of Public Prosecutor </vt:lpstr>
      <vt:lpstr>Role of the Judge  </vt:lpstr>
      <vt:lpstr>What is a Fair Trial?</vt:lpstr>
      <vt:lpstr>Features of Fair Trial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6                                                          Understanding Criminal Justice System  </dc:title>
  <dc:creator>918300460980</dc:creator>
  <cp:lastModifiedBy>918300460980</cp:lastModifiedBy>
  <cp:revision>4</cp:revision>
  <dcterms:created xsi:type="dcterms:W3CDTF">2023-11-18T04:49:05Z</dcterms:created>
  <dcterms:modified xsi:type="dcterms:W3CDTF">2023-12-05T17:40:09Z</dcterms:modified>
</cp:coreProperties>
</file>