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58" r:id="rId3"/>
    <p:sldId id="259" r:id="rId4"/>
    <p:sldId id="260" r:id="rId5"/>
    <p:sldId id="261" r:id="rId6"/>
    <p:sldId id="262" r:id="rId7"/>
    <p:sldId id="264" r:id="rId8"/>
    <p:sldId id="265" r:id="rId9"/>
    <p:sldId id="266" r:id="rId10"/>
    <p:sldId id="278" r:id="rId11"/>
    <p:sldId id="279" r:id="rId12"/>
    <p:sldId id="280" r:id="rId13"/>
    <p:sldId id="287" r:id="rId14"/>
    <p:sldId id="286" r:id="rId15"/>
    <p:sldId id="289" r:id="rId16"/>
    <p:sldId id="290" r:id="rId17"/>
    <p:sldId id="281" r:id="rId18"/>
    <p:sldId id="288" r:id="rId19"/>
    <p:sldId id="272" r:id="rId20"/>
    <p:sldId id="274" r:id="rId21"/>
    <p:sldId id="276" r:id="rId22"/>
    <p:sldId id="283" r:id="rId23"/>
    <p:sldId id="284" r:id="rId24"/>
    <p:sldId id="285" r:id="rId25"/>
    <p:sldId id="291" r:id="rId26"/>
    <p:sldId id="292" r:id="rId27"/>
    <p:sldId id="293" r:id="rId28"/>
    <p:sldId id="269" r:id="rId29"/>
    <p:sldId id="282" r:id="rId30"/>
    <p:sldId id="29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003" autoAdjust="0"/>
    <p:restoredTop sz="94624" autoAdjust="0"/>
  </p:normalViewPr>
  <p:slideViewPr>
    <p:cSldViewPr>
      <p:cViewPr varScale="1">
        <p:scale>
          <a:sx n="87" d="100"/>
          <a:sy n="87" d="100"/>
        </p:scale>
        <p:origin x="-5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38"/>
  <c:chart>
    <c:title>
      <c:tx>
        <c:rich>
          <a:bodyPr/>
          <a:lstStyle/>
          <a:p>
            <a:pPr>
              <a:defRPr/>
            </a:pPr>
            <a:r>
              <a:rPr lang="en-US" dirty="0"/>
              <a:t>Regional </a:t>
            </a:r>
            <a:r>
              <a:rPr lang="en-US" dirty="0" smtClean="0"/>
              <a:t>Averages (%)</a:t>
            </a:r>
            <a:endParaRPr lang="en-US" dirty="0"/>
          </a:p>
        </c:rich>
      </c:tx>
      <c:layout/>
    </c:title>
    <c:plotArea>
      <c:layout/>
      <c:barChart>
        <c:barDir val="bar"/>
        <c:grouping val="clustered"/>
        <c:ser>
          <c:idx val="0"/>
          <c:order val="0"/>
          <c:tx>
            <c:strRef>
              <c:f>Sheet1!$A$2</c:f>
              <c:strCache>
                <c:ptCount val="1"/>
                <c:pt idx="0">
                  <c:v>Single House or Lower House</c:v>
                </c:pt>
              </c:strCache>
            </c:strRef>
          </c:tx>
          <c:cat>
            <c:strRef>
              <c:f>Sheet1!$B$1:$I$1</c:f>
              <c:strCache>
                <c:ptCount val="8"/>
                <c:pt idx="0">
                  <c:v>Nordic  Countries</c:v>
                </c:pt>
                <c:pt idx="1">
                  <c:v>Americas</c:v>
                </c:pt>
                <c:pt idx="2">
                  <c:v>Europe- OSCE Member Countries, including Nordic</c:v>
                </c:pt>
                <c:pt idx="3">
                  <c:v>Europe- OSCE Member Countries, excluding Nordic</c:v>
                </c:pt>
                <c:pt idx="4">
                  <c:v>Sub-Saharan Africa</c:v>
                </c:pt>
                <c:pt idx="5">
                  <c:v>Asia</c:v>
                </c:pt>
                <c:pt idx="6">
                  <c:v>Arab States</c:v>
                </c:pt>
                <c:pt idx="7">
                  <c:v>Pacific</c:v>
                </c:pt>
              </c:strCache>
            </c:strRef>
          </c:cat>
          <c:val>
            <c:numRef>
              <c:f>Sheet1!$B$2:$I$2</c:f>
              <c:numCache>
                <c:formatCode>General</c:formatCode>
                <c:ptCount val="8"/>
                <c:pt idx="0">
                  <c:v>42.3</c:v>
                </c:pt>
                <c:pt idx="1">
                  <c:v>22.6</c:v>
                </c:pt>
                <c:pt idx="2">
                  <c:v>22.3</c:v>
                </c:pt>
                <c:pt idx="3">
                  <c:v>20.5</c:v>
                </c:pt>
                <c:pt idx="4">
                  <c:v>20.399999999999999</c:v>
                </c:pt>
                <c:pt idx="5">
                  <c:v>18.3</c:v>
                </c:pt>
                <c:pt idx="6">
                  <c:v>13.5</c:v>
                </c:pt>
                <c:pt idx="7">
                  <c:v>12.9</c:v>
                </c:pt>
              </c:numCache>
            </c:numRef>
          </c:val>
        </c:ser>
        <c:ser>
          <c:idx val="1"/>
          <c:order val="1"/>
          <c:tx>
            <c:strRef>
              <c:f>Sheet1!$A$3</c:f>
              <c:strCache>
                <c:ptCount val="1"/>
                <c:pt idx="0">
                  <c:v>Upper House or Senate</c:v>
                </c:pt>
              </c:strCache>
            </c:strRef>
          </c:tx>
          <c:cat>
            <c:strRef>
              <c:f>Sheet1!$B$1:$I$1</c:f>
              <c:strCache>
                <c:ptCount val="8"/>
                <c:pt idx="0">
                  <c:v>Nordic  Countries</c:v>
                </c:pt>
                <c:pt idx="1">
                  <c:v>Americas</c:v>
                </c:pt>
                <c:pt idx="2">
                  <c:v>Europe- OSCE Member Countries, including Nordic</c:v>
                </c:pt>
                <c:pt idx="3">
                  <c:v>Europe- OSCE Member Countries, excluding Nordic</c:v>
                </c:pt>
                <c:pt idx="4">
                  <c:v>Sub-Saharan Africa</c:v>
                </c:pt>
                <c:pt idx="5">
                  <c:v>Asia</c:v>
                </c:pt>
                <c:pt idx="6">
                  <c:v>Arab States</c:v>
                </c:pt>
                <c:pt idx="7">
                  <c:v>Pacific</c:v>
                </c:pt>
              </c:strCache>
            </c:strRef>
          </c:cat>
          <c:val>
            <c:numRef>
              <c:f>Sheet1!$B$3:$I$3</c:f>
              <c:numCache>
                <c:formatCode>General</c:formatCode>
                <c:ptCount val="8"/>
                <c:pt idx="1">
                  <c:v>23.4</c:v>
                </c:pt>
                <c:pt idx="2">
                  <c:v>20.5</c:v>
                </c:pt>
                <c:pt idx="3">
                  <c:v>20.5</c:v>
                </c:pt>
                <c:pt idx="4">
                  <c:v>19.100000000000001</c:v>
                </c:pt>
                <c:pt idx="5">
                  <c:v>15.2</c:v>
                </c:pt>
                <c:pt idx="6">
                  <c:v>7.3</c:v>
                </c:pt>
                <c:pt idx="7">
                  <c:v>32.6</c:v>
                </c:pt>
              </c:numCache>
            </c:numRef>
          </c:val>
        </c:ser>
        <c:ser>
          <c:idx val="2"/>
          <c:order val="2"/>
          <c:tx>
            <c:strRef>
              <c:f>Sheet1!$A$4</c:f>
              <c:strCache>
                <c:ptCount val="1"/>
                <c:pt idx="0">
                  <c:v>Both Houses Combined</c:v>
                </c:pt>
              </c:strCache>
            </c:strRef>
          </c:tx>
          <c:cat>
            <c:strRef>
              <c:f>Sheet1!$B$1:$I$1</c:f>
              <c:strCache>
                <c:ptCount val="8"/>
                <c:pt idx="0">
                  <c:v>Nordic  Countries</c:v>
                </c:pt>
                <c:pt idx="1">
                  <c:v>Americas</c:v>
                </c:pt>
                <c:pt idx="2">
                  <c:v>Europe- OSCE Member Countries, including Nordic</c:v>
                </c:pt>
                <c:pt idx="3">
                  <c:v>Europe- OSCE Member Countries, excluding Nordic</c:v>
                </c:pt>
                <c:pt idx="4">
                  <c:v>Sub-Saharan Africa</c:v>
                </c:pt>
                <c:pt idx="5">
                  <c:v>Asia</c:v>
                </c:pt>
                <c:pt idx="6">
                  <c:v>Arab States</c:v>
                </c:pt>
                <c:pt idx="7">
                  <c:v>Pacific</c:v>
                </c:pt>
              </c:strCache>
            </c:strRef>
          </c:cat>
          <c:val>
            <c:numRef>
              <c:f>Sheet1!$B$4:$I$4</c:f>
              <c:numCache>
                <c:formatCode>General</c:formatCode>
                <c:ptCount val="8"/>
                <c:pt idx="1">
                  <c:v>22.7</c:v>
                </c:pt>
                <c:pt idx="2">
                  <c:v>22</c:v>
                </c:pt>
                <c:pt idx="3">
                  <c:v>20.5</c:v>
                </c:pt>
                <c:pt idx="4">
                  <c:v>20.3</c:v>
                </c:pt>
                <c:pt idx="5">
                  <c:v>18</c:v>
                </c:pt>
                <c:pt idx="6">
                  <c:v>12.2</c:v>
                </c:pt>
                <c:pt idx="7">
                  <c:v>15.2</c:v>
                </c:pt>
              </c:numCache>
            </c:numRef>
          </c:val>
        </c:ser>
        <c:axId val="67640704"/>
        <c:axId val="67642496"/>
      </c:barChart>
      <c:catAx>
        <c:axId val="67640704"/>
        <c:scaling>
          <c:orientation val="minMax"/>
        </c:scaling>
        <c:axPos val="l"/>
        <c:majorTickMark val="none"/>
        <c:tickLblPos val="nextTo"/>
        <c:crossAx val="67642496"/>
        <c:crosses val="autoZero"/>
        <c:auto val="1"/>
        <c:lblAlgn val="ctr"/>
        <c:lblOffset val="100"/>
      </c:catAx>
      <c:valAx>
        <c:axId val="67642496"/>
        <c:scaling>
          <c:orientation val="minMax"/>
          <c:max val="100"/>
        </c:scaling>
        <c:axPos val="b"/>
        <c:majorGridlines/>
        <c:numFmt formatCode="General" sourceLinked="1"/>
        <c:majorTickMark val="none"/>
        <c:tickLblPos val="nextTo"/>
        <c:crossAx val="67640704"/>
        <c:crosses val="autoZero"/>
        <c:crossBetween val="between"/>
      </c:valAx>
    </c:plotArea>
    <c:legend>
      <c:legendPos val="r"/>
      <c:layout/>
    </c:legend>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EAF518-BFF4-462C-98C0-541B060A6A3F}" type="datetimeFigureOut">
              <a:rPr lang="en-US" smtClean="0"/>
              <a:pPr/>
              <a:t>8/15/2012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F73214-07E5-4004-84B4-FAE29FF0DEF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3932E1-16CE-4997-9830-66FA408AB6EA}" type="slidenum">
              <a:rPr lang="en-US"/>
              <a:pPr/>
              <a:t>25</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C38779-D9CA-4DEE-9B01-82A04846348D}" type="slidenum">
              <a:rPr lang="en-US"/>
              <a:pPr/>
              <a:t>26</a:t>
            </a:fld>
            <a:endParaRPr lang="en-US"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611661-4659-407D-BCCB-9A2CEF8EF12D}" type="slidenum">
              <a:rPr lang="en-US"/>
              <a:pPr/>
              <a:t>27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FFD14E-4A00-4459-92B7-FC11C9074D8A}" type="datetimeFigureOut">
              <a:rPr lang="en-US" smtClean="0"/>
              <a:pPr/>
              <a:t>8/15/2012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5E5B209-AFB2-473E-9455-47DFE1B1200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FFD14E-4A00-4459-92B7-FC11C9074D8A}" type="datetimeFigureOut">
              <a:rPr lang="en-US" smtClean="0"/>
              <a:pPr/>
              <a:t>8/15/2012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E5B209-AFB2-473E-9455-47DFE1B1200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FFD14E-4A00-4459-92B7-FC11C9074D8A}" type="datetimeFigureOut">
              <a:rPr lang="en-US" smtClean="0"/>
              <a:pPr/>
              <a:t>8/15/2012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E5B209-AFB2-473E-9455-47DFE1B1200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FFD14E-4A00-4459-92B7-FC11C9074D8A}" type="datetimeFigureOut">
              <a:rPr lang="en-US" smtClean="0"/>
              <a:pPr/>
              <a:t>8/15/2012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E5B209-AFB2-473E-9455-47DFE1B1200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FFD14E-4A00-4459-92B7-FC11C9074D8A}" type="datetimeFigureOut">
              <a:rPr lang="en-US" smtClean="0"/>
              <a:pPr/>
              <a:t>8/15/2012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5E5B209-AFB2-473E-9455-47DFE1B1200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FFD14E-4A00-4459-92B7-FC11C9074D8A}" type="datetimeFigureOut">
              <a:rPr lang="en-US" smtClean="0"/>
              <a:pPr/>
              <a:t>8/15/2012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E5B209-AFB2-473E-9455-47DFE1B1200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FFD14E-4A00-4459-92B7-FC11C9074D8A}" type="datetimeFigureOut">
              <a:rPr lang="en-US" smtClean="0"/>
              <a:pPr/>
              <a:t>8/15/2012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5E5B209-AFB2-473E-9455-47DFE1B1200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FFD14E-4A00-4459-92B7-FC11C9074D8A}" type="datetimeFigureOut">
              <a:rPr lang="en-US" smtClean="0"/>
              <a:pPr/>
              <a:t>8/15/2012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5E5B209-AFB2-473E-9455-47DFE1B1200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FD14E-4A00-4459-92B7-FC11C9074D8A}" type="datetimeFigureOut">
              <a:rPr lang="en-US" smtClean="0"/>
              <a:pPr/>
              <a:t>8/15/2012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5E5B209-AFB2-473E-9455-47DFE1B1200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FFD14E-4A00-4459-92B7-FC11C9074D8A}" type="datetimeFigureOut">
              <a:rPr lang="en-US" smtClean="0"/>
              <a:pPr/>
              <a:t>8/15/2012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E5B209-AFB2-473E-9455-47DFE1B1200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FFD14E-4A00-4459-92B7-FC11C9074D8A}" type="datetimeFigureOut">
              <a:rPr lang="en-US" smtClean="0"/>
              <a:pPr/>
              <a:t>8/15/2012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5E5B209-AFB2-473E-9455-47DFE1B12003}"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FFD14E-4A00-4459-92B7-FC11C9074D8A}" type="datetimeFigureOut">
              <a:rPr lang="en-US" smtClean="0"/>
              <a:pPr/>
              <a:t>8/15/2012</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5E5B209-AFB2-473E-9455-47DFE1B12003}"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en.wikipedia.org/wiki/National_Human_Rights_Commission_of_Indi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14400"/>
            <a:ext cx="7851648" cy="1828800"/>
          </a:xfrm>
        </p:spPr>
        <p:txBody>
          <a:bodyPr/>
          <a:lstStyle/>
          <a:p>
            <a:r>
              <a:rPr lang="en-US" dirty="0" smtClean="0"/>
              <a:t>Presentation on Human Rights</a:t>
            </a:r>
            <a:endParaRPr lang="en-US" dirty="0"/>
          </a:p>
        </p:txBody>
      </p:sp>
      <p:sp>
        <p:nvSpPr>
          <p:cNvPr id="4" name="Subtitle 3"/>
          <p:cNvSpPr>
            <a:spLocks noGrp="1"/>
          </p:cNvSpPr>
          <p:nvPr>
            <p:ph type="subTitle" idx="1"/>
          </p:nvPr>
        </p:nvSpPr>
        <p:spPr>
          <a:xfrm>
            <a:off x="457200" y="4953000"/>
            <a:ext cx="7854696" cy="1752600"/>
          </a:xfrm>
        </p:spPr>
        <p:txBody>
          <a:bodyPr/>
          <a:lstStyle/>
          <a:p>
            <a:pPr algn="ctr"/>
            <a:r>
              <a:rPr lang="en-US" dirty="0" smtClean="0">
                <a:latin typeface="Bodoni MT Condensed" pitchFamily="18" charset="0"/>
                <a:cs typeface="Arial" pitchFamily="34" charset="0"/>
              </a:rPr>
              <a:t>TE-3 Group A Batch 1</a:t>
            </a:r>
          </a:p>
          <a:p>
            <a:pPr algn="ctr"/>
            <a:r>
              <a:rPr lang="en-US" dirty="0" smtClean="0">
                <a:latin typeface="Bodoni MT Condensed" pitchFamily="18" charset="0"/>
                <a:cs typeface="Arial" pitchFamily="34" charset="0"/>
              </a:rPr>
              <a:t>Roll no- 1 to 5</a:t>
            </a:r>
            <a:endParaRPr lang="en-US" dirty="0">
              <a:latin typeface="Bodoni MT Condensed" pitchFamily="18"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1" fill="hold" grpId="2"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0" fill="hold"/>
                                        <p:tgtEl>
                                          <p:spTgt spid="2"/>
                                        </p:tgtEl>
                                        <p:attrNameLst>
                                          <p:attrName>ppt_x</p:attrName>
                                        </p:attrNameLst>
                                      </p:cBhvr>
                                      <p:tavLst>
                                        <p:tav tm="0">
                                          <p:val>
                                            <p:strVal val="#ppt_x"/>
                                          </p:val>
                                        </p:tav>
                                        <p:tav tm="100000">
                                          <p:val>
                                            <p:strVal val="#ppt_x"/>
                                          </p:val>
                                        </p:tav>
                                      </p:tavLst>
                                    </p:anim>
                                    <p:anim calcmode="lin" valueType="num">
                                      <p:cBhvr additive="base">
                                        <p:cTn id="8" dur="30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3000"/>
                            </p:stCondLst>
                            <p:childTnLst>
                              <p:par>
                                <p:cTn id="10" presetID="2" presetClass="entr" presetSubtype="4"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229600" cy="1143000"/>
          </a:xfrm>
        </p:spPr>
        <p:txBody>
          <a:bodyPr/>
          <a:lstStyle/>
          <a:p>
            <a:pPr algn="ctr"/>
            <a:r>
              <a:rPr lang="es-CO" dirty="0" smtClean="0"/>
              <a:t>Right to life</a:t>
            </a:r>
            <a:endParaRPr lang="es-CO" dirty="0"/>
          </a:p>
        </p:txBody>
      </p:sp>
      <p:sp>
        <p:nvSpPr>
          <p:cNvPr id="3" name="2 Marcador de contenido"/>
          <p:cNvSpPr>
            <a:spLocks noGrp="1"/>
          </p:cNvSpPr>
          <p:nvPr>
            <p:ph idx="1"/>
          </p:nvPr>
        </p:nvSpPr>
        <p:spPr>
          <a:xfrm>
            <a:off x="457200" y="1935480"/>
            <a:ext cx="4906888" cy="4389120"/>
          </a:xfrm>
        </p:spPr>
        <p:txBody>
          <a:bodyPr>
            <a:normAutofit fontScale="85000" lnSpcReduction="20000"/>
          </a:bodyPr>
          <a:lstStyle/>
          <a:p>
            <a:r>
              <a:rPr lang="en-US" dirty="0" smtClean="0"/>
              <a:t>The right to life is one that has any human being by the simple fact exist and be alive, is considered a fundamental human right</a:t>
            </a:r>
          </a:p>
          <a:p>
            <a:r>
              <a:rPr lang="en-US" dirty="0" smtClean="0"/>
              <a:t>Life is the most important right for humans. Life has several factors of human life in their body shapes and psychological, social life of the people through which they perform work in common and life of nature that relates to human beings with other living species. </a:t>
            </a:r>
            <a:br>
              <a:rPr lang="en-US" dirty="0" smtClean="0"/>
            </a:br>
            <a:endParaRPr lang="es-CO" dirty="0"/>
          </a:p>
        </p:txBody>
      </p:sp>
      <p:pic>
        <p:nvPicPr>
          <p:cNvPr id="5122" name="Picture 2" descr="http://3.bp.blogspot.com/_HUkWDJF4PVw/SaSrQHHw2XI/AAAAAAAAAzA/TLJVvqbZprE/s400/bebeeeeeeeee.jpg"/>
          <p:cNvPicPr>
            <a:picLocks noChangeAspect="1" noChangeArrowheads="1"/>
          </p:cNvPicPr>
          <p:nvPr/>
        </p:nvPicPr>
        <p:blipFill>
          <a:blip r:embed="rId2" cstate="print"/>
          <a:srcRect/>
          <a:stretch>
            <a:fillRect/>
          </a:stretch>
        </p:blipFill>
        <p:spPr bwMode="auto">
          <a:xfrm rot="1003887">
            <a:off x="5784762" y="2408424"/>
            <a:ext cx="2772350" cy="2079263"/>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1" presetClass="entr" presetSubtype="4" fill="hold" nodeType="withEffect">
                                  <p:stCondLst>
                                    <p:cond delay="0"/>
                                  </p:stCondLst>
                                  <p:childTnLst>
                                    <p:set>
                                      <p:cBhvr>
                                        <p:cTn id="22" dur="1" fill="hold">
                                          <p:stCondLst>
                                            <p:cond delay="0"/>
                                          </p:stCondLst>
                                        </p:cTn>
                                        <p:tgtEl>
                                          <p:spTgt spid="5122"/>
                                        </p:tgtEl>
                                        <p:attrNameLst>
                                          <p:attrName>style.visibility</p:attrName>
                                        </p:attrNameLst>
                                      </p:cBhvr>
                                      <p:to>
                                        <p:strVal val="visible"/>
                                      </p:to>
                                    </p:set>
                                    <p:animEffect transition="in" filter="wheel(4)">
                                      <p:cBhvr>
                                        <p:cTn id="23" dur="2000"/>
                                        <p:tgtEl>
                                          <p:spTgt spid="5122"/>
                                        </p:tgtEl>
                                      </p:cBhvr>
                                    </p:animEffect>
                                  </p:childTnLst>
                                </p:cTn>
                              </p:par>
                            </p:childTnLst>
                          </p:cTn>
                        </p:par>
                        <p:par>
                          <p:cTn id="24" fill="hold">
                            <p:stCondLst>
                              <p:cond delay="2000"/>
                            </p:stCondLst>
                            <p:childTnLst>
                              <p:par>
                                <p:cTn id="25" presetID="7" presetClass="entr" presetSubtype="8" fill="hold" grpId="0"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7" presetClass="entr" presetSubtype="8" fill="hold" grpId="0" nodeType="after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 calcmode="lin" valueType="num">
                                      <p:cBhvr additive="base">
                                        <p:cTn id="32" dur="2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33" dur="2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404664"/>
            <a:ext cx="8229600" cy="1143000"/>
          </a:xfrm>
        </p:spPr>
        <p:txBody>
          <a:bodyPr/>
          <a:lstStyle/>
          <a:p>
            <a:pPr algn="ctr"/>
            <a:r>
              <a:rPr lang="en-US" dirty="0" smtClean="0"/>
              <a:t>Right to freedom of worship</a:t>
            </a:r>
            <a:endParaRPr lang="es-CO" dirty="0"/>
          </a:p>
        </p:txBody>
      </p:sp>
      <p:sp>
        <p:nvSpPr>
          <p:cNvPr id="3" name="2 Marcador de contenido"/>
          <p:cNvSpPr>
            <a:spLocks noGrp="1"/>
          </p:cNvSpPr>
          <p:nvPr>
            <p:ph idx="1"/>
          </p:nvPr>
        </p:nvSpPr>
        <p:spPr>
          <a:xfrm>
            <a:off x="251520" y="1700808"/>
            <a:ext cx="5184576" cy="4680520"/>
          </a:xfrm>
        </p:spPr>
        <p:txBody>
          <a:bodyPr>
            <a:normAutofit fontScale="92500" lnSpcReduction="20000"/>
          </a:bodyPr>
          <a:lstStyle/>
          <a:p>
            <a:r>
              <a:rPr lang="en-US" dirty="0" smtClean="0"/>
              <a:t>Freedom of religion or religious freedom is a fundamental right that relates to the choice of each individual to freely choose their religion, choose no (irreligion), or not to believe or validate the existence of a    God (atheism and agnosticism ) And to exercise that belief publicly, without being a victim of oppression,                        discrimination, or attempt to change. </a:t>
            </a:r>
          </a:p>
          <a:p>
            <a:r>
              <a:rPr lang="en-US" dirty="0" smtClean="0"/>
              <a:t>This concept goes beyond mere religious    tolerance allows, as an </a:t>
            </a:r>
            <a:endParaRPr lang="es-CO" dirty="0"/>
          </a:p>
        </p:txBody>
      </p:sp>
      <p:pic>
        <p:nvPicPr>
          <p:cNvPr id="4098" name="Picture 2" descr="http://3.bp.blogspot.com/_D2Jg2WN8UfI/Sw6fvtMMZ6I/AAAAAAAACKY/Tv00KNDoCnM/s320/36.jpg"/>
          <p:cNvPicPr>
            <a:picLocks noChangeAspect="1" noChangeArrowheads="1"/>
          </p:cNvPicPr>
          <p:nvPr/>
        </p:nvPicPr>
        <p:blipFill>
          <a:blip r:embed="rId2" cstate="print"/>
          <a:srcRect/>
          <a:stretch>
            <a:fillRect/>
          </a:stretch>
        </p:blipFill>
        <p:spPr bwMode="auto">
          <a:xfrm rot="539779">
            <a:off x="5669365" y="2214880"/>
            <a:ext cx="3072341" cy="2304256"/>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4" presetClass="entr" presetSubtype="16" fill="hold" nodeType="with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box(in)">
                                      <p:cBhvr>
                                        <p:cTn id="23" dur="2000"/>
                                        <p:tgtEl>
                                          <p:spTgt spid="4098"/>
                                        </p:tgtEl>
                                      </p:cBhvr>
                                    </p:animEffect>
                                  </p:childTnLst>
                                </p:cTn>
                              </p:par>
                            </p:childTnLst>
                          </p:cTn>
                        </p:par>
                      </p:childTnLst>
                    </p:cTn>
                  </p:par>
                  <p:par>
                    <p:cTn id="24" fill="hold">
                      <p:stCondLst>
                        <p:cond delay="indefinite"/>
                      </p:stCondLst>
                      <p:childTnLst>
                        <p:par>
                          <p:cTn id="25" fill="hold">
                            <p:stCondLst>
                              <p:cond delay="0"/>
                            </p:stCondLst>
                            <p:childTnLst>
                              <p:par>
                                <p:cTn id="26" presetID="7" presetClass="entr" presetSubtype="8"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additive="base">
                                        <p:cTn id="28"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9"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7" presetClass="entr" presetSubtype="8" fill="hold" grpId="0"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 calcmode="lin" valueType="num">
                                      <p:cBhvr additive="base">
                                        <p:cTn id="34" dur="2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35" dur="2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60648"/>
            <a:ext cx="8229600" cy="1143000"/>
          </a:xfrm>
        </p:spPr>
        <p:txBody>
          <a:bodyPr/>
          <a:lstStyle/>
          <a:p>
            <a:pPr algn="ctr"/>
            <a:r>
              <a:rPr lang="es-CO" dirty="0" smtClean="0"/>
              <a:t>Right to health</a:t>
            </a:r>
            <a:endParaRPr lang="es-CO" dirty="0"/>
          </a:p>
        </p:txBody>
      </p:sp>
      <p:sp>
        <p:nvSpPr>
          <p:cNvPr id="3" name="2 Marcador de contenido"/>
          <p:cNvSpPr>
            <a:spLocks noGrp="1"/>
          </p:cNvSpPr>
          <p:nvPr>
            <p:ph idx="1"/>
          </p:nvPr>
        </p:nvSpPr>
        <p:spPr>
          <a:xfrm>
            <a:off x="467544" y="1556792"/>
            <a:ext cx="5616624" cy="4824536"/>
          </a:xfrm>
        </p:spPr>
        <p:txBody>
          <a:bodyPr>
            <a:normAutofit fontScale="85000" lnSpcReduction="20000"/>
          </a:bodyPr>
          <a:lstStyle/>
          <a:p>
            <a:r>
              <a:rPr lang="en-US" dirty="0" smtClean="0"/>
              <a:t>Instruments of international protection of ESCR applicable in the Latin American</a:t>
            </a:r>
            <a:br>
              <a:rPr lang="en-US" dirty="0" smtClean="0"/>
            </a:br>
            <a:r>
              <a:rPr lang="en-US" dirty="0" smtClean="0"/>
              <a:t>ESC rights enshrined in international instruments</a:t>
            </a:r>
            <a:br>
              <a:rPr lang="en-US" dirty="0" smtClean="0"/>
            </a:br>
            <a:r>
              <a:rPr lang="en-US" dirty="0" smtClean="0"/>
              <a:t>The right to health in the international system of protection of human rights</a:t>
            </a:r>
            <a:br>
              <a:rPr lang="en-US" dirty="0" smtClean="0"/>
            </a:br>
            <a:r>
              <a:rPr lang="en-US" dirty="0" smtClean="0"/>
              <a:t>Briefly, the complexity of the obligations of ESCR.</a:t>
            </a:r>
            <a:br>
              <a:rPr lang="en-US" dirty="0" smtClean="0"/>
            </a:br>
            <a:r>
              <a:rPr lang="en-US" dirty="0" smtClean="0"/>
              <a:t>Legal requirement, content and responsibilities under law to health</a:t>
            </a:r>
            <a:br>
              <a:rPr lang="en-US" dirty="0" smtClean="0"/>
            </a:br>
            <a:r>
              <a:rPr lang="en-US" dirty="0" smtClean="0"/>
              <a:t>Minimum obligations regarding the right to health</a:t>
            </a:r>
            <a:br>
              <a:rPr lang="en-US" dirty="0" smtClean="0"/>
            </a:br>
            <a:r>
              <a:rPr lang="en-US" dirty="0" smtClean="0"/>
              <a:t>Essential elements and indicators of EFFICIENCY of the right to health</a:t>
            </a:r>
            <a:endParaRPr lang="es-CO" dirty="0"/>
          </a:p>
        </p:txBody>
      </p:sp>
      <p:pic>
        <p:nvPicPr>
          <p:cNvPr id="3074" name="Picture 2" descr="http://2.bp.blogspot.com/_1_7uvcqsCPs/TAhhGfPC-7I/AAAAAAAAAC8/nzZKzCij6zI/s1600/dmdls.jpg"/>
          <p:cNvPicPr>
            <a:picLocks noChangeAspect="1" noChangeArrowheads="1"/>
          </p:cNvPicPr>
          <p:nvPr/>
        </p:nvPicPr>
        <p:blipFill>
          <a:blip r:embed="rId2" cstate="print"/>
          <a:srcRect/>
          <a:stretch>
            <a:fillRect/>
          </a:stretch>
        </p:blipFill>
        <p:spPr bwMode="auto">
          <a:xfrm>
            <a:off x="5940152" y="1772816"/>
            <a:ext cx="3024336" cy="4330500"/>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8" presetClass="entr" presetSubtype="16"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diamond(in)">
                                      <p:cBhvr>
                                        <p:cTn id="23" dur="2000"/>
                                        <p:tgtEl>
                                          <p:spTgt spid="3074"/>
                                        </p:tgtEl>
                                      </p:cBhvr>
                                    </p:animEffect>
                                  </p:childTnLst>
                                </p:cTn>
                              </p:par>
                            </p:childTnLst>
                          </p:cTn>
                        </p:par>
                        <p:par>
                          <p:cTn id="24" fill="hold">
                            <p:stCondLst>
                              <p:cond delay="2000"/>
                            </p:stCondLst>
                            <p:childTnLst>
                              <p:par>
                                <p:cTn id="25" presetID="7" presetClass="entr" presetSubtype="4" fill="hold" grpId="0"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Placeholder 2"/>
          <p:cNvSpPr>
            <a:spLocks noGrp="1"/>
          </p:cNvSpPr>
          <p:nvPr>
            <p:ph type="body" idx="1"/>
          </p:nvPr>
        </p:nvSpPr>
        <p:spPr bwMode="auto">
          <a:xfrm>
            <a:off x="533400" y="609600"/>
            <a:ext cx="4040187" cy="639762"/>
          </a:xfrm>
          <a:noFill/>
          <a:ln>
            <a:miter lim="800000"/>
            <a:headEnd/>
            <a:tailEnd/>
          </a:ln>
        </p:spPr>
        <p:txBody>
          <a:bodyPr vert="horz" wrap="square" lIns="91440" tIns="45720" rIns="91440" bIns="45720" numCol="1" anchorCtr="0" compatLnSpc="1">
            <a:prstTxWarp prst="textNoShape">
              <a:avLst/>
            </a:prstTxWarp>
          </a:bodyPr>
          <a:lstStyle/>
          <a:p>
            <a:r>
              <a:rPr lang="en-US" dirty="0" smtClean="0"/>
              <a:t>Economic Rights</a:t>
            </a:r>
          </a:p>
        </p:txBody>
      </p:sp>
      <p:sp>
        <p:nvSpPr>
          <p:cNvPr id="4" name="Content Placeholder 3"/>
          <p:cNvSpPr>
            <a:spLocks noGrp="1"/>
          </p:cNvSpPr>
          <p:nvPr>
            <p:ph sz="half" idx="2"/>
          </p:nvPr>
        </p:nvSpPr>
        <p:spPr>
          <a:xfrm>
            <a:off x="457200" y="1447800"/>
            <a:ext cx="4040188" cy="3643312"/>
          </a:xfrm>
          <a:solidFill>
            <a:schemeClr val="accent5"/>
          </a:solidFill>
        </p:spPr>
        <p:txBody>
          <a:bodyPr/>
          <a:lstStyle/>
          <a:p>
            <a:pPr>
              <a:defRPr/>
            </a:pPr>
            <a:r>
              <a:rPr lang="en-US" sz="2200" b="1" dirty="0" smtClean="0"/>
              <a:t>Economic rights include all those human rights which give us enough</a:t>
            </a:r>
          </a:p>
          <a:p>
            <a:pPr>
              <a:buFontTx/>
              <a:buNone/>
              <a:defRPr/>
            </a:pPr>
            <a:r>
              <a:rPr lang="en-US" sz="2200" b="1" dirty="0" smtClean="0"/>
              <a:t>	economic resources to meet our basic needs.</a:t>
            </a:r>
          </a:p>
          <a:p>
            <a:pPr>
              <a:buFontTx/>
              <a:buNone/>
              <a:defRPr/>
            </a:pPr>
            <a:endParaRPr lang="en-US" sz="2200" b="1" dirty="0" smtClean="0"/>
          </a:p>
          <a:p>
            <a:pPr>
              <a:defRPr/>
            </a:pPr>
            <a:r>
              <a:rPr lang="en-US" sz="2200" b="1" dirty="0" smtClean="0"/>
              <a:t> Economic rights  also protect us from bad and unfair treatment in our workplaces.</a:t>
            </a:r>
            <a:endParaRPr lang="en-US" sz="2200" b="1" dirty="0"/>
          </a:p>
        </p:txBody>
      </p:sp>
      <p:sp>
        <p:nvSpPr>
          <p:cNvPr id="6148" name="Content Placeholder 5"/>
          <p:cNvSpPr>
            <a:spLocks noGrp="1"/>
          </p:cNvSpPr>
          <p:nvPr>
            <p:ph sz="quarter" idx="4"/>
          </p:nvPr>
        </p:nvSpPr>
        <p:spPr bwMode="auto">
          <a:xfrm>
            <a:off x="4643438" y="500063"/>
            <a:ext cx="4041775" cy="2214562"/>
          </a:xfrm>
          <a:solidFill>
            <a:srgbClr val="92D050"/>
          </a:solidFill>
          <a:ln>
            <a:miter lim="800000"/>
            <a:headEnd/>
            <a:tailEnd/>
          </a:ln>
        </p:spPr>
        <p:txBody>
          <a:bodyPr vert="horz" wrap="square" lIns="91440" tIns="45720" rIns="91440" bIns="45720" numCol="1" anchor="t" anchorCtr="0" compatLnSpc="1">
            <a:prstTxWarp prst="textNoShape">
              <a:avLst/>
            </a:prstTxWarp>
          </a:bodyPr>
          <a:lstStyle/>
          <a:p>
            <a:pPr>
              <a:buFontTx/>
              <a:buNone/>
            </a:pPr>
            <a:r>
              <a:rPr lang="en-US" b="1" u="sng" dirty="0" smtClean="0"/>
              <a:t>Social rights </a:t>
            </a:r>
            <a:r>
              <a:rPr lang="en-US" b="1" dirty="0" smtClean="0"/>
              <a:t>include all those human rights which allow citizens to meet their social needs</a:t>
            </a:r>
            <a:r>
              <a:rPr lang="en-US" sz="2000" b="1" dirty="0" smtClean="0"/>
              <a:t>, (e.g., food, fair wage, jobs, maternity leaves..)</a:t>
            </a:r>
            <a:endParaRPr lang="en-US" b="1" dirty="0" smtClean="0"/>
          </a:p>
        </p:txBody>
      </p:sp>
      <p:sp>
        <p:nvSpPr>
          <p:cNvPr id="7" name="TextBox 6"/>
          <p:cNvSpPr txBox="1"/>
          <p:nvPr/>
        </p:nvSpPr>
        <p:spPr>
          <a:xfrm>
            <a:off x="4724400" y="3048000"/>
            <a:ext cx="4143375" cy="3643312"/>
          </a:xfrm>
          <a:prstGeom prst="rect">
            <a:avLst/>
          </a:prstGeom>
          <a:solidFill>
            <a:srgbClr val="92D050"/>
          </a:solidFill>
        </p:spPr>
        <p:style>
          <a:lnRef idx="3">
            <a:schemeClr val="lt1"/>
          </a:lnRef>
          <a:fillRef idx="1">
            <a:schemeClr val="accent3"/>
          </a:fillRef>
          <a:effectRef idx="1">
            <a:schemeClr val="accent3"/>
          </a:effectRef>
          <a:fontRef idx="minor">
            <a:schemeClr val="lt1"/>
          </a:fontRef>
        </p:style>
        <p:txBody>
          <a:bodyPr wrap="square">
            <a:spAutoFit/>
          </a:bodyPr>
          <a:lstStyle/>
          <a:p>
            <a:pPr>
              <a:defRPr/>
            </a:pPr>
            <a:r>
              <a:rPr lang="en-US" sz="2800" b="1" u="sng" dirty="0">
                <a:solidFill>
                  <a:schemeClr val="tx1"/>
                </a:solidFill>
              </a:rPr>
              <a:t>Cultural rights </a:t>
            </a:r>
            <a:r>
              <a:rPr lang="en-US" sz="2800" b="1" dirty="0">
                <a:solidFill>
                  <a:schemeClr val="tx1"/>
                </a:solidFill>
              </a:rPr>
              <a:t>include all those human rights which allow citizens to</a:t>
            </a:r>
          </a:p>
          <a:p>
            <a:pPr>
              <a:defRPr/>
            </a:pPr>
            <a:r>
              <a:rPr lang="en-US" sz="2800" b="1" dirty="0">
                <a:solidFill>
                  <a:schemeClr val="tx1"/>
                </a:solidFill>
              </a:rPr>
              <a:t>maintain and promote their culture</a:t>
            </a:r>
            <a:r>
              <a:rPr lang="en-US" sz="2000" b="1" dirty="0">
                <a:solidFill>
                  <a:schemeClr val="tx1"/>
                </a:solidFill>
              </a:rPr>
              <a:t>, (e.g., ancestral domain, type of schooling, develop cultural activities)</a:t>
            </a:r>
            <a:endParaRPr lang="en-US" sz="28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0"/>
                                  </p:stCondLst>
                                  <p:childTnLst>
                                    <p:set>
                                      <p:cBhvr>
                                        <p:cTn id="6" dur="1" fill="hold">
                                          <p:stCondLst>
                                            <p:cond delay="0"/>
                                          </p:stCondLst>
                                        </p:cTn>
                                        <p:tgtEl>
                                          <p:spTgt spid="6146">
                                            <p:bg/>
                                          </p:spTgt>
                                        </p:tgtEl>
                                        <p:attrNameLst>
                                          <p:attrName>style.visibility</p:attrName>
                                        </p:attrNameLst>
                                      </p:cBhvr>
                                      <p:to>
                                        <p:strVal val="visible"/>
                                      </p:to>
                                    </p:set>
                                    <p:animEffect transition="in" filter="checkerboard(down)">
                                      <p:cBhvr>
                                        <p:cTn id="7" dur="1000"/>
                                        <p:tgtEl>
                                          <p:spTgt spid="6146">
                                            <p:bg/>
                                          </p:spTgt>
                                        </p:tgtEl>
                                      </p:cBhvr>
                                    </p:animEffect>
                                  </p:childTnLst>
                                </p:cTn>
                              </p:par>
                            </p:childTnLst>
                          </p:cTn>
                        </p:par>
                        <p:par>
                          <p:cTn id="8" fill="hold">
                            <p:stCondLst>
                              <p:cond delay="1000"/>
                            </p:stCondLst>
                            <p:childTnLst>
                              <p:par>
                                <p:cTn id="9" presetID="5" presetClass="entr" presetSubtype="5" fill="hold" grpId="0" nodeType="after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animEffect transition="in" filter="checkerboard(down)">
                                      <p:cBhvr>
                                        <p:cTn id="11" dur="1000"/>
                                        <p:tgtEl>
                                          <p:spTgt spid="614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fade">
                                      <p:cBhvr>
                                        <p:cTn id="16" dur="2000"/>
                                        <p:tgtEl>
                                          <p:spTgt spid="4">
                                            <p:bg/>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20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2000"/>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20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148">
                                            <p:bg/>
                                          </p:spTgt>
                                        </p:tgtEl>
                                        <p:attrNameLst>
                                          <p:attrName>style.visibility</p:attrName>
                                        </p:attrNameLst>
                                      </p:cBhvr>
                                      <p:to>
                                        <p:strVal val="visible"/>
                                      </p:to>
                                    </p:set>
                                    <p:animEffect transition="in" filter="fade">
                                      <p:cBhvr>
                                        <p:cTn id="36" dur="2000"/>
                                        <p:tgtEl>
                                          <p:spTgt spid="6148">
                                            <p:bg/>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148">
                                            <p:txEl>
                                              <p:pRg st="0" end="0"/>
                                            </p:txEl>
                                          </p:spTgt>
                                        </p:tgtEl>
                                        <p:attrNameLst>
                                          <p:attrName>style.visibility</p:attrName>
                                        </p:attrNameLst>
                                      </p:cBhvr>
                                      <p:to>
                                        <p:strVal val="visible"/>
                                      </p:to>
                                    </p:set>
                                    <p:animEffect transition="in" filter="fade">
                                      <p:cBhvr>
                                        <p:cTn id="41" dur="2000"/>
                                        <p:tgtEl>
                                          <p:spTgt spid="6148">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animBg="1"/>
      <p:bldP spid="4" grpId="0" build="p" animBg="1"/>
      <p:bldP spid="6148" grpId="0" build="p"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bwMode="auto">
          <a:xfrm>
            <a:off x="381000" y="457200"/>
            <a:ext cx="8229600" cy="1203325"/>
          </a:xfrm>
          <a:noFill/>
          <a:ln>
            <a:miter lim="800000"/>
            <a:headEnd/>
            <a:tailEnd/>
          </a:ln>
        </p:spPr>
        <p:txBody>
          <a:bodyPr vert="horz" wrap="square" lIns="91440" tIns="45720" rIns="91440" bIns="45720" numCol="1" anchor="t" anchorCtr="0" compatLnSpc="1">
            <a:prstTxWarp prst="textNoShape">
              <a:avLst/>
            </a:prstTxWarp>
          </a:bodyPr>
          <a:lstStyle/>
          <a:p>
            <a:r>
              <a:rPr lang="en-US" dirty="0" smtClean="0"/>
              <a:t>UNDHR</a:t>
            </a:r>
          </a:p>
        </p:txBody>
      </p:sp>
      <p:sp>
        <p:nvSpPr>
          <p:cNvPr id="5123" name="Text Placeholder 4"/>
          <p:cNvSpPr>
            <a:spLocks noGrp="1"/>
          </p:cNvSpPr>
          <p:nvPr>
            <p:ph type="body" idx="1"/>
          </p:nvPr>
        </p:nvSpPr>
        <p:spPr bwMode="auto">
          <a:xfrm>
            <a:off x="381000" y="1295400"/>
            <a:ext cx="4040188" cy="496887"/>
          </a:xfrm>
          <a:solidFill>
            <a:schemeClr val="bg2"/>
          </a:solidFill>
          <a:ln>
            <a:miter lim="800000"/>
            <a:headEnd/>
            <a:tailEnd/>
          </a:ln>
        </p:spPr>
        <p:txBody>
          <a:bodyPr vert="horz" wrap="square" lIns="91440" tIns="45720" rIns="91440" bIns="45720" numCol="1" anchorCtr="0" compatLnSpc="1">
            <a:prstTxWarp prst="textNoShape">
              <a:avLst/>
            </a:prstTxWarp>
          </a:bodyPr>
          <a:lstStyle/>
          <a:p>
            <a:r>
              <a:rPr lang="en-US" dirty="0" smtClean="0"/>
              <a:t>Civil Rights</a:t>
            </a:r>
          </a:p>
        </p:txBody>
      </p:sp>
      <p:sp>
        <p:nvSpPr>
          <p:cNvPr id="6" name="Content Placeholder 5"/>
          <p:cNvSpPr>
            <a:spLocks noGrp="1"/>
          </p:cNvSpPr>
          <p:nvPr>
            <p:ph sz="half" idx="2"/>
          </p:nvPr>
        </p:nvSpPr>
        <p:spPr>
          <a:xfrm>
            <a:off x="381000" y="1752600"/>
            <a:ext cx="4040188" cy="4572000"/>
          </a:xfrm>
          <a:solidFill>
            <a:schemeClr val="bg2"/>
          </a:solidFill>
        </p:spPr>
        <p:txBody>
          <a:bodyPr/>
          <a:lstStyle/>
          <a:p>
            <a:pPr>
              <a:defRPr/>
            </a:pPr>
            <a:r>
              <a:rPr lang="en-US" sz="1800" dirty="0" smtClean="0"/>
              <a:t>right to life</a:t>
            </a:r>
          </a:p>
          <a:p>
            <a:pPr>
              <a:defRPr/>
            </a:pPr>
            <a:r>
              <a:rPr lang="en-US" sz="1800" dirty="0" smtClean="0"/>
              <a:t>right to believe (religion)</a:t>
            </a:r>
          </a:p>
          <a:p>
            <a:pPr>
              <a:defRPr/>
            </a:pPr>
            <a:r>
              <a:rPr lang="en-US" sz="1800" dirty="0" smtClean="0"/>
              <a:t>right to your own opinion</a:t>
            </a:r>
          </a:p>
          <a:p>
            <a:pPr>
              <a:defRPr/>
            </a:pPr>
            <a:r>
              <a:rPr lang="en-US" sz="1800" dirty="0" smtClean="0"/>
              <a:t>right to free speech</a:t>
            </a:r>
          </a:p>
          <a:p>
            <a:pPr>
              <a:defRPr/>
            </a:pPr>
            <a:r>
              <a:rPr lang="en-US" sz="1800" dirty="0" smtClean="0"/>
              <a:t>right to marry</a:t>
            </a:r>
          </a:p>
          <a:p>
            <a:pPr>
              <a:defRPr/>
            </a:pPr>
            <a:r>
              <a:rPr lang="en-US" sz="1800" dirty="0" smtClean="0"/>
              <a:t>right to race, cultural background, disability or belief</a:t>
            </a:r>
          </a:p>
          <a:p>
            <a:pPr>
              <a:defRPr/>
            </a:pPr>
            <a:r>
              <a:rPr lang="en-US" sz="1800" dirty="0" smtClean="0"/>
              <a:t>right to information</a:t>
            </a:r>
          </a:p>
          <a:p>
            <a:pPr>
              <a:defRPr/>
            </a:pPr>
            <a:r>
              <a:rPr lang="en-US" sz="1800" dirty="0" smtClean="0"/>
              <a:t>right to privacy</a:t>
            </a:r>
          </a:p>
          <a:p>
            <a:pPr>
              <a:defRPr/>
            </a:pPr>
            <a:r>
              <a:rPr lang="en-US" sz="1800" dirty="0" smtClean="0"/>
              <a:t>right to citizenship</a:t>
            </a:r>
          </a:p>
          <a:p>
            <a:pPr>
              <a:defRPr/>
            </a:pPr>
            <a:r>
              <a:rPr lang="en-US" sz="1800" dirty="0" smtClean="0"/>
              <a:t>right to move about freely in one’s country</a:t>
            </a:r>
          </a:p>
          <a:p>
            <a:pPr>
              <a:defRPr/>
            </a:pPr>
            <a:r>
              <a:rPr lang="en-US" sz="1800" dirty="0" smtClean="0"/>
              <a:t>right detention or exile</a:t>
            </a:r>
          </a:p>
          <a:p>
            <a:pPr>
              <a:defRPr/>
            </a:pPr>
            <a:r>
              <a:rPr lang="en-US" sz="1800" dirty="0" smtClean="0"/>
              <a:t>right to a fair trial</a:t>
            </a:r>
          </a:p>
        </p:txBody>
      </p:sp>
      <p:sp>
        <p:nvSpPr>
          <p:cNvPr id="7" name="Text Placeholder 6"/>
          <p:cNvSpPr>
            <a:spLocks noGrp="1"/>
          </p:cNvSpPr>
          <p:nvPr>
            <p:ph type="body" sz="quarter" idx="3"/>
          </p:nvPr>
        </p:nvSpPr>
        <p:spPr>
          <a:xfrm>
            <a:off x="4724400" y="1295400"/>
            <a:ext cx="4041775" cy="1571625"/>
          </a:xfrm>
          <a:solidFill>
            <a:schemeClr val="accent2">
              <a:lumMod val="20000"/>
              <a:lumOff val="80000"/>
            </a:schemeClr>
          </a:solidFill>
        </p:spPr>
        <p:txBody>
          <a:bodyPr/>
          <a:lstStyle/>
          <a:p>
            <a:pPr>
              <a:defRPr/>
            </a:pPr>
            <a:r>
              <a:rPr lang="en-US" sz="2000" dirty="0" smtClean="0"/>
              <a:t>Political Rights (human rights which allow citizens to</a:t>
            </a:r>
          </a:p>
          <a:p>
            <a:pPr>
              <a:defRPr/>
            </a:pPr>
            <a:r>
              <a:rPr lang="en-US" sz="2000" dirty="0" smtClean="0"/>
              <a:t>participate fully in the political systems of their nations)</a:t>
            </a:r>
            <a:endParaRPr lang="en-US" sz="2000" dirty="0"/>
          </a:p>
        </p:txBody>
      </p:sp>
      <p:sp>
        <p:nvSpPr>
          <p:cNvPr id="5126" name="Content Placeholder 7"/>
          <p:cNvSpPr>
            <a:spLocks noGrp="1"/>
          </p:cNvSpPr>
          <p:nvPr>
            <p:ph sz="quarter" idx="4"/>
          </p:nvPr>
        </p:nvSpPr>
        <p:spPr bwMode="auto">
          <a:xfrm>
            <a:off x="4648200" y="3124200"/>
            <a:ext cx="4041775" cy="3482975"/>
          </a:xfrm>
          <a:noFill/>
          <a:ln>
            <a:miter lim="800000"/>
            <a:headEnd/>
            <a:tailEnd/>
          </a:ln>
        </p:spPr>
        <p:txBody>
          <a:bodyPr vert="horz" wrap="square" lIns="91440" tIns="45720" rIns="91440" bIns="45720" numCol="1" anchor="t" anchorCtr="0" compatLnSpc="1">
            <a:prstTxWarp prst="textNoShape">
              <a:avLst/>
            </a:prstTxWarp>
          </a:bodyPr>
          <a:lstStyle/>
          <a:p>
            <a:r>
              <a:rPr lang="en-US" sz="2000" dirty="0" smtClean="0"/>
              <a:t>right to vote in elections</a:t>
            </a:r>
          </a:p>
          <a:p>
            <a:r>
              <a:rPr lang="en-US" sz="2000" dirty="0" smtClean="0"/>
              <a:t>right to freely form or join political parties</a:t>
            </a:r>
          </a:p>
          <a:p>
            <a:r>
              <a:rPr lang="en-US" sz="2000" dirty="0" smtClean="0"/>
              <a:t>right to be an independent country</a:t>
            </a:r>
          </a:p>
          <a:p>
            <a:r>
              <a:rPr lang="en-US" sz="2000" dirty="0" smtClean="0"/>
              <a:t>right to stand for public office</a:t>
            </a:r>
          </a:p>
          <a:p>
            <a:r>
              <a:rPr lang="en-US" sz="2000" dirty="0" smtClean="0"/>
              <a:t>right to freely disagree with views and policies of political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80">
                                          <p:stCondLst>
                                            <p:cond delay="0"/>
                                          </p:stCondLst>
                                        </p:cTn>
                                        <p:tgtEl>
                                          <p:spTgt spid="5122"/>
                                        </p:tgtEl>
                                      </p:cBhvr>
                                    </p:animEffect>
                                    <p:anim calcmode="lin" valueType="num">
                                      <p:cBhvr>
                                        <p:cTn id="8" dur="1822" tmFilter="0,0; 0.14,0.36; 0.43,0.73; 0.71,0.91; 1.0,1.0">
                                          <p:stCondLst>
                                            <p:cond delay="0"/>
                                          </p:stCondLst>
                                        </p:cTn>
                                        <p:tgtEl>
                                          <p:spTgt spid="512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2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2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2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22"/>
                                        </p:tgtEl>
                                        <p:attrNameLst>
                                          <p:attrName>ppt_y</p:attrName>
                                        </p:attrNameLst>
                                      </p:cBhvr>
                                      <p:tavLst>
                                        <p:tav tm="0" fmla="#ppt_y-sin(pi*$)/81">
                                          <p:val>
                                            <p:fltVal val="0"/>
                                          </p:val>
                                        </p:tav>
                                        <p:tav tm="100000">
                                          <p:val>
                                            <p:fltVal val="1"/>
                                          </p:val>
                                        </p:tav>
                                      </p:tavLst>
                                    </p:anim>
                                    <p:animScale>
                                      <p:cBhvr>
                                        <p:cTn id="13" dur="26">
                                          <p:stCondLst>
                                            <p:cond delay="650"/>
                                          </p:stCondLst>
                                        </p:cTn>
                                        <p:tgtEl>
                                          <p:spTgt spid="5122"/>
                                        </p:tgtEl>
                                      </p:cBhvr>
                                      <p:to x="100000" y="60000"/>
                                    </p:animScale>
                                    <p:animScale>
                                      <p:cBhvr>
                                        <p:cTn id="14" dur="166" decel="50000">
                                          <p:stCondLst>
                                            <p:cond delay="676"/>
                                          </p:stCondLst>
                                        </p:cTn>
                                        <p:tgtEl>
                                          <p:spTgt spid="5122"/>
                                        </p:tgtEl>
                                      </p:cBhvr>
                                      <p:to x="100000" y="100000"/>
                                    </p:animScale>
                                    <p:animScale>
                                      <p:cBhvr>
                                        <p:cTn id="15" dur="26">
                                          <p:stCondLst>
                                            <p:cond delay="1312"/>
                                          </p:stCondLst>
                                        </p:cTn>
                                        <p:tgtEl>
                                          <p:spTgt spid="5122"/>
                                        </p:tgtEl>
                                      </p:cBhvr>
                                      <p:to x="100000" y="80000"/>
                                    </p:animScale>
                                    <p:animScale>
                                      <p:cBhvr>
                                        <p:cTn id="16" dur="166" decel="50000">
                                          <p:stCondLst>
                                            <p:cond delay="1338"/>
                                          </p:stCondLst>
                                        </p:cTn>
                                        <p:tgtEl>
                                          <p:spTgt spid="5122"/>
                                        </p:tgtEl>
                                      </p:cBhvr>
                                      <p:to x="100000" y="100000"/>
                                    </p:animScale>
                                    <p:animScale>
                                      <p:cBhvr>
                                        <p:cTn id="17" dur="26">
                                          <p:stCondLst>
                                            <p:cond delay="1642"/>
                                          </p:stCondLst>
                                        </p:cTn>
                                        <p:tgtEl>
                                          <p:spTgt spid="5122"/>
                                        </p:tgtEl>
                                      </p:cBhvr>
                                      <p:to x="100000" y="90000"/>
                                    </p:animScale>
                                    <p:animScale>
                                      <p:cBhvr>
                                        <p:cTn id="18" dur="166" decel="50000">
                                          <p:stCondLst>
                                            <p:cond delay="1668"/>
                                          </p:stCondLst>
                                        </p:cTn>
                                        <p:tgtEl>
                                          <p:spTgt spid="5122"/>
                                        </p:tgtEl>
                                      </p:cBhvr>
                                      <p:to x="100000" y="100000"/>
                                    </p:animScale>
                                    <p:animScale>
                                      <p:cBhvr>
                                        <p:cTn id="19" dur="26">
                                          <p:stCondLst>
                                            <p:cond delay="1808"/>
                                          </p:stCondLst>
                                        </p:cTn>
                                        <p:tgtEl>
                                          <p:spTgt spid="5122"/>
                                        </p:tgtEl>
                                      </p:cBhvr>
                                      <p:to x="100000" y="95000"/>
                                    </p:animScale>
                                    <p:animScale>
                                      <p:cBhvr>
                                        <p:cTn id="20" dur="166" decel="50000">
                                          <p:stCondLst>
                                            <p:cond delay="1834"/>
                                          </p:stCondLst>
                                        </p:cTn>
                                        <p:tgtEl>
                                          <p:spTgt spid="5122"/>
                                        </p:tgtEl>
                                      </p:cBhvr>
                                      <p:to x="100000" y="100000"/>
                                    </p:animScale>
                                  </p:childTnLst>
                                </p:cTn>
                              </p:par>
                            </p:childTnLst>
                          </p:cTn>
                        </p:par>
                        <p:par>
                          <p:cTn id="21" fill="hold">
                            <p:stCondLst>
                              <p:cond delay="2000"/>
                            </p:stCondLst>
                            <p:childTnLst>
                              <p:par>
                                <p:cTn id="22" presetID="7" presetClass="entr" presetSubtype="8" fill="hold" grpId="0" nodeType="afterEffect">
                                  <p:stCondLst>
                                    <p:cond delay="0"/>
                                  </p:stCondLst>
                                  <p:childTnLst>
                                    <p:set>
                                      <p:cBhvr>
                                        <p:cTn id="23" dur="1" fill="hold">
                                          <p:stCondLst>
                                            <p:cond delay="0"/>
                                          </p:stCondLst>
                                        </p:cTn>
                                        <p:tgtEl>
                                          <p:spTgt spid="5123">
                                            <p:bg/>
                                          </p:spTgt>
                                        </p:tgtEl>
                                        <p:attrNameLst>
                                          <p:attrName>style.visibility</p:attrName>
                                        </p:attrNameLst>
                                      </p:cBhvr>
                                      <p:to>
                                        <p:strVal val="visible"/>
                                      </p:to>
                                    </p:set>
                                    <p:anim calcmode="lin" valueType="num">
                                      <p:cBhvr additive="base">
                                        <p:cTn id="24" dur="2000" fill="hold"/>
                                        <p:tgtEl>
                                          <p:spTgt spid="5123">
                                            <p:bg/>
                                          </p:spTgt>
                                        </p:tgtEl>
                                        <p:attrNameLst>
                                          <p:attrName>ppt_x</p:attrName>
                                        </p:attrNameLst>
                                      </p:cBhvr>
                                      <p:tavLst>
                                        <p:tav tm="0">
                                          <p:val>
                                            <p:strVal val="0-#ppt_w/2"/>
                                          </p:val>
                                        </p:tav>
                                        <p:tav tm="100000">
                                          <p:val>
                                            <p:strVal val="#ppt_x"/>
                                          </p:val>
                                        </p:tav>
                                      </p:tavLst>
                                    </p:anim>
                                    <p:anim calcmode="lin" valueType="num">
                                      <p:cBhvr additive="base">
                                        <p:cTn id="25" dur="2000" fill="hold"/>
                                        <p:tgtEl>
                                          <p:spTgt spid="5123">
                                            <p:bg/>
                                          </p:spTgt>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7" presetClass="entr" presetSubtype="8" fill="hold" grpId="0" nodeType="afterEffect">
                                  <p:stCondLst>
                                    <p:cond delay="0"/>
                                  </p:stCondLst>
                                  <p:childTnLst>
                                    <p:set>
                                      <p:cBhvr>
                                        <p:cTn id="28" dur="1" fill="hold">
                                          <p:stCondLst>
                                            <p:cond delay="0"/>
                                          </p:stCondLst>
                                        </p:cTn>
                                        <p:tgtEl>
                                          <p:spTgt spid="5123">
                                            <p:txEl>
                                              <p:pRg st="0" end="0"/>
                                            </p:txEl>
                                          </p:spTgt>
                                        </p:tgtEl>
                                        <p:attrNameLst>
                                          <p:attrName>style.visibility</p:attrName>
                                        </p:attrNameLst>
                                      </p:cBhvr>
                                      <p:to>
                                        <p:strVal val="visible"/>
                                      </p:to>
                                    </p:set>
                                    <p:anim calcmode="lin" valueType="num">
                                      <p:cBhvr additive="base">
                                        <p:cTn id="29" dur="20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5123">
                                            <p:txEl>
                                              <p:pRg st="0" end="0"/>
                                            </p:txEl>
                                          </p:spTgt>
                                        </p:tgtEl>
                                        <p:attrNameLst>
                                          <p:attrName>ppt_y</p:attrName>
                                        </p:attrNameLst>
                                      </p:cBhvr>
                                      <p:tavLst>
                                        <p:tav tm="0">
                                          <p:val>
                                            <p:strVal val="#ppt_y"/>
                                          </p:val>
                                        </p:tav>
                                        <p:tav tm="100000">
                                          <p:val>
                                            <p:strVal val="#ppt_y"/>
                                          </p:val>
                                        </p:tav>
                                      </p:tavLst>
                                    </p:anim>
                                  </p:childTnLst>
                                </p:cTn>
                              </p:par>
                              <p:par>
                                <p:cTn id="31" presetID="7" presetClass="entr" presetSubtype="8" fill="hold" grpId="0" nodeType="withEffect">
                                  <p:stCondLst>
                                    <p:cond delay="0"/>
                                  </p:stCondLst>
                                  <p:childTnLst>
                                    <p:set>
                                      <p:cBhvr>
                                        <p:cTn id="32" dur="1" fill="hold">
                                          <p:stCondLst>
                                            <p:cond delay="0"/>
                                          </p:stCondLst>
                                        </p:cTn>
                                        <p:tgtEl>
                                          <p:spTgt spid="6">
                                            <p:bg/>
                                          </p:spTgt>
                                        </p:tgtEl>
                                        <p:attrNameLst>
                                          <p:attrName>style.visibility</p:attrName>
                                        </p:attrNameLst>
                                      </p:cBhvr>
                                      <p:to>
                                        <p:strVal val="visible"/>
                                      </p:to>
                                    </p:set>
                                    <p:anim calcmode="lin" valueType="num">
                                      <p:cBhvr additive="base">
                                        <p:cTn id="33" dur="2000" fill="hold"/>
                                        <p:tgtEl>
                                          <p:spTgt spid="6">
                                            <p:bg/>
                                          </p:spTgt>
                                        </p:tgtEl>
                                        <p:attrNameLst>
                                          <p:attrName>ppt_x</p:attrName>
                                        </p:attrNameLst>
                                      </p:cBhvr>
                                      <p:tavLst>
                                        <p:tav tm="0">
                                          <p:val>
                                            <p:strVal val="0-#ppt_w/2"/>
                                          </p:val>
                                        </p:tav>
                                        <p:tav tm="100000">
                                          <p:val>
                                            <p:strVal val="#ppt_x"/>
                                          </p:val>
                                        </p:tav>
                                      </p:tavLst>
                                    </p:anim>
                                    <p:anim calcmode="lin" valueType="num">
                                      <p:cBhvr additive="base">
                                        <p:cTn id="34" dur="2000" fill="hold"/>
                                        <p:tgtEl>
                                          <p:spTgt spid="6">
                                            <p:bg/>
                                          </p:spTgt>
                                        </p:tgtEl>
                                        <p:attrNameLst>
                                          <p:attrName>ppt_y</p:attrName>
                                        </p:attrNameLst>
                                      </p:cBhvr>
                                      <p:tavLst>
                                        <p:tav tm="0">
                                          <p:val>
                                            <p:strVal val="#ppt_y"/>
                                          </p:val>
                                        </p:tav>
                                        <p:tav tm="100000">
                                          <p:val>
                                            <p:strVal val="#ppt_y"/>
                                          </p:val>
                                        </p:tav>
                                      </p:tavLst>
                                    </p:anim>
                                  </p:childTnLst>
                                </p:cTn>
                              </p:par>
                              <p:par>
                                <p:cTn id="35" presetID="7" presetClass="entr" presetSubtype="8" fill="hold" grpId="0" nodeType="with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 calcmode="lin" valueType="num">
                                      <p:cBhvr additive="base">
                                        <p:cTn id="37" dur="20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38" dur="2000" fill="hold"/>
                                        <p:tgtEl>
                                          <p:spTgt spid="6">
                                            <p:txEl>
                                              <p:pRg st="0" end="0"/>
                                            </p:txEl>
                                          </p:spTgt>
                                        </p:tgtEl>
                                        <p:attrNameLst>
                                          <p:attrName>ppt_y</p:attrName>
                                        </p:attrNameLst>
                                      </p:cBhvr>
                                      <p:tavLst>
                                        <p:tav tm="0">
                                          <p:val>
                                            <p:strVal val="#ppt_y"/>
                                          </p:val>
                                        </p:tav>
                                        <p:tav tm="100000">
                                          <p:val>
                                            <p:strVal val="#ppt_y"/>
                                          </p:val>
                                        </p:tav>
                                      </p:tavLst>
                                    </p:anim>
                                  </p:childTnLst>
                                </p:cTn>
                              </p:par>
                              <p:par>
                                <p:cTn id="39" presetID="7" presetClass="entr" presetSubtype="8" fill="hold" grpId="0"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 calcmode="lin" valueType="num">
                                      <p:cBhvr additive="base">
                                        <p:cTn id="41" dur="20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42" dur="2000" fill="hold"/>
                                        <p:tgtEl>
                                          <p:spTgt spid="6">
                                            <p:txEl>
                                              <p:pRg st="1" end="1"/>
                                            </p:txEl>
                                          </p:spTgt>
                                        </p:tgtEl>
                                        <p:attrNameLst>
                                          <p:attrName>ppt_y</p:attrName>
                                        </p:attrNameLst>
                                      </p:cBhvr>
                                      <p:tavLst>
                                        <p:tav tm="0">
                                          <p:val>
                                            <p:strVal val="#ppt_y"/>
                                          </p:val>
                                        </p:tav>
                                        <p:tav tm="100000">
                                          <p:val>
                                            <p:strVal val="#ppt_y"/>
                                          </p:val>
                                        </p:tav>
                                      </p:tavLst>
                                    </p:anim>
                                  </p:childTnLst>
                                </p:cTn>
                              </p:par>
                              <p:par>
                                <p:cTn id="43" presetID="7" presetClass="entr" presetSubtype="8" fill="hold" grpId="0"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 calcmode="lin" valueType="num">
                                      <p:cBhvr additive="base">
                                        <p:cTn id="45" dur="20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46" dur="2000" fill="hold"/>
                                        <p:tgtEl>
                                          <p:spTgt spid="6">
                                            <p:txEl>
                                              <p:pRg st="2" end="2"/>
                                            </p:txEl>
                                          </p:spTgt>
                                        </p:tgtEl>
                                        <p:attrNameLst>
                                          <p:attrName>ppt_y</p:attrName>
                                        </p:attrNameLst>
                                      </p:cBhvr>
                                      <p:tavLst>
                                        <p:tav tm="0">
                                          <p:val>
                                            <p:strVal val="#ppt_y"/>
                                          </p:val>
                                        </p:tav>
                                        <p:tav tm="100000">
                                          <p:val>
                                            <p:strVal val="#ppt_y"/>
                                          </p:val>
                                        </p:tav>
                                      </p:tavLst>
                                    </p:anim>
                                  </p:childTnLst>
                                </p:cTn>
                              </p:par>
                              <p:par>
                                <p:cTn id="47" presetID="7" presetClass="entr" presetSubtype="8" fill="hold" grpId="0" nodeType="with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 calcmode="lin" valueType="num">
                                      <p:cBhvr additive="base">
                                        <p:cTn id="49" dur="20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50" dur="2000" fill="hold"/>
                                        <p:tgtEl>
                                          <p:spTgt spid="6">
                                            <p:txEl>
                                              <p:pRg st="3" end="3"/>
                                            </p:txEl>
                                          </p:spTgt>
                                        </p:tgtEl>
                                        <p:attrNameLst>
                                          <p:attrName>ppt_y</p:attrName>
                                        </p:attrNameLst>
                                      </p:cBhvr>
                                      <p:tavLst>
                                        <p:tav tm="0">
                                          <p:val>
                                            <p:strVal val="#ppt_y"/>
                                          </p:val>
                                        </p:tav>
                                        <p:tav tm="100000">
                                          <p:val>
                                            <p:strVal val="#ppt_y"/>
                                          </p:val>
                                        </p:tav>
                                      </p:tavLst>
                                    </p:anim>
                                  </p:childTnLst>
                                </p:cTn>
                              </p:par>
                              <p:par>
                                <p:cTn id="51" presetID="7" presetClass="entr" presetSubtype="8" fill="hold" grpId="0"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 calcmode="lin" valueType="num">
                                      <p:cBhvr additive="base">
                                        <p:cTn id="53" dur="20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54" dur="2000" fill="hold"/>
                                        <p:tgtEl>
                                          <p:spTgt spid="6">
                                            <p:txEl>
                                              <p:pRg st="4" end="4"/>
                                            </p:txEl>
                                          </p:spTgt>
                                        </p:tgtEl>
                                        <p:attrNameLst>
                                          <p:attrName>ppt_y</p:attrName>
                                        </p:attrNameLst>
                                      </p:cBhvr>
                                      <p:tavLst>
                                        <p:tav tm="0">
                                          <p:val>
                                            <p:strVal val="#ppt_y"/>
                                          </p:val>
                                        </p:tav>
                                        <p:tav tm="100000">
                                          <p:val>
                                            <p:strVal val="#ppt_y"/>
                                          </p:val>
                                        </p:tav>
                                      </p:tavLst>
                                    </p:anim>
                                  </p:childTnLst>
                                </p:cTn>
                              </p:par>
                              <p:par>
                                <p:cTn id="55" presetID="7" presetClass="entr" presetSubtype="8" fill="hold" grpId="0" nodeType="with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 calcmode="lin" valueType="num">
                                      <p:cBhvr additive="base">
                                        <p:cTn id="57" dur="20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58" dur="2000" fill="hold"/>
                                        <p:tgtEl>
                                          <p:spTgt spid="6">
                                            <p:txEl>
                                              <p:pRg st="5" end="5"/>
                                            </p:txEl>
                                          </p:spTgt>
                                        </p:tgtEl>
                                        <p:attrNameLst>
                                          <p:attrName>ppt_y</p:attrName>
                                        </p:attrNameLst>
                                      </p:cBhvr>
                                      <p:tavLst>
                                        <p:tav tm="0">
                                          <p:val>
                                            <p:strVal val="#ppt_y"/>
                                          </p:val>
                                        </p:tav>
                                        <p:tav tm="100000">
                                          <p:val>
                                            <p:strVal val="#ppt_y"/>
                                          </p:val>
                                        </p:tav>
                                      </p:tavLst>
                                    </p:anim>
                                  </p:childTnLst>
                                </p:cTn>
                              </p:par>
                              <p:par>
                                <p:cTn id="59" presetID="7" presetClass="entr" presetSubtype="8" fill="hold" grpId="0" nodeType="with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 calcmode="lin" valueType="num">
                                      <p:cBhvr additive="base">
                                        <p:cTn id="61" dur="20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62" dur="2000" fill="hold"/>
                                        <p:tgtEl>
                                          <p:spTgt spid="6">
                                            <p:txEl>
                                              <p:pRg st="6" end="6"/>
                                            </p:txEl>
                                          </p:spTgt>
                                        </p:tgtEl>
                                        <p:attrNameLst>
                                          <p:attrName>ppt_y</p:attrName>
                                        </p:attrNameLst>
                                      </p:cBhvr>
                                      <p:tavLst>
                                        <p:tav tm="0">
                                          <p:val>
                                            <p:strVal val="#ppt_y"/>
                                          </p:val>
                                        </p:tav>
                                        <p:tav tm="100000">
                                          <p:val>
                                            <p:strVal val="#ppt_y"/>
                                          </p:val>
                                        </p:tav>
                                      </p:tavLst>
                                    </p:anim>
                                  </p:childTnLst>
                                </p:cTn>
                              </p:par>
                              <p:par>
                                <p:cTn id="63" presetID="7" presetClass="entr" presetSubtype="8" fill="hold" grpId="0" nodeType="withEffect">
                                  <p:stCondLst>
                                    <p:cond delay="0"/>
                                  </p:stCondLst>
                                  <p:childTnLst>
                                    <p:set>
                                      <p:cBhvr>
                                        <p:cTn id="64" dur="1" fill="hold">
                                          <p:stCondLst>
                                            <p:cond delay="0"/>
                                          </p:stCondLst>
                                        </p:cTn>
                                        <p:tgtEl>
                                          <p:spTgt spid="6">
                                            <p:txEl>
                                              <p:pRg st="7" end="7"/>
                                            </p:txEl>
                                          </p:spTgt>
                                        </p:tgtEl>
                                        <p:attrNameLst>
                                          <p:attrName>style.visibility</p:attrName>
                                        </p:attrNameLst>
                                      </p:cBhvr>
                                      <p:to>
                                        <p:strVal val="visible"/>
                                      </p:to>
                                    </p:set>
                                    <p:anim calcmode="lin" valueType="num">
                                      <p:cBhvr additive="base">
                                        <p:cTn id="65" dur="2000" fill="hold"/>
                                        <p:tgtEl>
                                          <p:spTgt spid="6">
                                            <p:txEl>
                                              <p:pRg st="7" end="7"/>
                                            </p:txEl>
                                          </p:spTgt>
                                        </p:tgtEl>
                                        <p:attrNameLst>
                                          <p:attrName>ppt_x</p:attrName>
                                        </p:attrNameLst>
                                      </p:cBhvr>
                                      <p:tavLst>
                                        <p:tav tm="0">
                                          <p:val>
                                            <p:strVal val="0-#ppt_w/2"/>
                                          </p:val>
                                        </p:tav>
                                        <p:tav tm="100000">
                                          <p:val>
                                            <p:strVal val="#ppt_x"/>
                                          </p:val>
                                        </p:tav>
                                      </p:tavLst>
                                    </p:anim>
                                    <p:anim calcmode="lin" valueType="num">
                                      <p:cBhvr additive="base">
                                        <p:cTn id="66" dur="2000" fill="hold"/>
                                        <p:tgtEl>
                                          <p:spTgt spid="6">
                                            <p:txEl>
                                              <p:pRg st="7" end="7"/>
                                            </p:txEl>
                                          </p:spTgt>
                                        </p:tgtEl>
                                        <p:attrNameLst>
                                          <p:attrName>ppt_y</p:attrName>
                                        </p:attrNameLst>
                                      </p:cBhvr>
                                      <p:tavLst>
                                        <p:tav tm="0">
                                          <p:val>
                                            <p:strVal val="#ppt_y"/>
                                          </p:val>
                                        </p:tav>
                                        <p:tav tm="100000">
                                          <p:val>
                                            <p:strVal val="#ppt_y"/>
                                          </p:val>
                                        </p:tav>
                                      </p:tavLst>
                                    </p:anim>
                                  </p:childTnLst>
                                </p:cTn>
                              </p:par>
                              <p:par>
                                <p:cTn id="67" presetID="7" presetClass="entr" presetSubtype="8" fill="hold" grpId="0" nodeType="withEffect">
                                  <p:stCondLst>
                                    <p:cond delay="0"/>
                                  </p:stCondLst>
                                  <p:childTnLst>
                                    <p:set>
                                      <p:cBhvr>
                                        <p:cTn id="68" dur="1" fill="hold">
                                          <p:stCondLst>
                                            <p:cond delay="0"/>
                                          </p:stCondLst>
                                        </p:cTn>
                                        <p:tgtEl>
                                          <p:spTgt spid="6">
                                            <p:txEl>
                                              <p:pRg st="8" end="8"/>
                                            </p:txEl>
                                          </p:spTgt>
                                        </p:tgtEl>
                                        <p:attrNameLst>
                                          <p:attrName>style.visibility</p:attrName>
                                        </p:attrNameLst>
                                      </p:cBhvr>
                                      <p:to>
                                        <p:strVal val="visible"/>
                                      </p:to>
                                    </p:set>
                                    <p:anim calcmode="lin" valueType="num">
                                      <p:cBhvr additive="base">
                                        <p:cTn id="69" dur="2000" fill="hold"/>
                                        <p:tgtEl>
                                          <p:spTgt spid="6">
                                            <p:txEl>
                                              <p:pRg st="8" end="8"/>
                                            </p:txEl>
                                          </p:spTgt>
                                        </p:tgtEl>
                                        <p:attrNameLst>
                                          <p:attrName>ppt_x</p:attrName>
                                        </p:attrNameLst>
                                      </p:cBhvr>
                                      <p:tavLst>
                                        <p:tav tm="0">
                                          <p:val>
                                            <p:strVal val="0-#ppt_w/2"/>
                                          </p:val>
                                        </p:tav>
                                        <p:tav tm="100000">
                                          <p:val>
                                            <p:strVal val="#ppt_x"/>
                                          </p:val>
                                        </p:tav>
                                      </p:tavLst>
                                    </p:anim>
                                    <p:anim calcmode="lin" valueType="num">
                                      <p:cBhvr additive="base">
                                        <p:cTn id="70" dur="2000" fill="hold"/>
                                        <p:tgtEl>
                                          <p:spTgt spid="6">
                                            <p:txEl>
                                              <p:pRg st="8" end="8"/>
                                            </p:txEl>
                                          </p:spTgt>
                                        </p:tgtEl>
                                        <p:attrNameLst>
                                          <p:attrName>ppt_y</p:attrName>
                                        </p:attrNameLst>
                                      </p:cBhvr>
                                      <p:tavLst>
                                        <p:tav tm="0">
                                          <p:val>
                                            <p:strVal val="#ppt_y"/>
                                          </p:val>
                                        </p:tav>
                                        <p:tav tm="100000">
                                          <p:val>
                                            <p:strVal val="#ppt_y"/>
                                          </p:val>
                                        </p:tav>
                                      </p:tavLst>
                                    </p:anim>
                                  </p:childTnLst>
                                </p:cTn>
                              </p:par>
                              <p:par>
                                <p:cTn id="71" presetID="7" presetClass="entr" presetSubtype="8" fill="hold" grpId="0" nodeType="withEffect">
                                  <p:stCondLst>
                                    <p:cond delay="0"/>
                                  </p:stCondLst>
                                  <p:childTnLst>
                                    <p:set>
                                      <p:cBhvr>
                                        <p:cTn id="72" dur="1" fill="hold">
                                          <p:stCondLst>
                                            <p:cond delay="0"/>
                                          </p:stCondLst>
                                        </p:cTn>
                                        <p:tgtEl>
                                          <p:spTgt spid="6">
                                            <p:txEl>
                                              <p:pRg st="9" end="9"/>
                                            </p:txEl>
                                          </p:spTgt>
                                        </p:tgtEl>
                                        <p:attrNameLst>
                                          <p:attrName>style.visibility</p:attrName>
                                        </p:attrNameLst>
                                      </p:cBhvr>
                                      <p:to>
                                        <p:strVal val="visible"/>
                                      </p:to>
                                    </p:set>
                                    <p:anim calcmode="lin" valueType="num">
                                      <p:cBhvr additive="base">
                                        <p:cTn id="73" dur="2000" fill="hold"/>
                                        <p:tgtEl>
                                          <p:spTgt spid="6">
                                            <p:txEl>
                                              <p:pRg st="9" end="9"/>
                                            </p:txEl>
                                          </p:spTgt>
                                        </p:tgtEl>
                                        <p:attrNameLst>
                                          <p:attrName>ppt_x</p:attrName>
                                        </p:attrNameLst>
                                      </p:cBhvr>
                                      <p:tavLst>
                                        <p:tav tm="0">
                                          <p:val>
                                            <p:strVal val="0-#ppt_w/2"/>
                                          </p:val>
                                        </p:tav>
                                        <p:tav tm="100000">
                                          <p:val>
                                            <p:strVal val="#ppt_x"/>
                                          </p:val>
                                        </p:tav>
                                      </p:tavLst>
                                    </p:anim>
                                    <p:anim calcmode="lin" valueType="num">
                                      <p:cBhvr additive="base">
                                        <p:cTn id="74" dur="2000" fill="hold"/>
                                        <p:tgtEl>
                                          <p:spTgt spid="6">
                                            <p:txEl>
                                              <p:pRg st="9" end="9"/>
                                            </p:txEl>
                                          </p:spTgt>
                                        </p:tgtEl>
                                        <p:attrNameLst>
                                          <p:attrName>ppt_y</p:attrName>
                                        </p:attrNameLst>
                                      </p:cBhvr>
                                      <p:tavLst>
                                        <p:tav tm="0">
                                          <p:val>
                                            <p:strVal val="#ppt_y"/>
                                          </p:val>
                                        </p:tav>
                                        <p:tav tm="100000">
                                          <p:val>
                                            <p:strVal val="#ppt_y"/>
                                          </p:val>
                                        </p:tav>
                                      </p:tavLst>
                                    </p:anim>
                                  </p:childTnLst>
                                </p:cTn>
                              </p:par>
                              <p:par>
                                <p:cTn id="75" presetID="7" presetClass="entr" presetSubtype="8" fill="hold" grpId="0" nodeType="with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anim calcmode="lin" valueType="num">
                                      <p:cBhvr additive="base">
                                        <p:cTn id="77" dur="2000" fill="hold"/>
                                        <p:tgtEl>
                                          <p:spTgt spid="6">
                                            <p:txEl>
                                              <p:pRg st="10" end="10"/>
                                            </p:txEl>
                                          </p:spTgt>
                                        </p:tgtEl>
                                        <p:attrNameLst>
                                          <p:attrName>ppt_x</p:attrName>
                                        </p:attrNameLst>
                                      </p:cBhvr>
                                      <p:tavLst>
                                        <p:tav tm="0">
                                          <p:val>
                                            <p:strVal val="0-#ppt_w/2"/>
                                          </p:val>
                                        </p:tav>
                                        <p:tav tm="100000">
                                          <p:val>
                                            <p:strVal val="#ppt_x"/>
                                          </p:val>
                                        </p:tav>
                                      </p:tavLst>
                                    </p:anim>
                                    <p:anim calcmode="lin" valueType="num">
                                      <p:cBhvr additive="base">
                                        <p:cTn id="78" dur="2000" fill="hold"/>
                                        <p:tgtEl>
                                          <p:spTgt spid="6">
                                            <p:txEl>
                                              <p:pRg st="10" end="10"/>
                                            </p:txEl>
                                          </p:spTgt>
                                        </p:tgtEl>
                                        <p:attrNameLst>
                                          <p:attrName>ppt_y</p:attrName>
                                        </p:attrNameLst>
                                      </p:cBhvr>
                                      <p:tavLst>
                                        <p:tav tm="0">
                                          <p:val>
                                            <p:strVal val="#ppt_y"/>
                                          </p:val>
                                        </p:tav>
                                        <p:tav tm="100000">
                                          <p:val>
                                            <p:strVal val="#ppt_y"/>
                                          </p:val>
                                        </p:tav>
                                      </p:tavLst>
                                    </p:anim>
                                  </p:childTnLst>
                                </p:cTn>
                              </p:par>
                              <p:par>
                                <p:cTn id="79" presetID="7" presetClass="entr" presetSubtype="8" fill="hold" grpId="0" nodeType="withEffect">
                                  <p:stCondLst>
                                    <p:cond delay="0"/>
                                  </p:stCondLst>
                                  <p:childTnLst>
                                    <p:set>
                                      <p:cBhvr>
                                        <p:cTn id="80" dur="1" fill="hold">
                                          <p:stCondLst>
                                            <p:cond delay="0"/>
                                          </p:stCondLst>
                                        </p:cTn>
                                        <p:tgtEl>
                                          <p:spTgt spid="6">
                                            <p:txEl>
                                              <p:pRg st="11" end="11"/>
                                            </p:txEl>
                                          </p:spTgt>
                                        </p:tgtEl>
                                        <p:attrNameLst>
                                          <p:attrName>style.visibility</p:attrName>
                                        </p:attrNameLst>
                                      </p:cBhvr>
                                      <p:to>
                                        <p:strVal val="visible"/>
                                      </p:to>
                                    </p:set>
                                    <p:anim calcmode="lin" valueType="num">
                                      <p:cBhvr additive="base">
                                        <p:cTn id="81" dur="2000" fill="hold"/>
                                        <p:tgtEl>
                                          <p:spTgt spid="6">
                                            <p:txEl>
                                              <p:pRg st="11" end="11"/>
                                            </p:txEl>
                                          </p:spTgt>
                                        </p:tgtEl>
                                        <p:attrNameLst>
                                          <p:attrName>ppt_x</p:attrName>
                                        </p:attrNameLst>
                                      </p:cBhvr>
                                      <p:tavLst>
                                        <p:tav tm="0">
                                          <p:val>
                                            <p:strVal val="0-#ppt_w/2"/>
                                          </p:val>
                                        </p:tav>
                                        <p:tav tm="100000">
                                          <p:val>
                                            <p:strVal val="#ppt_x"/>
                                          </p:val>
                                        </p:tav>
                                      </p:tavLst>
                                    </p:anim>
                                    <p:anim calcmode="lin" valueType="num">
                                      <p:cBhvr additive="base">
                                        <p:cTn id="82" dur="2000" fill="hold"/>
                                        <p:tgtEl>
                                          <p:spTgt spid="6">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7">
                                            <p:bg/>
                                          </p:spTgt>
                                        </p:tgtEl>
                                        <p:attrNameLst>
                                          <p:attrName>style.visibility</p:attrName>
                                        </p:attrNameLst>
                                      </p:cBhvr>
                                      <p:to>
                                        <p:strVal val="visible"/>
                                      </p:to>
                                    </p:set>
                                    <p:animEffect transition="in" filter="box(in)">
                                      <p:cBhvr>
                                        <p:cTn id="87" dur="2000"/>
                                        <p:tgtEl>
                                          <p:spTgt spid="7">
                                            <p:bg/>
                                          </p:spTgt>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box(in)">
                                      <p:cBhvr>
                                        <p:cTn id="92" dur="200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box(in)">
                                      <p:cBhvr>
                                        <p:cTn id="97" dur="2000"/>
                                        <p:tgtEl>
                                          <p:spTgt spid="7">
                                            <p:txEl>
                                              <p:pRg st="1" end="1"/>
                                            </p:txEl>
                                          </p:spTgt>
                                        </p:tgtEl>
                                      </p:cBhvr>
                                    </p:animEffect>
                                  </p:childTnLst>
                                </p:cTn>
                              </p:par>
                            </p:childTnLst>
                          </p:cTn>
                        </p:par>
                        <p:par>
                          <p:cTn id="98" fill="hold">
                            <p:stCondLst>
                              <p:cond delay="2000"/>
                            </p:stCondLst>
                            <p:childTnLst>
                              <p:par>
                                <p:cTn id="99" presetID="7" presetClass="entr" presetSubtype="2" fill="hold" grpId="0" nodeType="afterEffect">
                                  <p:stCondLst>
                                    <p:cond delay="0"/>
                                  </p:stCondLst>
                                  <p:childTnLst>
                                    <p:set>
                                      <p:cBhvr>
                                        <p:cTn id="100" dur="1" fill="hold">
                                          <p:stCondLst>
                                            <p:cond delay="0"/>
                                          </p:stCondLst>
                                        </p:cTn>
                                        <p:tgtEl>
                                          <p:spTgt spid="5126">
                                            <p:bg/>
                                          </p:spTgt>
                                        </p:tgtEl>
                                        <p:attrNameLst>
                                          <p:attrName>style.visibility</p:attrName>
                                        </p:attrNameLst>
                                      </p:cBhvr>
                                      <p:to>
                                        <p:strVal val="visible"/>
                                      </p:to>
                                    </p:set>
                                    <p:anim calcmode="lin" valueType="num">
                                      <p:cBhvr additive="base">
                                        <p:cTn id="101" dur="2000" fill="hold"/>
                                        <p:tgtEl>
                                          <p:spTgt spid="5126">
                                            <p:bg/>
                                          </p:spTgt>
                                        </p:tgtEl>
                                        <p:attrNameLst>
                                          <p:attrName>ppt_x</p:attrName>
                                        </p:attrNameLst>
                                      </p:cBhvr>
                                      <p:tavLst>
                                        <p:tav tm="0">
                                          <p:val>
                                            <p:strVal val="1+#ppt_w/2"/>
                                          </p:val>
                                        </p:tav>
                                        <p:tav tm="100000">
                                          <p:val>
                                            <p:strVal val="#ppt_x"/>
                                          </p:val>
                                        </p:tav>
                                      </p:tavLst>
                                    </p:anim>
                                    <p:anim calcmode="lin" valueType="num">
                                      <p:cBhvr additive="base">
                                        <p:cTn id="102" dur="2000" fill="hold"/>
                                        <p:tgtEl>
                                          <p:spTgt spid="5126">
                                            <p:bg/>
                                          </p:spTgt>
                                        </p:tgtEl>
                                        <p:attrNameLst>
                                          <p:attrName>ppt_y</p:attrName>
                                        </p:attrNameLst>
                                      </p:cBhvr>
                                      <p:tavLst>
                                        <p:tav tm="0">
                                          <p:val>
                                            <p:strVal val="#ppt_y"/>
                                          </p:val>
                                        </p:tav>
                                        <p:tav tm="100000">
                                          <p:val>
                                            <p:strVal val="#ppt_y"/>
                                          </p:val>
                                        </p:tav>
                                      </p:tavLst>
                                    </p:anim>
                                  </p:childTnLst>
                                </p:cTn>
                              </p:par>
                            </p:childTnLst>
                          </p:cTn>
                        </p:par>
                        <p:par>
                          <p:cTn id="103" fill="hold">
                            <p:stCondLst>
                              <p:cond delay="4000"/>
                            </p:stCondLst>
                            <p:childTnLst>
                              <p:par>
                                <p:cTn id="104" presetID="7" presetClass="entr" presetSubtype="2" fill="hold" grpId="0" nodeType="afterEffect">
                                  <p:stCondLst>
                                    <p:cond delay="0"/>
                                  </p:stCondLst>
                                  <p:childTnLst>
                                    <p:set>
                                      <p:cBhvr>
                                        <p:cTn id="105" dur="1" fill="hold">
                                          <p:stCondLst>
                                            <p:cond delay="0"/>
                                          </p:stCondLst>
                                        </p:cTn>
                                        <p:tgtEl>
                                          <p:spTgt spid="5126">
                                            <p:txEl>
                                              <p:pRg st="0" end="0"/>
                                            </p:txEl>
                                          </p:spTgt>
                                        </p:tgtEl>
                                        <p:attrNameLst>
                                          <p:attrName>style.visibility</p:attrName>
                                        </p:attrNameLst>
                                      </p:cBhvr>
                                      <p:to>
                                        <p:strVal val="visible"/>
                                      </p:to>
                                    </p:set>
                                    <p:anim calcmode="lin" valueType="num">
                                      <p:cBhvr additive="base">
                                        <p:cTn id="106" dur="2000" fill="hold"/>
                                        <p:tgtEl>
                                          <p:spTgt spid="5126">
                                            <p:txEl>
                                              <p:pRg st="0" end="0"/>
                                            </p:txEl>
                                          </p:spTgt>
                                        </p:tgtEl>
                                        <p:attrNameLst>
                                          <p:attrName>ppt_x</p:attrName>
                                        </p:attrNameLst>
                                      </p:cBhvr>
                                      <p:tavLst>
                                        <p:tav tm="0">
                                          <p:val>
                                            <p:strVal val="1+#ppt_w/2"/>
                                          </p:val>
                                        </p:tav>
                                        <p:tav tm="100000">
                                          <p:val>
                                            <p:strVal val="#ppt_x"/>
                                          </p:val>
                                        </p:tav>
                                      </p:tavLst>
                                    </p:anim>
                                    <p:anim calcmode="lin" valueType="num">
                                      <p:cBhvr additive="base">
                                        <p:cTn id="107" dur="2000" fill="hold"/>
                                        <p:tgtEl>
                                          <p:spTgt spid="5126">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6000"/>
                            </p:stCondLst>
                            <p:childTnLst>
                              <p:par>
                                <p:cTn id="109" presetID="7" presetClass="entr" presetSubtype="2" fill="hold" grpId="0" nodeType="afterEffect">
                                  <p:stCondLst>
                                    <p:cond delay="0"/>
                                  </p:stCondLst>
                                  <p:childTnLst>
                                    <p:set>
                                      <p:cBhvr>
                                        <p:cTn id="110" dur="1" fill="hold">
                                          <p:stCondLst>
                                            <p:cond delay="0"/>
                                          </p:stCondLst>
                                        </p:cTn>
                                        <p:tgtEl>
                                          <p:spTgt spid="5126">
                                            <p:txEl>
                                              <p:pRg st="1" end="1"/>
                                            </p:txEl>
                                          </p:spTgt>
                                        </p:tgtEl>
                                        <p:attrNameLst>
                                          <p:attrName>style.visibility</p:attrName>
                                        </p:attrNameLst>
                                      </p:cBhvr>
                                      <p:to>
                                        <p:strVal val="visible"/>
                                      </p:to>
                                    </p:set>
                                    <p:anim calcmode="lin" valueType="num">
                                      <p:cBhvr additive="base">
                                        <p:cTn id="111" dur="2000" fill="hold"/>
                                        <p:tgtEl>
                                          <p:spTgt spid="5126">
                                            <p:txEl>
                                              <p:pRg st="1" end="1"/>
                                            </p:txEl>
                                          </p:spTgt>
                                        </p:tgtEl>
                                        <p:attrNameLst>
                                          <p:attrName>ppt_x</p:attrName>
                                        </p:attrNameLst>
                                      </p:cBhvr>
                                      <p:tavLst>
                                        <p:tav tm="0">
                                          <p:val>
                                            <p:strVal val="1+#ppt_w/2"/>
                                          </p:val>
                                        </p:tav>
                                        <p:tav tm="100000">
                                          <p:val>
                                            <p:strVal val="#ppt_x"/>
                                          </p:val>
                                        </p:tav>
                                      </p:tavLst>
                                    </p:anim>
                                    <p:anim calcmode="lin" valueType="num">
                                      <p:cBhvr additive="base">
                                        <p:cTn id="112" dur="2000" fill="hold"/>
                                        <p:tgtEl>
                                          <p:spTgt spid="5126">
                                            <p:txEl>
                                              <p:pRg st="1" end="1"/>
                                            </p:txEl>
                                          </p:spTgt>
                                        </p:tgtEl>
                                        <p:attrNameLst>
                                          <p:attrName>ppt_y</p:attrName>
                                        </p:attrNameLst>
                                      </p:cBhvr>
                                      <p:tavLst>
                                        <p:tav tm="0">
                                          <p:val>
                                            <p:strVal val="#ppt_y"/>
                                          </p:val>
                                        </p:tav>
                                        <p:tav tm="100000">
                                          <p:val>
                                            <p:strVal val="#ppt_y"/>
                                          </p:val>
                                        </p:tav>
                                      </p:tavLst>
                                    </p:anim>
                                  </p:childTnLst>
                                </p:cTn>
                              </p:par>
                            </p:childTnLst>
                          </p:cTn>
                        </p:par>
                        <p:par>
                          <p:cTn id="113" fill="hold">
                            <p:stCondLst>
                              <p:cond delay="8000"/>
                            </p:stCondLst>
                            <p:childTnLst>
                              <p:par>
                                <p:cTn id="114" presetID="7" presetClass="entr" presetSubtype="2" fill="hold" grpId="0" nodeType="afterEffect">
                                  <p:stCondLst>
                                    <p:cond delay="0"/>
                                  </p:stCondLst>
                                  <p:childTnLst>
                                    <p:set>
                                      <p:cBhvr>
                                        <p:cTn id="115" dur="1" fill="hold">
                                          <p:stCondLst>
                                            <p:cond delay="0"/>
                                          </p:stCondLst>
                                        </p:cTn>
                                        <p:tgtEl>
                                          <p:spTgt spid="5126">
                                            <p:txEl>
                                              <p:pRg st="2" end="2"/>
                                            </p:txEl>
                                          </p:spTgt>
                                        </p:tgtEl>
                                        <p:attrNameLst>
                                          <p:attrName>style.visibility</p:attrName>
                                        </p:attrNameLst>
                                      </p:cBhvr>
                                      <p:to>
                                        <p:strVal val="visible"/>
                                      </p:to>
                                    </p:set>
                                    <p:anim calcmode="lin" valueType="num">
                                      <p:cBhvr additive="base">
                                        <p:cTn id="116" dur="2000" fill="hold"/>
                                        <p:tgtEl>
                                          <p:spTgt spid="5126">
                                            <p:txEl>
                                              <p:pRg st="2" end="2"/>
                                            </p:txEl>
                                          </p:spTgt>
                                        </p:tgtEl>
                                        <p:attrNameLst>
                                          <p:attrName>ppt_x</p:attrName>
                                        </p:attrNameLst>
                                      </p:cBhvr>
                                      <p:tavLst>
                                        <p:tav tm="0">
                                          <p:val>
                                            <p:strVal val="1+#ppt_w/2"/>
                                          </p:val>
                                        </p:tav>
                                        <p:tav tm="100000">
                                          <p:val>
                                            <p:strVal val="#ppt_x"/>
                                          </p:val>
                                        </p:tav>
                                      </p:tavLst>
                                    </p:anim>
                                    <p:anim calcmode="lin" valueType="num">
                                      <p:cBhvr additive="base">
                                        <p:cTn id="117" dur="2000" fill="hold"/>
                                        <p:tgtEl>
                                          <p:spTgt spid="5126">
                                            <p:txEl>
                                              <p:pRg st="2" end="2"/>
                                            </p:txEl>
                                          </p:spTgt>
                                        </p:tgtEl>
                                        <p:attrNameLst>
                                          <p:attrName>ppt_y</p:attrName>
                                        </p:attrNameLst>
                                      </p:cBhvr>
                                      <p:tavLst>
                                        <p:tav tm="0">
                                          <p:val>
                                            <p:strVal val="#ppt_y"/>
                                          </p:val>
                                        </p:tav>
                                        <p:tav tm="100000">
                                          <p:val>
                                            <p:strVal val="#ppt_y"/>
                                          </p:val>
                                        </p:tav>
                                      </p:tavLst>
                                    </p:anim>
                                  </p:childTnLst>
                                </p:cTn>
                              </p:par>
                            </p:childTnLst>
                          </p:cTn>
                        </p:par>
                        <p:par>
                          <p:cTn id="118" fill="hold">
                            <p:stCondLst>
                              <p:cond delay="10000"/>
                            </p:stCondLst>
                            <p:childTnLst>
                              <p:par>
                                <p:cTn id="119" presetID="7" presetClass="entr" presetSubtype="2" fill="hold" grpId="0" nodeType="afterEffect">
                                  <p:stCondLst>
                                    <p:cond delay="0"/>
                                  </p:stCondLst>
                                  <p:childTnLst>
                                    <p:set>
                                      <p:cBhvr>
                                        <p:cTn id="120" dur="1" fill="hold">
                                          <p:stCondLst>
                                            <p:cond delay="0"/>
                                          </p:stCondLst>
                                        </p:cTn>
                                        <p:tgtEl>
                                          <p:spTgt spid="5126">
                                            <p:txEl>
                                              <p:pRg st="3" end="3"/>
                                            </p:txEl>
                                          </p:spTgt>
                                        </p:tgtEl>
                                        <p:attrNameLst>
                                          <p:attrName>style.visibility</p:attrName>
                                        </p:attrNameLst>
                                      </p:cBhvr>
                                      <p:to>
                                        <p:strVal val="visible"/>
                                      </p:to>
                                    </p:set>
                                    <p:anim calcmode="lin" valueType="num">
                                      <p:cBhvr additive="base">
                                        <p:cTn id="121" dur="2000" fill="hold"/>
                                        <p:tgtEl>
                                          <p:spTgt spid="5126">
                                            <p:txEl>
                                              <p:pRg st="3" end="3"/>
                                            </p:txEl>
                                          </p:spTgt>
                                        </p:tgtEl>
                                        <p:attrNameLst>
                                          <p:attrName>ppt_x</p:attrName>
                                        </p:attrNameLst>
                                      </p:cBhvr>
                                      <p:tavLst>
                                        <p:tav tm="0">
                                          <p:val>
                                            <p:strVal val="1+#ppt_w/2"/>
                                          </p:val>
                                        </p:tav>
                                        <p:tav tm="100000">
                                          <p:val>
                                            <p:strVal val="#ppt_x"/>
                                          </p:val>
                                        </p:tav>
                                      </p:tavLst>
                                    </p:anim>
                                    <p:anim calcmode="lin" valueType="num">
                                      <p:cBhvr additive="base">
                                        <p:cTn id="122" dur="2000" fill="hold"/>
                                        <p:tgtEl>
                                          <p:spTgt spid="5126">
                                            <p:txEl>
                                              <p:pRg st="3" end="3"/>
                                            </p:txEl>
                                          </p:spTgt>
                                        </p:tgtEl>
                                        <p:attrNameLst>
                                          <p:attrName>ppt_y</p:attrName>
                                        </p:attrNameLst>
                                      </p:cBhvr>
                                      <p:tavLst>
                                        <p:tav tm="0">
                                          <p:val>
                                            <p:strVal val="#ppt_y"/>
                                          </p:val>
                                        </p:tav>
                                        <p:tav tm="100000">
                                          <p:val>
                                            <p:strVal val="#ppt_y"/>
                                          </p:val>
                                        </p:tav>
                                      </p:tavLst>
                                    </p:anim>
                                  </p:childTnLst>
                                </p:cTn>
                              </p:par>
                            </p:childTnLst>
                          </p:cTn>
                        </p:par>
                        <p:par>
                          <p:cTn id="123" fill="hold">
                            <p:stCondLst>
                              <p:cond delay="12000"/>
                            </p:stCondLst>
                            <p:childTnLst>
                              <p:par>
                                <p:cTn id="124" presetID="7" presetClass="entr" presetSubtype="2" fill="hold" grpId="0" nodeType="afterEffect">
                                  <p:stCondLst>
                                    <p:cond delay="0"/>
                                  </p:stCondLst>
                                  <p:childTnLst>
                                    <p:set>
                                      <p:cBhvr>
                                        <p:cTn id="125" dur="1" fill="hold">
                                          <p:stCondLst>
                                            <p:cond delay="0"/>
                                          </p:stCondLst>
                                        </p:cTn>
                                        <p:tgtEl>
                                          <p:spTgt spid="5126">
                                            <p:txEl>
                                              <p:pRg st="4" end="4"/>
                                            </p:txEl>
                                          </p:spTgt>
                                        </p:tgtEl>
                                        <p:attrNameLst>
                                          <p:attrName>style.visibility</p:attrName>
                                        </p:attrNameLst>
                                      </p:cBhvr>
                                      <p:to>
                                        <p:strVal val="visible"/>
                                      </p:to>
                                    </p:set>
                                    <p:anim calcmode="lin" valueType="num">
                                      <p:cBhvr additive="base">
                                        <p:cTn id="126" dur="2000" fill="hold"/>
                                        <p:tgtEl>
                                          <p:spTgt spid="5126">
                                            <p:txEl>
                                              <p:pRg st="4" end="4"/>
                                            </p:txEl>
                                          </p:spTgt>
                                        </p:tgtEl>
                                        <p:attrNameLst>
                                          <p:attrName>ppt_x</p:attrName>
                                        </p:attrNameLst>
                                      </p:cBhvr>
                                      <p:tavLst>
                                        <p:tav tm="0">
                                          <p:val>
                                            <p:strVal val="1+#ppt_w/2"/>
                                          </p:val>
                                        </p:tav>
                                        <p:tav tm="100000">
                                          <p:val>
                                            <p:strVal val="#ppt_x"/>
                                          </p:val>
                                        </p:tav>
                                      </p:tavLst>
                                    </p:anim>
                                    <p:anim calcmode="lin" valueType="num">
                                      <p:cBhvr additive="base">
                                        <p:cTn id="127" dur="2000" fill="hold"/>
                                        <p:tgtEl>
                                          <p:spTgt spid="512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3" grpId="0" build="p" animBg="1"/>
      <p:bldP spid="6" grpId="0" build="p" animBg="1"/>
      <p:bldP spid="7" grpId="0" build="p" animBg="1"/>
      <p:bldP spid="5126"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6"/>
          <p:cNvSpPr>
            <a:spLocks noGrp="1"/>
          </p:cNvSpPr>
          <p:nvPr>
            <p:ph type="title"/>
          </p:nvPr>
        </p:nvSpPr>
        <p:spPr bwMode="auto">
          <a:xfrm>
            <a:off x="381000" y="30480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4000" b="1" dirty="0" smtClean="0"/>
              <a:t>Rights &amp; Responsibilities</a:t>
            </a:r>
          </a:p>
        </p:txBody>
      </p:sp>
      <p:sp>
        <p:nvSpPr>
          <p:cNvPr id="8195" name="Content Placeholder 7"/>
          <p:cNvSpPr>
            <a:spLocks noGrp="1"/>
          </p:cNvSpPr>
          <p:nvPr>
            <p:ph idx="1"/>
          </p:nvPr>
        </p:nvSpPr>
        <p:spPr bwMode="auto">
          <a:xfrm>
            <a:off x="500063" y="2357438"/>
            <a:ext cx="8229600" cy="3411537"/>
          </a:xfrm>
          <a:solidFill>
            <a:schemeClr val="bg2">
              <a:lumMod val="20000"/>
              <a:lumOff val="80000"/>
            </a:schemeClr>
          </a:solidFill>
          <a:ln>
            <a:solidFill>
              <a:schemeClr val="accent6"/>
            </a:solidFill>
            <a:miter lim="800000"/>
            <a:headEnd/>
            <a:tailEnd/>
          </a:ln>
        </p:spPr>
        <p:txBody>
          <a:bodyPr vert="horz" wrap="square" lIns="91440" tIns="45720" rIns="91440" bIns="45720" numCol="1" anchor="t" anchorCtr="0" compatLnSpc="1">
            <a:prstTxWarp prst="textNoShape">
              <a:avLst/>
            </a:prstTxWarp>
          </a:bodyPr>
          <a:lstStyle/>
          <a:p>
            <a:pPr>
              <a:defRPr/>
            </a:pPr>
            <a:r>
              <a:rPr lang="en-US" dirty="0" smtClean="0"/>
              <a:t>If a person has the right to education, that person also has the responsibility to grasp the opportunity and to learn! </a:t>
            </a:r>
          </a:p>
          <a:p>
            <a:pPr>
              <a:defRPr/>
            </a:pPr>
            <a:r>
              <a:rPr lang="en-US" dirty="0" smtClean="0"/>
              <a:t>If a person has the right to health care, that person must play his or her role in ensuring a healthy lifestyle.</a:t>
            </a:r>
          </a:p>
        </p:txBody>
      </p:sp>
      <p:sp>
        <p:nvSpPr>
          <p:cNvPr id="4" name="TextBox 3"/>
          <p:cNvSpPr txBox="1"/>
          <p:nvPr/>
        </p:nvSpPr>
        <p:spPr>
          <a:xfrm>
            <a:off x="2057401" y="1066800"/>
            <a:ext cx="4953000" cy="1077218"/>
          </a:xfrm>
          <a:prstGeom prst="rect">
            <a:avLst/>
          </a:prstGeom>
          <a:solidFill>
            <a:schemeClr val="bg1"/>
          </a:solidFill>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ctr" eaLnBrk="0" hangingPunct="0">
              <a:spcBef>
                <a:spcPct val="20000"/>
              </a:spcBef>
              <a:defRPr/>
            </a:pPr>
            <a:r>
              <a:rPr lang="en-US" sz="3200" kern="0" dirty="0">
                <a:solidFill>
                  <a:srgbClr val="000000"/>
                </a:solidFill>
              </a:rPr>
              <a:t>Rights go hand in hand with responsibilities.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down)">
                                      <p:cBhvr>
                                        <p:cTn id="7" dur="580">
                                          <p:stCondLst>
                                            <p:cond delay="0"/>
                                          </p:stCondLst>
                                        </p:cTn>
                                        <p:tgtEl>
                                          <p:spTgt spid="8194"/>
                                        </p:tgtEl>
                                      </p:cBhvr>
                                    </p:animEffect>
                                    <p:anim calcmode="lin" valueType="num">
                                      <p:cBhvr>
                                        <p:cTn id="8" dur="1822" tmFilter="0,0; 0.14,0.36; 0.43,0.73; 0.71,0.91; 1.0,1.0">
                                          <p:stCondLst>
                                            <p:cond delay="0"/>
                                          </p:stCondLst>
                                        </p:cTn>
                                        <p:tgtEl>
                                          <p:spTgt spid="819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19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19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19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194"/>
                                        </p:tgtEl>
                                        <p:attrNameLst>
                                          <p:attrName>ppt_y</p:attrName>
                                        </p:attrNameLst>
                                      </p:cBhvr>
                                      <p:tavLst>
                                        <p:tav tm="0" fmla="#ppt_y-sin(pi*$)/81">
                                          <p:val>
                                            <p:fltVal val="0"/>
                                          </p:val>
                                        </p:tav>
                                        <p:tav tm="100000">
                                          <p:val>
                                            <p:fltVal val="1"/>
                                          </p:val>
                                        </p:tav>
                                      </p:tavLst>
                                    </p:anim>
                                    <p:animScale>
                                      <p:cBhvr>
                                        <p:cTn id="13" dur="26">
                                          <p:stCondLst>
                                            <p:cond delay="650"/>
                                          </p:stCondLst>
                                        </p:cTn>
                                        <p:tgtEl>
                                          <p:spTgt spid="8194"/>
                                        </p:tgtEl>
                                      </p:cBhvr>
                                      <p:to x="100000" y="60000"/>
                                    </p:animScale>
                                    <p:animScale>
                                      <p:cBhvr>
                                        <p:cTn id="14" dur="166" decel="50000">
                                          <p:stCondLst>
                                            <p:cond delay="676"/>
                                          </p:stCondLst>
                                        </p:cTn>
                                        <p:tgtEl>
                                          <p:spTgt spid="8194"/>
                                        </p:tgtEl>
                                      </p:cBhvr>
                                      <p:to x="100000" y="100000"/>
                                    </p:animScale>
                                    <p:animScale>
                                      <p:cBhvr>
                                        <p:cTn id="15" dur="26">
                                          <p:stCondLst>
                                            <p:cond delay="1312"/>
                                          </p:stCondLst>
                                        </p:cTn>
                                        <p:tgtEl>
                                          <p:spTgt spid="8194"/>
                                        </p:tgtEl>
                                      </p:cBhvr>
                                      <p:to x="100000" y="80000"/>
                                    </p:animScale>
                                    <p:animScale>
                                      <p:cBhvr>
                                        <p:cTn id="16" dur="166" decel="50000">
                                          <p:stCondLst>
                                            <p:cond delay="1338"/>
                                          </p:stCondLst>
                                        </p:cTn>
                                        <p:tgtEl>
                                          <p:spTgt spid="8194"/>
                                        </p:tgtEl>
                                      </p:cBhvr>
                                      <p:to x="100000" y="100000"/>
                                    </p:animScale>
                                    <p:animScale>
                                      <p:cBhvr>
                                        <p:cTn id="17" dur="26">
                                          <p:stCondLst>
                                            <p:cond delay="1642"/>
                                          </p:stCondLst>
                                        </p:cTn>
                                        <p:tgtEl>
                                          <p:spTgt spid="8194"/>
                                        </p:tgtEl>
                                      </p:cBhvr>
                                      <p:to x="100000" y="90000"/>
                                    </p:animScale>
                                    <p:animScale>
                                      <p:cBhvr>
                                        <p:cTn id="18" dur="166" decel="50000">
                                          <p:stCondLst>
                                            <p:cond delay="1668"/>
                                          </p:stCondLst>
                                        </p:cTn>
                                        <p:tgtEl>
                                          <p:spTgt spid="8194"/>
                                        </p:tgtEl>
                                      </p:cBhvr>
                                      <p:to x="100000" y="100000"/>
                                    </p:animScale>
                                    <p:animScale>
                                      <p:cBhvr>
                                        <p:cTn id="19" dur="26">
                                          <p:stCondLst>
                                            <p:cond delay="1808"/>
                                          </p:stCondLst>
                                        </p:cTn>
                                        <p:tgtEl>
                                          <p:spTgt spid="8194"/>
                                        </p:tgtEl>
                                      </p:cBhvr>
                                      <p:to x="100000" y="95000"/>
                                    </p:animScale>
                                    <p:animScale>
                                      <p:cBhvr>
                                        <p:cTn id="20" dur="166" decel="50000">
                                          <p:stCondLst>
                                            <p:cond delay="1834"/>
                                          </p:stCondLst>
                                        </p:cTn>
                                        <p:tgtEl>
                                          <p:spTgt spid="8194"/>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2000" fill="hold"/>
                                        <p:tgtEl>
                                          <p:spTgt spid="4"/>
                                        </p:tgtEl>
                                        <p:attrNameLst>
                                          <p:attrName>ppt_x</p:attrName>
                                        </p:attrNameLst>
                                      </p:cBhvr>
                                      <p:tavLst>
                                        <p:tav tm="0">
                                          <p:val>
                                            <p:strVal val="0-#ppt_w/2"/>
                                          </p:val>
                                        </p:tav>
                                        <p:tav tm="100000">
                                          <p:val>
                                            <p:strVal val="#ppt_x"/>
                                          </p:val>
                                        </p:tav>
                                      </p:tavLst>
                                    </p:anim>
                                    <p:anim calcmode="lin" valueType="num">
                                      <p:cBhvr additive="base">
                                        <p:cTn id="25" dur="2000" fill="hold"/>
                                        <p:tgtEl>
                                          <p:spTgt spid="4"/>
                                        </p:tgtEl>
                                        <p:attrNameLst>
                                          <p:attrName>ppt_y</p:attrName>
                                        </p:attrNameLst>
                                      </p:cBhvr>
                                      <p:tavLst>
                                        <p:tav tm="0">
                                          <p:val>
                                            <p:strVal val="#ppt_y"/>
                                          </p:val>
                                        </p:tav>
                                        <p:tav tm="100000">
                                          <p:val>
                                            <p:strVal val="#ppt_y"/>
                                          </p:val>
                                        </p:tav>
                                      </p:tavLst>
                                    </p:anim>
                                  </p:childTnLst>
                                </p:cTn>
                              </p:par>
                            </p:childTnLst>
                          </p:cTn>
                        </p:par>
                        <p:par>
                          <p:cTn id="26" fill="hold">
                            <p:stCondLst>
                              <p:cond delay="4000"/>
                            </p:stCondLst>
                            <p:childTnLst>
                              <p:par>
                                <p:cTn id="27" presetID="4" presetClass="entr" presetSubtype="16" fill="hold" grpId="0" nodeType="afterEffect">
                                  <p:stCondLst>
                                    <p:cond delay="0"/>
                                  </p:stCondLst>
                                  <p:childTnLst>
                                    <p:set>
                                      <p:cBhvr>
                                        <p:cTn id="28" dur="1" fill="hold">
                                          <p:stCondLst>
                                            <p:cond delay="0"/>
                                          </p:stCondLst>
                                        </p:cTn>
                                        <p:tgtEl>
                                          <p:spTgt spid="8195">
                                            <p:bg/>
                                          </p:spTgt>
                                        </p:tgtEl>
                                        <p:attrNameLst>
                                          <p:attrName>style.visibility</p:attrName>
                                        </p:attrNameLst>
                                      </p:cBhvr>
                                      <p:to>
                                        <p:strVal val="visible"/>
                                      </p:to>
                                    </p:set>
                                    <p:animEffect transition="in" filter="box(in)">
                                      <p:cBhvr>
                                        <p:cTn id="29" dur="2000"/>
                                        <p:tgtEl>
                                          <p:spTgt spid="8195">
                                            <p:bg/>
                                          </p:spTgt>
                                        </p:tgtEl>
                                      </p:cBhvr>
                                    </p:animEffect>
                                  </p:childTnLst>
                                </p:cTn>
                              </p:par>
                            </p:childTnLst>
                          </p:cTn>
                        </p:par>
                        <p:par>
                          <p:cTn id="30" fill="hold">
                            <p:stCondLst>
                              <p:cond delay="6000"/>
                            </p:stCondLst>
                            <p:childTnLst>
                              <p:par>
                                <p:cTn id="31" presetID="4" presetClass="entr" presetSubtype="16" fill="hold" grpId="0" nodeType="afterEffect">
                                  <p:stCondLst>
                                    <p:cond delay="0"/>
                                  </p:stCondLst>
                                  <p:childTnLst>
                                    <p:set>
                                      <p:cBhvr>
                                        <p:cTn id="32" dur="1" fill="hold">
                                          <p:stCondLst>
                                            <p:cond delay="0"/>
                                          </p:stCondLst>
                                        </p:cTn>
                                        <p:tgtEl>
                                          <p:spTgt spid="8195">
                                            <p:txEl>
                                              <p:pRg st="0" end="0"/>
                                            </p:txEl>
                                          </p:spTgt>
                                        </p:tgtEl>
                                        <p:attrNameLst>
                                          <p:attrName>style.visibility</p:attrName>
                                        </p:attrNameLst>
                                      </p:cBhvr>
                                      <p:to>
                                        <p:strVal val="visible"/>
                                      </p:to>
                                    </p:set>
                                    <p:animEffect transition="in" filter="box(in)">
                                      <p:cBhvr>
                                        <p:cTn id="33" dur="2000"/>
                                        <p:tgtEl>
                                          <p:spTgt spid="8195">
                                            <p:txEl>
                                              <p:pRg st="0" end="0"/>
                                            </p:txEl>
                                          </p:spTgt>
                                        </p:tgtEl>
                                      </p:cBhvr>
                                    </p:animEffect>
                                  </p:childTnLst>
                                </p:cTn>
                              </p:par>
                            </p:childTnLst>
                          </p:cTn>
                        </p:par>
                        <p:par>
                          <p:cTn id="34" fill="hold">
                            <p:stCondLst>
                              <p:cond delay="8000"/>
                            </p:stCondLst>
                            <p:childTnLst>
                              <p:par>
                                <p:cTn id="35" presetID="4" presetClass="entr" presetSubtype="16" fill="hold" grpId="0" nodeType="afterEffect">
                                  <p:stCondLst>
                                    <p:cond delay="0"/>
                                  </p:stCondLst>
                                  <p:childTnLst>
                                    <p:set>
                                      <p:cBhvr>
                                        <p:cTn id="36" dur="1" fill="hold">
                                          <p:stCondLst>
                                            <p:cond delay="0"/>
                                          </p:stCondLst>
                                        </p:cTn>
                                        <p:tgtEl>
                                          <p:spTgt spid="8195">
                                            <p:txEl>
                                              <p:pRg st="1" end="1"/>
                                            </p:txEl>
                                          </p:spTgt>
                                        </p:tgtEl>
                                        <p:attrNameLst>
                                          <p:attrName>style.visibility</p:attrName>
                                        </p:attrNameLst>
                                      </p:cBhvr>
                                      <p:to>
                                        <p:strVal val="visible"/>
                                      </p:to>
                                    </p:set>
                                    <p:animEffect transition="in" filter="box(in)">
                                      <p:cBhvr>
                                        <p:cTn id="37" dur="2000"/>
                                        <p:tgtEl>
                                          <p:spTgt spid="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build="p"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457200" y="914400"/>
            <a:ext cx="8229600" cy="725487"/>
          </a:xfrm>
          <a:noFill/>
          <a:ln>
            <a:miter lim="800000"/>
            <a:headEnd/>
            <a:tailEnd/>
          </a:ln>
        </p:spPr>
        <p:txBody>
          <a:bodyPr vert="horz" wrap="square" lIns="91440" tIns="45720" rIns="91440" bIns="45720" numCol="1" anchor="t" anchorCtr="0" compatLnSpc="1">
            <a:prstTxWarp prst="textNoShape">
              <a:avLst/>
            </a:prstTxWarp>
          </a:bodyPr>
          <a:lstStyle/>
          <a:p>
            <a:r>
              <a:rPr lang="en-US" sz="3200" b="1" dirty="0" smtClean="0">
                <a:solidFill>
                  <a:schemeClr val="tx1"/>
                </a:solidFill>
              </a:rPr>
              <a:t>Some Responsibilities</a:t>
            </a:r>
          </a:p>
        </p:txBody>
      </p:sp>
      <p:sp>
        <p:nvSpPr>
          <p:cNvPr id="3" name="Content Placeholder 2"/>
          <p:cNvSpPr>
            <a:spLocks noGrp="1"/>
          </p:cNvSpPr>
          <p:nvPr>
            <p:ph idx="1"/>
          </p:nvPr>
        </p:nvSpPr>
        <p:spPr>
          <a:xfrm>
            <a:off x="457200" y="1905000"/>
            <a:ext cx="8229600" cy="4525963"/>
          </a:xfrm>
          <a:solidFill>
            <a:schemeClr val="bg1"/>
          </a:solidFill>
          <a:ln>
            <a:solidFill>
              <a:srgbClr val="002060"/>
            </a:solidFill>
          </a:ln>
        </p:spPr>
        <p:txBody>
          <a:bodyPr/>
          <a:lstStyle/>
          <a:p>
            <a:pPr>
              <a:defRPr/>
            </a:pPr>
            <a:r>
              <a:rPr lang="en-US" sz="2000" b="1" dirty="0" smtClean="0"/>
              <a:t>A responsibility towards oneself to live healthily and happily;</a:t>
            </a:r>
          </a:p>
          <a:p>
            <a:pPr>
              <a:defRPr/>
            </a:pPr>
            <a:endParaRPr lang="en-US" sz="2000" b="1" dirty="0" smtClean="0"/>
          </a:p>
          <a:p>
            <a:pPr>
              <a:defRPr/>
            </a:pPr>
            <a:r>
              <a:rPr lang="en-US" sz="2000" b="1" dirty="0" smtClean="0"/>
              <a:t>A responsibility to be courteous to other people, including parents, educators and people from other cultures and beliefs.</a:t>
            </a:r>
          </a:p>
          <a:p>
            <a:pPr>
              <a:defRPr/>
            </a:pPr>
            <a:endParaRPr lang="en-US" sz="2000" b="1" dirty="0" smtClean="0"/>
          </a:p>
          <a:p>
            <a:pPr>
              <a:defRPr/>
            </a:pPr>
            <a:r>
              <a:rPr lang="en-US" sz="2000" b="1" dirty="0" smtClean="0"/>
              <a:t>A responsibility to make a positive contribution to the well-being of the community in which one lives.</a:t>
            </a:r>
          </a:p>
          <a:p>
            <a:pPr>
              <a:defRPr/>
            </a:pPr>
            <a:endParaRPr lang="en-US" sz="2000" b="1" dirty="0" smtClean="0"/>
          </a:p>
          <a:p>
            <a:pPr>
              <a:defRPr/>
            </a:pPr>
            <a:r>
              <a:rPr lang="en-US" sz="2000" b="1" dirty="0" smtClean="0"/>
              <a:t>A responsibility to be a good citizen.</a:t>
            </a:r>
          </a:p>
          <a:p>
            <a:pPr>
              <a:defRPr/>
            </a:pPr>
            <a:endParaRPr lang="en-US" sz="2000" b="1" dirty="0" smtClean="0"/>
          </a:p>
          <a:p>
            <a:pPr>
              <a:defRPr/>
            </a:pPr>
            <a:r>
              <a:rPr lang="en-US" sz="2000" b="1" dirty="0" smtClean="0"/>
              <a:t>A responsibility to contribute towards the well-being of the wider community and the environment.</a:t>
            </a:r>
          </a:p>
          <a:p>
            <a:pPr>
              <a:defRPr/>
            </a:pP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bg/>
                                          </p:spTgt>
                                        </p:tgtEl>
                                        <p:attrNameLst>
                                          <p:attrName>style.visibility</p:attrName>
                                        </p:attrNameLst>
                                      </p:cBhvr>
                                      <p:to>
                                        <p:strVal val="visible"/>
                                      </p:to>
                                    </p:set>
                                    <p:animEffect transition="in" filter="blinds(horizontal)">
                                      <p:cBhvr>
                                        <p:cTn id="25" dur="1000"/>
                                        <p:tgtEl>
                                          <p:spTgt spid="3">
                                            <p:bg/>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blinds(horizontal)">
                                      <p:cBhvr>
                                        <p:cTn id="30" dur="10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linds(horizontal)">
                                      <p:cBhvr>
                                        <p:cTn id="35" dur="10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blinds(horizontal)">
                                      <p:cBhvr>
                                        <p:cTn id="40" dur="10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blinds(horizontal)">
                                      <p:cBhvr>
                                        <p:cTn id="45" dur="10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blinds(horizontal)">
                                      <p:cBhvr>
                                        <p:cTn id="50"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3"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609600"/>
            <a:ext cx="8229600" cy="1143000"/>
          </a:xfrm>
        </p:spPr>
        <p:txBody>
          <a:bodyPr/>
          <a:lstStyle/>
          <a:p>
            <a:pPr algn="ctr"/>
            <a:r>
              <a:rPr lang="es-CO" dirty="0" smtClean="0">
                <a:solidFill>
                  <a:srgbClr val="C00000"/>
                </a:solidFill>
              </a:rPr>
              <a:t>Right to an education</a:t>
            </a:r>
            <a:endParaRPr lang="es-CO" dirty="0">
              <a:solidFill>
                <a:srgbClr val="C00000"/>
              </a:solidFill>
            </a:endParaRPr>
          </a:p>
        </p:txBody>
      </p:sp>
      <p:sp>
        <p:nvSpPr>
          <p:cNvPr id="3" name="2 Marcador de contenido"/>
          <p:cNvSpPr>
            <a:spLocks noGrp="1"/>
          </p:cNvSpPr>
          <p:nvPr>
            <p:ph idx="1"/>
          </p:nvPr>
        </p:nvSpPr>
        <p:spPr/>
        <p:txBody>
          <a:bodyPr/>
          <a:lstStyle/>
          <a:p>
            <a:r>
              <a:rPr lang="en-US" dirty="0" smtClean="0"/>
              <a:t>The right to education is a human right recognized and understood as setting the right to free compulsory primary education for all children, an obligation to developsecondary education accessible to all young people, as well as equitable access toeducation top, and a responsibility to provide basic education to individuals who have not completed primary education.</a:t>
            </a:r>
            <a:endParaRPr lang="es-C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25 -0.33334 L 3.33333E-6 3.33333E-6 " pathEditMode="relative" rAng="0" ptsTypes="AA">
                                      <p:cBhvr>
                                        <p:cTn id="6" dur="2000" fill="hold"/>
                                        <p:tgtEl>
                                          <p:spTgt spid="2"/>
                                        </p:tgtEl>
                                        <p:attrNameLst>
                                          <p:attrName>ppt_x</p:attrName>
                                          <p:attrName>ppt_y</p:attrName>
                                        </p:attrNameLst>
                                      </p:cBhvr>
                                      <p:rCtr x="125" y="167"/>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2"/>
          <p:cNvSpPr>
            <a:spLocks noGrp="1"/>
          </p:cNvSpPr>
          <p:nvPr>
            <p:ph type="body" idx="1"/>
          </p:nvPr>
        </p:nvSpPr>
        <p:spPr bwMode="auto">
          <a:xfrm>
            <a:off x="428625" y="285750"/>
            <a:ext cx="4040188" cy="639763"/>
          </a:xfrm>
          <a:noFill/>
          <a:ln>
            <a:miter lim="800000"/>
            <a:headEnd/>
            <a:tailEnd/>
          </a:ln>
        </p:spPr>
        <p:txBody>
          <a:bodyPr vert="horz" wrap="square" lIns="91440" tIns="45720" rIns="91440" bIns="45720" numCol="1" anchorCtr="0" compatLnSpc="1">
            <a:prstTxWarp prst="textNoShape">
              <a:avLst/>
            </a:prstTxWarp>
          </a:bodyPr>
          <a:lstStyle/>
          <a:p>
            <a:r>
              <a:rPr lang="en-US" dirty="0" smtClean="0">
                <a:solidFill>
                  <a:srgbClr val="C00000"/>
                </a:solidFill>
              </a:rPr>
              <a:t>Women’s Rights</a:t>
            </a:r>
          </a:p>
        </p:txBody>
      </p:sp>
      <p:sp>
        <p:nvSpPr>
          <p:cNvPr id="4" name="Content Placeholder 3"/>
          <p:cNvSpPr>
            <a:spLocks noGrp="1"/>
          </p:cNvSpPr>
          <p:nvPr>
            <p:ph sz="half" idx="2"/>
          </p:nvPr>
        </p:nvSpPr>
        <p:spPr>
          <a:xfrm>
            <a:off x="457200" y="1071546"/>
            <a:ext cx="4040188" cy="5572164"/>
          </a:xfrm>
          <a:solidFill>
            <a:schemeClr val="bg2"/>
          </a:solidFill>
        </p:spPr>
        <p:style>
          <a:lnRef idx="0">
            <a:scrgbClr r="0" g="0" b="0"/>
          </a:lnRef>
          <a:fillRef idx="1002">
            <a:schemeClr val="lt1"/>
          </a:fillRef>
          <a:effectRef idx="0">
            <a:scrgbClr r="0" g="0" b="0"/>
          </a:effectRef>
          <a:fontRef idx="major"/>
        </p:style>
        <p:txBody>
          <a:bodyPr/>
          <a:lstStyle/>
          <a:p>
            <a:pPr>
              <a:defRPr/>
            </a:pPr>
            <a:r>
              <a:rPr lang="en-US" sz="2000" dirty="0" smtClean="0">
                <a:solidFill>
                  <a:srgbClr val="C00000"/>
                </a:solidFill>
              </a:rPr>
              <a:t>Are entitlements and freedoms     claimed for women and girls of all ages</a:t>
            </a:r>
          </a:p>
          <a:p>
            <a:pPr>
              <a:defRPr/>
            </a:pPr>
            <a:r>
              <a:rPr lang="en-US" sz="2000" dirty="0" smtClean="0">
                <a:solidFill>
                  <a:srgbClr val="C00000"/>
                </a:solidFill>
              </a:rPr>
              <a:t>Issues commonly associated with notions of women's rights include, though are not limited to, the right: </a:t>
            </a:r>
          </a:p>
          <a:p>
            <a:pPr lvl="1">
              <a:defRPr/>
            </a:pPr>
            <a:r>
              <a:rPr lang="en-US" sz="1600" b="1" dirty="0" smtClean="0"/>
              <a:t>to bodily integrity and autonomy; </a:t>
            </a:r>
          </a:p>
          <a:p>
            <a:pPr lvl="1">
              <a:defRPr/>
            </a:pPr>
            <a:r>
              <a:rPr lang="en-US" sz="1600" b="1" dirty="0" smtClean="0"/>
              <a:t>to vote (suffrage);</a:t>
            </a:r>
          </a:p>
          <a:p>
            <a:pPr lvl="1">
              <a:defRPr/>
            </a:pPr>
            <a:r>
              <a:rPr lang="en-US" sz="1600" b="1" dirty="0" smtClean="0"/>
              <a:t>to hold public office; to work; to fair wages or equal pay;</a:t>
            </a:r>
          </a:p>
          <a:p>
            <a:pPr lvl="1">
              <a:defRPr/>
            </a:pPr>
            <a:r>
              <a:rPr lang="en-US" sz="1600" b="1" dirty="0" smtClean="0"/>
              <a:t>To own property; </a:t>
            </a:r>
          </a:p>
          <a:p>
            <a:pPr lvl="1">
              <a:defRPr/>
            </a:pPr>
            <a:r>
              <a:rPr lang="en-US" sz="1600" b="1" dirty="0" smtClean="0"/>
              <a:t>To education; </a:t>
            </a:r>
          </a:p>
          <a:p>
            <a:pPr lvl="1">
              <a:defRPr/>
            </a:pPr>
            <a:r>
              <a:rPr lang="en-US" sz="1600" b="1" dirty="0" smtClean="0"/>
              <a:t>to serve in the military; </a:t>
            </a:r>
          </a:p>
          <a:p>
            <a:pPr lvl="1">
              <a:defRPr/>
            </a:pPr>
            <a:r>
              <a:rPr lang="en-US" sz="1600" b="1" dirty="0" smtClean="0"/>
              <a:t>to enter into legal contracts; and </a:t>
            </a:r>
          </a:p>
          <a:p>
            <a:pPr lvl="1">
              <a:defRPr/>
            </a:pPr>
            <a:r>
              <a:rPr lang="en-US" sz="1600" b="1" dirty="0" smtClean="0"/>
              <a:t>to have marital, parental and religious rights.</a:t>
            </a:r>
            <a:endParaRPr lang="en-US" sz="1600" b="1" dirty="0"/>
          </a:p>
        </p:txBody>
      </p:sp>
      <p:sp>
        <p:nvSpPr>
          <p:cNvPr id="7174" name="Text Placeholder 4"/>
          <p:cNvSpPr>
            <a:spLocks noGrp="1"/>
          </p:cNvSpPr>
          <p:nvPr>
            <p:ph type="body" sz="quarter" idx="3"/>
          </p:nvPr>
        </p:nvSpPr>
        <p:spPr bwMode="auto">
          <a:xfrm>
            <a:off x="4714875" y="428625"/>
            <a:ext cx="4429125" cy="639763"/>
          </a:xfrm>
          <a:noFill/>
          <a:ln>
            <a:miter lim="800000"/>
            <a:headEnd/>
            <a:tailEnd/>
          </a:ln>
        </p:spPr>
        <p:txBody>
          <a:bodyPr vert="horz" wrap="square" lIns="91440" tIns="45720" rIns="91440" bIns="45720" numCol="1" anchorCtr="0" compatLnSpc="1">
            <a:prstTxWarp prst="textNoShape">
              <a:avLst/>
            </a:prstTxWarp>
            <a:normAutofit fontScale="85000" lnSpcReduction="20000"/>
          </a:bodyPr>
          <a:lstStyle/>
          <a:p>
            <a:r>
              <a:rPr lang="en-US" dirty="0" smtClean="0">
                <a:solidFill>
                  <a:srgbClr val="C00000"/>
                </a:solidFill>
              </a:rPr>
              <a:t>Children’s Rights</a:t>
            </a:r>
          </a:p>
          <a:p>
            <a:r>
              <a:rPr lang="en-US" sz="2000" dirty="0" smtClean="0">
                <a:solidFill>
                  <a:srgbClr val="C00000"/>
                </a:solidFill>
              </a:rPr>
              <a:t>The Convention includes: (</a:t>
            </a:r>
            <a:r>
              <a:rPr lang="en-US" sz="1800" dirty="0" smtClean="0">
                <a:solidFill>
                  <a:srgbClr val="C00000"/>
                </a:solidFill>
              </a:rPr>
              <a:t>UNICEF)</a:t>
            </a:r>
          </a:p>
        </p:txBody>
      </p:sp>
      <p:sp>
        <p:nvSpPr>
          <p:cNvPr id="7175" name="Content Placeholder 5"/>
          <p:cNvSpPr>
            <a:spLocks noGrp="1"/>
          </p:cNvSpPr>
          <p:nvPr>
            <p:ph sz="quarter" idx="4"/>
          </p:nvPr>
        </p:nvSpPr>
        <p:spPr bwMode="auto">
          <a:xfrm>
            <a:off x="4643438" y="1285875"/>
            <a:ext cx="4041775" cy="5054600"/>
          </a:xfrm>
          <a:noFill/>
          <a:ln>
            <a:miter lim="800000"/>
            <a:headEnd/>
            <a:tailEnd/>
          </a:ln>
        </p:spPr>
        <p:txBody>
          <a:bodyPr vert="horz" wrap="square" lIns="91440" tIns="45720" rIns="91440" bIns="45720" numCol="1" anchor="t" anchorCtr="0" compatLnSpc="1">
            <a:prstTxWarp prst="textNoShape">
              <a:avLst/>
            </a:prstTxWarp>
          </a:bodyPr>
          <a:lstStyle/>
          <a:p>
            <a:r>
              <a:rPr lang="en-US" b="1" dirty="0" smtClean="0"/>
              <a:t> </a:t>
            </a:r>
            <a:r>
              <a:rPr lang="en-US" sz="1800" b="1" dirty="0" smtClean="0"/>
              <a:t>Article 1: Definition of the child</a:t>
            </a:r>
          </a:p>
          <a:p>
            <a:r>
              <a:rPr lang="en-US" sz="1800" b="1" dirty="0" smtClean="0"/>
              <a:t>Article 2: Non-discrimination</a:t>
            </a:r>
          </a:p>
          <a:p>
            <a:r>
              <a:rPr lang="en-US" sz="1800" b="1" dirty="0" smtClean="0"/>
              <a:t>Article 3: Best interests of the child</a:t>
            </a:r>
          </a:p>
          <a:p>
            <a:r>
              <a:rPr lang="en-US" sz="1800" b="1" dirty="0" smtClean="0"/>
              <a:t>Article 4: Protection of rights</a:t>
            </a:r>
          </a:p>
          <a:p>
            <a:r>
              <a:rPr lang="en-US" sz="1800" b="1" dirty="0" smtClean="0"/>
              <a:t>Article 5: Parental guidance </a:t>
            </a:r>
          </a:p>
          <a:p>
            <a:r>
              <a:rPr lang="en-US" sz="1800" b="1" dirty="0" smtClean="0"/>
              <a:t>Article 6: Survival and development</a:t>
            </a:r>
          </a:p>
          <a:p>
            <a:r>
              <a:rPr lang="en-US" sz="1800" b="1" dirty="0" smtClean="0"/>
              <a:t>Article 7: Registration, name, nationality, care</a:t>
            </a:r>
          </a:p>
          <a:p>
            <a:r>
              <a:rPr lang="en-US" sz="1800" b="1" dirty="0" smtClean="0"/>
              <a:t>Article 8: Preservation of identity</a:t>
            </a:r>
          </a:p>
          <a:p>
            <a:r>
              <a:rPr lang="en-US" sz="1800" b="1" dirty="0" smtClean="0"/>
              <a:t>Article 9: Separation from parents</a:t>
            </a:r>
          </a:p>
          <a:p>
            <a:r>
              <a:rPr lang="en-US" sz="1800" b="1" dirty="0" smtClean="0"/>
              <a:t>Article 10: Family reunification</a:t>
            </a:r>
            <a:endParaRPr 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0.33333 L -3.33333E-6 1.11111E-6 " pathEditMode="relative" rAng="0" ptsTypes="AA">
                                      <p:cBhvr>
                                        <p:cTn id="6" dur="2000" fill="hold"/>
                                        <p:tgtEl>
                                          <p:spTgt spid="7170">
                                            <p:txEl>
                                              <p:pRg st="0" end="0"/>
                                            </p:txEl>
                                          </p:spTgt>
                                        </p:tgtEl>
                                        <p:attrNameLst>
                                          <p:attrName>ppt_x</p:attrName>
                                          <p:attrName>ppt_y</p:attrName>
                                        </p:attrNameLst>
                                      </p:cBhvr>
                                      <p:rCtr x="0" y="167"/>
                                    </p:animMotion>
                                  </p:childTnLst>
                                </p:cTn>
                              </p:par>
                            </p:childTnLst>
                          </p:cTn>
                        </p:par>
                      </p:childTnLst>
                    </p:cTn>
                  </p:par>
                  <p:par>
                    <p:cTn id="7" fill="hold">
                      <p:stCondLst>
                        <p:cond delay="indefinite"/>
                      </p:stCondLst>
                      <p:childTnLst>
                        <p:par>
                          <p:cTn id="8" fill="hold">
                            <p:stCondLst>
                              <p:cond delay="0"/>
                            </p:stCondLst>
                            <p:childTnLst>
                              <p:par>
                                <p:cTn id="9" presetID="7" presetClass="entr" presetSubtype="8"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anim calcmode="lin" valueType="num">
                                      <p:cBhvr additive="base">
                                        <p:cTn id="11" dur="2000" fill="hold"/>
                                        <p:tgtEl>
                                          <p:spTgt spid="4">
                                            <p:bg/>
                                          </p:spTgt>
                                        </p:tgtEl>
                                        <p:attrNameLst>
                                          <p:attrName>ppt_x</p:attrName>
                                        </p:attrNameLst>
                                      </p:cBhvr>
                                      <p:tavLst>
                                        <p:tav tm="0">
                                          <p:val>
                                            <p:strVal val="0-#ppt_w/2"/>
                                          </p:val>
                                        </p:tav>
                                        <p:tav tm="100000">
                                          <p:val>
                                            <p:strVal val="#ppt_x"/>
                                          </p:val>
                                        </p:tav>
                                      </p:tavLst>
                                    </p:anim>
                                    <p:anim calcmode="lin" valueType="num">
                                      <p:cBhvr additive="base">
                                        <p:cTn id="12" dur="2000" fill="hold"/>
                                        <p:tgtEl>
                                          <p:spTgt spid="4">
                                            <p:bg/>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7"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 calcmode="lin" valueType="num">
                                      <p:cBhvr additive="base">
                                        <p:cTn id="17" dur="20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8" dur="20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7" presetClass="entr" presetSubtype="8"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 calcmode="lin" valueType="num">
                                      <p:cBhvr additive="base">
                                        <p:cTn id="23" dur="20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4" dur="20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7" presetClass="entr" presetSubtype="8"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 calcmode="lin" valueType="num">
                                      <p:cBhvr additive="base">
                                        <p:cTn id="29" dur="20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7" presetClass="entr" presetSubtype="8"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additive="base">
                                        <p:cTn id="35" dur="20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6" dur="20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7" presetClass="entr" presetSubtype="8"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 calcmode="lin" valueType="num">
                                      <p:cBhvr additive="base">
                                        <p:cTn id="41" dur="20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42" dur="20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7" presetClass="entr" presetSubtype="8"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additive="base">
                                        <p:cTn id="47" dur="20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48" dur="20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7" presetClass="entr" presetSubtype="8" fill="hold" grpId="0"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 calcmode="lin" valueType="num">
                                      <p:cBhvr additive="base">
                                        <p:cTn id="53" dur="20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54" dur="20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7" presetClass="entr" presetSubtype="8" fill="hold" grpId="0" nodeType="click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 calcmode="lin" valueType="num">
                                      <p:cBhvr additive="base">
                                        <p:cTn id="59" dur="20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60" dur="20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7" presetClass="entr" presetSubtype="8" fill="hold" grpId="0"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 calcmode="lin" valueType="num">
                                      <p:cBhvr additive="base">
                                        <p:cTn id="65" dur="20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66" dur="20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7" presetClass="entr" presetSubtype="8" fill="hold" grpId="0" nodeType="clickEffect">
                                  <p:stCondLst>
                                    <p:cond delay="0"/>
                                  </p:stCondLst>
                                  <p:childTnLst>
                                    <p:set>
                                      <p:cBhvr>
                                        <p:cTn id="70" dur="1" fill="hold">
                                          <p:stCondLst>
                                            <p:cond delay="0"/>
                                          </p:stCondLst>
                                        </p:cTn>
                                        <p:tgtEl>
                                          <p:spTgt spid="4">
                                            <p:txEl>
                                              <p:pRg st="9" end="9"/>
                                            </p:txEl>
                                          </p:spTgt>
                                        </p:tgtEl>
                                        <p:attrNameLst>
                                          <p:attrName>style.visibility</p:attrName>
                                        </p:attrNameLst>
                                      </p:cBhvr>
                                      <p:to>
                                        <p:strVal val="visible"/>
                                      </p:to>
                                    </p:set>
                                    <p:anim calcmode="lin" valueType="num">
                                      <p:cBhvr additive="base">
                                        <p:cTn id="71" dur="20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72" dur="20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7174">
                                            <p:txEl>
                                              <p:pRg st="0" end="0"/>
                                            </p:txEl>
                                          </p:spTgt>
                                        </p:tgtEl>
                                        <p:attrNameLst>
                                          <p:attrName>style.visibility</p:attrName>
                                        </p:attrNameLst>
                                      </p:cBhvr>
                                      <p:to>
                                        <p:strVal val="visible"/>
                                      </p:to>
                                    </p:set>
                                    <p:animEffect transition="in" filter="fade">
                                      <p:cBhvr>
                                        <p:cTn id="77" dur="2000"/>
                                        <p:tgtEl>
                                          <p:spTgt spid="7174">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174">
                                            <p:txEl>
                                              <p:pRg st="1" end="1"/>
                                            </p:txEl>
                                          </p:spTgt>
                                        </p:tgtEl>
                                        <p:attrNameLst>
                                          <p:attrName>style.visibility</p:attrName>
                                        </p:attrNameLst>
                                      </p:cBhvr>
                                      <p:to>
                                        <p:strVal val="visible"/>
                                      </p:to>
                                    </p:set>
                                    <p:animEffect transition="in" filter="fade">
                                      <p:cBhvr>
                                        <p:cTn id="82" dur="2000"/>
                                        <p:tgtEl>
                                          <p:spTgt spid="7174">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7" presetClass="entr" presetSubtype="2" fill="hold" grpId="0" nodeType="clickEffect">
                                  <p:stCondLst>
                                    <p:cond delay="0"/>
                                  </p:stCondLst>
                                  <p:childTnLst>
                                    <p:set>
                                      <p:cBhvr>
                                        <p:cTn id="86" dur="1" fill="hold">
                                          <p:stCondLst>
                                            <p:cond delay="0"/>
                                          </p:stCondLst>
                                        </p:cTn>
                                        <p:tgtEl>
                                          <p:spTgt spid="7175">
                                            <p:bg/>
                                          </p:spTgt>
                                        </p:tgtEl>
                                        <p:attrNameLst>
                                          <p:attrName>style.visibility</p:attrName>
                                        </p:attrNameLst>
                                      </p:cBhvr>
                                      <p:to>
                                        <p:strVal val="visible"/>
                                      </p:to>
                                    </p:set>
                                    <p:anim calcmode="lin" valueType="num">
                                      <p:cBhvr additive="base">
                                        <p:cTn id="87" dur="2000" fill="hold"/>
                                        <p:tgtEl>
                                          <p:spTgt spid="7175">
                                            <p:bg/>
                                          </p:spTgt>
                                        </p:tgtEl>
                                        <p:attrNameLst>
                                          <p:attrName>ppt_x</p:attrName>
                                        </p:attrNameLst>
                                      </p:cBhvr>
                                      <p:tavLst>
                                        <p:tav tm="0">
                                          <p:val>
                                            <p:strVal val="1+#ppt_w/2"/>
                                          </p:val>
                                        </p:tav>
                                        <p:tav tm="100000">
                                          <p:val>
                                            <p:strVal val="#ppt_x"/>
                                          </p:val>
                                        </p:tav>
                                      </p:tavLst>
                                    </p:anim>
                                    <p:anim calcmode="lin" valueType="num">
                                      <p:cBhvr additive="base">
                                        <p:cTn id="88" dur="2000" fill="hold"/>
                                        <p:tgtEl>
                                          <p:spTgt spid="7175">
                                            <p:bg/>
                                          </p:spTgt>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7" presetClass="entr" presetSubtype="2" fill="hold" grpId="0" nodeType="clickEffect">
                                  <p:stCondLst>
                                    <p:cond delay="0"/>
                                  </p:stCondLst>
                                  <p:childTnLst>
                                    <p:set>
                                      <p:cBhvr>
                                        <p:cTn id="92" dur="1" fill="hold">
                                          <p:stCondLst>
                                            <p:cond delay="0"/>
                                          </p:stCondLst>
                                        </p:cTn>
                                        <p:tgtEl>
                                          <p:spTgt spid="7175">
                                            <p:txEl>
                                              <p:pRg st="0" end="0"/>
                                            </p:txEl>
                                          </p:spTgt>
                                        </p:tgtEl>
                                        <p:attrNameLst>
                                          <p:attrName>style.visibility</p:attrName>
                                        </p:attrNameLst>
                                      </p:cBhvr>
                                      <p:to>
                                        <p:strVal val="visible"/>
                                      </p:to>
                                    </p:set>
                                    <p:anim calcmode="lin" valueType="num">
                                      <p:cBhvr additive="base">
                                        <p:cTn id="93" dur="2000" fill="hold"/>
                                        <p:tgtEl>
                                          <p:spTgt spid="7175">
                                            <p:txEl>
                                              <p:pRg st="0" end="0"/>
                                            </p:txEl>
                                          </p:spTgt>
                                        </p:tgtEl>
                                        <p:attrNameLst>
                                          <p:attrName>ppt_x</p:attrName>
                                        </p:attrNameLst>
                                      </p:cBhvr>
                                      <p:tavLst>
                                        <p:tav tm="0">
                                          <p:val>
                                            <p:strVal val="1+#ppt_w/2"/>
                                          </p:val>
                                        </p:tav>
                                        <p:tav tm="100000">
                                          <p:val>
                                            <p:strVal val="#ppt_x"/>
                                          </p:val>
                                        </p:tav>
                                      </p:tavLst>
                                    </p:anim>
                                    <p:anim calcmode="lin" valueType="num">
                                      <p:cBhvr additive="base">
                                        <p:cTn id="94" dur="2000" fill="hold"/>
                                        <p:tgtEl>
                                          <p:spTgt spid="71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7" presetClass="entr" presetSubtype="2" fill="hold" grpId="0" nodeType="clickEffect">
                                  <p:stCondLst>
                                    <p:cond delay="0"/>
                                  </p:stCondLst>
                                  <p:childTnLst>
                                    <p:set>
                                      <p:cBhvr>
                                        <p:cTn id="98" dur="1" fill="hold">
                                          <p:stCondLst>
                                            <p:cond delay="0"/>
                                          </p:stCondLst>
                                        </p:cTn>
                                        <p:tgtEl>
                                          <p:spTgt spid="7175">
                                            <p:txEl>
                                              <p:pRg st="1" end="1"/>
                                            </p:txEl>
                                          </p:spTgt>
                                        </p:tgtEl>
                                        <p:attrNameLst>
                                          <p:attrName>style.visibility</p:attrName>
                                        </p:attrNameLst>
                                      </p:cBhvr>
                                      <p:to>
                                        <p:strVal val="visible"/>
                                      </p:to>
                                    </p:set>
                                    <p:anim calcmode="lin" valueType="num">
                                      <p:cBhvr additive="base">
                                        <p:cTn id="99" dur="2000" fill="hold"/>
                                        <p:tgtEl>
                                          <p:spTgt spid="7175">
                                            <p:txEl>
                                              <p:pRg st="1" end="1"/>
                                            </p:txEl>
                                          </p:spTgt>
                                        </p:tgtEl>
                                        <p:attrNameLst>
                                          <p:attrName>ppt_x</p:attrName>
                                        </p:attrNameLst>
                                      </p:cBhvr>
                                      <p:tavLst>
                                        <p:tav tm="0">
                                          <p:val>
                                            <p:strVal val="1+#ppt_w/2"/>
                                          </p:val>
                                        </p:tav>
                                        <p:tav tm="100000">
                                          <p:val>
                                            <p:strVal val="#ppt_x"/>
                                          </p:val>
                                        </p:tav>
                                      </p:tavLst>
                                    </p:anim>
                                    <p:anim calcmode="lin" valueType="num">
                                      <p:cBhvr additive="base">
                                        <p:cTn id="100" dur="2000" fill="hold"/>
                                        <p:tgtEl>
                                          <p:spTgt spid="71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7" presetClass="entr" presetSubtype="2" fill="hold" grpId="0" nodeType="clickEffect">
                                  <p:stCondLst>
                                    <p:cond delay="0"/>
                                  </p:stCondLst>
                                  <p:childTnLst>
                                    <p:set>
                                      <p:cBhvr>
                                        <p:cTn id="104" dur="1" fill="hold">
                                          <p:stCondLst>
                                            <p:cond delay="0"/>
                                          </p:stCondLst>
                                        </p:cTn>
                                        <p:tgtEl>
                                          <p:spTgt spid="7175">
                                            <p:txEl>
                                              <p:pRg st="2" end="2"/>
                                            </p:txEl>
                                          </p:spTgt>
                                        </p:tgtEl>
                                        <p:attrNameLst>
                                          <p:attrName>style.visibility</p:attrName>
                                        </p:attrNameLst>
                                      </p:cBhvr>
                                      <p:to>
                                        <p:strVal val="visible"/>
                                      </p:to>
                                    </p:set>
                                    <p:anim calcmode="lin" valueType="num">
                                      <p:cBhvr additive="base">
                                        <p:cTn id="105" dur="2000" fill="hold"/>
                                        <p:tgtEl>
                                          <p:spTgt spid="7175">
                                            <p:txEl>
                                              <p:pRg st="2" end="2"/>
                                            </p:txEl>
                                          </p:spTgt>
                                        </p:tgtEl>
                                        <p:attrNameLst>
                                          <p:attrName>ppt_x</p:attrName>
                                        </p:attrNameLst>
                                      </p:cBhvr>
                                      <p:tavLst>
                                        <p:tav tm="0">
                                          <p:val>
                                            <p:strVal val="1+#ppt_w/2"/>
                                          </p:val>
                                        </p:tav>
                                        <p:tav tm="100000">
                                          <p:val>
                                            <p:strVal val="#ppt_x"/>
                                          </p:val>
                                        </p:tav>
                                      </p:tavLst>
                                    </p:anim>
                                    <p:anim calcmode="lin" valueType="num">
                                      <p:cBhvr additive="base">
                                        <p:cTn id="106" dur="2000" fill="hold"/>
                                        <p:tgtEl>
                                          <p:spTgt spid="71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7" presetClass="entr" presetSubtype="2" fill="hold" grpId="0" nodeType="clickEffect">
                                  <p:stCondLst>
                                    <p:cond delay="0"/>
                                  </p:stCondLst>
                                  <p:childTnLst>
                                    <p:set>
                                      <p:cBhvr>
                                        <p:cTn id="110" dur="1" fill="hold">
                                          <p:stCondLst>
                                            <p:cond delay="0"/>
                                          </p:stCondLst>
                                        </p:cTn>
                                        <p:tgtEl>
                                          <p:spTgt spid="7175">
                                            <p:txEl>
                                              <p:pRg st="3" end="3"/>
                                            </p:txEl>
                                          </p:spTgt>
                                        </p:tgtEl>
                                        <p:attrNameLst>
                                          <p:attrName>style.visibility</p:attrName>
                                        </p:attrNameLst>
                                      </p:cBhvr>
                                      <p:to>
                                        <p:strVal val="visible"/>
                                      </p:to>
                                    </p:set>
                                    <p:anim calcmode="lin" valueType="num">
                                      <p:cBhvr additive="base">
                                        <p:cTn id="111" dur="2000" fill="hold"/>
                                        <p:tgtEl>
                                          <p:spTgt spid="7175">
                                            <p:txEl>
                                              <p:pRg st="3" end="3"/>
                                            </p:txEl>
                                          </p:spTgt>
                                        </p:tgtEl>
                                        <p:attrNameLst>
                                          <p:attrName>ppt_x</p:attrName>
                                        </p:attrNameLst>
                                      </p:cBhvr>
                                      <p:tavLst>
                                        <p:tav tm="0">
                                          <p:val>
                                            <p:strVal val="1+#ppt_w/2"/>
                                          </p:val>
                                        </p:tav>
                                        <p:tav tm="100000">
                                          <p:val>
                                            <p:strVal val="#ppt_x"/>
                                          </p:val>
                                        </p:tav>
                                      </p:tavLst>
                                    </p:anim>
                                    <p:anim calcmode="lin" valueType="num">
                                      <p:cBhvr additive="base">
                                        <p:cTn id="112" dur="2000" fill="hold"/>
                                        <p:tgtEl>
                                          <p:spTgt spid="71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7" presetClass="entr" presetSubtype="2" fill="hold" grpId="0" nodeType="clickEffect">
                                  <p:stCondLst>
                                    <p:cond delay="0"/>
                                  </p:stCondLst>
                                  <p:childTnLst>
                                    <p:set>
                                      <p:cBhvr>
                                        <p:cTn id="116" dur="1" fill="hold">
                                          <p:stCondLst>
                                            <p:cond delay="0"/>
                                          </p:stCondLst>
                                        </p:cTn>
                                        <p:tgtEl>
                                          <p:spTgt spid="7175">
                                            <p:txEl>
                                              <p:pRg st="4" end="4"/>
                                            </p:txEl>
                                          </p:spTgt>
                                        </p:tgtEl>
                                        <p:attrNameLst>
                                          <p:attrName>style.visibility</p:attrName>
                                        </p:attrNameLst>
                                      </p:cBhvr>
                                      <p:to>
                                        <p:strVal val="visible"/>
                                      </p:to>
                                    </p:set>
                                    <p:anim calcmode="lin" valueType="num">
                                      <p:cBhvr additive="base">
                                        <p:cTn id="117" dur="2000" fill="hold"/>
                                        <p:tgtEl>
                                          <p:spTgt spid="7175">
                                            <p:txEl>
                                              <p:pRg st="4" end="4"/>
                                            </p:txEl>
                                          </p:spTgt>
                                        </p:tgtEl>
                                        <p:attrNameLst>
                                          <p:attrName>ppt_x</p:attrName>
                                        </p:attrNameLst>
                                      </p:cBhvr>
                                      <p:tavLst>
                                        <p:tav tm="0">
                                          <p:val>
                                            <p:strVal val="1+#ppt_w/2"/>
                                          </p:val>
                                        </p:tav>
                                        <p:tav tm="100000">
                                          <p:val>
                                            <p:strVal val="#ppt_x"/>
                                          </p:val>
                                        </p:tav>
                                      </p:tavLst>
                                    </p:anim>
                                    <p:anim calcmode="lin" valueType="num">
                                      <p:cBhvr additive="base">
                                        <p:cTn id="118" dur="2000" fill="hold"/>
                                        <p:tgtEl>
                                          <p:spTgt spid="71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7" presetClass="entr" presetSubtype="2" fill="hold" grpId="0" nodeType="clickEffect">
                                  <p:stCondLst>
                                    <p:cond delay="0"/>
                                  </p:stCondLst>
                                  <p:childTnLst>
                                    <p:set>
                                      <p:cBhvr>
                                        <p:cTn id="122" dur="1" fill="hold">
                                          <p:stCondLst>
                                            <p:cond delay="0"/>
                                          </p:stCondLst>
                                        </p:cTn>
                                        <p:tgtEl>
                                          <p:spTgt spid="7175">
                                            <p:txEl>
                                              <p:pRg st="5" end="5"/>
                                            </p:txEl>
                                          </p:spTgt>
                                        </p:tgtEl>
                                        <p:attrNameLst>
                                          <p:attrName>style.visibility</p:attrName>
                                        </p:attrNameLst>
                                      </p:cBhvr>
                                      <p:to>
                                        <p:strVal val="visible"/>
                                      </p:to>
                                    </p:set>
                                    <p:anim calcmode="lin" valueType="num">
                                      <p:cBhvr additive="base">
                                        <p:cTn id="123" dur="2000" fill="hold"/>
                                        <p:tgtEl>
                                          <p:spTgt spid="7175">
                                            <p:txEl>
                                              <p:pRg st="5" end="5"/>
                                            </p:txEl>
                                          </p:spTgt>
                                        </p:tgtEl>
                                        <p:attrNameLst>
                                          <p:attrName>ppt_x</p:attrName>
                                        </p:attrNameLst>
                                      </p:cBhvr>
                                      <p:tavLst>
                                        <p:tav tm="0">
                                          <p:val>
                                            <p:strVal val="1+#ppt_w/2"/>
                                          </p:val>
                                        </p:tav>
                                        <p:tav tm="100000">
                                          <p:val>
                                            <p:strVal val="#ppt_x"/>
                                          </p:val>
                                        </p:tav>
                                      </p:tavLst>
                                    </p:anim>
                                    <p:anim calcmode="lin" valueType="num">
                                      <p:cBhvr additive="base">
                                        <p:cTn id="124" dur="2000" fill="hold"/>
                                        <p:tgtEl>
                                          <p:spTgt spid="71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7" presetClass="entr" presetSubtype="2" fill="hold" grpId="0" nodeType="clickEffect">
                                  <p:stCondLst>
                                    <p:cond delay="0"/>
                                  </p:stCondLst>
                                  <p:childTnLst>
                                    <p:set>
                                      <p:cBhvr>
                                        <p:cTn id="128" dur="1" fill="hold">
                                          <p:stCondLst>
                                            <p:cond delay="0"/>
                                          </p:stCondLst>
                                        </p:cTn>
                                        <p:tgtEl>
                                          <p:spTgt spid="7175">
                                            <p:txEl>
                                              <p:pRg st="6" end="6"/>
                                            </p:txEl>
                                          </p:spTgt>
                                        </p:tgtEl>
                                        <p:attrNameLst>
                                          <p:attrName>style.visibility</p:attrName>
                                        </p:attrNameLst>
                                      </p:cBhvr>
                                      <p:to>
                                        <p:strVal val="visible"/>
                                      </p:to>
                                    </p:set>
                                    <p:anim calcmode="lin" valueType="num">
                                      <p:cBhvr additive="base">
                                        <p:cTn id="129" dur="2000" fill="hold"/>
                                        <p:tgtEl>
                                          <p:spTgt spid="7175">
                                            <p:txEl>
                                              <p:pRg st="6" end="6"/>
                                            </p:txEl>
                                          </p:spTgt>
                                        </p:tgtEl>
                                        <p:attrNameLst>
                                          <p:attrName>ppt_x</p:attrName>
                                        </p:attrNameLst>
                                      </p:cBhvr>
                                      <p:tavLst>
                                        <p:tav tm="0">
                                          <p:val>
                                            <p:strVal val="1+#ppt_w/2"/>
                                          </p:val>
                                        </p:tav>
                                        <p:tav tm="100000">
                                          <p:val>
                                            <p:strVal val="#ppt_x"/>
                                          </p:val>
                                        </p:tav>
                                      </p:tavLst>
                                    </p:anim>
                                    <p:anim calcmode="lin" valueType="num">
                                      <p:cBhvr additive="base">
                                        <p:cTn id="130" dur="2000" fill="hold"/>
                                        <p:tgtEl>
                                          <p:spTgt spid="71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7" presetClass="entr" presetSubtype="2" fill="hold" grpId="0" nodeType="clickEffect">
                                  <p:stCondLst>
                                    <p:cond delay="0"/>
                                  </p:stCondLst>
                                  <p:childTnLst>
                                    <p:set>
                                      <p:cBhvr>
                                        <p:cTn id="134" dur="1" fill="hold">
                                          <p:stCondLst>
                                            <p:cond delay="0"/>
                                          </p:stCondLst>
                                        </p:cTn>
                                        <p:tgtEl>
                                          <p:spTgt spid="7175">
                                            <p:txEl>
                                              <p:pRg st="7" end="7"/>
                                            </p:txEl>
                                          </p:spTgt>
                                        </p:tgtEl>
                                        <p:attrNameLst>
                                          <p:attrName>style.visibility</p:attrName>
                                        </p:attrNameLst>
                                      </p:cBhvr>
                                      <p:to>
                                        <p:strVal val="visible"/>
                                      </p:to>
                                    </p:set>
                                    <p:anim calcmode="lin" valueType="num">
                                      <p:cBhvr additive="base">
                                        <p:cTn id="135" dur="2000" fill="hold"/>
                                        <p:tgtEl>
                                          <p:spTgt spid="7175">
                                            <p:txEl>
                                              <p:pRg st="7" end="7"/>
                                            </p:txEl>
                                          </p:spTgt>
                                        </p:tgtEl>
                                        <p:attrNameLst>
                                          <p:attrName>ppt_x</p:attrName>
                                        </p:attrNameLst>
                                      </p:cBhvr>
                                      <p:tavLst>
                                        <p:tav tm="0">
                                          <p:val>
                                            <p:strVal val="1+#ppt_w/2"/>
                                          </p:val>
                                        </p:tav>
                                        <p:tav tm="100000">
                                          <p:val>
                                            <p:strVal val="#ppt_x"/>
                                          </p:val>
                                        </p:tav>
                                      </p:tavLst>
                                    </p:anim>
                                    <p:anim calcmode="lin" valueType="num">
                                      <p:cBhvr additive="base">
                                        <p:cTn id="136" dur="2000" fill="hold"/>
                                        <p:tgtEl>
                                          <p:spTgt spid="71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7" presetClass="entr" presetSubtype="2" fill="hold" grpId="0" nodeType="clickEffect">
                                  <p:stCondLst>
                                    <p:cond delay="0"/>
                                  </p:stCondLst>
                                  <p:childTnLst>
                                    <p:set>
                                      <p:cBhvr>
                                        <p:cTn id="140" dur="1" fill="hold">
                                          <p:stCondLst>
                                            <p:cond delay="0"/>
                                          </p:stCondLst>
                                        </p:cTn>
                                        <p:tgtEl>
                                          <p:spTgt spid="7175">
                                            <p:txEl>
                                              <p:pRg st="8" end="8"/>
                                            </p:txEl>
                                          </p:spTgt>
                                        </p:tgtEl>
                                        <p:attrNameLst>
                                          <p:attrName>style.visibility</p:attrName>
                                        </p:attrNameLst>
                                      </p:cBhvr>
                                      <p:to>
                                        <p:strVal val="visible"/>
                                      </p:to>
                                    </p:set>
                                    <p:anim calcmode="lin" valueType="num">
                                      <p:cBhvr additive="base">
                                        <p:cTn id="141" dur="2000" fill="hold"/>
                                        <p:tgtEl>
                                          <p:spTgt spid="7175">
                                            <p:txEl>
                                              <p:pRg st="8" end="8"/>
                                            </p:txEl>
                                          </p:spTgt>
                                        </p:tgtEl>
                                        <p:attrNameLst>
                                          <p:attrName>ppt_x</p:attrName>
                                        </p:attrNameLst>
                                      </p:cBhvr>
                                      <p:tavLst>
                                        <p:tav tm="0">
                                          <p:val>
                                            <p:strVal val="1+#ppt_w/2"/>
                                          </p:val>
                                        </p:tav>
                                        <p:tav tm="100000">
                                          <p:val>
                                            <p:strVal val="#ppt_x"/>
                                          </p:val>
                                        </p:tav>
                                      </p:tavLst>
                                    </p:anim>
                                    <p:anim calcmode="lin" valueType="num">
                                      <p:cBhvr additive="base">
                                        <p:cTn id="142" dur="2000" fill="hold"/>
                                        <p:tgtEl>
                                          <p:spTgt spid="71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7" presetClass="entr" presetSubtype="2" fill="hold" grpId="0" nodeType="clickEffect">
                                  <p:stCondLst>
                                    <p:cond delay="0"/>
                                  </p:stCondLst>
                                  <p:childTnLst>
                                    <p:set>
                                      <p:cBhvr>
                                        <p:cTn id="146" dur="1" fill="hold">
                                          <p:stCondLst>
                                            <p:cond delay="0"/>
                                          </p:stCondLst>
                                        </p:cTn>
                                        <p:tgtEl>
                                          <p:spTgt spid="7175">
                                            <p:txEl>
                                              <p:pRg st="9" end="9"/>
                                            </p:txEl>
                                          </p:spTgt>
                                        </p:tgtEl>
                                        <p:attrNameLst>
                                          <p:attrName>style.visibility</p:attrName>
                                        </p:attrNameLst>
                                      </p:cBhvr>
                                      <p:to>
                                        <p:strVal val="visible"/>
                                      </p:to>
                                    </p:set>
                                    <p:anim calcmode="lin" valueType="num">
                                      <p:cBhvr additive="base">
                                        <p:cTn id="147" dur="2000" fill="hold"/>
                                        <p:tgtEl>
                                          <p:spTgt spid="7175">
                                            <p:txEl>
                                              <p:pRg st="9" end="9"/>
                                            </p:txEl>
                                          </p:spTgt>
                                        </p:tgtEl>
                                        <p:attrNameLst>
                                          <p:attrName>ppt_x</p:attrName>
                                        </p:attrNameLst>
                                      </p:cBhvr>
                                      <p:tavLst>
                                        <p:tav tm="0">
                                          <p:val>
                                            <p:strVal val="1+#ppt_w/2"/>
                                          </p:val>
                                        </p:tav>
                                        <p:tav tm="100000">
                                          <p:val>
                                            <p:strVal val="#ppt_x"/>
                                          </p:val>
                                        </p:tav>
                                      </p:tavLst>
                                    </p:anim>
                                    <p:anim calcmode="lin" valueType="num">
                                      <p:cBhvr additive="base">
                                        <p:cTn id="148" dur="2000" fill="hold"/>
                                        <p:tgtEl>
                                          <p:spTgt spid="717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uiExpand="1" build="p"/>
      <p:bldP spid="4" grpId="0" build="p" animBg="1"/>
      <p:bldP spid="7174" grpId="0" uiExpand="1" build="p"/>
      <p:bldP spid="7175"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4"/>
          <p:cNvSpPr>
            <a:spLocks noGrp="1"/>
          </p:cNvSpPr>
          <p:nvPr>
            <p:ph idx="1"/>
          </p:nvPr>
        </p:nvSpPr>
        <p:spPr>
          <a:xfrm>
            <a:off x="533400" y="1371600"/>
            <a:ext cx="8001000" cy="5486400"/>
          </a:xfrm>
        </p:spPr>
        <p:txBody>
          <a:bodyPr>
            <a:normAutofit lnSpcReduction="10000"/>
          </a:bodyPr>
          <a:lstStyle/>
          <a:p>
            <a:pPr marL="514350" indent="-514350">
              <a:buFontTx/>
              <a:buAutoNum type="arabicPeriod"/>
            </a:pPr>
            <a:r>
              <a:rPr lang="en-US" sz="2000" dirty="0" smtClean="0"/>
              <a:t>Every child is endowed with the dignity and worth of a human being  from the moment of his conception, as generally accepted in medical parlance, and has, therefore, the right to be born well.</a:t>
            </a:r>
          </a:p>
          <a:p>
            <a:pPr marL="514350" indent="-514350">
              <a:buFontTx/>
              <a:buAutoNum type="arabicPeriod"/>
            </a:pPr>
            <a:r>
              <a:rPr lang="en-US" sz="2000" dirty="0" smtClean="0"/>
              <a:t>Every child has the right to a wholesome family life that will provide him with love, care and understanding, guidance and counseling, and moral and material security.</a:t>
            </a:r>
          </a:p>
          <a:p>
            <a:pPr marL="457200" indent="-457200">
              <a:buFont typeface="+mj-lt"/>
              <a:buAutoNum type="arabicPeriod"/>
            </a:pPr>
            <a:r>
              <a:rPr lang="en-US" sz="2000" dirty="0" smtClean="0"/>
              <a:t> Ever child has the right to a well-rounded development of his                                                                        personality to the end that he my become a happy, useful, and          active member of society.</a:t>
            </a:r>
          </a:p>
          <a:p>
            <a:pPr marL="457200" indent="-457200">
              <a:buFont typeface="+mj-lt"/>
              <a:buAutoNum type="arabicPeriod"/>
            </a:pPr>
            <a:r>
              <a:rPr lang="en-US" sz="2000" dirty="0" smtClean="0"/>
              <a:t> The </a:t>
            </a:r>
            <a:r>
              <a:rPr lang="en-US" sz="2000" dirty="0" smtClean="0">
                <a:solidFill>
                  <a:srgbClr val="FF0000"/>
                </a:solidFill>
              </a:rPr>
              <a:t>gifted child </a:t>
            </a:r>
            <a:r>
              <a:rPr lang="en-US" sz="2000" dirty="0" smtClean="0"/>
              <a:t>shall  be given the opportunity and encouragement to develop special talents.</a:t>
            </a:r>
          </a:p>
          <a:p>
            <a:pPr marL="457200" indent="-457200">
              <a:buFont typeface="+mj-lt"/>
              <a:buAutoNum type="arabicPeriod"/>
            </a:pPr>
            <a:r>
              <a:rPr lang="en-US" sz="2000" dirty="0" smtClean="0"/>
              <a:t>The  </a:t>
            </a:r>
            <a:r>
              <a:rPr lang="en-US" sz="2000" dirty="0" smtClean="0">
                <a:solidFill>
                  <a:srgbClr val="FF0000"/>
                </a:solidFill>
              </a:rPr>
              <a:t>emotionally disturbed or socially maladjusted child </a:t>
            </a:r>
            <a:r>
              <a:rPr lang="en-US" sz="2000" dirty="0" smtClean="0"/>
              <a:t>shall be treated with sympathy  and understanding, and shall be entitled to treatment and competent care. </a:t>
            </a:r>
          </a:p>
          <a:p>
            <a:pPr marL="457200" indent="-457200">
              <a:buFont typeface="+mj-lt"/>
              <a:buAutoNum type="arabicPeriod"/>
            </a:pPr>
            <a:r>
              <a:rPr lang="en-US" sz="2000" dirty="0" smtClean="0"/>
              <a:t>The </a:t>
            </a:r>
            <a:r>
              <a:rPr lang="en-US" sz="2000" dirty="0" smtClean="0">
                <a:solidFill>
                  <a:srgbClr val="FF0000"/>
                </a:solidFill>
              </a:rPr>
              <a:t>physically or mentally handicapped child </a:t>
            </a:r>
            <a:r>
              <a:rPr lang="en-US" sz="2000" dirty="0" smtClean="0"/>
              <a:t>shall be given treatment, education , and care required by his particular condition.  </a:t>
            </a:r>
          </a:p>
          <a:p>
            <a:pPr marL="514350" indent="-514350">
              <a:buFont typeface="+mj-lt"/>
              <a:buAutoNum type="arabicPeriod"/>
            </a:pPr>
            <a:endParaRPr lang="en-US" sz="2000" dirty="0" smtClean="0"/>
          </a:p>
          <a:p>
            <a:pPr marL="514350" indent="-514350">
              <a:buFontTx/>
              <a:buAutoNum type="arabicPeriod"/>
            </a:pPr>
            <a:endParaRPr lang="en-US" sz="2000" dirty="0" smtClean="0"/>
          </a:p>
          <a:p>
            <a:pPr>
              <a:buFontTx/>
              <a:buNone/>
            </a:pPr>
            <a:endParaRPr lang="en-US" sz="2000" dirty="0" smtClean="0"/>
          </a:p>
        </p:txBody>
      </p:sp>
      <p:sp>
        <p:nvSpPr>
          <p:cNvPr id="3" name="TextBox 2"/>
          <p:cNvSpPr txBox="1"/>
          <p:nvPr/>
        </p:nvSpPr>
        <p:spPr>
          <a:xfrm>
            <a:off x="838200" y="685800"/>
            <a:ext cx="3733800" cy="646331"/>
          </a:xfrm>
          <a:prstGeom prst="rect">
            <a:avLst/>
          </a:prstGeom>
          <a:noFill/>
        </p:spPr>
        <p:txBody>
          <a:bodyPr wrap="square" rtlCol="0">
            <a:spAutoFit/>
          </a:bodyPr>
          <a:lstStyle/>
          <a:p>
            <a:r>
              <a:rPr lang="en-US" sz="3600" dirty="0" smtClean="0">
                <a:solidFill>
                  <a:srgbClr val="C00000"/>
                </a:solidFill>
              </a:rPr>
              <a:t>Children’s Rights</a:t>
            </a:r>
            <a:endParaRPr lang="en-US" sz="2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5122">
                                            <p:txEl>
                                              <p:pRg st="0" end="0"/>
                                            </p:txEl>
                                          </p:spTgt>
                                        </p:tgtEl>
                                        <p:attrNameLst>
                                          <p:attrName>style.visibility</p:attrName>
                                        </p:attrNameLst>
                                      </p:cBhvr>
                                      <p:to>
                                        <p:strVal val="visible"/>
                                      </p:to>
                                    </p:set>
                                    <p:anim calcmode="lin" valueType="num">
                                      <p:cBhvr additive="base">
                                        <p:cTn id="25" dur="2000" fill="hold"/>
                                        <p:tgtEl>
                                          <p:spTgt spid="5122">
                                            <p:txEl>
                                              <p:pRg st="0" end="0"/>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51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5122">
                                            <p:txEl>
                                              <p:pRg st="1" end="1"/>
                                            </p:txEl>
                                          </p:spTgt>
                                        </p:tgtEl>
                                        <p:attrNameLst>
                                          <p:attrName>style.visibility</p:attrName>
                                        </p:attrNameLst>
                                      </p:cBhvr>
                                      <p:to>
                                        <p:strVal val="visible"/>
                                      </p:to>
                                    </p:set>
                                    <p:anim calcmode="lin" valueType="num">
                                      <p:cBhvr additive="base">
                                        <p:cTn id="31" dur="2000" fill="hold"/>
                                        <p:tgtEl>
                                          <p:spTgt spid="5122">
                                            <p:txEl>
                                              <p:pRg st="1" end="1"/>
                                            </p:txEl>
                                          </p:spTgt>
                                        </p:tgtEl>
                                        <p:attrNameLst>
                                          <p:attrName>ppt_x</p:attrName>
                                        </p:attrNameLst>
                                      </p:cBhvr>
                                      <p:tavLst>
                                        <p:tav tm="0">
                                          <p:val>
                                            <p:strVal val="1+#ppt_w/2"/>
                                          </p:val>
                                        </p:tav>
                                        <p:tav tm="100000">
                                          <p:val>
                                            <p:strVal val="#ppt_x"/>
                                          </p:val>
                                        </p:tav>
                                      </p:tavLst>
                                    </p:anim>
                                    <p:anim calcmode="lin" valueType="num">
                                      <p:cBhvr additive="base">
                                        <p:cTn id="32" dur="2000" fill="hold"/>
                                        <p:tgtEl>
                                          <p:spTgt spid="51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2">
                                            <p:txEl>
                                              <p:pRg st="2" end="2"/>
                                            </p:txEl>
                                          </p:spTgt>
                                        </p:tgtEl>
                                        <p:attrNameLst>
                                          <p:attrName>style.visibility</p:attrName>
                                        </p:attrNameLst>
                                      </p:cBhvr>
                                      <p:to>
                                        <p:strVal val="visible"/>
                                      </p:to>
                                    </p:set>
                                    <p:anim calcmode="lin" valueType="num">
                                      <p:cBhvr additive="base">
                                        <p:cTn id="37" dur="2000" fill="hold"/>
                                        <p:tgtEl>
                                          <p:spTgt spid="5122">
                                            <p:txEl>
                                              <p:pRg st="2" end="2"/>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51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5122">
                                            <p:txEl>
                                              <p:pRg st="3" end="3"/>
                                            </p:txEl>
                                          </p:spTgt>
                                        </p:tgtEl>
                                        <p:attrNameLst>
                                          <p:attrName>style.visibility</p:attrName>
                                        </p:attrNameLst>
                                      </p:cBhvr>
                                      <p:to>
                                        <p:strVal val="visible"/>
                                      </p:to>
                                    </p:set>
                                    <p:anim calcmode="lin" valueType="num">
                                      <p:cBhvr additive="base">
                                        <p:cTn id="43" dur="2000" fill="hold"/>
                                        <p:tgtEl>
                                          <p:spTgt spid="5122">
                                            <p:txEl>
                                              <p:pRg st="3" end="3"/>
                                            </p:txEl>
                                          </p:spTgt>
                                        </p:tgtEl>
                                        <p:attrNameLst>
                                          <p:attrName>ppt_x</p:attrName>
                                        </p:attrNameLst>
                                      </p:cBhvr>
                                      <p:tavLst>
                                        <p:tav tm="0">
                                          <p:val>
                                            <p:strVal val="0-#ppt_w/2"/>
                                          </p:val>
                                        </p:tav>
                                        <p:tav tm="100000">
                                          <p:val>
                                            <p:strVal val="#ppt_x"/>
                                          </p:val>
                                        </p:tav>
                                      </p:tavLst>
                                    </p:anim>
                                    <p:anim calcmode="lin" valueType="num">
                                      <p:cBhvr additive="base">
                                        <p:cTn id="44" dur="2000" fill="hold"/>
                                        <p:tgtEl>
                                          <p:spTgt spid="51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5122">
                                            <p:txEl>
                                              <p:pRg st="4" end="4"/>
                                            </p:txEl>
                                          </p:spTgt>
                                        </p:tgtEl>
                                        <p:attrNameLst>
                                          <p:attrName>style.visibility</p:attrName>
                                        </p:attrNameLst>
                                      </p:cBhvr>
                                      <p:to>
                                        <p:strVal val="visible"/>
                                      </p:to>
                                    </p:set>
                                    <p:anim calcmode="lin" valueType="num">
                                      <p:cBhvr additive="base">
                                        <p:cTn id="49" dur="2000" fill="hold"/>
                                        <p:tgtEl>
                                          <p:spTgt spid="5122">
                                            <p:txEl>
                                              <p:pRg st="4" end="4"/>
                                            </p:txEl>
                                          </p:spTgt>
                                        </p:tgtEl>
                                        <p:attrNameLst>
                                          <p:attrName>ppt_x</p:attrName>
                                        </p:attrNameLst>
                                      </p:cBhvr>
                                      <p:tavLst>
                                        <p:tav tm="0">
                                          <p:val>
                                            <p:strVal val="1+#ppt_w/2"/>
                                          </p:val>
                                        </p:tav>
                                        <p:tav tm="100000">
                                          <p:val>
                                            <p:strVal val="#ppt_x"/>
                                          </p:val>
                                        </p:tav>
                                      </p:tavLst>
                                    </p:anim>
                                    <p:anim calcmode="lin" valueType="num">
                                      <p:cBhvr additive="base">
                                        <p:cTn id="50" dur="2000" fill="hold"/>
                                        <p:tgtEl>
                                          <p:spTgt spid="51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122">
                                            <p:txEl>
                                              <p:pRg st="5" end="5"/>
                                            </p:txEl>
                                          </p:spTgt>
                                        </p:tgtEl>
                                        <p:attrNameLst>
                                          <p:attrName>style.visibility</p:attrName>
                                        </p:attrNameLst>
                                      </p:cBhvr>
                                      <p:to>
                                        <p:strVal val="visible"/>
                                      </p:to>
                                    </p:set>
                                    <p:anim calcmode="lin" valueType="num">
                                      <p:cBhvr additive="base">
                                        <p:cTn id="55" dur="2000" fill="hold"/>
                                        <p:tgtEl>
                                          <p:spTgt spid="5122">
                                            <p:txEl>
                                              <p:pRg st="5" end="5"/>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512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uiExpand="1" build="p"/>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800" u="sng" dirty="0" smtClean="0"/>
              <a:t>What are human rights?</a:t>
            </a:r>
            <a:endParaRPr lang="en-US" sz="4800" u="sng" dirty="0"/>
          </a:p>
        </p:txBody>
      </p:sp>
      <p:sp>
        <p:nvSpPr>
          <p:cNvPr id="3" name="Content Placeholder 2"/>
          <p:cNvSpPr>
            <a:spLocks noGrp="1"/>
          </p:cNvSpPr>
          <p:nvPr>
            <p:ph idx="1"/>
          </p:nvPr>
        </p:nvSpPr>
        <p:spPr>
          <a:xfrm>
            <a:off x="381000" y="1295400"/>
            <a:ext cx="8229600" cy="4389120"/>
          </a:xfrm>
        </p:spPr>
        <p:txBody>
          <a:bodyPr>
            <a:normAutofit/>
          </a:bodyPr>
          <a:lstStyle/>
          <a:p>
            <a:pPr algn="just"/>
            <a:r>
              <a:rPr lang="en-US" dirty="0" smtClean="0"/>
              <a:t>The license to do what we please?</a:t>
            </a:r>
          </a:p>
          <a:p>
            <a:pPr algn="just"/>
            <a:r>
              <a:rPr lang="en-US" b="1" dirty="0" smtClean="0"/>
              <a:t>Human rights</a:t>
            </a:r>
            <a:r>
              <a:rPr lang="en-US" dirty="0" smtClean="0"/>
              <a:t> are “</a:t>
            </a:r>
            <a:r>
              <a:rPr lang="en-US" u="sng" dirty="0" smtClean="0">
                <a:solidFill>
                  <a:schemeClr val="accent1">
                    <a:lumMod val="50000"/>
                  </a:schemeClr>
                </a:solidFill>
              </a:rPr>
              <a:t>rights</a:t>
            </a:r>
            <a:r>
              <a:rPr lang="en-US" dirty="0" smtClean="0"/>
              <a:t> and </a:t>
            </a:r>
            <a:r>
              <a:rPr lang="en-US" u="sng" dirty="0" smtClean="0">
                <a:solidFill>
                  <a:schemeClr val="accent1">
                    <a:lumMod val="50000"/>
                  </a:schemeClr>
                </a:solidFill>
              </a:rPr>
              <a:t>freedom</a:t>
            </a:r>
            <a:r>
              <a:rPr lang="en-US" dirty="0" smtClean="0"/>
              <a:t> to which all humans are entitled.</a:t>
            </a:r>
          </a:p>
          <a:p>
            <a:pPr algn="just"/>
            <a:r>
              <a:rPr lang="en-US" dirty="0" smtClean="0"/>
              <a:t>Human rights are rights inherent to all human beings, whatever our nationality, place of residence, sex, national or ethnic origin, colour, religion, language, or any other status. We are all equally entitled to our human rights without discrimination.</a:t>
            </a:r>
          </a:p>
        </p:txBody>
      </p:sp>
      <p:pic>
        <p:nvPicPr>
          <p:cNvPr id="2050" name="Picture 2" descr="C:\Users\LovelyBaby\Pictures\images.jpg"/>
          <p:cNvPicPr>
            <a:picLocks noChangeAspect="1" noChangeArrowheads="1"/>
          </p:cNvPicPr>
          <p:nvPr/>
        </p:nvPicPr>
        <p:blipFill>
          <a:blip r:embed="rId2" cstate="print"/>
          <a:srcRect/>
          <a:stretch>
            <a:fillRect/>
          </a:stretch>
        </p:blipFill>
        <p:spPr bwMode="auto">
          <a:xfrm>
            <a:off x="3048000" y="4724400"/>
            <a:ext cx="3581400" cy="18383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70">
                                          <p:stCondLst>
                                            <p:cond delay="0"/>
                                          </p:stCondLst>
                                        </p:cTn>
                                        <p:tgtEl>
                                          <p:spTgt spid="2"/>
                                        </p:tgtEl>
                                      </p:cBhvr>
                                    </p:animEffect>
                                    <p:anim calcmode="lin" valueType="num">
                                      <p:cBhvr>
                                        <p:cTn id="8" dur="2733"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2"/>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2"/>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2"/>
                                        </p:tgtEl>
                                        <p:attrNameLst>
                                          <p:attrName>ppt_y</p:attrName>
                                        </p:attrNameLst>
                                      </p:cBhvr>
                                      <p:tavLst>
                                        <p:tav tm="0" fmla="#ppt_y-sin(pi*$)/81">
                                          <p:val>
                                            <p:fltVal val="0"/>
                                          </p:val>
                                        </p:tav>
                                        <p:tav tm="100000">
                                          <p:val>
                                            <p:fltVal val="1"/>
                                          </p:val>
                                        </p:tav>
                                      </p:tavLst>
                                    </p:anim>
                                    <p:animScale>
                                      <p:cBhvr>
                                        <p:cTn id="13" dur="39">
                                          <p:stCondLst>
                                            <p:cond delay="975"/>
                                          </p:stCondLst>
                                        </p:cTn>
                                        <p:tgtEl>
                                          <p:spTgt spid="2"/>
                                        </p:tgtEl>
                                      </p:cBhvr>
                                      <p:to x="100000" y="60000"/>
                                    </p:animScale>
                                    <p:animScale>
                                      <p:cBhvr>
                                        <p:cTn id="14" dur="249" decel="50000">
                                          <p:stCondLst>
                                            <p:cond delay="1014"/>
                                          </p:stCondLst>
                                        </p:cTn>
                                        <p:tgtEl>
                                          <p:spTgt spid="2"/>
                                        </p:tgtEl>
                                      </p:cBhvr>
                                      <p:to x="100000" y="100000"/>
                                    </p:animScale>
                                    <p:animScale>
                                      <p:cBhvr>
                                        <p:cTn id="15" dur="39">
                                          <p:stCondLst>
                                            <p:cond delay="1968"/>
                                          </p:stCondLst>
                                        </p:cTn>
                                        <p:tgtEl>
                                          <p:spTgt spid="2"/>
                                        </p:tgtEl>
                                      </p:cBhvr>
                                      <p:to x="100000" y="80000"/>
                                    </p:animScale>
                                    <p:animScale>
                                      <p:cBhvr>
                                        <p:cTn id="16" dur="249" decel="50000">
                                          <p:stCondLst>
                                            <p:cond delay="2007"/>
                                          </p:stCondLst>
                                        </p:cTn>
                                        <p:tgtEl>
                                          <p:spTgt spid="2"/>
                                        </p:tgtEl>
                                      </p:cBhvr>
                                      <p:to x="100000" y="100000"/>
                                    </p:animScale>
                                    <p:animScale>
                                      <p:cBhvr>
                                        <p:cTn id="17" dur="39">
                                          <p:stCondLst>
                                            <p:cond delay="2463"/>
                                          </p:stCondLst>
                                        </p:cTn>
                                        <p:tgtEl>
                                          <p:spTgt spid="2"/>
                                        </p:tgtEl>
                                      </p:cBhvr>
                                      <p:to x="100000" y="90000"/>
                                    </p:animScale>
                                    <p:animScale>
                                      <p:cBhvr>
                                        <p:cTn id="18" dur="249" decel="50000">
                                          <p:stCondLst>
                                            <p:cond delay="2502"/>
                                          </p:stCondLst>
                                        </p:cTn>
                                        <p:tgtEl>
                                          <p:spTgt spid="2"/>
                                        </p:tgtEl>
                                      </p:cBhvr>
                                      <p:to x="100000" y="100000"/>
                                    </p:animScale>
                                    <p:animScale>
                                      <p:cBhvr>
                                        <p:cTn id="19" dur="39">
                                          <p:stCondLst>
                                            <p:cond delay="2712"/>
                                          </p:stCondLst>
                                        </p:cTn>
                                        <p:tgtEl>
                                          <p:spTgt spid="2"/>
                                        </p:tgtEl>
                                      </p:cBhvr>
                                      <p:to x="100000" y="95000"/>
                                    </p:animScale>
                                    <p:animScale>
                                      <p:cBhvr>
                                        <p:cTn id="20" dur="249" decel="50000">
                                          <p:stCondLst>
                                            <p:cond delay="2751"/>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animEffect transition="in" filter="diamond(in)">
                                      <p:cBhvr>
                                        <p:cTn id="25" dur="2000"/>
                                        <p:tgtEl>
                                          <p:spTgt spid="2050"/>
                                        </p:tgtEl>
                                      </p:cBhvr>
                                    </p:animEffect>
                                  </p:childTnLst>
                                </p:cTn>
                              </p:par>
                            </p:childTnLst>
                          </p:cTn>
                        </p:par>
                        <p:par>
                          <p:cTn id="26" fill="hold">
                            <p:stCondLst>
                              <p:cond delay="2000"/>
                            </p:stCondLst>
                            <p:childTnLst>
                              <p:par>
                                <p:cTn id="27" presetID="7" presetClass="entr" presetSubtype="8" fill="hold" nodeType="after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 calcmode="lin" valueType="num">
                                      <p:cBhvr additive="base">
                                        <p:cTn id="29"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7" presetClass="entr" presetSubtype="8"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 calcmode="lin" valueType="num">
                                      <p:cBhvr additive="base">
                                        <p:cTn id="35" dur="2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36" dur="2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7" presetClass="entr" presetSubtype="8"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additive="base">
                                        <p:cTn id="41" dur="2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42"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838200" y="685800"/>
            <a:ext cx="7620000" cy="6019800"/>
          </a:xfrm>
        </p:spPr>
        <p:txBody>
          <a:bodyPr>
            <a:normAutofit lnSpcReduction="10000"/>
          </a:bodyPr>
          <a:lstStyle/>
          <a:p>
            <a:pPr eaLnBrk="1" hangingPunct="1">
              <a:buFontTx/>
              <a:buNone/>
              <a:defRPr/>
            </a:pPr>
            <a:r>
              <a:rPr lang="en-US" sz="2000" dirty="0" smtClean="0">
                <a:latin typeface="+mj-lt"/>
              </a:rPr>
              <a:t>4. Every child has the right to a balanced diet, adequate clothing, sufficient shelter, proper medical attention, and all the basic physical requirements of a healthy and vigorous life.</a:t>
            </a:r>
          </a:p>
          <a:p>
            <a:pPr eaLnBrk="1" hangingPunct="1">
              <a:buFontTx/>
              <a:buNone/>
              <a:defRPr/>
            </a:pPr>
            <a:r>
              <a:rPr lang="en-US" sz="2000" dirty="0" smtClean="0">
                <a:latin typeface="+mj-lt"/>
              </a:rPr>
              <a:t>5. Every child has the right to be brought up in an atmosphere of morality and rectitude for the enrichment and the strengthening of his character.</a:t>
            </a:r>
          </a:p>
          <a:p>
            <a:pPr eaLnBrk="1" hangingPunct="1">
              <a:buFontTx/>
              <a:buNone/>
              <a:defRPr/>
            </a:pPr>
            <a:r>
              <a:rPr lang="en-US" sz="2000" dirty="0" smtClean="0">
                <a:latin typeface="+mj-lt"/>
              </a:rPr>
              <a:t>6. Every child has the right to an education commensurate with his abilities and to the  development of his skills for the improvement of his capacity for service to himself  and to his fellowmen.</a:t>
            </a:r>
          </a:p>
          <a:p>
            <a:pPr>
              <a:buNone/>
            </a:pPr>
            <a:r>
              <a:rPr lang="en-US" sz="2000" dirty="0" smtClean="0">
                <a:latin typeface="+mj-lt"/>
              </a:rPr>
              <a:t> </a:t>
            </a:r>
            <a:r>
              <a:rPr lang="en-US" sz="2000" dirty="0" smtClean="0"/>
              <a:t>7. Every child has the right to full opportunities for safe and wholesome recreation and activities, individual as well as social, for the wholesome use of his leisure hours.</a:t>
            </a:r>
          </a:p>
          <a:p>
            <a:pPr>
              <a:buNone/>
            </a:pPr>
            <a:r>
              <a:rPr lang="en-US" sz="2000" dirty="0" smtClean="0"/>
              <a:t>8. Every child has the right to protection against exploitation, improper influences, hazards, and other conditions pr circumstances prejudicial to his physical, mental, emotional, social, and moral development.</a:t>
            </a:r>
          </a:p>
          <a:p>
            <a:pPr>
              <a:buNone/>
            </a:pPr>
            <a:r>
              <a:rPr lang="en-US" sz="2000" dirty="0" smtClean="0"/>
              <a:t>9. Every child has the right to live in a community and a society  that can  offer him an environment free from pernicious influences and conducive  to the promotion of his  health and cultivation of his desirable traits and attributes.</a:t>
            </a:r>
          </a:p>
          <a:p>
            <a:pPr eaLnBrk="1" hangingPunct="1">
              <a:buFontTx/>
              <a:buNone/>
              <a:defRPr/>
            </a:pPr>
            <a:endParaRPr lang="en-US" sz="2000" dirty="0" smtClean="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2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51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20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2000" fill="hold"/>
                                        <p:tgtEl>
                                          <p:spTgt spid="5123">
                                            <p:txEl>
                                              <p:pRg st="2" end="2"/>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5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2000" fill="hold"/>
                                        <p:tgtEl>
                                          <p:spTgt spid="5123">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5123">
                                            <p:txEl>
                                              <p:pRg st="4" end="4"/>
                                            </p:txEl>
                                          </p:spTgt>
                                        </p:tgtEl>
                                        <p:attrNameLst>
                                          <p:attrName>style.visibility</p:attrName>
                                        </p:attrNameLst>
                                      </p:cBhvr>
                                      <p:to>
                                        <p:strVal val="visible"/>
                                      </p:to>
                                    </p:set>
                                    <p:anim calcmode="lin" valueType="num">
                                      <p:cBhvr additive="base">
                                        <p:cTn id="31" dur="2000" fill="hold"/>
                                        <p:tgtEl>
                                          <p:spTgt spid="5123">
                                            <p:txEl>
                                              <p:pRg st="4" end="4"/>
                                            </p:txEl>
                                          </p:spTgt>
                                        </p:tgtEl>
                                        <p:attrNameLst>
                                          <p:attrName>ppt_x</p:attrName>
                                        </p:attrNameLst>
                                      </p:cBhvr>
                                      <p:tavLst>
                                        <p:tav tm="0">
                                          <p:val>
                                            <p:strVal val="1+#ppt_w/2"/>
                                          </p:val>
                                        </p:tav>
                                        <p:tav tm="100000">
                                          <p:val>
                                            <p:strVal val="#ppt_x"/>
                                          </p:val>
                                        </p:tav>
                                      </p:tavLst>
                                    </p:anim>
                                    <p:anim calcmode="lin" valueType="num">
                                      <p:cBhvr additive="base">
                                        <p:cTn id="32" dur="20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3">
                                            <p:txEl>
                                              <p:pRg st="5" end="5"/>
                                            </p:txEl>
                                          </p:spTgt>
                                        </p:tgtEl>
                                        <p:attrNameLst>
                                          <p:attrName>style.visibility</p:attrName>
                                        </p:attrNameLst>
                                      </p:cBhvr>
                                      <p:to>
                                        <p:strVal val="visible"/>
                                      </p:to>
                                    </p:set>
                                    <p:anim calcmode="lin" valueType="num">
                                      <p:cBhvr additive="base">
                                        <p:cTn id="37" dur="20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1066800" y="457200"/>
            <a:ext cx="7696200" cy="6019800"/>
          </a:xfrm>
        </p:spPr>
        <p:txBody>
          <a:bodyPr>
            <a:normAutofit fontScale="92500"/>
          </a:bodyPr>
          <a:lstStyle/>
          <a:p>
            <a:pPr>
              <a:buFontTx/>
              <a:buNone/>
            </a:pPr>
            <a:r>
              <a:rPr lang="en-US" sz="2600" dirty="0" smtClean="0"/>
              <a:t>10. Every child has the right to the care, assistance, and protection of the State, particularly when his parents or guardians fail or are unable to provide him with his fundamental needs  for growth, development, and improvement.</a:t>
            </a:r>
          </a:p>
          <a:p>
            <a:pPr>
              <a:buFontTx/>
              <a:buNone/>
            </a:pPr>
            <a:r>
              <a:rPr lang="en-US" sz="2600" dirty="0" smtClean="0"/>
              <a:t>11. Every child has the right to an efficient and honest government that will deepen his faith in democracy  and inspire him with the morality of the constituted authorities both in their public  and private lives. </a:t>
            </a:r>
          </a:p>
          <a:p>
            <a:pPr>
              <a:buFontTx/>
              <a:buNone/>
            </a:pPr>
            <a:r>
              <a:rPr lang="en-US" sz="2600" dirty="0" smtClean="0"/>
              <a:t>12. Every child has the right to grow up  as a free individual, in an atmosphere of peace, understanding, tolerance, and universal  brotherhood, and with the determination to contribute his share in the building of a better world.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2000" fill="hold"/>
                                        <p:tgtEl>
                                          <p:spTgt spid="9218">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92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2000" fill="hold"/>
                                        <p:tgtEl>
                                          <p:spTgt spid="9218">
                                            <p:txEl>
                                              <p:pRg st="1" end="1"/>
                                            </p:txEl>
                                          </p:spTgt>
                                        </p:tgtEl>
                                        <p:attrNameLst>
                                          <p:attrName>ppt_x</p:attrName>
                                        </p:attrNameLst>
                                      </p:cBhvr>
                                      <p:tavLst>
                                        <p:tav tm="0">
                                          <p:val>
                                            <p:strVal val="0-#ppt_w/2"/>
                                          </p:val>
                                        </p:tav>
                                        <p:tav tm="100000">
                                          <p:val>
                                            <p:strVal val="#ppt_x"/>
                                          </p:val>
                                        </p:tav>
                                      </p:tavLst>
                                    </p:anim>
                                    <p:anim calcmode="lin" valueType="num">
                                      <p:cBhvr additive="base">
                                        <p:cTn id="14" dur="2000" fill="hold"/>
                                        <p:tgtEl>
                                          <p:spTgt spid="92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8" fill="hold" grpId="0"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 calcmode="lin" valueType="num">
                                      <p:cBhvr additive="base">
                                        <p:cTn id="19" dur="2000" fill="hold"/>
                                        <p:tgtEl>
                                          <p:spTgt spid="9218">
                                            <p:txEl>
                                              <p:pRg st="2" end="2"/>
                                            </p:txEl>
                                          </p:spTgt>
                                        </p:tgtEl>
                                        <p:attrNameLst>
                                          <p:attrName>ppt_x</p:attrName>
                                        </p:attrNameLst>
                                      </p:cBhvr>
                                      <p:tavLst>
                                        <p:tav tm="0">
                                          <p:val>
                                            <p:strVal val="0-#ppt_w/2"/>
                                          </p:val>
                                        </p:tav>
                                        <p:tav tm="100000">
                                          <p:val>
                                            <p:strVal val="#ppt_x"/>
                                          </p:val>
                                        </p:tav>
                                      </p:tavLst>
                                    </p:anim>
                                    <p:anim calcmode="lin" valueType="num">
                                      <p:cBhvr additive="base">
                                        <p:cTn id="20" dur="2000" fill="hold"/>
                                        <p:tgtEl>
                                          <p:spTgt spid="921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1161288"/>
          </a:xfrm>
        </p:spPr>
        <p:txBody>
          <a:bodyPr/>
          <a:lstStyle/>
          <a:p>
            <a:r>
              <a:rPr lang="en-US" dirty="0" smtClean="0">
                <a:solidFill>
                  <a:schemeClr val="tx1"/>
                </a:solidFill>
              </a:rPr>
              <a:t>Women’s Rights</a:t>
            </a:r>
            <a:endParaRPr lang="en-US" dirty="0">
              <a:solidFill>
                <a:schemeClr val="tx1"/>
              </a:solidFill>
            </a:endParaRPr>
          </a:p>
        </p:txBody>
      </p:sp>
      <p:sp>
        <p:nvSpPr>
          <p:cNvPr id="3" name="Content Placeholder 2"/>
          <p:cNvSpPr>
            <a:spLocks noGrp="1"/>
          </p:cNvSpPr>
          <p:nvPr>
            <p:ph idx="1"/>
          </p:nvPr>
        </p:nvSpPr>
        <p:spPr>
          <a:xfrm>
            <a:off x="304800" y="1600201"/>
            <a:ext cx="8077200" cy="3429000"/>
          </a:xfrm>
        </p:spPr>
        <p:txBody>
          <a:bodyPr>
            <a:normAutofit/>
          </a:bodyPr>
          <a:lstStyle/>
          <a:p>
            <a:r>
              <a:rPr lang="en-US" sz="2800" b="1" dirty="0" smtClean="0"/>
              <a:t>2010 UN Entity for Gender Equality and Empowerment of Women  (UNWomen.org)</a:t>
            </a:r>
          </a:p>
          <a:p>
            <a:pPr lvl="1"/>
            <a:r>
              <a:rPr lang="en-US" sz="2000" dirty="0" smtClean="0"/>
              <a:t>Grounded in a vision of equality, works for the:</a:t>
            </a:r>
          </a:p>
          <a:p>
            <a:pPr lvl="2"/>
            <a:r>
              <a:rPr lang="en-US" sz="2000" dirty="0" smtClean="0"/>
              <a:t>elimination of discrimination against women and girls;</a:t>
            </a:r>
          </a:p>
          <a:p>
            <a:pPr lvl="2"/>
            <a:r>
              <a:rPr lang="en-US" sz="2000" dirty="0" smtClean="0"/>
              <a:t>empowerment of women; and</a:t>
            </a:r>
          </a:p>
          <a:p>
            <a:pPr lvl="2"/>
            <a:r>
              <a:rPr lang="en-US" sz="2000" dirty="0" smtClean="0"/>
              <a:t>achievement of equality between women and men as partners and beneficiaries of development, human rights, humanitarian action and peace and security.</a:t>
            </a:r>
          </a:p>
          <a:p>
            <a:pPr>
              <a:buNone/>
            </a:pPr>
            <a:endParaRPr lang="en-US" b="1" dirty="0" smtClean="0">
              <a:solidFill>
                <a:srgbClr val="CC3399"/>
              </a:solidFill>
            </a:endParaRPr>
          </a:p>
          <a:p>
            <a:endParaRPr lang="en-US" b="1" dirty="0" smtClean="0">
              <a:solidFill>
                <a:srgbClr val="CC33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3000"/>
                                        <p:tgtEl>
                                          <p:spTgt spid="3">
                                            <p:txEl>
                                              <p:pRg st="0" end="0"/>
                                            </p:txEl>
                                          </p:spTgt>
                                        </p:tgtEl>
                                      </p:cBhvr>
                                    </p:animEffect>
                                  </p:childTnLst>
                                </p:cTn>
                              </p:par>
                            </p:childTnLst>
                          </p:cTn>
                        </p:par>
                        <p:par>
                          <p:cTn id="8" fill="hold">
                            <p:stCondLst>
                              <p:cond delay="30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3000"/>
                                        <p:tgtEl>
                                          <p:spTgt spid="3">
                                            <p:txEl>
                                              <p:pRg st="1" end="1"/>
                                            </p:txEl>
                                          </p:spTgt>
                                        </p:tgtEl>
                                      </p:cBhvr>
                                    </p:animEffect>
                                  </p:childTnLst>
                                </p:cTn>
                              </p:par>
                            </p:childTnLst>
                          </p:cTn>
                        </p:par>
                        <p:par>
                          <p:cTn id="12" fill="hold">
                            <p:stCondLst>
                              <p:cond delay="6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3000"/>
                                        <p:tgtEl>
                                          <p:spTgt spid="3">
                                            <p:txEl>
                                              <p:pRg st="2" end="2"/>
                                            </p:txEl>
                                          </p:spTgt>
                                        </p:tgtEl>
                                      </p:cBhvr>
                                    </p:animEffect>
                                  </p:childTnLst>
                                </p:cTn>
                              </p:par>
                            </p:childTnLst>
                          </p:cTn>
                        </p:par>
                        <p:par>
                          <p:cTn id="16" fill="hold">
                            <p:stCondLst>
                              <p:cond delay="90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3000"/>
                                        <p:tgtEl>
                                          <p:spTgt spid="3">
                                            <p:txEl>
                                              <p:pRg st="3" end="3"/>
                                            </p:txEl>
                                          </p:spTgt>
                                        </p:tgtEl>
                                      </p:cBhvr>
                                    </p:animEffect>
                                  </p:childTnLst>
                                </p:cTn>
                              </p:par>
                            </p:childTnLst>
                          </p:cTn>
                        </p:par>
                        <p:par>
                          <p:cTn id="20" fill="hold">
                            <p:stCondLst>
                              <p:cond delay="1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3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solidFill>
                  <a:schemeClr val="tx1"/>
                </a:solidFill>
              </a:rPr>
              <a:t>Women’s Rights</a:t>
            </a:r>
            <a:endParaRPr lang="en-US" dirty="0">
              <a:solidFill>
                <a:schemeClr val="tx1"/>
              </a:solidFill>
            </a:endParaRPr>
          </a:p>
        </p:txBody>
      </p:sp>
      <p:sp>
        <p:nvSpPr>
          <p:cNvPr id="3" name="Content Placeholder 2"/>
          <p:cNvSpPr>
            <a:spLocks noGrp="1"/>
          </p:cNvSpPr>
          <p:nvPr>
            <p:ph idx="1"/>
          </p:nvPr>
        </p:nvSpPr>
        <p:spPr>
          <a:xfrm>
            <a:off x="533400" y="1828800"/>
            <a:ext cx="8229600" cy="4389120"/>
          </a:xfrm>
          <a:solidFill>
            <a:schemeClr val="bg1"/>
          </a:solidFill>
        </p:spPr>
        <p:txBody>
          <a:bodyPr/>
          <a:lstStyle/>
          <a:p>
            <a:r>
              <a:rPr lang="en-US" b="1" dirty="0" smtClean="0"/>
              <a:t>Commission on the Status of Women- </a:t>
            </a:r>
            <a:r>
              <a:rPr lang="en-US" dirty="0" smtClean="0"/>
              <a:t>has elaborated international guidelines and laws for women’s equality and non-discrimination</a:t>
            </a:r>
          </a:p>
          <a:p>
            <a:pPr lvl="1"/>
            <a:r>
              <a:rPr lang="en-US" dirty="0" smtClean="0"/>
              <a:t>1979 Convention on the Elimination of Discrimination against Women</a:t>
            </a:r>
          </a:p>
          <a:p>
            <a:r>
              <a:rPr lang="en-US" b="1" dirty="0" smtClean="0"/>
              <a:t>Committee on the Elimination of Discrimination against Women (CEDAW)</a:t>
            </a:r>
            <a:endParaRPr lang="en-US" dirty="0" smtClean="0"/>
          </a:p>
          <a:p>
            <a:pPr lvl="1"/>
            <a:r>
              <a:rPr lang="en-US" dirty="0" smtClean="0"/>
              <a:t>monitors the 1979 Convention, considers reports, assesses progress, etc.</a:t>
            </a:r>
            <a:endParaRPr lang="en-US" b="1"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2000" fill="hold"/>
                                        <p:tgtEl>
                                          <p:spTgt spid="3">
                                            <p:bg/>
                                          </p:spTgt>
                                        </p:tgtEl>
                                        <p:attrNameLst>
                                          <p:attrName>ppt_x</p:attrName>
                                        </p:attrNameLst>
                                      </p:cBhvr>
                                      <p:tavLst>
                                        <p:tav tm="0">
                                          <p:val>
                                            <p:strVal val="#ppt_x"/>
                                          </p:val>
                                        </p:tav>
                                        <p:tav tm="100000">
                                          <p:val>
                                            <p:strVal val="#ppt_x"/>
                                          </p:val>
                                        </p:tav>
                                      </p:tavLst>
                                    </p:anim>
                                    <p:anim calcmode="lin" valueType="num">
                                      <p:cBhvr additive="base">
                                        <p:cTn id="8" dur="20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solidFill>
                  <a:srgbClr val="CC3399"/>
                </a:solidFill>
              </a:rPr>
              <a:t>Women in National Parliaments</a:t>
            </a:r>
            <a:endParaRPr lang="en-US" dirty="0">
              <a:solidFill>
                <a:srgbClr val="CC3399"/>
              </a:solidFill>
            </a:endParaRP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edge">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p:txBody>
          <a:bodyPr/>
          <a:lstStyle/>
          <a:p>
            <a:r>
              <a:rPr lang="en-US" dirty="0">
                <a:latin typeface="Times New Roman" pitchFamily="80" charset="0"/>
              </a:rPr>
              <a:t>This happens because of religious beliefs, poverty, and racism. In Africa the problem is mostly because of poverty. In South America the problem is poverty and racism. In Asia the problem is poverty and beliefs. And in the Middle East the problem is racism and religious beliefs. </a:t>
            </a:r>
          </a:p>
          <a:p>
            <a:pPr>
              <a:buFont typeface="Wingdings" pitchFamily="2" charset="2"/>
              <a:buNone/>
            </a:pPr>
            <a:endParaRPr lang="en-US" dirty="0"/>
          </a:p>
        </p:txBody>
      </p:sp>
      <p:sp>
        <p:nvSpPr>
          <p:cNvPr id="4" name="TextBox 3"/>
          <p:cNvSpPr txBox="1"/>
          <p:nvPr/>
        </p:nvSpPr>
        <p:spPr>
          <a:xfrm>
            <a:off x="1371600" y="685800"/>
            <a:ext cx="6629400" cy="707886"/>
          </a:xfrm>
          <a:prstGeom prst="rect">
            <a:avLst/>
          </a:prstGeom>
          <a:noFill/>
        </p:spPr>
        <p:txBody>
          <a:bodyPr wrap="square" rtlCol="0">
            <a:spAutoFit/>
          </a:bodyPr>
          <a:lstStyle/>
          <a:p>
            <a:pPr algn="ctr"/>
            <a:r>
              <a:rPr lang="en-US" sz="4000" dirty="0" smtClean="0">
                <a:solidFill>
                  <a:srgbClr val="C00000"/>
                </a:solidFill>
              </a:rPr>
              <a:t>What causes this issue?</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1+#ppt_w/2"/>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27">
                                            <p:txEl>
                                              <p:pRg st="0" end="0"/>
                                            </p:txEl>
                                          </p:spTgt>
                                        </p:tgtEl>
                                        <p:attrNameLst>
                                          <p:attrName>style.visibility</p:attrName>
                                        </p:attrNameLst>
                                      </p:cBhvr>
                                      <p:to>
                                        <p:strVal val="visible"/>
                                      </p:to>
                                    </p:set>
                                    <p:animEffect transition="in" filter="blinds(horizontal)">
                                      <p:cBhvr>
                                        <p:cTn id="13" dur="2000"/>
                                        <p:tgtEl>
                                          <p:spTgt spid="10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457200" y="2468880"/>
            <a:ext cx="8229600" cy="4389120"/>
          </a:xfrm>
        </p:spPr>
        <p:txBody>
          <a:bodyPr/>
          <a:lstStyle/>
          <a:p>
            <a:pPr>
              <a:lnSpc>
                <a:spcPct val="90000"/>
              </a:lnSpc>
            </a:pPr>
            <a:r>
              <a:rPr lang="en-US" sz="2400" dirty="0">
                <a:latin typeface="Times New Roman" pitchFamily="80" charset="0"/>
              </a:rPr>
              <a:t> The main countries with human rights problems are in the Middle East. In some countries, women aren</a:t>
            </a:r>
            <a:r>
              <a:rPr lang="en-US" sz="2400" dirty="0">
                <a:latin typeface="Tahoma"/>
              </a:rPr>
              <a:t>’</a:t>
            </a:r>
            <a:r>
              <a:rPr lang="en-US" sz="2400" dirty="0">
                <a:latin typeface="Times New Roman" pitchFamily="80" charset="0"/>
              </a:rPr>
              <a:t>t even allowed to drive! There are also smaller problems all over the world that involve human rights. The UN is also involved because they are trying to help these people without equal rights so that they will have their rights. The people who make the rules in countries so that not everyone has equal rights are involved because they are the cause of the problem of people having fewer rights than others.</a:t>
            </a:r>
          </a:p>
          <a:p>
            <a:pPr>
              <a:lnSpc>
                <a:spcPct val="90000"/>
              </a:lnSpc>
              <a:buFont typeface="Wingdings" pitchFamily="2" charset="2"/>
              <a:buNone/>
            </a:pPr>
            <a:endParaRPr lang="en-US" sz="2800" dirty="0"/>
          </a:p>
        </p:txBody>
      </p:sp>
      <p:sp>
        <p:nvSpPr>
          <p:cNvPr id="10244" name="WordArt 4"/>
          <p:cNvSpPr>
            <a:spLocks noChangeArrowheads="1" noChangeShapeType="1" noTextEdit="1"/>
          </p:cNvSpPr>
          <p:nvPr/>
        </p:nvSpPr>
        <p:spPr bwMode="auto">
          <a:xfrm>
            <a:off x="3810000" y="762000"/>
            <a:ext cx="3949700" cy="622300"/>
          </a:xfrm>
          <a:prstGeom prst="rect">
            <a:avLst/>
          </a:prstGeom>
        </p:spPr>
        <p:txBody>
          <a:bodyPr wrap="none" fromWordArt="1">
            <a:prstTxWarp prst="textPlain">
              <a:avLst>
                <a:gd name="adj" fmla="val 50000"/>
              </a:avLst>
            </a:prstTxWarp>
          </a:bodyPr>
          <a:lstStyle/>
          <a:p>
            <a:pPr algn="ctr"/>
            <a:endParaRPr lang="en-US" sz="4400" kern="10" dirty="0">
              <a:ln w="9525">
                <a:solidFill>
                  <a:srgbClr val="008000"/>
                </a:solidFill>
                <a:round/>
                <a:headEnd/>
                <a:tailEnd/>
              </a:ln>
              <a:gradFill rotWithShape="0">
                <a:gsLst>
                  <a:gs pos="0">
                    <a:srgbClr val="FF3399"/>
                  </a:gs>
                  <a:gs pos="25000">
                    <a:srgbClr val="FF6633"/>
                  </a:gs>
                  <a:gs pos="50000">
                    <a:srgbClr val="FFFF00"/>
                  </a:gs>
                  <a:gs pos="75000">
                    <a:srgbClr val="01A78F"/>
                  </a:gs>
                  <a:gs pos="100000">
                    <a:srgbClr val="3366FF"/>
                  </a:gs>
                </a:gsLst>
                <a:lin ang="5400000" scaled="1"/>
              </a:gradFill>
              <a:effectLst>
                <a:outerShdw dist="563972" dir="14049741" sx="125000" sy="125000" algn="tl" rotWithShape="0">
                  <a:srgbClr val="C7DFD3"/>
                </a:outerShdw>
              </a:effectLst>
              <a:latin typeface="Times New Roman"/>
              <a:cs typeface="Times New Roman"/>
            </a:endParaRPr>
          </a:p>
        </p:txBody>
      </p:sp>
      <p:pic>
        <p:nvPicPr>
          <p:cNvPr id="10245" name="Picture 5"/>
          <p:cNvPicPr>
            <a:picLocks noChangeAspect="1" noChangeArrowheads="1"/>
          </p:cNvPicPr>
          <p:nvPr/>
        </p:nvPicPr>
        <p:blipFill>
          <a:blip r:embed="rId3"/>
          <a:srcRect/>
          <a:stretch>
            <a:fillRect/>
          </a:stretch>
        </p:blipFill>
        <p:spPr bwMode="auto">
          <a:xfrm>
            <a:off x="533400" y="152400"/>
            <a:ext cx="1905000" cy="1873250"/>
          </a:xfrm>
          <a:prstGeom prst="rect">
            <a:avLst/>
          </a:prstGeom>
          <a:noFill/>
          <a:ln w="9525">
            <a:noFill/>
            <a:miter lim="800000"/>
            <a:headEnd/>
            <a:tailEnd/>
          </a:ln>
          <a:effectLst/>
        </p:spPr>
      </p:pic>
      <p:sp>
        <p:nvSpPr>
          <p:cNvPr id="5" name="TextBox 4"/>
          <p:cNvSpPr txBox="1"/>
          <p:nvPr/>
        </p:nvSpPr>
        <p:spPr>
          <a:xfrm>
            <a:off x="3505200" y="838200"/>
            <a:ext cx="4572000" cy="769441"/>
          </a:xfrm>
          <a:prstGeom prst="rect">
            <a:avLst/>
          </a:prstGeom>
          <a:noFill/>
        </p:spPr>
        <p:txBody>
          <a:bodyPr wrap="square" rtlCol="0">
            <a:spAutoFit/>
          </a:bodyPr>
          <a:lstStyle/>
          <a:p>
            <a:pPr algn="ctr"/>
            <a:r>
              <a:rPr lang="en-US" sz="4400" dirty="0" smtClean="0">
                <a:solidFill>
                  <a:srgbClr val="C00000"/>
                </a:solidFill>
              </a:rPr>
              <a:t>Who is involved?</a:t>
            </a:r>
            <a:endParaRPr lang="en-US" sz="44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Effect transition="in" filter="fade">
                                      <p:cBhvr>
                                        <p:cTn id="7" dur="2000"/>
                                        <p:tgtEl>
                                          <p:spTgt spid="10245"/>
                                        </p:tgtEl>
                                      </p:cBhvr>
                                    </p:animEffect>
                                    <p:anim calcmode="lin" valueType="num">
                                      <p:cBhvr>
                                        <p:cTn id="8" dur="2000" fill="hold"/>
                                        <p:tgtEl>
                                          <p:spTgt spid="10245"/>
                                        </p:tgtEl>
                                        <p:attrNameLst>
                                          <p:attrName>style.rotation</p:attrName>
                                        </p:attrNameLst>
                                      </p:cBhvr>
                                      <p:tavLst>
                                        <p:tav tm="0">
                                          <p:val>
                                            <p:fltVal val="720"/>
                                          </p:val>
                                        </p:tav>
                                        <p:tav tm="100000">
                                          <p:val>
                                            <p:fltVal val="0"/>
                                          </p:val>
                                        </p:tav>
                                      </p:tavLst>
                                    </p:anim>
                                    <p:anim calcmode="lin" valueType="num">
                                      <p:cBhvr>
                                        <p:cTn id="9" dur="2000" fill="hold"/>
                                        <p:tgtEl>
                                          <p:spTgt spid="10245"/>
                                        </p:tgtEl>
                                        <p:attrNameLst>
                                          <p:attrName>ppt_h</p:attrName>
                                        </p:attrNameLst>
                                      </p:cBhvr>
                                      <p:tavLst>
                                        <p:tav tm="0">
                                          <p:val>
                                            <p:fltVal val="0"/>
                                          </p:val>
                                        </p:tav>
                                        <p:tav tm="100000">
                                          <p:val>
                                            <p:strVal val="#ppt_h"/>
                                          </p:val>
                                        </p:tav>
                                      </p:tavLst>
                                    </p:anim>
                                    <p:anim calcmode="lin" valueType="num">
                                      <p:cBhvr>
                                        <p:cTn id="10" dur="2000" fill="hold"/>
                                        <p:tgtEl>
                                          <p:spTgt spid="10245"/>
                                        </p:tgtEl>
                                        <p:attrNameLst>
                                          <p:attrName>ppt_w</p:attrName>
                                        </p:attrNameLst>
                                      </p:cBhvr>
                                      <p:tavLst>
                                        <p:tav tm="0">
                                          <p:val>
                                            <p:fltVal val="0"/>
                                          </p:val>
                                        </p:tav>
                                        <p:tav tm="100000">
                                          <p:val>
                                            <p:strVal val="#ppt_w"/>
                                          </p:val>
                                        </p:tav>
                                      </p:tavLst>
                                    </p:anim>
                                  </p:childTnLst>
                                </p:cTn>
                              </p:par>
                              <p:par>
                                <p:cTn id="11" presetID="26"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80">
                                          <p:stCondLst>
                                            <p:cond delay="0"/>
                                          </p:stCondLst>
                                        </p:cTn>
                                        <p:tgtEl>
                                          <p:spTgt spid="5"/>
                                        </p:tgtEl>
                                      </p:cBhvr>
                                    </p:animEffect>
                                    <p:anim calcmode="lin" valueType="num">
                                      <p:cBhvr>
                                        <p:cTn id="1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9" dur="26">
                                          <p:stCondLst>
                                            <p:cond delay="650"/>
                                          </p:stCondLst>
                                        </p:cTn>
                                        <p:tgtEl>
                                          <p:spTgt spid="5"/>
                                        </p:tgtEl>
                                      </p:cBhvr>
                                      <p:to x="100000" y="60000"/>
                                    </p:animScale>
                                    <p:animScale>
                                      <p:cBhvr>
                                        <p:cTn id="20" dur="166" decel="50000">
                                          <p:stCondLst>
                                            <p:cond delay="676"/>
                                          </p:stCondLst>
                                        </p:cTn>
                                        <p:tgtEl>
                                          <p:spTgt spid="5"/>
                                        </p:tgtEl>
                                      </p:cBhvr>
                                      <p:to x="100000" y="100000"/>
                                    </p:animScale>
                                    <p:animScale>
                                      <p:cBhvr>
                                        <p:cTn id="21" dur="26">
                                          <p:stCondLst>
                                            <p:cond delay="1312"/>
                                          </p:stCondLst>
                                        </p:cTn>
                                        <p:tgtEl>
                                          <p:spTgt spid="5"/>
                                        </p:tgtEl>
                                      </p:cBhvr>
                                      <p:to x="100000" y="80000"/>
                                    </p:animScale>
                                    <p:animScale>
                                      <p:cBhvr>
                                        <p:cTn id="22" dur="166" decel="50000">
                                          <p:stCondLst>
                                            <p:cond delay="1338"/>
                                          </p:stCondLst>
                                        </p:cTn>
                                        <p:tgtEl>
                                          <p:spTgt spid="5"/>
                                        </p:tgtEl>
                                      </p:cBhvr>
                                      <p:to x="100000" y="100000"/>
                                    </p:animScale>
                                    <p:animScale>
                                      <p:cBhvr>
                                        <p:cTn id="23" dur="26">
                                          <p:stCondLst>
                                            <p:cond delay="1642"/>
                                          </p:stCondLst>
                                        </p:cTn>
                                        <p:tgtEl>
                                          <p:spTgt spid="5"/>
                                        </p:tgtEl>
                                      </p:cBhvr>
                                      <p:to x="100000" y="90000"/>
                                    </p:animScale>
                                    <p:animScale>
                                      <p:cBhvr>
                                        <p:cTn id="24" dur="166" decel="50000">
                                          <p:stCondLst>
                                            <p:cond delay="1668"/>
                                          </p:stCondLst>
                                        </p:cTn>
                                        <p:tgtEl>
                                          <p:spTgt spid="5"/>
                                        </p:tgtEl>
                                      </p:cBhvr>
                                      <p:to x="100000" y="100000"/>
                                    </p:animScale>
                                    <p:animScale>
                                      <p:cBhvr>
                                        <p:cTn id="25" dur="26">
                                          <p:stCondLst>
                                            <p:cond delay="1808"/>
                                          </p:stCondLst>
                                        </p:cTn>
                                        <p:tgtEl>
                                          <p:spTgt spid="5"/>
                                        </p:tgtEl>
                                      </p:cBhvr>
                                      <p:to x="100000" y="95000"/>
                                    </p:animScale>
                                    <p:animScale>
                                      <p:cBhvr>
                                        <p:cTn id="26" dur="166" decel="50000">
                                          <p:stCondLst>
                                            <p:cond delay="1834"/>
                                          </p:stCondLst>
                                        </p:cTn>
                                        <p:tgtEl>
                                          <p:spTgt spid="5"/>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1" presetClass="entr" presetSubtype="4" fill="hold" grpId="0" nodeType="clickEffect">
                                  <p:stCondLst>
                                    <p:cond delay="0"/>
                                  </p:stCondLst>
                                  <p:childTnLst>
                                    <p:set>
                                      <p:cBhvr>
                                        <p:cTn id="30" dur="1" fill="hold">
                                          <p:stCondLst>
                                            <p:cond delay="0"/>
                                          </p:stCondLst>
                                        </p:cTn>
                                        <p:tgtEl>
                                          <p:spTgt spid="10243">
                                            <p:txEl>
                                              <p:pRg st="0" end="0"/>
                                            </p:txEl>
                                          </p:spTgt>
                                        </p:tgtEl>
                                        <p:attrNameLst>
                                          <p:attrName>style.visibility</p:attrName>
                                        </p:attrNameLst>
                                      </p:cBhvr>
                                      <p:to>
                                        <p:strVal val="visible"/>
                                      </p:to>
                                    </p:set>
                                    <p:animEffect transition="in" filter="wheel(4)">
                                      <p:cBhvr>
                                        <p:cTn id="31" dur="2000"/>
                                        <p:tgtEl>
                                          <p:spTgt spid="102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57200" y="1600200"/>
            <a:ext cx="7772400" cy="2743200"/>
          </a:xfrm>
        </p:spPr>
        <p:txBody>
          <a:bodyPr/>
          <a:lstStyle/>
          <a:p>
            <a:r>
              <a:rPr lang="en-US" sz="2400" dirty="0">
                <a:latin typeface="Times New Roman" pitchFamily="80" charset="0"/>
              </a:rPr>
              <a:t>The ones who are affected are the people who don</a:t>
            </a:r>
            <a:r>
              <a:rPr lang="en-US" sz="2400" dirty="0">
                <a:latin typeface="Tahoma"/>
              </a:rPr>
              <a:t>’</a:t>
            </a:r>
            <a:r>
              <a:rPr lang="en-US" sz="2400" dirty="0">
                <a:latin typeface="Times New Roman" pitchFamily="80" charset="0"/>
              </a:rPr>
              <a:t>t have human rights because of poverty or racism and many other reasons. Poverty because, if they are poor they might not be able to afford medical treatment but most of all proper education. Racism because they might not get a job because of their skin color or any other reason.</a:t>
            </a:r>
          </a:p>
          <a:p>
            <a:pPr>
              <a:buFont typeface="Wingdings" pitchFamily="2" charset="2"/>
              <a:buNone/>
            </a:pPr>
            <a:endParaRPr lang="en-US" i="1" dirty="0"/>
          </a:p>
        </p:txBody>
      </p:sp>
      <p:pic>
        <p:nvPicPr>
          <p:cNvPr id="11269" name="Picture 5" descr="images"/>
          <p:cNvPicPr>
            <a:picLocks noChangeAspect="1" noChangeArrowheads="1"/>
          </p:cNvPicPr>
          <p:nvPr/>
        </p:nvPicPr>
        <p:blipFill>
          <a:blip r:embed="rId3"/>
          <a:srcRect/>
          <a:stretch>
            <a:fillRect/>
          </a:stretch>
        </p:blipFill>
        <p:spPr bwMode="auto">
          <a:xfrm>
            <a:off x="1676400" y="4800600"/>
            <a:ext cx="1566863" cy="1747838"/>
          </a:xfrm>
          <a:prstGeom prst="rect">
            <a:avLst/>
          </a:prstGeom>
          <a:noFill/>
        </p:spPr>
      </p:pic>
      <p:pic>
        <p:nvPicPr>
          <p:cNvPr id="11270" name="Picture 6" descr="Slaves in chains"/>
          <p:cNvPicPr>
            <a:picLocks noChangeAspect="1" noChangeArrowheads="1"/>
          </p:cNvPicPr>
          <p:nvPr/>
        </p:nvPicPr>
        <p:blipFill>
          <a:blip r:embed="rId4"/>
          <a:srcRect/>
          <a:stretch>
            <a:fillRect/>
          </a:stretch>
        </p:blipFill>
        <p:spPr bwMode="auto">
          <a:xfrm>
            <a:off x="4800600" y="4724400"/>
            <a:ext cx="2895600" cy="1809750"/>
          </a:xfrm>
          <a:prstGeom prst="rect">
            <a:avLst/>
          </a:prstGeom>
          <a:noFill/>
        </p:spPr>
      </p:pic>
      <p:sp>
        <p:nvSpPr>
          <p:cNvPr id="6" name="TextBox 5"/>
          <p:cNvSpPr txBox="1"/>
          <p:nvPr/>
        </p:nvSpPr>
        <p:spPr>
          <a:xfrm>
            <a:off x="1143000" y="685800"/>
            <a:ext cx="6629400" cy="646331"/>
          </a:xfrm>
          <a:prstGeom prst="rect">
            <a:avLst/>
          </a:prstGeom>
          <a:noFill/>
        </p:spPr>
        <p:txBody>
          <a:bodyPr wrap="square" rtlCol="0">
            <a:spAutoFit/>
          </a:bodyPr>
          <a:lstStyle/>
          <a:p>
            <a:pPr algn="ctr"/>
            <a:r>
              <a:rPr lang="en-US" sz="3600" dirty="0" smtClean="0">
                <a:solidFill>
                  <a:srgbClr val="C00000"/>
                </a:solidFill>
              </a:rPr>
              <a:t>Who is affected and how?</a:t>
            </a:r>
            <a:endParaRPr lang="en-US" sz="36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35" presetClass="entr" presetSubtype="0" fill="hold" nodeType="withEffect">
                                  <p:stCondLst>
                                    <p:cond delay="0"/>
                                  </p:stCondLst>
                                  <p:childTnLst>
                                    <p:set>
                                      <p:cBhvr>
                                        <p:cTn id="22" dur="1" fill="hold">
                                          <p:stCondLst>
                                            <p:cond delay="0"/>
                                          </p:stCondLst>
                                        </p:cTn>
                                        <p:tgtEl>
                                          <p:spTgt spid="11269"/>
                                        </p:tgtEl>
                                        <p:attrNameLst>
                                          <p:attrName>style.visibility</p:attrName>
                                        </p:attrNameLst>
                                      </p:cBhvr>
                                      <p:to>
                                        <p:strVal val="visible"/>
                                      </p:to>
                                    </p:set>
                                    <p:animEffect transition="in" filter="fade">
                                      <p:cBhvr>
                                        <p:cTn id="23" dur="2000"/>
                                        <p:tgtEl>
                                          <p:spTgt spid="11269"/>
                                        </p:tgtEl>
                                      </p:cBhvr>
                                    </p:animEffect>
                                    <p:anim calcmode="lin" valueType="num">
                                      <p:cBhvr>
                                        <p:cTn id="24" dur="2000" fill="hold"/>
                                        <p:tgtEl>
                                          <p:spTgt spid="11269"/>
                                        </p:tgtEl>
                                        <p:attrNameLst>
                                          <p:attrName>style.rotation</p:attrName>
                                        </p:attrNameLst>
                                      </p:cBhvr>
                                      <p:tavLst>
                                        <p:tav tm="0">
                                          <p:val>
                                            <p:fltVal val="720"/>
                                          </p:val>
                                        </p:tav>
                                        <p:tav tm="100000">
                                          <p:val>
                                            <p:fltVal val="0"/>
                                          </p:val>
                                        </p:tav>
                                      </p:tavLst>
                                    </p:anim>
                                    <p:anim calcmode="lin" valueType="num">
                                      <p:cBhvr>
                                        <p:cTn id="25" dur="2000" fill="hold"/>
                                        <p:tgtEl>
                                          <p:spTgt spid="11269"/>
                                        </p:tgtEl>
                                        <p:attrNameLst>
                                          <p:attrName>ppt_h</p:attrName>
                                        </p:attrNameLst>
                                      </p:cBhvr>
                                      <p:tavLst>
                                        <p:tav tm="0">
                                          <p:val>
                                            <p:fltVal val="0"/>
                                          </p:val>
                                        </p:tav>
                                        <p:tav tm="100000">
                                          <p:val>
                                            <p:strVal val="#ppt_h"/>
                                          </p:val>
                                        </p:tav>
                                      </p:tavLst>
                                    </p:anim>
                                    <p:anim calcmode="lin" valueType="num">
                                      <p:cBhvr>
                                        <p:cTn id="26" dur="2000" fill="hold"/>
                                        <p:tgtEl>
                                          <p:spTgt spid="11269"/>
                                        </p:tgtEl>
                                        <p:attrNameLst>
                                          <p:attrName>ppt_w</p:attrName>
                                        </p:attrNameLst>
                                      </p:cBhvr>
                                      <p:tavLst>
                                        <p:tav tm="0">
                                          <p:val>
                                            <p:fltVal val="0"/>
                                          </p:val>
                                        </p:tav>
                                        <p:tav tm="100000">
                                          <p:val>
                                            <p:strVal val="#ppt_w"/>
                                          </p:val>
                                        </p:tav>
                                      </p:tavLst>
                                    </p:anim>
                                  </p:childTnLst>
                                </p:cTn>
                              </p:par>
                              <p:par>
                                <p:cTn id="27" presetID="2" presetClass="entr" presetSubtype="4" fill="hold" nodeType="withEffect">
                                  <p:stCondLst>
                                    <p:cond delay="0"/>
                                  </p:stCondLst>
                                  <p:childTnLst>
                                    <p:set>
                                      <p:cBhvr>
                                        <p:cTn id="28" dur="1" fill="hold">
                                          <p:stCondLst>
                                            <p:cond delay="0"/>
                                          </p:stCondLst>
                                        </p:cTn>
                                        <p:tgtEl>
                                          <p:spTgt spid="11270"/>
                                        </p:tgtEl>
                                        <p:attrNameLst>
                                          <p:attrName>style.visibility</p:attrName>
                                        </p:attrNameLst>
                                      </p:cBhvr>
                                      <p:to>
                                        <p:strVal val="visible"/>
                                      </p:to>
                                    </p:set>
                                    <p:anim calcmode="lin" valueType="num">
                                      <p:cBhvr additive="base">
                                        <p:cTn id="29" dur="2000" fill="hold"/>
                                        <p:tgtEl>
                                          <p:spTgt spid="11270"/>
                                        </p:tgtEl>
                                        <p:attrNameLst>
                                          <p:attrName>ppt_x</p:attrName>
                                        </p:attrNameLst>
                                      </p:cBhvr>
                                      <p:tavLst>
                                        <p:tav tm="0">
                                          <p:val>
                                            <p:strVal val="#ppt_x"/>
                                          </p:val>
                                        </p:tav>
                                        <p:tav tm="100000">
                                          <p:val>
                                            <p:strVal val="#ppt_x"/>
                                          </p:val>
                                        </p:tav>
                                      </p:tavLst>
                                    </p:anim>
                                    <p:anim calcmode="lin" valueType="num">
                                      <p:cBhvr additive="base">
                                        <p:cTn id="30" dur="20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35" dur="2000"/>
                                        <p:tgtEl>
                                          <p:spTgt spid="11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Human Rights are the one side of a coin that gives them their desire freedom and the another  side is the responsibility which they have to pay in return of these freedom…..</a:t>
            </a:r>
          </a:p>
          <a:p>
            <a:r>
              <a:rPr lang="en-US" dirty="0" smtClean="0"/>
              <a:t>For Ex– If we have the human right to live safely, so it’s also  our responsibility not to suffer other life.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0" fill="hold"/>
                                        <p:tgtEl>
                                          <p:spTgt spid="2"/>
                                        </p:tgtEl>
                                        <p:attrNameLst>
                                          <p:attrName>ppt_x</p:attrName>
                                        </p:attrNameLst>
                                      </p:cBhvr>
                                      <p:tavLst>
                                        <p:tav tm="0">
                                          <p:val>
                                            <p:strVal val="0-#ppt_w/2"/>
                                          </p:val>
                                        </p:tav>
                                        <p:tav tm="100000">
                                          <p:val>
                                            <p:strVal val="#ppt_x"/>
                                          </p:val>
                                        </p:tav>
                                      </p:tavLst>
                                    </p:anim>
                                    <p:anim calcmode="lin" valueType="num">
                                      <p:cBhvr additive="base">
                                        <p:cTn id="8" dur="3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3000"/>
                            </p:stCondLst>
                            <p:childTnLst>
                              <p:par>
                                <p:cTn id="10" presetID="7"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3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3" dur="3000" fill="hold"/>
                                        <p:tgtEl>
                                          <p:spTgt spid="3">
                                            <p:txEl>
                                              <p:pRg st="0" end="0"/>
                                            </p:txEl>
                                          </p:spTgt>
                                        </p:tgtEl>
                                        <p:attrNameLst>
                                          <p:attrName>ppt_y</p:attrName>
                                        </p:attrNameLst>
                                      </p:cBhvr>
                                      <p:tavLst>
                                        <p:tav tm="0">
                                          <p:val>
                                            <p:strVal val="#ppt_y"/>
                                          </p:val>
                                        </p:tav>
                                        <p:tav tm="100000">
                                          <p:val>
                                            <p:strVal val="#ppt_y"/>
                                          </p:val>
                                        </p:tav>
                                      </p:tavLst>
                                    </p:anim>
                                  </p:childTnLst>
                                </p:cTn>
                              </p:par>
                              <p:par>
                                <p:cTn id="14" presetID="7"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3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7" dur="3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715000"/>
            <a:ext cx="8229600" cy="1143000"/>
          </a:xfrm>
        </p:spPr>
        <p:txBody>
          <a:bodyPr/>
          <a:lstStyle/>
          <a:p>
            <a:pPr algn="ctr"/>
            <a:endParaRPr lang="es-CO" dirty="0"/>
          </a:p>
        </p:txBody>
      </p:sp>
      <p:sp>
        <p:nvSpPr>
          <p:cNvPr id="3" name="2 Marcador de contenido"/>
          <p:cNvSpPr>
            <a:spLocks noGrp="1"/>
          </p:cNvSpPr>
          <p:nvPr>
            <p:ph idx="1"/>
          </p:nvPr>
        </p:nvSpPr>
        <p:spPr>
          <a:xfrm>
            <a:off x="457200" y="838200"/>
            <a:ext cx="8229600" cy="4389120"/>
          </a:xfrm>
        </p:spPr>
        <p:txBody>
          <a:bodyPr>
            <a:normAutofit lnSpcReduction="10000"/>
          </a:bodyPr>
          <a:lstStyle/>
          <a:p>
            <a:r>
              <a:rPr lang="en-US" dirty="0" smtClean="0"/>
              <a:t>Human rights are the result of the search for equity between men in the world. His promotion has led us to see each other equally, but unfortunately there are still forms of action that do not allow the free development of the individual.</a:t>
            </a:r>
            <a:br>
              <a:rPr lang="en-US" dirty="0" smtClean="0"/>
            </a:br>
            <a:r>
              <a:rPr lang="en-US" dirty="0" smtClean="0"/>
              <a:t/>
            </a:r>
            <a:br>
              <a:rPr lang="en-US" dirty="0" smtClean="0"/>
            </a:br>
            <a:r>
              <a:rPr lang="en-US" dirty="0" smtClean="0"/>
              <a:t>But not only that, but also a way of life, which translates to freedom of opinion, action, including achieving a peaceful interaction of individuals within a society.</a:t>
            </a:r>
            <a:endParaRPr lang="es-C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143000"/>
          </a:xfrm>
        </p:spPr>
        <p:txBody>
          <a:bodyPr>
            <a:normAutofit fontScale="90000"/>
          </a:bodyPr>
          <a:lstStyle/>
          <a:p>
            <a:r>
              <a:rPr lang="en-US" dirty="0" smtClean="0"/>
              <a:t>Why human rights are important?</a:t>
            </a:r>
            <a:endParaRPr lang="en-US" dirty="0"/>
          </a:p>
        </p:txBody>
      </p:sp>
      <p:sp>
        <p:nvSpPr>
          <p:cNvPr id="3" name="Content Placeholder 2"/>
          <p:cNvSpPr>
            <a:spLocks noGrp="1"/>
          </p:cNvSpPr>
          <p:nvPr>
            <p:ph idx="1"/>
          </p:nvPr>
        </p:nvSpPr>
        <p:spPr/>
        <p:txBody>
          <a:bodyPr/>
          <a:lstStyle/>
          <a:p>
            <a:r>
              <a:rPr lang="en-US" dirty="0" smtClean="0"/>
              <a:t>Human Rights are very important. Human rights should be the same for all people no matter  what their background is, their race, origin. etc. People deserve to be accepted like we are. They have their rights which are the same as ours and they should be respected.</a:t>
            </a:r>
            <a:br>
              <a:rPr lang="en-US" dirty="0" smtClean="0"/>
            </a:br>
            <a:r>
              <a:rPr lang="en-US" dirty="0" smtClean="0"/>
              <a:t/>
            </a:r>
            <a:br>
              <a:rPr lang="en-US" dirty="0" smtClean="0"/>
            </a:br>
            <a:endParaRPr lang="en-US" dirty="0"/>
          </a:p>
        </p:txBody>
      </p:sp>
      <p:pic>
        <p:nvPicPr>
          <p:cNvPr id="2050" name="Picture 2" descr="C:\Users\LovelyBaby\Pictures\images (1).jpg"/>
          <p:cNvPicPr>
            <a:picLocks noChangeAspect="1" noChangeArrowheads="1"/>
          </p:cNvPicPr>
          <p:nvPr/>
        </p:nvPicPr>
        <p:blipFill>
          <a:blip r:embed="rId2" cstate="print"/>
          <a:srcRect/>
          <a:stretch>
            <a:fillRect/>
          </a:stretch>
        </p:blipFill>
        <p:spPr bwMode="auto">
          <a:xfrm>
            <a:off x="2209800" y="4191000"/>
            <a:ext cx="3886200" cy="2209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p:stCondLst>
                              <p:cond delay="2000"/>
                            </p:stCondLst>
                            <p:childTnLst>
                              <p:par>
                                <p:cTn id="22" presetID="8" presetClass="entr" presetSubtype="16" fill="hold" nodeType="afterEffect">
                                  <p:stCondLst>
                                    <p:cond delay="1000"/>
                                  </p:stCondLst>
                                  <p:childTnLst>
                                    <p:set>
                                      <p:cBhvr>
                                        <p:cTn id="23" dur="1" fill="hold">
                                          <p:stCondLst>
                                            <p:cond delay="0"/>
                                          </p:stCondLst>
                                        </p:cTn>
                                        <p:tgtEl>
                                          <p:spTgt spid="2050"/>
                                        </p:tgtEl>
                                        <p:attrNameLst>
                                          <p:attrName>style.visibility</p:attrName>
                                        </p:attrNameLst>
                                      </p:cBhvr>
                                      <p:to>
                                        <p:strVal val="visible"/>
                                      </p:to>
                                    </p:set>
                                    <p:animEffect transition="in" filter="diamond(in)">
                                      <p:cBhvr>
                                        <p:cTn id="24" dur="20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7" presetClass="entr" presetSubtype="8"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 calcmode="lin" valueType="num">
                                      <p:cBhvr additive="base">
                                        <p:cTn id="29"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30"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438400"/>
            <a:ext cx="6400800" cy="1569660"/>
          </a:xfrm>
          <a:prstGeom prst="rect">
            <a:avLst/>
          </a:prstGeom>
          <a:noFill/>
        </p:spPr>
        <p:txBody>
          <a:bodyPr wrap="square" rtlCol="0">
            <a:spAutoFit/>
          </a:bodyPr>
          <a:lstStyle/>
          <a:p>
            <a:r>
              <a:rPr lang="en-US" sz="9600" dirty="0" smtClean="0">
                <a:solidFill>
                  <a:srgbClr val="FF0000"/>
                </a:solidFill>
              </a:rPr>
              <a:t>Thank you.</a:t>
            </a:r>
            <a:endParaRPr lang="en-US" sz="96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Origin……</a:t>
            </a:r>
            <a:endParaRPr lang="en-US" dirty="0"/>
          </a:p>
        </p:txBody>
      </p:sp>
      <p:sp>
        <p:nvSpPr>
          <p:cNvPr id="3" name="Content Placeholder 2"/>
          <p:cNvSpPr>
            <a:spLocks noGrp="1"/>
          </p:cNvSpPr>
          <p:nvPr>
            <p:ph idx="1"/>
          </p:nvPr>
        </p:nvSpPr>
        <p:spPr/>
        <p:txBody>
          <a:bodyPr/>
          <a:lstStyle/>
          <a:p>
            <a:r>
              <a:rPr lang="en-US" dirty="0" smtClean="0"/>
              <a:t>It commemorates the day in 1948 the United Nations General Assembly adopted the </a:t>
            </a:r>
            <a:r>
              <a:rPr lang="en-US" u="sng" dirty="0" smtClean="0">
                <a:solidFill>
                  <a:schemeClr val="accent1">
                    <a:lumMod val="50000"/>
                  </a:schemeClr>
                </a:solidFill>
              </a:rPr>
              <a:t>United declaration of Human Rights.</a:t>
            </a:r>
          </a:p>
          <a:p>
            <a:r>
              <a:rPr lang="en-US" dirty="0" smtClean="0"/>
              <a:t>Human Rights Day is observed by the international community every year on 10 December.</a:t>
            </a:r>
          </a:p>
          <a:p>
            <a:r>
              <a:rPr lang="en-US" dirty="0" smtClean="0"/>
              <a:t>The formal inception of Human Rights Day dates from 1950, after the Assembly passed resolution 423 (V) inviting all States and interested organizations to adopt 10 December of each year as Human Rights Day.</a:t>
            </a:r>
            <a:endParaRPr lang="en-US" dirty="0"/>
          </a:p>
        </p:txBody>
      </p:sp>
      <p:pic>
        <p:nvPicPr>
          <p:cNvPr id="1026" name="Picture 2" descr="C:\Users\LovelyBaby\Pictures\images (4).jpg"/>
          <p:cNvPicPr>
            <a:picLocks noChangeAspect="1" noChangeArrowheads="1"/>
          </p:cNvPicPr>
          <p:nvPr/>
        </p:nvPicPr>
        <p:blipFill>
          <a:blip r:embed="rId2" cstate="print"/>
          <a:srcRect/>
          <a:stretch>
            <a:fillRect/>
          </a:stretch>
        </p:blipFill>
        <p:spPr bwMode="auto">
          <a:xfrm>
            <a:off x="6781800" y="0"/>
            <a:ext cx="2076450" cy="18954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3" presetClass="entr" presetSubtype="5"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blinds(vertical)">
                                      <p:cBhvr>
                                        <p:cTn id="23" dur="10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7" presetClass="entr" presetSubtype="2"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additive="base">
                                        <p:cTn id="28" dur="3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9" dur="3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7" presetClass="entr" presetSubtype="2" fill="hold" grpId="0"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 calcmode="lin" valueType="num">
                                      <p:cBhvr additive="base">
                                        <p:cTn id="34" dur="3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35" dur="3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7" presetClass="entr" presetSubtype="2"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 calcmode="lin" valueType="num">
                                      <p:cBhvr additive="base">
                                        <p:cTn id="40" dur="3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41" dur="3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smtClean="0"/>
              <a:t>What are the right’s in India?</a:t>
            </a:r>
            <a:endParaRPr lang="en-US" dirty="0"/>
          </a:p>
        </p:txBody>
      </p:sp>
      <p:sp>
        <p:nvSpPr>
          <p:cNvPr id="3" name="Content Placeholder 2"/>
          <p:cNvSpPr>
            <a:spLocks noGrp="1"/>
          </p:cNvSpPr>
          <p:nvPr>
            <p:ph idx="1"/>
          </p:nvPr>
        </p:nvSpPr>
        <p:spPr>
          <a:xfrm>
            <a:off x="381000" y="1219200"/>
            <a:ext cx="8229600" cy="4389120"/>
          </a:xfrm>
        </p:spPr>
        <p:txBody>
          <a:bodyPr>
            <a:normAutofit/>
          </a:bodyPr>
          <a:lstStyle/>
          <a:p>
            <a:pPr algn="just"/>
            <a:r>
              <a:rPr lang="en-US" dirty="0" smtClean="0"/>
              <a:t>The Constitution offers all citizens, individually and collectively, some basic freedoms. These are guaranteed in the Constitution in the form of six broad categories of Fundamental Rights, which are justifiable. Article 12 to 35 contained in Part III of the Constitution deal with Fundamental Rights.</a:t>
            </a:r>
          </a:p>
          <a:p>
            <a:pPr algn="just"/>
            <a:r>
              <a:rPr lang="en-US" dirty="0" smtClean="0"/>
              <a:t>right to equality, including equality before law, prohibition of discrimination on grounds of religion, race, caste, sex or place of birth, and equality of opportunity in matters of employment</a:t>
            </a:r>
          </a:p>
          <a:p>
            <a:pPr algn="just">
              <a:buNone/>
            </a:pPr>
            <a:endParaRPr lang="en-US" dirty="0" smtClean="0"/>
          </a:p>
          <a:p>
            <a:pPr algn="just">
              <a:buNone/>
            </a:pPr>
            <a:endParaRPr lang="en-US" dirty="0" smtClean="0"/>
          </a:p>
        </p:txBody>
      </p:sp>
      <p:pic>
        <p:nvPicPr>
          <p:cNvPr id="3074" name="Picture 2" descr="C:\Users\LovelyBaby\Pictures\images (5).jpg"/>
          <p:cNvPicPr>
            <a:picLocks noChangeAspect="1" noChangeArrowheads="1"/>
          </p:cNvPicPr>
          <p:nvPr/>
        </p:nvPicPr>
        <p:blipFill>
          <a:blip r:embed="rId2" cstate="print"/>
          <a:srcRect/>
          <a:stretch>
            <a:fillRect/>
          </a:stretch>
        </p:blipFill>
        <p:spPr bwMode="auto">
          <a:xfrm>
            <a:off x="3810000" y="5257800"/>
            <a:ext cx="2743200" cy="1600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3" presetClass="entr" presetSubtype="5"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blinds(vertical)">
                                      <p:cBhvr>
                                        <p:cTn id="23" dur="1000"/>
                                        <p:tgtEl>
                                          <p:spTgt spid="3074"/>
                                        </p:tgtEl>
                                      </p:cBhvr>
                                    </p:animEffect>
                                  </p:childTnLst>
                                </p:cTn>
                              </p:par>
                            </p:childTnLst>
                          </p:cTn>
                        </p:par>
                      </p:childTnLst>
                    </p:cTn>
                  </p:par>
                  <p:par>
                    <p:cTn id="24" fill="hold">
                      <p:stCondLst>
                        <p:cond delay="indefinite"/>
                      </p:stCondLst>
                      <p:childTnLst>
                        <p:par>
                          <p:cTn id="25" fill="hold">
                            <p:stCondLst>
                              <p:cond delay="0"/>
                            </p:stCondLst>
                            <p:childTnLst>
                              <p:par>
                                <p:cTn id="26" presetID="7" presetClass="entr" presetSubtype="2" fill="hold" grpId="0" nodeType="click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 calcmode="lin" valueType="num">
                                      <p:cBhvr additive="base">
                                        <p:cTn id="28" dur="30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9" dur="3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7" presetClass="entr" presetSubtype="2" fill="hold" grpId="0"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 calcmode="lin" valueType="num">
                                      <p:cBhvr additive="base">
                                        <p:cTn id="34" dur="3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35" dur="3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endParaRPr lang="en-US" dirty="0" smtClean="0"/>
          </a:p>
          <a:p>
            <a:r>
              <a:rPr lang="en-US" dirty="0" smtClean="0"/>
              <a:t>right to freedom of speech and expression</a:t>
            </a:r>
          </a:p>
          <a:p>
            <a:r>
              <a:rPr lang="en-US" dirty="0" smtClean="0"/>
              <a:t>right against exploitation, prohibiting all forms of forced labour, child labour and traffic in human beings</a:t>
            </a:r>
          </a:p>
          <a:p>
            <a:r>
              <a:rPr lang="en-US" dirty="0" smtClean="0"/>
              <a:t>right to freedom of conscience and free profession, practice, and propagation of religion</a:t>
            </a:r>
          </a:p>
          <a:p>
            <a:r>
              <a:rPr lang="en-US" dirty="0" smtClean="0"/>
              <a:t>right of any section of citizens to conserve their culture, language or script, and right of minorities to establish and administer  educational institutions of their choice; and</a:t>
            </a:r>
          </a:p>
          <a:p>
            <a:r>
              <a:rPr lang="en-US" dirty="0" smtClean="0"/>
              <a:t>right to constitutional remedies for enforcement of Fundamental Rights.</a:t>
            </a:r>
          </a:p>
        </p:txBody>
      </p:sp>
      <p:pic>
        <p:nvPicPr>
          <p:cNvPr id="4" name="Picture 2" descr="C:\Users\LovelyBaby\Pictures\108px-Emblem_of_India.svg.png"/>
          <p:cNvPicPr>
            <a:picLocks noChangeAspect="1" noChangeArrowheads="1"/>
          </p:cNvPicPr>
          <p:nvPr/>
        </p:nvPicPr>
        <p:blipFill>
          <a:blip r:embed="rId2" cstate="print"/>
          <a:srcRect/>
          <a:stretch>
            <a:fillRect/>
          </a:stretch>
        </p:blipFill>
        <p:spPr bwMode="auto">
          <a:xfrm>
            <a:off x="7620000" y="4343400"/>
            <a:ext cx="1295400" cy="219498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30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3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3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3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2"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30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3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2"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30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3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2"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3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3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Issues for human right in India?</a:t>
            </a:r>
            <a:endParaRPr lang="en-US" dirty="0"/>
          </a:p>
        </p:txBody>
      </p:sp>
      <p:sp>
        <p:nvSpPr>
          <p:cNvPr id="3" name="Content Placeholder 2"/>
          <p:cNvSpPr>
            <a:spLocks noGrp="1"/>
          </p:cNvSpPr>
          <p:nvPr>
            <p:ph idx="1"/>
          </p:nvPr>
        </p:nvSpPr>
        <p:spPr/>
        <p:txBody>
          <a:bodyPr/>
          <a:lstStyle/>
          <a:p>
            <a:r>
              <a:rPr lang="en-US" dirty="0" smtClean="0"/>
              <a:t>Women</a:t>
            </a:r>
          </a:p>
          <a:p>
            <a:r>
              <a:rPr lang="en-US" dirty="0" smtClean="0"/>
              <a:t>HIV/Aids</a:t>
            </a:r>
          </a:p>
          <a:p>
            <a:r>
              <a:rPr lang="en-US" dirty="0" smtClean="0"/>
              <a:t>Child Labor</a:t>
            </a:r>
          </a:p>
          <a:p>
            <a:r>
              <a:rPr lang="en-US" dirty="0" smtClean="0"/>
              <a:t>Democracy</a:t>
            </a:r>
          </a:p>
          <a:p>
            <a:r>
              <a:rPr lang="en-US" dirty="0" smtClean="0"/>
              <a:t>LGBT right</a:t>
            </a:r>
          </a:p>
          <a:p>
            <a:r>
              <a:rPr lang="en-US" dirty="0" smtClean="0"/>
              <a:t>Human Trafficking</a:t>
            </a:r>
          </a:p>
          <a:p>
            <a:r>
              <a:rPr lang="en-US" dirty="0" smtClean="0"/>
              <a:t>Religious Violence</a:t>
            </a:r>
          </a:p>
          <a:p>
            <a:r>
              <a:rPr lang="en-US" dirty="0" smtClean="0"/>
              <a:t>Caste Related Issues</a:t>
            </a:r>
            <a:endParaRPr lang="en-US" dirty="0"/>
          </a:p>
        </p:txBody>
      </p:sp>
      <p:pic>
        <p:nvPicPr>
          <p:cNvPr id="3074" name="Picture 2" descr="C:\Users\LovelyBaby\Pictures\images (3).jpg"/>
          <p:cNvPicPr>
            <a:picLocks noChangeAspect="1" noChangeArrowheads="1"/>
          </p:cNvPicPr>
          <p:nvPr/>
        </p:nvPicPr>
        <p:blipFill>
          <a:blip r:embed="rId2" cstate="print"/>
          <a:srcRect/>
          <a:stretch>
            <a:fillRect/>
          </a:stretch>
        </p:blipFill>
        <p:spPr bwMode="auto">
          <a:xfrm>
            <a:off x="4572000" y="2133600"/>
            <a:ext cx="3657600" cy="3733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4" presetClass="entr" presetSubtype="32"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box(out)">
                                      <p:cBhvr>
                                        <p:cTn id="23" dur="2000"/>
                                        <p:tgtEl>
                                          <p:spTgt spid="3074"/>
                                        </p:tgtEl>
                                      </p:cBhvr>
                                    </p:animEffect>
                                  </p:childTnLst>
                                </p:cTn>
                              </p:par>
                            </p:childTnLst>
                          </p:cTn>
                        </p:par>
                        <p:par>
                          <p:cTn id="24" fill="hold">
                            <p:stCondLst>
                              <p:cond delay="2000"/>
                            </p:stCondLst>
                            <p:childTnLst>
                              <p:par>
                                <p:cTn id="25" presetID="7" presetClass="entr" presetSubtype="8" fill="hold" grpId="0"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7" presetClass="entr" presetSubtype="8" fill="hold" grpId="0" nodeType="after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 calcmode="lin" valueType="num">
                                      <p:cBhvr additive="base">
                                        <p:cTn id="32"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34" fill="hold">
                            <p:stCondLst>
                              <p:cond delay="4000"/>
                            </p:stCondLst>
                            <p:childTnLst>
                              <p:par>
                                <p:cTn id="35" presetID="7" presetClass="entr" presetSubtype="8" fill="hold" grpId="0" nodeType="after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39" fill="hold">
                            <p:stCondLst>
                              <p:cond delay="5000"/>
                            </p:stCondLst>
                            <p:childTnLst>
                              <p:par>
                                <p:cTn id="40" presetID="7" presetClass="entr" presetSubtype="8" fill="hold" grpId="0" nodeType="after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additive="base">
                                        <p:cTn id="42"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44" fill="hold">
                            <p:stCondLst>
                              <p:cond delay="6000"/>
                            </p:stCondLst>
                            <p:childTnLst>
                              <p:par>
                                <p:cTn id="45" presetID="7" presetClass="entr" presetSubtype="8" fill="hold" grpId="0" nodeType="after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additive="base">
                                        <p:cTn id="47"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49" fill="hold">
                            <p:stCondLst>
                              <p:cond delay="7000"/>
                            </p:stCondLst>
                            <p:childTnLst>
                              <p:par>
                                <p:cTn id="50" presetID="7" presetClass="entr" presetSubtype="8" fill="hold" grpId="0" nodeType="after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additive="base">
                                        <p:cTn id="52" dur="10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53" dur="1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54" fill="hold">
                            <p:stCondLst>
                              <p:cond delay="8000"/>
                            </p:stCondLst>
                            <p:childTnLst>
                              <p:par>
                                <p:cTn id="55" presetID="7" presetClass="entr" presetSubtype="8" fill="hold" grpId="0" nodeType="after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 calcmode="lin" valueType="num">
                                      <p:cBhvr additive="base">
                                        <p:cTn id="57"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8"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59" fill="hold">
                            <p:stCondLst>
                              <p:cond delay="9000"/>
                            </p:stCondLst>
                            <p:childTnLst>
                              <p:par>
                                <p:cTn id="60" presetID="7" presetClass="entr" presetSubtype="8" fill="hold" grpId="0" nodeType="after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 calcmode="lin" valueType="num">
                                      <p:cBhvr additive="base">
                                        <p:cTn id="62" dur="10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63" dur="10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Commission For Human Rights in India</a:t>
            </a:r>
            <a:endParaRPr lang="en-US" dirty="0"/>
          </a:p>
        </p:txBody>
      </p:sp>
      <p:sp>
        <p:nvSpPr>
          <p:cNvPr id="3" name="Content Placeholder 2"/>
          <p:cNvSpPr>
            <a:spLocks noGrp="1"/>
          </p:cNvSpPr>
          <p:nvPr>
            <p:ph idx="1"/>
          </p:nvPr>
        </p:nvSpPr>
        <p:spPr>
          <a:xfrm>
            <a:off x="381000" y="1447800"/>
            <a:ext cx="8305800" cy="4541520"/>
          </a:xfrm>
        </p:spPr>
        <p:txBody>
          <a:bodyPr/>
          <a:lstStyle/>
          <a:p>
            <a:pPr>
              <a:buNone/>
            </a:pPr>
            <a:r>
              <a:rPr lang="en-US" b="1" dirty="0" smtClean="0"/>
              <a:t>	National Human Rights Commission, New Delhi, India</a:t>
            </a:r>
          </a:p>
          <a:p>
            <a:pPr>
              <a:buNone/>
            </a:pPr>
            <a:r>
              <a:rPr lang="en-US" dirty="0" smtClean="0"/>
              <a:t>   The </a:t>
            </a:r>
            <a:r>
              <a:rPr lang="en-US" b="1" dirty="0" smtClean="0"/>
              <a:t>National Human Rights Commission</a:t>
            </a:r>
            <a:r>
              <a:rPr lang="en-US" dirty="0" smtClean="0"/>
              <a:t> (</a:t>
            </a:r>
            <a:r>
              <a:rPr lang="en-US" dirty="0" smtClean="0">
                <a:solidFill>
                  <a:schemeClr val="accent1">
                    <a:lumMod val="50000"/>
                  </a:schemeClr>
                </a:solidFill>
              </a:rPr>
              <a:t>NHRC</a:t>
            </a:r>
            <a:r>
              <a:rPr lang="en-US" dirty="0" smtClean="0"/>
              <a:t>) of </a:t>
            </a:r>
            <a:r>
              <a:rPr lang="en-US" u="sng" dirty="0" smtClean="0">
                <a:solidFill>
                  <a:schemeClr val="accent1">
                    <a:lumMod val="50000"/>
                  </a:schemeClr>
                </a:solidFill>
              </a:rPr>
              <a:t>India</a:t>
            </a:r>
            <a:r>
              <a:rPr lang="en-US" dirty="0" smtClean="0"/>
              <a:t> is an autonomous statutory body established on October 12, 1993 </a:t>
            </a:r>
            <a:r>
              <a:rPr lang="en-US" baseline="30000" dirty="0" smtClean="0">
                <a:hlinkClick r:id="rId2"/>
              </a:rPr>
              <a:t>[1]</a:t>
            </a:r>
            <a:r>
              <a:rPr lang="en-US" dirty="0" smtClean="0"/>
              <a:t>, under the provisions of </a:t>
            </a:r>
            <a:r>
              <a:rPr lang="en-US" i="1" dirty="0" smtClean="0"/>
              <a:t>The Protection of Human Rights Act, 1993</a:t>
            </a:r>
            <a:r>
              <a:rPr lang="en-US" dirty="0" smtClean="0"/>
              <a:t> </a:t>
            </a:r>
            <a:r>
              <a:rPr lang="en-US" baseline="30000" dirty="0" smtClean="0">
                <a:hlinkClick r:id="rId2"/>
              </a:rPr>
              <a:t>[2]</a:t>
            </a:r>
            <a:r>
              <a:rPr lang="en-US" dirty="0" smtClean="0"/>
              <a:t>(TPHRA).</a:t>
            </a:r>
            <a:endParaRPr lang="en-US" dirty="0"/>
          </a:p>
        </p:txBody>
      </p:sp>
      <p:pic>
        <p:nvPicPr>
          <p:cNvPr id="1026" name="Picture 2" descr="C:\Users\LovelyBaby\Pictures\images (6).jpg"/>
          <p:cNvPicPr>
            <a:picLocks noChangeAspect="1" noChangeArrowheads="1"/>
          </p:cNvPicPr>
          <p:nvPr/>
        </p:nvPicPr>
        <p:blipFill>
          <a:blip r:embed="rId3" cstate="print"/>
          <a:srcRect/>
          <a:stretch>
            <a:fillRect/>
          </a:stretch>
        </p:blipFill>
        <p:spPr bwMode="auto">
          <a:xfrm>
            <a:off x="2286000" y="4191000"/>
            <a:ext cx="2895600" cy="22955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4" presetClass="entr" presetSubtype="32"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box(out)">
                                      <p:cBhvr>
                                        <p:cTn id="23" dur="2000"/>
                                        <p:tgtEl>
                                          <p:spTgt spid="1026"/>
                                        </p:tgtEl>
                                      </p:cBhvr>
                                    </p:animEffect>
                                  </p:childTnLst>
                                </p:cTn>
                              </p:par>
                            </p:childTnLst>
                          </p:cTn>
                        </p:par>
                        <p:par>
                          <p:cTn id="24" fill="hold">
                            <p:stCondLst>
                              <p:cond delay="2000"/>
                            </p:stCondLst>
                            <p:childTnLst>
                              <p:par>
                                <p:cTn id="25" presetID="7" presetClass="entr" presetSubtype="8" fill="hold" grpId="0"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7" presetClass="entr" presetSubtype="8" fill="hold" grpId="0" nodeType="after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 calcmode="lin" valueType="num">
                                      <p:cBhvr additive="base">
                                        <p:cTn id="32" dur="2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33" dur="2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Commission For Human Rights at International Level</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United Nations Commission on Human Rights</a:t>
            </a:r>
            <a:r>
              <a:rPr lang="en-US" dirty="0" smtClean="0"/>
              <a:t> (</a:t>
            </a:r>
            <a:r>
              <a:rPr lang="en-US" b="1" dirty="0" smtClean="0"/>
              <a:t>UNCHR</a:t>
            </a:r>
            <a:r>
              <a:rPr lang="en-US" dirty="0" smtClean="0"/>
              <a:t>) was a functional commission within the </a:t>
            </a:r>
            <a:r>
              <a:rPr lang="en-US" u="sng" dirty="0" smtClean="0">
                <a:solidFill>
                  <a:schemeClr val="accent1">
                    <a:lumMod val="50000"/>
                  </a:schemeClr>
                </a:solidFill>
              </a:rPr>
              <a:t>overall framework</a:t>
            </a:r>
            <a:r>
              <a:rPr lang="en-US" dirty="0" smtClean="0"/>
              <a:t> of the </a:t>
            </a:r>
            <a:r>
              <a:rPr lang="en-US" u="sng" dirty="0" smtClean="0">
                <a:solidFill>
                  <a:schemeClr val="accent1">
                    <a:lumMod val="50000"/>
                  </a:schemeClr>
                </a:solidFill>
              </a:rPr>
              <a:t>United Nations</a:t>
            </a:r>
            <a:r>
              <a:rPr lang="en-US" dirty="0" smtClean="0"/>
              <a:t> from 1946 until it was replaced by the </a:t>
            </a:r>
            <a:r>
              <a:rPr lang="en-US" u="sng" dirty="0" smtClean="0">
                <a:solidFill>
                  <a:schemeClr val="accent1">
                    <a:lumMod val="50000"/>
                  </a:schemeClr>
                </a:solidFill>
              </a:rPr>
              <a:t>UN Human Right Council</a:t>
            </a:r>
            <a:endParaRPr lang="en-US" u="sng" dirty="0">
              <a:solidFill>
                <a:schemeClr val="accent1">
                  <a:lumMod val="50000"/>
                </a:schemeClr>
              </a:solidFill>
            </a:endParaRPr>
          </a:p>
        </p:txBody>
      </p:sp>
      <p:pic>
        <p:nvPicPr>
          <p:cNvPr id="2052" name="Picture 4" descr="C:\Users\LovelyBaby\Pictures\images (7).jpg"/>
          <p:cNvPicPr>
            <a:picLocks noChangeAspect="1" noChangeArrowheads="1"/>
          </p:cNvPicPr>
          <p:nvPr/>
        </p:nvPicPr>
        <p:blipFill>
          <a:blip r:embed="rId2" cstate="print"/>
          <a:srcRect/>
          <a:stretch>
            <a:fillRect/>
          </a:stretch>
        </p:blipFill>
        <p:spPr bwMode="auto">
          <a:xfrm>
            <a:off x="3505200" y="4191000"/>
            <a:ext cx="2143125" cy="21431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4" presetClass="entr" presetSubtype="32"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box(out)">
                                      <p:cBhvr>
                                        <p:cTn id="23" dur="2000"/>
                                        <p:tgtEl>
                                          <p:spTgt spid="2052"/>
                                        </p:tgtEl>
                                      </p:cBhvr>
                                    </p:animEffect>
                                  </p:childTnLst>
                                </p:cTn>
                              </p:par>
                            </p:childTnLst>
                          </p:cTn>
                        </p:par>
                        <p:par>
                          <p:cTn id="24" fill="hold">
                            <p:stCondLst>
                              <p:cond delay="2000"/>
                            </p:stCondLst>
                            <p:childTnLst>
                              <p:par>
                                <p:cTn id="25" presetID="7" presetClass="entr" presetSubtype="8" fill="hold" grpId="0" nodeType="after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8" dur="2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485</TotalTime>
  <Words>1706</Words>
  <Application>Microsoft Office PowerPoint</Application>
  <PresentationFormat>On-screen Show (4:3)</PresentationFormat>
  <Paragraphs>156</Paragraphs>
  <Slides>30</Slides>
  <Notes>3</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Flow</vt:lpstr>
      <vt:lpstr>Presentation on Human Rights</vt:lpstr>
      <vt:lpstr>What are human rights?</vt:lpstr>
      <vt:lpstr>Why human rights are important?</vt:lpstr>
      <vt:lpstr>The Origin……</vt:lpstr>
      <vt:lpstr>What are the right’s in India?</vt:lpstr>
      <vt:lpstr>Slide 6</vt:lpstr>
      <vt:lpstr>Issues for human right in India?</vt:lpstr>
      <vt:lpstr>Commission For Human Rights in India</vt:lpstr>
      <vt:lpstr>Commission For Human Rights at International Level</vt:lpstr>
      <vt:lpstr>Right to life</vt:lpstr>
      <vt:lpstr>Right to freedom of worship</vt:lpstr>
      <vt:lpstr>Right to health</vt:lpstr>
      <vt:lpstr>Slide 13</vt:lpstr>
      <vt:lpstr>UNDHR</vt:lpstr>
      <vt:lpstr>Rights &amp; Responsibilities</vt:lpstr>
      <vt:lpstr>Some Responsibilities</vt:lpstr>
      <vt:lpstr>Right to an education</vt:lpstr>
      <vt:lpstr>Slide 18</vt:lpstr>
      <vt:lpstr>Slide 19</vt:lpstr>
      <vt:lpstr>Slide 20</vt:lpstr>
      <vt:lpstr>Slide 21</vt:lpstr>
      <vt:lpstr>Women’s Rights</vt:lpstr>
      <vt:lpstr>Women’s Rights</vt:lpstr>
      <vt:lpstr>Women in National Parliaments</vt:lpstr>
      <vt:lpstr>Slide 25</vt:lpstr>
      <vt:lpstr>Slide 26</vt:lpstr>
      <vt:lpstr>Slide 27</vt:lpstr>
      <vt:lpstr>Conclusion.</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Human Rights</dc:title>
  <dc:creator>LovelyBaby</dc:creator>
  <cp:lastModifiedBy>Jash</cp:lastModifiedBy>
  <cp:revision>61</cp:revision>
  <dcterms:created xsi:type="dcterms:W3CDTF">2011-01-28T17:03:46Z</dcterms:created>
  <dcterms:modified xsi:type="dcterms:W3CDTF">2012-08-15T16:48:08Z</dcterms:modified>
</cp:coreProperties>
</file>