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latin typeface="Algerian" pitchFamily="82" charset="0"/>
              </a:rPr>
              <a:t/>
            </a:r>
            <a:br>
              <a:rPr lang="en-US" b="1" dirty="0" smtClean="0">
                <a:latin typeface="Algerian" pitchFamily="82" charset="0"/>
              </a:rPr>
            </a:br>
            <a:r>
              <a:rPr lang="en-US" b="1" dirty="0" smtClean="0">
                <a:latin typeface="Algerian" pitchFamily="82" charset="0"/>
              </a:rPr>
              <a:t>Confronting </a:t>
            </a:r>
            <a:r>
              <a:rPr lang="en-US" b="1" dirty="0" err="1" smtClean="0">
                <a:latin typeface="Algerian" pitchFamily="82" charset="0"/>
              </a:rPr>
              <a:t>Marginalisation</a:t>
            </a:r>
            <a:r>
              <a:rPr lang="en-US" b="1" dirty="0" smtClean="0">
                <a:latin typeface="Algerian" pitchFamily="82" charset="0"/>
              </a:rPr>
              <a:t/>
            </a:r>
            <a:br>
              <a:rPr lang="en-US" b="1" dirty="0" smtClean="0">
                <a:latin typeface="Algerian" pitchFamily="82" charset="0"/>
              </a:rPr>
            </a:br>
            <a:endParaRPr lang="en-US" dirty="0">
              <a:latin typeface="Algerian" pitchFamily="82" charset="0"/>
            </a:endParaRPr>
          </a:p>
        </p:txBody>
      </p:sp>
      <p:pic>
        <p:nvPicPr>
          <p:cNvPr id="4" name="Content Placeholder 3" descr="11.jpg"/>
          <p:cNvPicPr>
            <a:picLocks noGrp="1" noChangeAspect="1"/>
          </p:cNvPicPr>
          <p:nvPr>
            <p:ph sz="half" idx="1"/>
          </p:nvPr>
        </p:nvPicPr>
        <p:blipFill>
          <a:blip r:embed="rId2"/>
          <a:stretch>
            <a:fillRect/>
          </a:stretch>
        </p:blipFill>
        <p:spPr>
          <a:xfrm>
            <a:off x="228600" y="1600200"/>
            <a:ext cx="5791200" cy="5257800"/>
          </a:xfrm>
        </p:spPr>
      </p:pic>
      <p:sp>
        <p:nvSpPr>
          <p:cNvPr id="5" name="Content Placeholder 4"/>
          <p:cNvSpPr>
            <a:spLocks noGrp="1"/>
          </p:cNvSpPr>
          <p:nvPr>
            <p:ph sz="half" idx="2"/>
          </p:nvPr>
        </p:nvSpPr>
        <p:spPr>
          <a:xfrm>
            <a:off x="6019800" y="1600200"/>
            <a:ext cx="2667000" cy="5257800"/>
          </a:xfrm>
        </p:spPr>
        <p:style>
          <a:lnRef idx="1">
            <a:schemeClr val="dk1"/>
          </a:lnRef>
          <a:fillRef idx="2">
            <a:schemeClr val="dk1"/>
          </a:fillRef>
          <a:effectRef idx="1">
            <a:schemeClr val="dk1"/>
          </a:effectRef>
          <a:fontRef idx="minor">
            <a:schemeClr val="dk1"/>
          </a:fontRef>
        </p:style>
        <p:txBody>
          <a:bodyPr/>
          <a:lstStyle/>
          <a:p>
            <a:endParaRPr lang="en-US" dirty="0" smtClean="0"/>
          </a:p>
          <a:p>
            <a:endParaRPr lang="en-US" dirty="0" smtClean="0"/>
          </a:p>
          <a:p>
            <a:endParaRPr lang="en-US" dirty="0" smtClean="0"/>
          </a:p>
          <a:p>
            <a:r>
              <a:rPr lang="en-US" dirty="0" smtClean="0"/>
              <a:t>Prepared by:-</a:t>
            </a:r>
          </a:p>
          <a:p>
            <a:pPr>
              <a:buNone/>
            </a:pPr>
            <a:r>
              <a:rPr lang="en-US" dirty="0" err="1" smtClean="0"/>
              <a:t>Pavan</a:t>
            </a:r>
            <a:r>
              <a:rPr lang="en-US" dirty="0" smtClean="0"/>
              <a:t> Kumar </a:t>
            </a:r>
            <a:r>
              <a:rPr lang="en-US" dirty="0" err="1" smtClean="0"/>
              <a:t>Sahu</a:t>
            </a:r>
            <a:endParaRPr lang="en-US" dirty="0" smtClean="0"/>
          </a:p>
          <a:p>
            <a:pPr>
              <a:buNone/>
            </a:pPr>
            <a:r>
              <a:rPr lang="en-US" dirty="0" smtClean="0"/>
              <a:t> KV </a:t>
            </a:r>
            <a:r>
              <a:rPr lang="en-US" dirty="0" err="1" smtClean="0"/>
              <a:t>Bargarh</a:t>
            </a:r>
            <a:endParaRPr lang="en-US" dirty="0" smtClean="0"/>
          </a:p>
          <a:p>
            <a:pPr>
              <a:buNone/>
            </a:pPr>
            <a:r>
              <a:rPr lang="en-US" dirty="0" smtClean="0"/>
              <a:t>TGT(Social Studies)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b="1" dirty="0" err="1" smtClean="0"/>
              <a:t>Adivasi</a:t>
            </a:r>
            <a:r>
              <a:rPr lang="en-US" b="1" dirty="0" smtClean="0"/>
              <a:t> Demands and the 1989 Act</a:t>
            </a:r>
            <a:endParaRPr lang="en-US"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p>
            <a:r>
              <a:rPr lang="en-US" dirty="0" smtClean="0"/>
              <a:t>C.K. </a:t>
            </a:r>
            <a:r>
              <a:rPr lang="en-US" dirty="0" err="1" smtClean="0"/>
              <a:t>Janu</a:t>
            </a:r>
            <a:r>
              <a:rPr lang="en-US" dirty="0" smtClean="0"/>
              <a:t>, an </a:t>
            </a:r>
            <a:r>
              <a:rPr lang="en-US" dirty="0" err="1" smtClean="0"/>
              <a:t>Adivasi</a:t>
            </a:r>
            <a:r>
              <a:rPr lang="en-US" dirty="0" smtClean="0"/>
              <a:t> activist, has also pointed out that one of the violators of Constitutional rights guaranteed to tribal people are governments in the various states of India – for it is they who allow non-tribal encroachers in the form of timber merchants, paper mills etc, to exploit tribal land, and to forcibly evict tribal people from their traditional forests in the process of declaring forests as reserved or as sanctuaries.</a:t>
            </a:r>
            <a:br>
              <a:rPr lang="en-US" dirty="0" smtClean="0"/>
            </a:br>
            <a:endParaRPr lang="en-US" dirty="0" smtClean="0"/>
          </a:p>
          <a:p>
            <a:r>
              <a:rPr lang="en-US" dirty="0" smtClean="0"/>
              <a:t>The </a:t>
            </a:r>
            <a:r>
              <a:rPr lang="en-US" dirty="0" smtClean="0"/>
              <a:t>central government passed the Scheduled Tribes and Other Traditional Forest Dwellers (Recognition of Forest Rights) Act, 2006</a:t>
            </a:r>
            <a:r>
              <a:rPr lang="en-US" dirty="0" smtClean="0"/>
              <a:t>.</a:t>
            </a:r>
          </a:p>
          <a:p>
            <a:r>
              <a:rPr lang="en-US" dirty="0" smtClean="0"/>
              <a:t>This </a:t>
            </a:r>
            <a:r>
              <a:rPr lang="en-US" dirty="0" smtClean="0"/>
              <a:t>Act </a:t>
            </a:r>
            <a:r>
              <a:rPr lang="en-US" dirty="0" err="1" smtClean="0"/>
              <a:t>recognises</a:t>
            </a:r>
            <a:r>
              <a:rPr lang="en-US" dirty="0" smtClean="0"/>
              <a:t> their right to homestead, cultivable and grazing land and to non-timber forest </a:t>
            </a:r>
            <a:r>
              <a:rPr lang="en-US" dirty="0" err="1" smtClean="0"/>
              <a:t>produce.The</a:t>
            </a:r>
            <a:r>
              <a:rPr lang="en-US" dirty="0" smtClean="0"/>
              <a:t> Act also points out that the rights of forest dwellers includes conservation of forests and bio-diver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4800600"/>
          </a:xfrm>
        </p:spPr>
        <p:style>
          <a:lnRef idx="1">
            <a:schemeClr val="accent2"/>
          </a:lnRef>
          <a:fillRef idx="3">
            <a:schemeClr val="accent2"/>
          </a:fillRef>
          <a:effectRef idx="2">
            <a:schemeClr val="accent2"/>
          </a:effectRef>
          <a:fontRef idx="minor">
            <a:schemeClr val="lt1"/>
          </a:fontRef>
        </p:style>
        <p:txBody>
          <a:bodyPr>
            <a:normAutofit/>
          </a:bodyPr>
          <a:lstStyle/>
          <a:p>
            <a:r>
              <a:rPr lang="en-US" dirty="0" smtClean="0"/>
              <a:t>As </a:t>
            </a:r>
            <a:r>
              <a:rPr lang="en-US" dirty="0" smtClean="0"/>
              <a:t>we can see, the existence of a right or a law or even a policy on paper does not mean that it exists in </a:t>
            </a:r>
            <a:r>
              <a:rPr lang="en-US" dirty="0" err="1" smtClean="0"/>
              <a:t>reality.The</a:t>
            </a:r>
            <a:r>
              <a:rPr lang="en-US" dirty="0" smtClean="0"/>
              <a:t> desire for equality, dignity and respect is not new. It has existed in different forms throughout our history as you have seen in this chapter</a:t>
            </a:r>
            <a:r>
              <a:rPr lang="en-US" dirty="0" smtClean="0"/>
              <a:t>. </a:t>
            </a:r>
          </a:p>
          <a:p>
            <a:r>
              <a:rPr lang="en-US" dirty="0" smtClean="0"/>
              <a:t>Similarly</a:t>
            </a:r>
            <a:r>
              <a:rPr lang="en-US" dirty="0" smtClean="0"/>
              <a:t>, even in a democratic society, similar processes of struggle, writing, negotiation and </a:t>
            </a:r>
            <a:r>
              <a:rPr lang="en-US" dirty="0" err="1" smtClean="0"/>
              <a:t>organising</a:t>
            </a:r>
            <a:r>
              <a:rPr lang="en-US" dirty="0" smtClean="0"/>
              <a:t> need to continue.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2.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953000"/>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r>
              <a:rPr lang="en-US" dirty="0" err="1" smtClean="0"/>
              <a:t>Marginalisation</a:t>
            </a:r>
            <a:r>
              <a:rPr lang="en-US" dirty="0" smtClean="0"/>
              <a:t> is the process whereby something or someone is pushed to the edge of a group and accorded lesser importance. This is predominantly a social phenomenon by which a minority or sub-group is excluded, and their needs or desires ignored</a:t>
            </a:r>
            <a:r>
              <a:rPr lang="en-US" dirty="0" smtClean="0"/>
              <a:t>.</a:t>
            </a:r>
          </a:p>
          <a:p>
            <a:r>
              <a:rPr lang="en-US" dirty="0" smtClean="0"/>
              <a:t>Confronting refers to the way in which groups and individuals challenge the existing inequalities.</a:t>
            </a:r>
          </a:p>
          <a:p>
            <a:r>
              <a:rPr lang="en-US" dirty="0" smtClean="0"/>
              <a:t>In many cases, the </a:t>
            </a:r>
            <a:r>
              <a:rPr lang="en-US" dirty="0" err="1" smtClean="0"/>
              <a:t>marginalised</a:t>
            </a:r>
            <a:r>
              <a:rPr lang="en-US" dirty="0" smtClean="0"/>
              <a:t> groups are derived from the Fundamental Rights. In this case, they forced the government to enforce these laws.</a:t>
            </a:r>
          </a:p>
          <a:p>
            <a:r>
              <a:rPr lang="en-US" dirty="0" smtClean="0"/>
              <a:t>The </a:t>
            </a:r>
            <a:r>
              <a:rPr lang="en-US" dirty="0" err="1" smtClean="0"/>
              <a:t>marginalised</a:t>
            </a:r>
            <a:r>
              <a:rPr lang="en-US" dirty="0" smtClean="0"/>
              <a:t> groups also influenced the government to frame new laws. The abolition of </a:t>
            </a:r>
            <a:r>
              <a:rPr lang="en-US" dirty="0" err="1" smtClean="0"/>
              <a:t>untouchability</a:t>
            </a:r>
            <a:r>
              <a:rPr lang="en-US" dirty="0" smtClean="0"/>
              <a:t> is one of such examples.</a:t>
            </a:r>
          </a:p>
          <a:p>
            <a:r>
              <a:rPr lang="en-US" dirty="0" smtClean="0"/>
              <a:t>The Constitution always tries to ensure Social and Cultural Justice to the </a:t>
            </a:r>
            <a:r>
              <a:rPr lang="en-US" dirty="0" err="1" smtClean="0"/>
              <a:t>marginalised</a:t>
            </a:r>
            <a:r>
              <a:rPr lang="en-US" dirty="0" smtClean="0"/>
              <a:t> groups. The government has framed many schemes and policies for the </a:t>
            </a:r>
            <a:r>
              <a:rPr lang="en-US" dirty="0" err="1" smtClean="0"/>
              <a:t>marginalised</a:t>
            </a:r>
            <a:r>
              <a:rPr lang="en-US" dirty="0" smtClean="0"/>
              <a:t> groups and made efforts to promote them.</a:t>
            </a:r>
          </a:p>
          <a:p>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b="1" dirty="0" smtClean="0"/>
              <a:t/>
            </a:r>
            <a:br>
              <a:rPr lang="en-US" b="1" dirty="0" smtClean="0"/>
            </a:br>
            <a:r>
              <a:rPr lang="en-US" b="1" dirty="0" smtClean="0"/>
              <a:t>Invoking </a:t>
            </a:r>
            <a:r>
              <a:rPr lang="en-US" b="1" dirty="0" smtClean="0"/>
              <a:t>Fundamental Rights:</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r>
              <a:rPr lang="en-US" dirty="0" smtClean="0"/>
              <a:t>Fundamental Rights are the basic rights given to every individual of a nation which every person is entitled to have being a human.</a:t>
            </a:r>
          </a:p>
          <a:p>
            <a:r>
              <a:rPr lang="en-US" dirty="0" smtClean="0"/>
              <a:t>Fundamental Rights are enshrined in the constitution and has been inspires from American constitution.</a:t>
            </a:r>
          </a:p>
          <a:p>
            <a:r>
              <a:rPr lang="en-US" dirty="0" smtClean="0"/>
              <a:t>The Fundamental Constitutional Rights are equally available to all Indians including </a:t>
            </a:r>
            <a:r>
              <a:rPr lang="en-US" dirty="0" err="1" smtClean="0"/>
              <a:t>marginalised</a:t>
            </a:r>
            <a:r>
              <a:rPr lang="en-US" dirty="0" smtClean="0"/>
              <a:t> groups.</a:t>
            </a:r>
          </a:p>
          <a:p>
            <a:r>
              <a:rPr lang="en-US" dirty="0" err="1" smtClean="0"/>
              <a:t>Adivasis</a:t>
            </a:r>
            <a:r>
              <a:rPr lang="en-US" dirty="0" smtClean="0"/>
              <a:t>, </a:t>
            </a:r>
            <a:r>
              <a:rPr lang="en-US" dirty="0" err="1" smtClean="0"/>
              <a:t>Dalits</a:t>
            </a:r>
            <a:r>
              <a:rPr lang="en-US" dirty="0" smtClean="0"/>
              <a:t>, Muslims, women and other marginal groups argue that simply by being citizens of a democratic country, they possess equal rights that must be respected.</a:t>
            </a:r>
          </a:p>
          <a:p>
            <a:r>
              <a:rPr lang="en-US" dirty="0" smtClean="0"/>
              <a:t>Many among them look up to the Constitution to address their concerns.</a:t>
            </a:r>
          </a:p>
          <a:p>
            <a:r>
              <a:rPr lang="en-US" dirty="0" smtClean="0"/>
              <a:t>By insisting on their Fundamental Rights, they have drawn on these rights in two ways:</a:t>
            </a:r>
          </a:p>
          <a:p>
            <a:pPr lvl="1"/>
            <a:r>
              <a:rPr lang="en-US" dirty="0" smtClean="0"/>
              <a:t>Forced the government to recognize the injustice done to them.</a:t>
            </a:r>
          </a:p>
          <a:p>
            <a:pPr lvl="1"/>
            <a:r>
              <a:rPr lang="en-US" dirty="0" smtClean="0"/>
              <a:t>They have insisted that the government should enforce these laws</a:t>
            </a:r>
            <a:r>
              <a:rPr lang="en-US" dirty="0" smtClean="0"/>
              <a:t>.</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Continue…</a:t>
            </a:r>
            <a:endParaRPr lang="en-US" dirty="0"/>
          </a:p>
        </p:txBody>
      </p:sp>
      <p:sp>
        <p:nvSpPr>
          <p:cNvPr id="3" name="Content Placeholder 2"/>
          <p:cNvSpPr>
            <a:spLocks noGrp="1"/>
          </p:cNvSpPr>
          <p:nvPr>
            <p:ph idx="1"/>
          </p:nvPr>
        </p:nvSpPr>
        <p:spPr>
          <a:xfrm>
            <a:off x="457200" y="1219200"/>
            <a:ext cx="8229600" cy="4906963"/>
          </a:xfrm>
        </p:spPr>
        <p:style>
          <a:lnRef idx="0">
            <a:schemeClr val="accent4"/>
          </a:lnRef>
          <a:fillRef idx="3">
            <a:schemeClr val="accent4"/>
          </a:fillRef>
          <a:effectRef idx="3">
            <a:schemeClr val="accent4"/>
          </a:effectRef>
          <a:fontRef idx="minor">
            <a:schemeClr val="lt1"/>
          </a:fontRef>
        </p:style>
        <p:txBody>
          <a:bodyPr>
            <a:normAutofit fontScale="70000" lnSpcReduction="20000"/>
          </a:bodyPr>
          <a:lstStyle/>
          <a:p>
            <a:r>
              <a:rPr lang="en-US" dirty="0" smtClean="0"/>
              <a:t>The struggles of the marginalized groups have influenced the government to frame new laws, in keeping with the spirit of the Fundamental Rights.</a:t>
            </a:r>
          </a:p>
          <a:p>
            <a:r>
              <a:rPr lang="en-US" dirty="0" smtClean="0"/>
              <a:t>Article 17 of the Constitution states that </a:t>
            </a:r>
            <a:r>
              <a:rPr lang="en-US" dirty="0" err="1" smtClean="0"/>
              <a:t>untouchability</a:t>
            </a:r>
            <a:r>
              <a:rPr lang="en-US" dirty="0" smtClean="0"/>
              <a:t> has been abolished.</a:t>
            </a:r>
          </a:p>
          <a:p>
            <a:r>
              <a:rPr lang="en-US" dirty="0" smtClean="0"/>
              <a:t>This means that no one can henceforth prevent </a:t>
            </a:r>
            <a:r>
              <a:rPr lang="en-US" dirty="0" err="1" smtClean="0"/>
              <a:t>Dalit</a:t>
            </a:r>
            <a:r>
              <a:rPr lang="en-US" dirty="0" smtClean="0"/>
              <a:t> from educating themselves, entering temples, using public facilities, etc.</a:t>
            </a:r>
          </a:p>
          <a:p>
            <a:r>
              <a:rPr lang="en-US" dirty="0" smtClean="0"/>
              <a:t>Article 15 of the Constitution states that no citizen of India shall be discriminated on the basis of religion, race, caste, sex or place of birth. This has been used by </a:t>
            </a:r>
            <a:r>
              <a:rPr lang="en-US" dirty="0" err="1" smtClean="0"/>
              <a:t>Dalits</a:t>
            </a:r>
            <a:r>
              <a:rPr lang="en-US" dirty="0" smtClean="0"/>
              <a:t> to seek equality where it has been denied to them.</a:t>
            </a:r>
          </a:p>
          <a:p>
            <a:r>
              <a:rPr lang="en-US" dirty="0" smtClean="0"/>
              <a:t>Various other provisions under constitution prohibit the exploitation faced by </a:t>
            </a:r>
            <a:r>
              <a:rPr lang="en-US" dirty="0" err="1" smtClean="0"/>
              <a:t>marginalised</a:t>
            </a:r>
            <a:r>
              <a:rPr lang="en-US" dirty="0" smtClean="0"/>
              <a:t>.</a:t>
            </a:r>
          </a:p>
          <a:p>
            <a:r>
              <a:rPr lang="en-US" dirty="0" smtClean="0"/>
              <a:t>Time to time, the </a:t>
            </a:r>
            <a:r>
              <a:rPr lang="en-US" dirty="0" err="1" smtClean="0"/>
              <a:t>marginalised</a:t>
            </a:r>
            <a:r>
              <a:rPr lang="en-US" dirty="0" smtClean="0"/>
              <a:t> and minority has raised their voices and asked for equal and just treatment.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smtClean="0"/>
              <a:t/>
            </a:r>
            <a:br>
              <a:rPr lang="en-US" b="1" dirty="0" smtClean="0"/>
            </a:br>
            <a:r>
              <a:rPr lang="en-US" b="1" dirty="0" smtClean="0"/>
              <a:t>Laws </a:t>
            </a:r>
            <a:r>
              <a:rPr lang="en-US" b="1" dirty="0" smtClean="0"/>
              <a:t>for the </a:t>
            </a:r>
            <a:r>
              <a:rPr lang="en-US" b="1" dirty="0" err="1" smtClean="0"/>
              <a:t>Marginalised</a:t>
            </a:r>
            <a:r>
              <a:rPr lang="en-US" b="1" dirty="0" smtClean="0"/>
              <a:t> Groups:</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458200" cy="5257800"/>
          </a:xfrm>
        </p:spPr>
        <p:style>
          <a:lnRef idx="1">
            <a:schemeClr val="accent2"/>
          </a:lnRef>
          <a:fillRef idx="2">
            <a:schemeClr val="accent2"/>
          </a:fillRef>
          <a:effectRef idx="1">
            <a:schemeClr val="accent2"/>
          </a:effectRef>
          <a:fontRef idx="minor">
            <a:schemeClr val="dk1"/>
          </a:fontRef>
        </p:style>
        <p:txBody>
          <a:bodyPr>
            <a:normAutofit fontScale="55000" lnSpcReduction="20000"/>
          </a:bodyPr>
          <a:lstStyle/>
          <a:p>
            <a:r>
              <a:rPr lang="en-US" dirty="0" smtClean="0"/>
              <a:t>There are specific laws and policies for the marginalized groups in our country.</a:t>
            </a:r>
          </a:p>
          <a:p>
            <a:r>
              <a:rPr lang="en-US" dirty="0" smtClean="0"/>
              <a:t>The government makes an effort to promote such policies to give opportunities to specific groups.</a:t>
            </a:r>
          </a:p>
          <a:p>
            <a:r>
              <a:rPr lang="en-US" dirty="0" smtClean="0"/>
              <a:t>The government tries to promote social justice by providing for free or subsidized hostels for the students of </a:t>
            </a:r>
            <a:r>
              <a:rPr lang="en-US" dirty="0" err="1" smtClean="0"/>
              <a:t>Dalit</a:t>
            </a:r>
            <a:r>
              <a:rPr lang="en-US" dirty="0" smtClean="0"/>
              <a:t> and </a:t>
            </a:r>
            <a:r>
              <a:rPr lang="en-US" dirty="0" err="1" smtClean="0"/>
              <a:t>Adivasi</a:t>
            </a:r>
            <a:r>
              <a:rPr lang="en-US" dirty="0" smtClean="0"/>
              <a:t> communities.</a:t>
            </a:r>
          </a:p>
          <a:p>
            <a:r>
              <a:rPr lang="en-US" dirty="0" smtClean="0"/>
              <a:t>The reservation policy is significant and highly contentious.</a:t>
            </a:r>
          </a:p>
          <a:p>
            <a:r>
              <a:rPr lang="en-US" dirty="0" smtClean="0"/>
              <a:t>The laws which reserve seats in education and government employment for </a:t>
            </a:r>
            <a:r>
              <a:rPr lang="en-US" dirty="0" err="1" smtClean="0"/>
              <a:t>Dalits</a:t>
            </a:r>
            <a:r>
              <a:rPr lang="en-US" dirty="0" smtClean="0"/>
              <a:t> and </a:t>
            </a:r>
            <a:r>
              <a:rPr lang="en-US" dirty="0" err="1" smtClean="0"/>
              <a:t>Adivasis</a:t>
            </a:r>
            <a:r>
              <a:rPr lang="en-US" dirty="0" smtClean="0"/>
              <a:t> are based or an important argument that in a society like ours, where for centuries sections of the population have been denied opportunities to learn and to work in order to develop new skills or assist these sections.</a:t>
            </a:r>
          </a:p>
          <a:p>
            <a:r>
              <a:rPr lang="en-US" dirty="0" smtClean="0"/>
              <a:t>Governments across India have their list of Scheduled Castes or </a:t>
            </a:r>
            <a:r>
              <a:rPr lang="en-US" dirty="0" err="1" smtClean="0"/>
              <a:t>Dalits</a:t>
            </a:r>
            <a:r>
              <a:rPr lang="en-US" dirty="0" smtClean="0"/>
              <a:t>, Scheduled Tribes and backward and most backward castes. The central government too has its list.</a:t>
            </a:r>
          </a:p>
          <a:p>
            <a:r>
              <a:rPr lang="en-US" dirty="0" smtClean="0"/>
              <a:t>Students applying to educational institutions and those applying for posts in government are expected to furnish proof of their caste or tribe status, in the form of caste and tribe certificates.</a:t>
            </a:r>
          </a:p>
          <a:p>
            <a:r>
              <a:rPr lang="en-US" dirty="0" smtClean="0"/>
              <a:t>Different kind of scholarship </a:t>
            </a:r>
            <a:r>
              <a:rPr lang="en-US" dirty="0" err="1" smtClean="0"/>
              <a:t>programmes</a:t>
            </a:r>
            <a:r>
              <a:rPr lang="en-US" dirty="0" smtClean="0"/>
              <a:t> are also run by governments.</a:t>
            </a:r>
          </a:p>
          <a:p>
            <a:r>
              <a:rPr lang="en-US" dirty="0" smtClean="0"/>
              <a:t>Laws related to wages, cultural rights, educational rights, and rights against exploitation have been formed for </a:t>
            </a:r>
            <a:r>
              <a:rPr lang="en-US" dirty="0" err="1" smtClean="0"/>
              <a:t>Marginalised</a:t>
            </a:r>
            <a:r>
              <a:rPr lang="en-US" dirty="0" smtClean="0"/>
              <a:t> groups</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dirty="0" smtClean="0"/>
              <a:t/>
            </a:r>
            <a:br>
              <a:rPr lang="en-US" b="1" dirty="0" smtClean="0"/>
            </a:br>
            <a:r>
              <a:rPr lang="en-US" b="1" dirty="0" smtClean="0"/>
              <a:t>Protecting </a:t>
            </a:r>
            <a:r>
              <a:rPr lang="en-US" b="1" dirty="0" smtClean="0"/>
              <a:t>the Rights of </a:t>
            </a:r>
            <a:r>
              <a:rPr lang="en-US" b="1" dirty="0" err="1" smtClean="0"/>
              <a:t>Dalits</a:t>
            </a:r>
            <a:r>
              <a:rPr lang="en-US" b="1" dirty="0" smtClean="0"/>
              <a:t> and </a:t>
            </a:r>
            <a:r>
              <a:rPr lang="en-US" b="1" dirty="0" err="1" smtClean="0"/>
              <a:t>Adivasis</a:t>
            </a:r>
            <a:r>
              <a:rPr lang="en-US" b="1" dirty="0" smtClean="0"/>
              <a:t>:</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r>
              <a:rPr lang="en-US" dirty="0" smtClean="0"/>
              <a:t>Our country has specific laws that guard against the discrimination and exploitation of marginalized communities.</a:t>
            </a:r>
          </a:p>
          <a:p>
            <a:r>
              <a:rPr lang="en-US" dirty="0" smtClean="0"/>
              <a:t>The Scheduled Castes and the Scheduled Tribes (Prevention of Atrocities) Act was framed in 1989 to protect </a:t>
            </a:r>
            <a:r>
              <a:rPr lang="en-US" dirty="0" err="1" smtClean="0"/>
              <a:t>Dalits</a:t>
            </a:r>
            <a:r>
              <a:rPr lang="en-US" dirty="0" smtClean="0"/>
              <a:t> and </a:t>
            </a:r>
            <a:r>
              <a:rPr lang="en-US" dirty="0" err="1" smtClean="0"/>
              <a:t>Adivasis</a:t>
            </a:r>
            <a:r>
              <a:rPr lang="en-US" dirty="0" smtClean="0"/>
              <a:t> against the domination and violence of the powerful castes.</a:t>
            </a:r>
          </a:p>
          <a:p>
            <a:r>
              <a:rPr lang="en-US" dirty="0" smtClean="0"/>
              <a:t>A number of assertive </a:t>
            </a:r>
            <a:r>
              <a:rPr lang="en-US" dirty="0" err="1" smtClean="0"/>
              <a:t>Dalit</a:t>
            </a:r>
            <a:r>
              <a:rPr lang="en-US" dirty="0" smtClean="0"/>
              <a:t> groups came into being and asserted their rights-they refused to perform their so-called caste duties and insisted on being treated equally.</a:t>
            </a:r>
          </a:p>
          <a:p>
            <a:r>
              <a:rPr lang="en-US" dirty="0" smtClean="0"/>
              <a:t>In the 1970’s and 1980’s, </a:t>
            </a:r>
            <a:r>
              <a:rPr lang="en-US" dirty="0" err="1" smtClean="0"/>
              <a:t>Adivasi</a:t>
            </a:r>
            <a:r>
              <a:rPr lang="en-US" dirty="0" smtClean="0"/>
              <a:t> people successfully </a:t>
            </a:r>
            <a:r>
              <a:rPr lang="en-US" dirty="0" err="1" smtClean="0"/>
              <a:t>organised</a:t>
            </a:r>
            <a:r>
              <a:rPr lang="en-US" dirty="0" smtClean="0"/>
              <a:t> themselves and demanded equal rights and for their land resources to be returned to them.</a:t>
            </a:r>
          </a:p>
          <a:p>
            <a:r>
              <a:rPr lang="en-US" dirty="0" smtClean="0"/>
              <a:t>This Act distinguishes several levels of crimes.</a:t>
            </a:r>
          </a:p>
          <a:p>
            <a:r>
              <a:rPr lang="en-US" dirty="0" smtClean="0"/>
              <a:t>It lists-modes of humiliation that are both physically horrific and morally reprehensible.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Continue..</a:t>
            </a:r>
            <a:endParaRPr lang="en-US" dirty="0"/>
          </a:p>
        </p:txBody>
      </p:sp>
      <p:sp>
        <p:nvSpPr>
          <p:cNvPr id="3" name="Content Placeholder 2"/>
          <p:cNvSpPr>
            <a:spLocks noGrp="1"/>
          </p:cNvSpPr>
          <p:nvPr>
            <p:ph idx="1"/>
          </p:nvPr>
        </p:nvSpPr>
        <p:spPr>
          <a:xfrm>
            <a:off x="304800" y="1295400"/>
            <a:ext cx="8610600" cy="5181600"/>
          </a:xfrm>
        </p:spPr>
        <p:style>
          <a:lnRef idx="1">
            <a:schemeClr val="dk1"/>
          </a:lnRef>
          <a:fillRef idx="2">
            <a:schemeClr val="dk1"/>
          </a:fillRef>
          <a:effectRef idx="1">
            <a:schemeClr val="dk1"/>
          </a:effectRef>
          <a:fontRef idx="minor">
            <a:schemeClr val="dk1"/>
          </a:fontRef>
        </p:style>
        <p:txBody>
          <a:bodyPr>
            <a:noAutofit/>
          </a:bodyPr>
          <a:lstStyle/>
          <a:p>
            <a:r>
              <a:rPr lang="en-US" sz="2000" dirty="0" smtClean="0"/>
              <a:t>Actions that disposes </a:t>
            </a:r>
            <a:r>
              <a:rPr lang="en-US" sz="2000" dirty="0" err="1" smtClean="0"/>
              <a:t>Dalits</a:t>
            </a:r>
            <a:r>
              <a:rPr lang="en-US" sz="2000" dirty="0" smtClean="0"/>
              <a:t> and </a:t>
            </a:r>
            <a:r>
              <a:rPr lang="en-US" sz="2000" dirty="0" err="1" smtClean="0"/>
              <a:t>Adivasis</a:t>
            </a:r>
            <a:r>
              <a:rPr lang="en-US" sz="2000" dirty="0" smtClean="0"/>
              <a:t> of their </a:t>
            </a:r>
            <a:r>
              <a:rPr lang="en-US" sz="2000" dirty="0" err="1" smtClean="0"/>
              <a:t>meagre</a:t>
            </a:r>
            <a:r>
              <a:rPr lang="en-US" sz="2000" dirty="0" smtClean="0"/>
              <a:t> resources or which force them into performing slave </a:t>
            </a:r>
            <a:r>
              <a:rPr lang="en-US" sz="2000" dirty="0" err="1" smtClean="0"/>
              <a:t>labour</a:t>
            </a:r>
            <a:r>
              <a:rPr lang="en-US" sz="2000" dirty="0" smtClean="0"/>
              <a:t>.</a:t>
            </a:r>
          </a:p>
          <a:p>
            <a:r>
              <a:rPr lang="en-US" sz="2000" dirty="0" smtClean="0"/>
              <a:t>Crime against </a:t>
            </a:r>
            <a:r>
              <a:rPr lang="en-US" sz="2000" dirty="0" err="1" smtClean="0"/>
              <a:t>Dalit</a:t>
            </a:r>
            <a:r>
              <a:rPr lang="en-US" sz="2000" dirty="0" smtClean="0"/>
              <a:t> and tribal women are of a specific kind and therefore seeks to </a:t>
            </a:r>
            <a:r>
              <a:rPr lang="en-US" sz="2000" dirty="0" err="1" smtClean="0"/>
              <a:t>penalise</a:t>
            </a:r>
            <a:r>
              <a:rPr lang="en-US" sz="2000" dirty="0" smtClean="0"/>
              <a:t> who use force on these women.</a:t>
            </a:r>
          </a:p>
          <a:p>
            <a:r>
              <a:rPr lang="en-US" sz="2000" dirty="0" smtClean="0"/>
              <a:t>Manual scavenging refers to the practice of removing human and animal water/excreta using brooms, tin plates and baskets from dry latrines and carrying it on the head to the disposal ground some distance away.</a:t>
            </a:r>
          </a:p>
          <a:p>
            <a:r>
              <a:rPr lang="en-US" sz="2000" dirty="0" smtClean="0"/>
              <a:t>In 1993, the government passed the Employment of Manual Scavengers and Construction of Dry Latrines (Prohibition) Act. This law prohibits the employment of manual scavengers as well as the construction of Dry latrines.</a:t>
            </a:r>
          </a:p>
          <a:p>
            <a:r>
              <a:rPr lang="en-US" sz="2000" dirty="0" smtClean="0"/>
              <a:t>We still notice instances of atrocities against </a:t>
            </a:r>
            <a:r>
              <a:rPr lang="en-US" sz="2000" dirty="0" err="1" smtClean="0"/>
              <a:t>Dalits</a:t>
            </a:r>
            <a:r>
              <a:rPr lang="en-US" sz="2000" dirty="0" smtClean="0"/>
              <a:t>, minorities and lower section of society. this situation really needs to be taken care of by implementing the laws made by government.</a:t>
            </a:r>
          </a:p>
          <a:p>
            <a:r>
              <a:rPr lang="en-US" sz="2000" dirty="0" smtClean="0"/>
              <a:t>The recent deaths of sewage workers put a horrific picture in front of administration and make us to think that in this advanced era of technology we have to depend on manual scavenging.</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Autofit/>
          </a:bodyPr>
          <a:lstStyle/>
          <a:p>
            <a:r>
              <a:rPr lang="en-US" sz="3600" b="1" dirty="0" smtClean="0"/>
              <a:t>The Scheduled Castes and the Scheduled Tribes (Prevention of Atrocities) Act, 1989</a:t>
            </a:r>
            <a:endParaRPr lang="en-US" sz="3600"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dirty="0" smtClean="0"/>
              <a:t>This Act was framed in response to demands made by </a:t>
            </a:r>
            <a:r>
              <a:rPr lang="en-US" dirty="0" err="1" smtClean="0"/>
              <a:t>Dalits</a:t>
            </a:r>
            <a:r>
              <a:rPr lang="en-US" dirty="0" smtClean="0"/>
              <a:t> and others that the government must take seriously the ill treatment and humiliation </a:t>
            </a:r>
            <a:r>
              <a:rPr lang="en-US" dirty="0" err="1" smtClean="0"/>
              <a:t>Dalits</a:t>
            </a:r>
            <a:r>
              <a:rPr lang="en-US" dirty="0" smtClean="0"/>
              <a:t> and tribal groups face in an everyday sense</a:t>
            </a:r>
            <a:r>
              <a:rPr lang="en-US" dirty="0" smtClean="0"/>
              <a:t>.</a:t>
            </a:r>
          </a:p>
          <a:p>
            <a:r>
              <a:rPr lang="en-US" dirty="0" smtClean="0"/>
              <a:t>The Act does not only describe terrible crimes, but also lets people know what dreadful deeds human beings are capable of</a:t>
            </a:r>
            <a:r>
              <a:rPr lang="en-US" dirty="0" smtClean="0"/>
              <a:t>. In </a:t>
            </a:r>
            <a:r>
              <a:rPr lang="en-US" dirty="0" smtClean="0"/>
              <a:t>this sense, laws such as these seek to both punish as well as influence the way we think and act</a:t>
            </a:r>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t>The Act distinguishes several levels of crimes</a:t>
            </a:r>
            <a:endParaRPr lang="en-US" dirty="0"/>
          </a:p>
        </p:txBody>
      </p:sp>
      <p:sp>
        <p:nvSpPr>
          <p:cNvPr id="3" name="Content Placeholder 2"/>
          <p:cNvSpPr>
            <a:spLocks noGrp="1"/>
          </p:cNvSpPr>
          <p:nvPr>
            <p:ph idx="1"/>
          </p:nvPr>
        </p:nvSpPr>
        <p:spPr>
          <a:xfrm>
            <a:off x="0" y="990600"/>
            <a:ext cx="9144000" cy="5867400"/>
          </a:xfrm>
        </p:spPr>
        <p:style>
          <a:lnRef idx="1">
            <a:schemeClr val="accent5"/>
          </a:lnRef>
          <a:fillRef idx="2">
            <a:schemeClr val="accent5"/>
          </a:fillRef>
          <a:effectRef idx="1">
            <a:schemeClr val="accent5"/>
          </a:effectRef>
          <a:fontRef idx="minor">
            <a:schemeClr val="dk1"/>
          </a:fontRef>
        </p:style>
        <p:txBody>
          <a:bodyPr>
            <a:noAutofit/>
          </a:bodyPr>
          <a:lstStyle/>
          <a:p>
            <a:r>
              <a:rPr lang="en-US" sz="1700" dirty="0" smtClean="0"/>
              <a:t>The Act distinguishes several levels of crimes. Firstly, it lists modes of humiliation that are both physically horrific and morally reprehensible and seeks to punish those </a:t>
            </a:r>
            <a:r>
              <a:rPr lang="en-US" sz="1700" dirty="0" smtClean="0"/>
              <a:t>who-</a:t>
            </a:r>
          </a:p>
          <a:p>
            <a:pPr>
              <a:buNone/>
            </a:pPr>
            <a:r>
              <a:rPr lang="en-US" sz="1700" dirty="0" smtClean="0"/>
              <a:t>(</a:t>
            </a:r>
            <a:r>
              <a:rPr lang="en-US" sz="1700" dirty="0" err="1" smtClean="0"/>
              <a:t>i</a:t>
            </a:r>
            <a:r>
              <a:rPr lang="en-US" sz="1700" dirty="0" smtClean="0"/>
              <a:t>) force a member of a Scheduled Caste or a Scheduled Tribe to drink or eat any inedible or obnoxious substance; …</a:t>
            </a:r>
            <a:br>
              <a:rPr lang="en-US" sz="1700" dirty="0" smtClean="0"/>
            </a:br>
            <a:endParaRPr lang="en-US" sz="1700" dirty="0" smtClean="0"/>
          </a:p>
          <a:p>
            <a:pPr>
              <a:buNone/>
            </a:pPr>
            <a:r>
              <a:rPr lang="en-US" sz="1700" dirty="0" smtClean="0"/>
              <a:t> </a:t>
            </a:r>
            <a:r>
              <a:rPr lang="en-US" sz="1700" dirty="0" smtClean="0"/>
              <a:t>(ii</a:t>
            </a:r>
            <a:r>
              <a:rPr lang="en-US" sz="1700" dirty="0" smtClean="0"/>
              <a:t>) forcibly removes clothes from the person of a member of a Scheduled Caste or a Scheduled Tribe or parades him or her naked or with painted face or body or commits any similar act which is derogatory to human dignity</a:t>
            </a:r>
            <a:r>
              <a:rPr lang="en-US" sz="1700" dirty="0" smtClean="0"/>
              <a:t>…</a:t>
            </a:r>
          </a:p>
          <a:p>
            <a:pPr>
              <a:buNone/>
            </a:pPr>
            <a:r>
              <a:rPr lang="en-US" sz="1700" dirty="0" smtClean="0"/>
              <a:t>(</a:t>
            </a:r>
            <a:r>
              <a:rPr lang="en-US" sz="1700" dirty="0" smtClean="0"/>
              <a:t>iii) the Act sets out to punish anyone who wrongfully occupies or cultivates any land owned by, or allotted to, … a member of a Scheduled Caste or a Scheduled Tribe or gets the land allotted to him transferred.</a:t>
            </a:r>
            <a:br>
              <a:rPr lang="en-US" sz="1700" dirty="0" smtClean="0"/>
            </a:br>
            <a:endParaRPr lang="en-US" sz="1700" dirty="0" smtClean="0"/>
          </a:p>
          <a:p>
            <a:pPr>
              <a:buNone/>
            </a:pPr>
            <a:r>
              <a:rPr lang="en-US" sz="1700" dirty="0" smtClean="0"/>
              <a:t>(iv</a:t>
            </a:r>
            <a:r>
              <a:rPr lang="en-US" sz="1700" dirty="0" smtClean="0"/>
              <a:t>) assaults or uses force on any woman belonging to a Scheduled Caste or a Scheduled Tribe with intent to </a:t>
            </a:r>
            <a:r>
              <a:rPr lang="en-US" sz="1700" dirty="0" err="1" smtClean="0"/>
              <a:t>dishonour</a:t>
            </a:r>
            <a:r>
              <a:rPr lang="en-US" sz="1700" dirty="0" smtClean="0"/>
              <a:t> her </a:t>
            </a:r>
            <a:r>
              <a:rPr lang="en-US" sz="1700" dirty="0" smtClean="0"/>
              <a:t>…</a:t>
            </a:r>
          </a:p>
          <a:p>
            <a:pPr>
              <a:buNone/>
            </a:pPr>
            <a:r>
              <a:rPr lang="en-US" sz="1700" dirty="0" smtClean="0"/>
              <a:t>In </a:t>
            </a:r>
            <a:r>
              <a:rPr lang="en-US" sz="1700" dirty="0" smtClean="0"/>
              <a:t>1993, the government passed the Employment of Manual Scavengers and Construction of Dry Latrines (Prohibition) Act</a:t>
            </a:r>
            <a:r>
              <a:rPr lang="en-US" sz="1700" dirty="0" smtClean="0"/>
              <a:t>. </a:t>
            </a:r>
          </a:p>
          <a:p>
            <a:pPr>
              <a:buFont typeface="Wingdings" pitchFamily="2" charset="2"/>
              <a:buChar char="Ø"/>
            </a:pPr>
            <a:r>
              <a:rPr lang="en-US" sz="1700" dirty="0" smtClean="0"/>
              <a:t>A </a:t>
            </a:r>
            <a:r>
              <a:rPr lang="en-US" sz="1700" dirty="0" smtClean="0"/>
              <a:t>manual scavenger at </a:t>
            </a:r>
            <a:r>
              <a:rPr lang="en-US" sz="1700" dirty="0" smtClean="0"/>
              <a:t>work </a:t>
            </a:r>
          </a:p>
          <a:p>
            <a:pPr>
              <a:buFont typeface="Wingdings" pitchFamily="2" charset="2"/>
              <a:buChar char="Ø"/>
            </a:pPr>
            <a:r>
              <a:rPr lang="en-US" sz="1700" dirty="0" smtClean="0"/>
              <a:t>Members </a:t>
            </a:r>
            <a:r>
              <a:rPr lang="en-US" sz="1700" dirty="0" smtClean="0"/>
              <a:t>of the </a:t>
            </a:r>
            <a:r>
              <a:rPr lang="en-US" sz="1700" dirty="0" err="1" smtClean="0"/>
              <a:t>Safai</a:t>
            </a:r>
            <a:r>
              <a:rPr lang="en-US" sz="1700" dirty="0" smtClean="0"/>
              <a:t> </a:t>
            </a:r>
            <a:r>
              <a:rPr lang="en-US" sz="1700" dirty="0" err="1" smtClean="0"/>
              <a:t>Karamchari</a:t>
            </a:r>
            <a:r>
              <a:rPr lang="en-US" sz="1700" dirty="0" smtClean="0"/>
              <a:t> </a:t>
            </a:r>
          </a:p>
          <a:p>
            <a:pPr>
              <a:buFont typeface="Wingdings" pitchFamily="2" charset="2"/>
              <a:buChar char="Ø"/>
            </a:pPr>
            <a:r>
              <a:rPr lang="en-US" sz="1700" dirty="0" err="1" smtClean="0"/>
              <a:t>Andolan</a:t>
            </a:r>
            <a:r>
              <a:rPr lang="en-US" sz="1700" dirty="0" smtClean="0"/>
              <a:t> </a:t>
            </a:r>
            <a:r>
              <a:rPr lang="en-US" sz="1700" dirty="0" smtClean="0"/>
              <a:t>demolishing a dry latrine.</a:t>
            </a:r>
          </a:p>
          <a:p>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1267</Words>
  <Application>Microsoft Office PowerPoint</Application>
  <PresentationFormat>On-screen Show (4:3)</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Confronting Marginalisation </vt:lpstr>
      <vt:lpstr>Introduction</vt:lpstr>
      <vt:lpstr> Invoking Fundamental Rights: </vt:lpstr>
      <vt:lpstr>Continue…</vt:lpstr>
      <vt:lpstr> Laws for the Marginalised Groups: </vt:lpstr>
      <vt:lpstr> Protecting the Rights of Dalits and Adivasis: </vt:lpstr>
      <vt:lpstr>Continue..</vt:lpstr>
      <vt:lpstr>The Scheduled Castes and the Scheduled Tribes (Prevention of Atrocities) Act, 1989</vt:lpstr>
      <vt:lpstr>The Act distinguishes several levels of crimes</vt:lpstr>
      <vt:lpstr>Adivasi Demands and the 1989 Act</vt:lpstr>
      <vt:lpstr>Conclusion</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Confronting Marginalisation </dc:title>
  <dc:creator>Pavan Kumar</dc:creator>
  <cp:lastModifiedBy>Pavan Kumar</cp:lastModifiedBy>
  <cp:revision>3</cp:revision>
  <dcterms:created xsi:type="dcterms:W3CDTF">2006-08-16T00:00:00Z</dcterms:created>
  <dcterms:modified xsi:type="dcterms:W3CDTF">2020-12-14T08:29:56Z</dcterms:modified>
</cp:coreProperties>
</file>