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8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2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9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6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0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B8A3E4A-636C-453C-9329-877B9DC3DDC3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7EFBCC3-73E4-494A-9EF5-F566D708B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413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E2DA6-32A8-4513-91C9-112F0661E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Курсовая работа на тему</a:t>
            </a:r>
            <a:br>
              <a:rPr lang="ru-RU" sz="4400" dirty="0"/>
            </a:br>
            <a:r>
              <a:rPr lang="ru-RU" sz="4400" dirty="0"/>
              <a:t>«Разработка и реализация сайта для туристической фирмы»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C1C816-F34E-4F34-9395-E8861F7C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96250"/>
            <a:ext cx="9681883" cy="2126644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Работу выполнил:</a:t>
            </a:r>
          </a:p>
          <a:p>
            <a:pPr algn="r"/>
            <a:r>
              <a:rPr lang="ru-RU" dirty="0"/>
              <a:t>студент </a:t>
            </a:r>
            <a:r>
              <a:rPr lang="en-US" dirty="0"/>
              <a:t>III</a:t>
            </a:r>
            <a:r>
              <a:rPr lang="ru-RU" dirty="0"/>
              <a:t> курса</a:t>
            </a:r>
          </a:p>
          <a:p>
            <a:pPr algn="r"/>
            <a:r>
              <a:rPr lang="ru-RU" dirty="0"/>
              <a:t>специальности 09.02.07</a:t>
            </a:r>
          </a:p>
          <a:p>
            <a:pPr algn="r"/>
            <a:r>
              <a:rPr lang="ru-RU" dirty="0"/>
              <a:t> Информационные системы и программирование</a:t>
            </a:r>
          </a:p>
          <a:p>
            <a:pPr algn="r"/>
            <a:r>
              <a:rPr lang="ru-RU" dirty="0"/>
              <a:t>Алексеев Максим Игоревич</a:t>
            </a:r>
          </a:p>
        </p:txBody>
      </p:sp>
    </p:spTree>
    <p:extLst>
      <p:ext uri="{BB962C8B-B14F-4D97-AF65-F5344CB8AC3E}">
        <p14:creationId xmlns:p14="http://schemas.microsoft.com/office/powerpoint/2010/main" val="351350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B35F7-FC7A-4010-9D11-4F224B78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экранные окна информационного ресурса, композиция элементов дизайна в рамках информационного ресурса.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E5E6A-5E6D-4BC4-A8A9-20D6FB34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214262" cy="42062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Главная страница состоит из двух секций: главная и туры.</a:t>
            </a:r>
          </a:p>
          <a:p>
            <a:pPr>
              <a:lnSpc>
                <a:spcPct val="100000"/>
              </a:lnSpc>
            </a:pPr>
            <a:r>
              <a:rPr lang="ru-RU" dirty="0"/>
              <a:t>Дизайн выполнен в спокойном стиле из белого цвета, цвета морской волны и тёмно-синего. Такие решения были приняты для того, чтобы не отпугивать потенциальных клиентов резким ярким дизайном. </a:t>
            </a:r>
          </a:p>
          <a:p>
            <a:pPr>
              <a:lnSpc>
                <a:spcPct val="100000"/>
              </a:lnSpc>
            </a:pPr>
            <a:r>
              <a:rPr lang="ru-RU" dirty="0"/>
              <a:t>Композиция элементов дизайна выполнена в стиле «минимализм».</a:t>
            </a:r>
          </a:p>
          <a:p>
            <a:pPr>
              <a:lnSpc>
                <a:spcPct val="100000"/>
              </a:lnSpc>
            </a:pPr>
            <a:r>
              <a:rPr lang="ru-RU" dirty="0"/>
              <a:t>Интерфейс прост и понятен.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5AB77B-6660-4575-A312-C8830160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81" y="1817130"/>
            <a:ext cx="4569818" cy="50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FFA8B-31EA-4A41-961F-17A2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экранные окна информационного ресурса, композиция элементов дизайна в рамках информационного ресурса.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A81EB-C179-4EF1-95DA-49F81ED5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972302" cy="420624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Страница «акции и спецпредложения».</a:t>
            </a:r>
          </a:p>
          <a:p>
            <a:pPr>
              <a:lnSpc>
                <a:spcPct val="100000"/>
              </a:lnSpc>
            </a:pPr>
            <a:r>
              <a:rPr lang="ru-RU" dirty="0"/>
              <a:t>Дизайн выполнен в стиле, аналогичном стилю главной страницы.</a:t>
            </a:r>
          </a:p>
          <a:p>
            <a:pPr>
              <a:lnSpc>
                <a:spcPct val="100000"/>
              </a:lnSpc>
            </a:pPr>
            <a:r>
              <a:rPr lang="ru-RU" dirty="0"/>
              <a:t>Композиция элементов дизайна выполнена в стиле «минимализм».</a:t>
            </a:r>
          </a:p>
          <a:p>
            <a:pPr>
              <a:lnSpc>
                <a:spcPct val="100000"/>
              </a:lnSpc>
            </a:pPr>
            <a:r>
              <a:rPr lang="ru-RU" dirty="0"/>
              <a:t>Интерфейс прост и понятен.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FD43E3-A1CA-4332-8684-C5A36C48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37" y="1818000"/>
            <a:ext cx="802746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621E7-C987-4266-A96C-25B9C4A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экранные окна информационного ресурса, композиция элементов дизайна в рамках информационного ресурса.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9D0B4-F942-48E8-B9F1-96424356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927240" cy="42062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Страница «типы отдыха»</a:t>
            </a:r>
          </a:p>
          <a:p>
            <a:pPr>
              <a:lnSpc>
                <a:spcPct val="100000"/>
              </a:lnSpc>
            </a:pPr>
            <a:r>
              <a:rPr lang="ru-RU" dirty="0"/>
              <a:t>Дизайн выполнен в стиле, аналогичном стилю главной страницы.</a:t>
            </a:r>
          </a:p>
          <a:p>
            <a:pPr>
              <a:lnSpc>
                <a:spcPct val="100000"/>
              </a:lnSpc>
            </a:pPr>
            <a:r>
              <a:rPr lang="ru-RU" dirty="0"/>
              <a:t>Композиция элементов дизайна выполнена в стиле «минимализм».</a:t>
            </a:r>
          </a:p>
          <a:p>
            <a:pPr>
              <a:lnSpc>
                <a:spcPct val="100000"/>
              </a:lnSpc>
            </a:pPr>
            <a:r>
              <a:rPr lang="ru-RU" dirty="0"/>
              <a:t>Интерфейс прост и понятен.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5C949C-6FDF-4E99-B46C-A6E97284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59" y="1818000"/>
            <a:ext cx="806184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6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8951A-D550-460A-B110-FA1D0C74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экранные окна информационного ресурса, композиция элементов дизайна в рамках информационного ресурса.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14056-1A95-4696-81EC-95696DBD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838730" cy="42062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Страница «контакты»</a:t>
            </a:r>
          </a:p>
          <a:p>
            <a:pPr>
              <a:lnSpc>
                <a:spcPct val="100000"/>
              </a:lnSpc>
            </a:pPr>
            <a:r>
              <a:rPr lang="ru-RU" dirty="0"/>
              <a:t>Дизайн выполнен в стиле, аналогичном стилю главной страницы.</a:t>
            </a:r>
          </a:p>
          <a:p>
            <a:pPr>
              <a:lnSpc>
                <a:spcPct val="100000"/>
              </a:lnSpc>
            </a:pPr>
            <a:r>
              <a:rPr lang="ru-RU" dirty="0"/>
              <a:t>Композиция элементов дизайна выполнена в стиле «минимализм».</a:t>
            </a:r>
          </a:p>
          <a:p>
            <a:pPr>
              <a:lnSpc>
                <a:spcPct val="100000"/>
              </a:lnSpc>
            </a:pPr>
            <a:r>
              <a:rPr lang="ru-RU" dirty="0"/>
              <a:t>Интерфейс прост и понятен.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2C8EC-68B7-4330-8C49-EF860863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49" y="1818000"/>
            <a:ext cx="815035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466C-0388-45C7-BC53-267BFA67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основные экранные окна информационного ресурса, композиция элементов дизайна в рамках информационного ресурса.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341EE-DAD7-40FF-A6A1-E3F710C2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2772489" cy="42062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Страница «памятка для туриста»</a:t>
            </a:r>
          </a:p>
          <a:p>
            <a:pPr>
              <a:lnSpc>
                <a:spcPct val="100000"/>
              </a:lnSpc>
            </a:pPr>
            <a:r>
              <a:rPr lang="ru-RU" dirty="0"/>
              <a:t>Дизайн выполнен в стиле, аналогичном стилю главной страницы.</a:t>
            </a:r>
          </a:p>
          <a:p>
            <a:pPr>
              <a:lnSpc>
                <a:spcPct val="100000"/>
              </a:lnSpc>
            </a:pPr>
            <a:r>
              <a:rPr lang="ru-RU" dirty="0"/>
              <a:t>Композиция элементов дизайна выполнена в стиле «минимализм».</a:t>
            </a:r>
          </a:p>
          <a:p>
            <a:pPr>
              <a:lnSpc>
                <a:spcPct val="100000"/>
              </a:lnSpc>
            </a:pPr>
            <a:r>
              <a:rPr lang="ru-RU" dirty="0"/>
              <a:t>Интерфейс прост и понятен.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0FA04C-592D-4E8E-9E06-95ECF4472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"/>
          <a:stretch/>
        </p:blipFill>
        <p:spPr>
          <a:xfrm>
            <a:off x="3975408" y="2272188"/>
            <a:ext cx="8216592" cy="36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3B2C-1F9D-4275-AA27-2F31866E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42E1D-3F86-4FB1-87B6-3779F224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 проделанной работы можно сказать, что при разработке информационного продукта было изучено большое количество материала и была проделана колоссальная работа. Информационный продукт был успешно разработан, протестирован и реализован.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9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A2F8E-68BC-4317-A456-0D09A8B5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0F313-9911-4B8F-9D11-EE075A2E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Сайт – это совокупность страниц в сети Интернет, объединённых в одно целое и доступных по доменному имени или IP-адресу. </a:t>
            </a:r>
          </a:p>
          <a:p>
            <a:pPr>
              <a:lnSpc>
                <a:spcPct val="150000"/>
              </a:lnSpc>
            </a:pPr>
            <a:r>
              <a:rPr lang="ru-RU" dirty="0"/>
              <a:t>Назначение сайта – реклама и продвижение услуг, предоставление пользователям информации о услугах и фирме.</a:t>
            </a:r>
          </a:p>
          <a:p>
            <a:pPr>
              <a:lnSpc>
                <a:spcPct val="150000"/>
              </a:lnSpc>
            </a:pPr>
            <a:r>
              <a:rPr lang="ru-RU" dirty="0"/>
              <a:t>Специалисты говорят, что существует всего 2 типа сайтов – информационные и сервисные. А вот видов 14. Перечислим некоторые из них: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    1. Персональный сайт или персональная страница – это сайт, с содержанием, описывающим сферу интересов какого-либо человека. </a:t>
            </a:r>
          </a:p>
        </p:txBody>
      </p:sp>
    </p:spTree>
    <p:extLst>
      <p:ext uri="{BB962C8B-B14F-4D97-AF65-F5344CB8AC3E}">
        <p14:creationId xmlns:p14="http://schemas.microsoft.com/office/powerpoint/2010/main" val="42091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1855-9D77-4415-9662-BA92C491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B0722-E8B0-42A3-AF8C-11DCAFD3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2. Сайт-визитка – это наиболее распространённый вид сайтов. Его название говорит само за себя. По сути, сайт-визитка – это электронный аналог традиционной бумажной визитки. Основное назначение сайта – представить своего владельца (реализуемые им товары, предоставляемые услуги) и дать максимум сведений необходимых для контакта с ним – адрес, телефоны, </a:t>
            </a:r>
            <a:r>
              <a:rPr lang="ru-RU" dirty="0" err="1"/>
              <a:t>e-mail</a:t>
            </a:r>
            <a:r>
              <a:rPr lang="ru-RU" dirty="0"/>
              <a:t>, и т.п.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3. Сайт-галерея – это, прежде всего, интернет-выставка каких-либо собственноручно выполненных работ. Он может быть полезен дизайнеру, художнику, фотографу, мастеру или группе какого-либо прикладного творчества – любому автору, стремящемуся заявить о себе, а также, пытающемуся найти клиентов, заказчиков, покупателей на свои произведения.</a:t>
            </a:r>
          </a:p>
          <a:p>
            <a:pPr marL="228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3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34C5C-C771-44C0-A1C4-8607D97E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78F4B-D405-412B-8155-21FCA122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4. Официальный сайт компании (организации) – это представительство компании в глобальной сети, место публикации всех новостей и информации, которую руководство компании хочет донести до общественности.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5. Тематический сайт – это web-ресурс, посвященный какой-то одной теме.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6. Сайт-каталог (сайт-витрина) – это удобное средство информирования потенциальных покупателей и партнеров компании обо всех предлагаемых ей товарах. На страницах данного каталога размещаются подробные описания товаров с фотографиями, техническими характеристиками и другой полезной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32731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CF99-032F-46CE-8A33-C490BF34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FD62E-3457-491E-8C6F-70FE6B1A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Структура сайта – это связь документов, принадлежащих ему, между собой. Правильная структура позволит поисковым роботам быстро совершать обход ресурса, а посетителям легко перемещаться между его страницами.</a:t>
            </a:r>
          </a:p>
          <a:p>
            <a:pPr>
              <a:lnSpc>
                <a:spcPct val="150000"/>
              </a:lnSpc>
            </a:pPr>
            <a:r>
              <a:rPr lang="ru-RU" dirty="0"/>
              <a:t>Виды структур сайта: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1. Линейная – информация предоставляется в виде цепочки, одна страница плавно перетекает в другую. 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2. Линейно-разветвлённая – последовательная цепочка переходов иногда предлагает посетителям право выбора.</a:t>
            </a:r>
          </a:p>
          <a:p>
            <a:pPr marL="228600" lvl="1" indent="0">
              <a:buNone/>
            </a:pPr>
            <a:endParaRPr lang="ru-RU" dirty="0"/>
          </a:p>
          <a:p>
            <a:pPr marL="228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77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993C7-577F-434C-A466-738DE86E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F973B-3303-4321-895D-DDE68199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3. Дерево (древовидная) – сложная структура, имеет много уровней, содержит много разделов и подразделов, разветвлений.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ru-RU" dirty="0"/>
              <a:t>4. Решето (сеть) – создаётся по принципу древовидной, но при этом в один клик можно перескочить со страницы глубокого уровня вложенности, к примеру, на первый или второй уровень.</a:t>
            </a:r>
          </a:p>
          <a:p>
            <a:pPr>
              <a:lnSpc>
                <a:spcPct val="150000"/>
              </a:lnSpc>
            </a:pPr>
            <a:r>
              <a:rPr lang="ru-RU" dirty="0"/>
              <a:t>Дизайн – это оформление контента, совокупность всех графических элементов на веб-странице.</a:t>
            </a:r>
          </a:p>
          <a:p>
            <a:pPr>
              <a:lnSpc>
                <a:spcPct val="150000"/>
              </a:lnSpc>
            </a:pPr>
            <a:r>
              <a:rPr lang="ru-RU" dirty="0"/>
              <a:t> Основная задача дизайна – познакомить пользователя со страницей. </a:t>
            </a:r>
          </a:p>
        </p:txBody>
      </p:sp>
    </p:spTree>
    <p:extLst>
      <p:ext uri="{BB962C8B-B14F-4D97-AF65-F5344CB8AC3E}">
        <p14:creationId xmlns:p14="http://schemas.microsoft.com/office/powerpoint/2010/main" val="387999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AFD78-10A5-4119-BD61-251582F4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информационно-логическая модель информационного ресурса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2C8745-08DA-42C3-80D2-565C1F30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8" y="3282865"/>
            <a:ext cx="2038350" cy="21050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BB6309-5D3C-4AFF-B225-CF92BB10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90" y="1818000"/>
            <a:ext cx="1965524" cy="504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6D3FED-6898-420B-9D16-C990F420E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59" y="2525628"/>
            <a:ext cx="2171700" cy="3619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60C2AA9-1644-4690-8C70-B5CC10AFF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987" y="3087602"/>
            <a:ext cx="2219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6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73BA-BF87-480C-A7A7-77B7F003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технологии, используемые </a:t>
            </a:r>
            <a:r>
              <a:rPr lang="ru-RU"/>
              <a:t>для проектирования </a:t>
            </a:r>
            <a:r>
              <a:rPr lang="ru-RU" dirty="0"/>
              <a:t>информационного ресурса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B5782-F992-45D3-BB90-58D12D03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SCSS / SASS – </a:t>
            </a:r>
            <a:r>
              <a:rPr lang="ru-RU" dirty="0"/>
              <a:t>предпроцессор языка </a:t>
            </a:r>
            <a:r>
              <a:rPr lang="en-US" dirty="0"/>
              <a:t>CSS, </a:t>
            </a:r>
            <a:r>
              <a:rPr lang="ru-RU" dirty="0"/>
              <a:t>упрощающий написание кода, а также компилирующий его в обычный </a:t>
            </a:r>
            <a:r>
              <a:rPr lang="en-US" dirty="0"/>
              <a:t>CSS </a:t>
            </a:r>
            <a:r>
              <a:rPr lang="ru-RU" dirty="0"/>
              <a:t>с </a:t>
            </a:r>
            <a:r>
              <a:rPr lang="ru-RU" dirty="0" err="1"/>
              <a:t>кроссбраузерными</a:t>
            </a:r>
            <a:r>
              <a:rPr lang="ru-RU" dirty="0"/>
              <a:t> свойствами.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React – </a:t>
            </a:r>
            <a:r>
              <a:rPr lang="ru-RU" dirty="0"/>
              <a:t>библиотека, упрощающая написание кода и имеющая свой собственный язык – </a:t>
            </a:r>
            <a:r>
              <a:rPr lang="en-US" dirty="0"/>
              <a:t>TSX.</a:t>
            </a:r>
            <a:r>
              <a:rPr lang="ru-RU" dirty="0"/>
              <a:t> </a:t>
            </a:r>
          </a:p>
        </p:txBody>
      </p:sp>
      <p:pic>
        <p:nvPicPr>
          <p:cNvPr id="1028" name="Picture 4" descr="Sass — Википедия">
            <a:extLst>
              <a:ext uri="{FF2B5EF4-FFF2-40B4-BE49-F238E27FC236}">
                <a16:creationId xmlns:a16="http://schemas.microsoft.com/office/drawing/2014/main" id="{2161405B-9DB3-4AB6-9A68-F90D11C0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59" y="2754000"/>
            <a:ext cx="1800000" cy="1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 – JavaScript-библиотека для создания пользовательских интерфейсов">
            <a:extLst>
              <a:ext uri="{FF2B5EF4-FFF2-40B4-BE49-F238E27FC236}">
                <a16:creationId xmlns:a16="http://schemas.microsoft.com/office/drawing/2014/main" id="{35BA469A-CCCB-4575-A435-3B991D62F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2" t="24002" r="35254" b="25873"/>
          <a:stretch/>
        </p:blipFill>
        <p:spPr bwMode="auto">
          <a:xfrm>
            <a:off x="5194959" y="4966681"/>
            <a:ext cx="1800000" cy="16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0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67007-620F-4AE0-96B7-2954FB0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функциональная схема сайта, обоснование выбора основных элементов дизайна информационного ресурса 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CF5CF3C-B43F-4F93-A7C5-871278D3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5450540"/>
            <a:ext cx="9784080" cy="112328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дизайна сайта были выбраны белый (</a:t>
            </a:r>
            <a:r>
              <a:rPr lang="en-US" dirty="0"/>
              <a:t>#ffffff</a:t>
            </a:r>
            <a:r>
              <a:rPr lang="ru-RU" dirty="0"/>
              <a:t>), тёмно-синий (</a:t>
            </a:r>
            <a:r>
              <a:rPr lang="en-US" dirty="0"/>
              <a:t>#061E37</a:t>
            </a:r>
            <a:r>
              <a:rPr lang="ru-RU" dirty="0"/>
              <a:t>) цвета и цвет морской волны (</a:t>
            </a:r>
            <a:r>
              <a:rPr lang="en-US" dirty="0"/>
              <a:t>#00E9BE</a:t>
            </a:r>
            <a:r>
              <a:rPr lang="ru-RU" dirty="0"/>
              <a:t>). Такие решения были приняты в связи с успокаивающим эффектом палитры этих цветов, а также с умеренным выделением на фоне друг друга. </a:t>
            </a:r>
          </a:p>
        </p:txBody>
      </p:sp>
      <p:pic>
        <p:nvPicPr>
          <p:cNvPr id="13" name="Объект 8">
            <a:extLst>
              <a:ext uri="{FF2B5EF4-FFF2-40B4-BE49-F238E27FC236}">
                <a16:creationId xmlns:a16="http://schemas.microsoft.com/office/drawing/2014/main" id="{AA5F2234-5A3E-40BA-BCB8-E8A1D9BC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56523"/>
            <a:ext cx="9783763" cy="33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251</TotalTime>
  <Words>865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Corbel</vt:lpstr>
      <vt:lpstr>Times New Roman</vt:lpstr>
      <vt:lpstr>Wingdings</vt:lpstr>
      <vt:lpstr>Окаймление</vt:lpstr>
      <vt:lpstr>Курсовая работа на тему «Разработка и реализация сайта для туристической фирмы»</vt:lpstr>
      <vt:lpstr>Основные понятия и определения</vt:lpstr>
      <vt:lpstr>Основные понятия и определения</vt:lpstr>
      <vt:lpstr>Основные понятия и определения</vt:lpstr>
      <vt:lpstr>Основные понятия и определения</vt:lpstr>
      <vt:lpstr>Основные понятия и определения</vt:lpstr>
      <vt:lpstr>информационно-логическая модель информационного ресурса</vt:lpstr>
      <vt:lpstr>Информационные технологии, используемые для проектирования информационного ресурса</vt:lpstr>
      <vt:lpstr>функциональная схема сайта, обоснование выбора основных элементов дизайна информационного ресурса </vt:lpstr>
      <vt:lpstr>основные экранные окна информационного ресурса, композиция элементов дизайна в рамках информационного ресурса.</vt:lpstr>
      <vt:lpstr>основные экранные окна информационного ресурса, композиция элементов дизайна в рамках информационного ресурса.</vt:lpstr>
      <vt:lpstr>основные экранные окна информационного ресурса, композиция элементов дизайна в рамках информационного ресурса.</vt:lpstr>
      <vt:lpstr>основные экранные окна информационного ресурса, композиция элементов дизайна в рамках информационного ресурса.</vt:lpstr>
      <vt:lpstr>основные экранные окна информационного ресурса, композиция элементов дизайна в рамках информационного ресурса.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15</cp:revision>
  <dcterms:created xsi:type="dcterms:W3CDTF">2022-03-17T08:58:18Z</dcterms:created>
  <dcterms:modified xsi:type="dcterms:W3CDTF">2022-03-26T06:39:35Z</dcterms:modified>
</cp:coreProperties>
</file>