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7" r:id="rId3"/>
    <p:sldId id="266" r:id="rId4"/>
    <p:sldId id="267" r:id="rId5"/>
    <p:sldId id="291" r:id="rId6"/>
    <p:sldId id="292" r:id="rId7"/>
    <p:sldId id="293" r:id="rId8"/>
  </p:sldIdLst>
  <p:sldSz cx="9144000" cy="5143500" type="screen16x9"/>
  <p:notesSz cx="6858000" cy="9144000"/>
  <p:embeddedFontLst>
    <p:embeddedFont>
      <p:font typeface="Be Vietnam Pro" panose="020B0604020202020204" charset="0"/>
      <p:regular r:id="rId10"/>
      <p:bold r:id="rId11"/>
      <p:italic r:id="rId12"/>
      <p:boldItalic r:id="rId13"/>
    </p:embeddedFont>
    <p:embeddedFont>
      <p:font typeface="Manrope Medium" panose="020B0604020202020204" charset="0"/>
      <p:regular r:id="rId14"/>
      <p:bold r:id="rId15"/>
    </p:embeddedFont>
    <p:embeddedFont>
      <p:font typeface="McLaren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AD56D1-1BF0-47D4-9DA3-CB7E706E3E62}">
  <a:tblStyle styleId="{43AD56D1-1BF0-47D4-9DA3-CB7E706E3E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b706bd00b_2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b706bd00b_2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b706bd00b_2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b706bd00b_2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b706bd00b_2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b706bd00b_2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15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b706bd00b_2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b706bd00b_2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336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b706bd00b_2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b706bd00b_2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84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13225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713225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2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3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rgbClr val="F9F9F9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2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2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9">
            <a:hlinkClick r:id="rId3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5" name="Google Shape;125;p29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7" name="Google Shape;127;p29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8" name="Google Shape;128;p29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9" name="Google Shape;129;p29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0" name="Google Shape;130;p29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720966" y="1267903"/>
            <a:ext cx="5067105" cy="17545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>
                <a:solidFill>
                  <a:schemeClr val="accent3"/>
                </a:solidFill>
              </a:rPr>
              <a:t>#</a:t>
            </a:r>
            <a:r>
              <a:rPr lang="ro-RO" sz="4000" dirty="0"/>
              <a:t>S</a:t>
            </a:r>
            <a:r>
              <a:rPr lang="en-US" sz="4000" dirty="0" err="1"/>
              <a:t>istem</a:t>
            </a:r>
            <a:r>
              <a:rPr lang="en-US" sz="4000" dirty="0"/>
              <a:t> de </a:t>
            </a:r>
            <a:r>
              <a:rPr lang="en-US" sz="4000" dirty="0" err="1"/>
              <a:t>vanzarea</a:t>
            </a:r>
            <a:r>
              <a:rPr lang="en-US" sz="4000" dirty="0"/>
              <a:t> </a:t>
            </a:r>
            <a:r>
              <a:rPr lang="en-US" sz="4000" dirty="0" err="1"/>
              <a:t>ticketelor</a:t>
            </a:r>
            <a:endParaRPr sz="2400" dirty="0"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</a:t>
            </a:r>
            <a:r>
              <a:rPr lang="en-US" dirty="0"/>
              <a:t>ROIECT DE AN</a:t>
            </a:r>
            <a:endParaRPr dirty="0"/>
          </a:p>
        </p:txBody>
      </p:sp>
      <p:grpSp>
        <p:nvGrpSpPr>
          <p:cNvPr id="133" name="Google Shape;133;p29"/>
          <p:cNvGrpSpPr/>
          <p:nvPr/>
        </p:nvGrpSpPr>
        <p:grpSpPr>
          <a:xfrm>
            <a:off x="5847076" y="1876390"/>
            <a:ext cx="1850049" cy="1850049"/>
            <a:chOff x="940690" y="1478081"/>
            <a:chExt cx="2187337" cy="2187337"/>
          </a:xfrm>
        </p:grpSpPr>
        <p:grpSp>
          <p:nvGrpSpPr>
            <p:cNvPr id="134" name="Google Shape;134;p29"/>
            <p:cNvGrpSpPr/>
            <p:nvPr/>
          </p:nvGrpSpPr>
          <p:grpSpPr>
            <a:xfrm>
              <a:off x="2220462" y="1478081"/>
              <a:ext cx="635270" cy="635270"/>
              <a:chOff x="1992987" y="1174744"/>
              <a:chExt cx="635270" cy="635270"/>
            </a:xfrm>
          </p:grpSpPr>
          <p:sp>
            <p:nvSpPr>
              <p:cNvPr id="135" name="Google Shape;135;p29"/>
              <p:cNvSpPr/>
              <p:nvPr/>
            </p:nvSpPr>
            <p:spPr>
              <a:xfrm>
                <a:off x="1992987" y="1174744"/>
                <a:ext cx="181626" cy="362975"/>
              </a:xfrm>
              <a:custGeom>
                <a:avLst/>
                <a:gdLst/>
                <a:ahLst/>
                <a:cxnLst/>
                <a:rect l="l" t="t" r="r" b="b"/>
                <a:pathLst>
                  <a:path w="16348" h="32671" fill="none" extrusionOk="0">
                    <a:moveTo>
                      <a:pt x="16348" y="32670"/>
                    </a:moveTo>
                    <a:lnTo>
                      <a:pt x="0" y="16348"/>
                    </a:lnTo>
                    <a:lnTo>
                      <a:pt x="16348" y="0"/>
                    </a:lnTo>
                  </a:path>
                </a:pathLst>
              </a:custGeom>
              <a:noFill/>
              <a:ln w="762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9"/>
              <p:cNvSpPr/>
              <p:nvPr/>
            </p:nvSpPr>
            <p:spPr>
              <a:xfrm>
                <a:off x="1992987" y="1356359"/>
                <a:ext cx="635270" cy="453655"/>
              </a:xfrm>
              <a:custGeom>
                <a:avLst/>
                <a:gdLst/>
                <a:ahLst/>
                <a:cxnLst/>
                <a:rect l="l" t="t" r="r" b="b"/>
                <a:pathLst>
                  <a:path w="57180" h="40833" fill="none" extrusionOk="0">
                    <a:moveTo>
                      <a:pt x="0" y="1"/>
                    </a:moveTo>
                    <a:lnTo>
                      <a:pt x="16348" y="1"/>
                    </a:lnTo>
                    <a:cubicBezTo>
                      <a:pt x="38920" y="1"/>
                      <a:pt x="57179" y="18260"/>
                      <a:pt x="57179" y="40832"/>
                    </a:cubicBezTo>
                  </a:path>
                </a:pathLst>
              </a:custGeom>
              <a:noFill/>
              <a:ln w="762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29"/>
            <p:cNvGrpSpPr/>
            <p:nvPr/>
          </p:nvGrpSpPr>
          <p:grpSpPr>
            <a:xfrm>
              <a:off x="1212974" y="3030148"/>
              <a:ext cx="635270" cy="635270"/>
              <a:chOff x="985499" y="2726811"/>
              <a:chExt cx="635270" cy="635270"/>
            </a:xfrm>
          </p:grpSpPr>
          <p:sp>
            <p:nvSpPr>
              <p:cNvPr id="138" name="Google Shape;138;p29"/>
              <p:cNvSpPr/>
              <p:nvPr/>
            </p:nvSpPr>
            <p:spPr>
              <a:xfrm>
                <a:off x="1439420" y="2999095"/>
                <a:ext cx="181349" cy="362986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32672" fill="none" extrusionOk="0">
                    <a:moveTo>
                      <a:pt x="0" y="1"/>
                    </a:moveTo>
                    <a:lnTo>
                      <a:pt x="16323" y="16348"/>
                    </a:lnTo>
                    <a:lnTo>
                      <a:pt x="0" y="32671"/>
                    </a:lnTo>
                  </a:path>
                </a:pathLst>
              </a:custGeom>
              <a:noFill/>
              <a:ln w="762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9"/>
              <p:cNvSpPr/>
              <p:nvPr/>
            </p:nvSpPr>
            <p:spPr>
              <a:xfrm>
                <a:off x="985499" y="2726811"/>
                <a:ext cx="635270" cy="453921"/>
              </a:xfrm>
              <a:custGeom>
                <a:avLst/>
                <a:gdLst/>
                <a:ahLst/>
                <a:cxnLst/>
                <a:rect l="l" t="t" r="r" b="b"/>
                <a:pathLst>
                  <a:path w="57180" h="40857" fill="none" extrusionOk="0">
                    <a:moveTo>
                      <a:pt x="57180" y="40856"/>
                    </a:moveTo>
                    <a:lnTo>
                      <a:pt x="40857" y="40856"/>
                    </a:lnTo>
                    <a:cubicBezTo>
                      <a:pt x="18260" y="40856"/>
                      <a:pt x="1" y="22573"/>
                      <a:pt x="1" y="0"/>
                    </a:cubicBezTo>
                  </a:path>
                </a:pathLst>
              </a:custGeom>
              <a:noFill/>
              <a:ln w="762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140;p29"/>
            <p:cNvGrpSpPr/>
            <p:nvPr/>
          </p:nvGrpSpPr>
          <p:grpSpPr>
            <a:xfrm>
              <a:off x="2220462" y="2394890"/>
              <a:ext cx="907565" cy="1270528"/>
              <a:chOff x="1992987" y="2091552"/>
              <a:chExt cx="907565" cy="1270528"/>
            </a:xfrm>
          </p:grpSpPr>
          <p:sp>
            <p:nvSpPr>
              <p:cNvPr id="141" name="Google Shape;141;p29"/>
              <p:cNvSpPr/>
              <p:nvPr/>
            </p:nvSpPr>
            <p:spPr>
              <a:xfrm>
                <a:off x="1992987" y="2091552"/>
                <a:ext cx="907565" cy="1270528"/>
              </a:xfrm>
              <a:custGeom>
                <a:avLst/>
                <a:gdLst/>
                <a:ahLst/>
                <a:cxnLst/>
                <a:rect l="l" t="t" r="r" b="b"/>
                <a:pathLst>
                  <a:path w="81689" h="114359" fill="none" extrusionOk="0">
                    <a:moveTo>
                      <a:pt x="53111" y="0"/>
                    </a:moveTo>
                    <a:lnTo>
                      <a:pt x="10221" y="0"/>
                    </a:lnTo>
                    <a:cubicBezTo>
                      <a:pt x="4584" y="0"/>
                      <a:pt x="0" y="4559"/>
                      <a:pt x="0" y="10196"/>
                    </a:cubicBezTo>
                    <a:lnTo>
                      <a:pt x="0" y="104163"/>
                    </a:lnTo>
                    <a:cubicBezTo>
                      <a:pt x="0" y="109800"/>
                      <a:pt x="4584" y="114358"/>
                      <a:pt x="10221" y="114358"/>
                    </a:cubicBezTo>
                    <a:lnTo>
                      <a:pt x="71493" y="114358"/>
                    </a:lnTo>
                    <a:cubicBezTo>
                      <a:pt x="77130" y="114358"/>
                      <a:pt x="81688" y="109800"/>
                      <a:pt x="81688" y="104163"/>
                    </a:cubicBezTo>
                    <a:lnTo>
                      <a:pt x="81688" y="28577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9"/>
              <p:cNvSpPr/>
              <p:nvPr/>
            </p:nvSpPr>
            <p:spPr>
              <a:xfrm>
                <a:off x="2583039" y="2091552"/>
                <a:ext cx="317513" cy="317502"/>
              </a:xfrm>
              <a:custGeom>
                <a:avLst/>
                <a:gdLst/>
                <a:ahLst/>
                <a:cxnLst/>
                <a:rect l="l" t="t" r="r" b="b"/>
                <a:pathLst>
                  <a:path w="28579" h="28578" fill="none" extrusionOk="0">
                    <a:moveTo>
                      <a:pt x="1" y="0"/>
                    </a:moveTo>
                    <a:lnTo>
                      <a:pt x="1" y="28577"/>
                    </a:lnTo>
                    <a:lnTo>
                      <a:pt x="28578" y="28577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9"/>
              <p:cNvSpPr/>
              <p:nvPr/>
            </p:nvSpPr>
            <p:spPr>
              <a:xfrm>
                <a:off x="2265282" y="2681338"/>
                <a:ext cx="362975" cy="11"/>
              </a:xfrm>
              <a:custGeom>
                <a:avLst/>
                <a:gdLst/>
                <a:ahLst/>
                <a:cxnLst/>
                <a:rect l="l" t="t" r="r" b="b"/>
                <a:pathLst>
                  <a:path w="32671" h="1" fill="none" extrusionOk="0">
                    <a:moveTo>
                      <a:pt x="0" y="0"/>
                    </a:moveTo>
                    <a:lnTo>
                      <a:pt x="32670" y="0"/>
                    </a:lnTo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9"/>
              <p:cNvSpPr/>
              <p:nvPr/>
            </p:nvSpPr>
            <p:spPr>
              <a:xfrm>
                <a:off x="2265282" y="2953633"/>
                <a:ext cx="3629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2671" fill="none" extrusionOk="0">
                    <a:moveTo>
                      <a:pt x="0" y="0"/>
                    </a:moveTo>
                    <a:lnTo>
                      <a:pt x="32670" y="0"/>
                    </a:lnTo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29"/>
            <p:cNvGrpSpPr/>
            <p:nvPr/>
          </p:nvGrpSpPr>
          <p:grpSpPr>
            <a:xfrm>
              <a:off x="940690" y="1478081"/>
              <a:ext cx="907554" cy="1270795"/>
              <a:chOff x="713215" y="1174744"/>
              <a:chExt cx="907554" cy="1270795"/>
            </a:xfrm>
          </p:grpSpPr>
          <p:sp>
            <p:nvSpPr>
              <p:cNvPr id="146" name="Google Shape;146;p29"/>
              <p:cNvSpPr/>
              <p:nvPr/>
            </p:nvSpPr>
            <p:spPr>
              <a:xfrm>
                <a:off x="713215" y="1174744"/>
                <a:ext cx="907554" cy="1270795"/>
              </a:xfrm>
              <a:custGeom>
                <a:avLst/>
                <a:gdLst/>
                <a:ahLst/>
                <a:cxnLst/>
                <a:rect l="l" t="t" r="r" b="b"/>
                <a:pathLst>
                  <a:path w="81688" h="114383" fill="none" extrusionOk="0">
                    <a:moveTo>
                      <a:pt x="53111" y="0"/>
                    </a:moveTo>
                    <a:lnTo>
                      <a:pt x="10220" y="0"/>
                    </a:lnTo>
                    <a:cubicBezTo>
                      <a:pt x="4583" y="0"/>
                      <a:pt x="0" y="4583"/>
                      <a:pt x="0" y="10220"/>
                    </a:cubicBezTo>
                    <a:lnTo>
                      <a:pt x="0" y="104162"/>
                    </a:lnTo>
                    <a:cubicBezTo>
                      <a:pt x="0" y="109799"/>
                      <a:pt x="4583" y="114383"/>
                      <a:pt x="10220" y="114383"/>
                    </a:cubicBezTo>
                    <a:lnTo>
                      <a:pt x="71492" y="114383"/>
                    </a:lnTo>
                    <a:cubicBezTo>
                      <a:pt x="77129" y="114383"/>
                      <a:pt x="81688" y="109799"/>
                      <a:pt x="81688" y="104162"/>
                    </a:cubicBezTo>
                    <a:lnTo>
                      <a:pt x="81688" y="28602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9"/>
              <p:cNvSpPr/>
              <p:nvPr/>
            </p:nvSpPr>
            <p:spPr>
              <a:xfrm>
                <a:off x="1303267" y="1174744"/>
                <a:ext cx="317502" cy="317768"/>
              </a:xfrm>
              <a:custGeom>
                <a:avLst/>
                <a:gdLst/>
                <a:ahLst/>
                <a:cxnLst/>
                <a:rect l="l" t="t" r="r" b="b"/>
                <a:pathLst>
                  <a:path w="28578" h="28602" fill="none" extrusionOk="0">
                    <a:moveTo>
                      <a:pt x="1" y="0"/>
                    </a:moveTo>
                    <a:lnTo>
                      <a:pt x="1" y="28602"/>
                    </a:lnTo>
                    <a:lnTo>
                      <a:pt x="28578" y="28602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9"/>
              <p:cNvSpPr/>
              <p:nvPr/>
            </p:nvSpPr>
            <p:spPr>
              <a:xfrm>
                <a:off x="985499" y="1764796"/>
                <a:ext cx="362986" cy="11"/>
              </a:xfrm>
              <a:custGeom>
                <a:avLst/>
                <a:gdLst/>
                <a:ahLst/>
                <a:cxnLst/>
                <a:rect l="l" t="t" r="r" b="b"/>
                <a:pathLst>
                  <a:path w="32672" h="1" fill="none" extrusionOk="0">
                    <a:moveTo>
                      <a:pt x="1" y="1"/>
                    </a:moveTo>
                    <a:lnTo>
                      <a:pt x="32671" y="1"/>
                    </a:lnTo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9"/>
              <p:cNvSpPr/>
              <p:nvPr/>
            </p:nvSpPr>
            <p:spPr>
              <a:xfrm>
                <a:off x="985499" y="2037091"/>
                <a:ext cx="362986" cy="11"/>
              </a:xfrm>
              <a:custGeom>
                <a:avLst/>
                <a:gdLst/>
                <a:ahLst/>
                <a:cxnLst/>
                <a:rect l="l" t="t" r="r" b="b"/>
                <a:pathLst>
                  <a:path w="32672" h="1" fill="none" extrusionOk="0">
                    <a:moveTo>
                      <a:pt x="1" y="0"/>
                    </a:moveTo>
                    <a:lnTo>
                      <a:pt x="32671" y="0"/>
                    </a:lnTo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32;p29">
            <a:extLst>
              <a:ext uri="{FF2B5EF4-FFF2-40B4-BE49-F238E27FC236}">
                <a16:creationId xmlns:a16="http://schemas.microsoft.com/office/drawing/2014/main" id="{57164227-3E26-4D55-BCE3-881F5112FD12}"/>
              </a:ext>
            </a:extLst>
          </p:cNvPr>
          <p:cNvSpPr txBox="1">
            <a:spLocks/>
          </p:cNvSpPr>
          <p:nvPr/>
        </p:nvSpPr>
        <p:spPr>
          <a:xfrm>
            <a:off x="1638347" y="3726439"/>
            <a:ext cx="3074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 Medium"/>
              <a:buNone/>
              <a:defRPr sz="18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0" indent="0"/>
            <a:r>
              <a:rPr lang="en-US" dirty="0"/>
              <a:t>Bashar Alhaj Ibrahim TI204</a:t>
            </a:r>
            <a:endParaRPr lang="ro-R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3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4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265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Design pattern-urile sunt </a:t>
            </a:r>
            <a:r>
              <a:rPr lang="en-US" dirty="0" err="1"/>
              <a:t>soluții</a:t>
            </a:r>
            <a:r>
              <a:rPr lang="en-US" dirty="0"/>
              <a:t> </a:t>
            </a:r>
            <a:r>
              <a:rPr lang="en-US" dirty="0" err="1"/>
              <a:t>generice</a:t>
            </a:r>
            <a:r>
              <a:rPr lang="en-US" dirty="0"/>
              <a:t> la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/>
              <a:t> de </a:t>
            </a:r>
            <a:r>
              <a:rPr lang="en-US" dirty="0" err="1"/>
              <a:t>proiectare</a:t>
            </a:r>
            <a:r>
              <a:rPr lang="en-US" dirty="0"/>
              <a:t> software.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abordări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structuri</a:t>
            </a:r>
            <a:r>
              <a:rPr lang="en-US" dirty="0"/>
              <a:t> testate </a:t>
            </a:r>
            <a:r>
              <a:rPr lang="en-US" dirty="0" err="1"/>
              <a:t>și</a:t>
            </a:r>
            <a:r>
              <a:rPr lang="en-US" dirty="0"/>
              <a:t> validate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situații</a:t>
            </a:r>
            <a:r>
              <a:rPr lang="en-US" dirty="0"/>
              <a:t>. </a:t>
            </a:r>
            <a:r>
              <a:rPr lang="en-US" dirty="0" err="1"/>
              <a:t>Oamenii</a:t>
            </a:r>
            <a:r>
              <a:rPr lang="en-US" dirty="0"/>
              <a:t> le </a:t>
            </a:r>
            <a:r>
              <a:rPr lang="en-US" dirty="0" err="1"/>
              <a:t>învață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îmbunătăți</a:t>
            </a:r>
            <a:r>
              <a:rPr lang="en-US" dirty="0"/>
              <a:t> </a:t>
            </a:r>
            <a:r>
              <a:rPr lang="en-US" dirty="0" err="1"/>
              <a:t>calitatea</a:t>
            </a:r>
            <a:r>
              <a:rPr lang="en-US" dirty="0"/>
              <a:t>, </a:t>
            </a:r>
            <a:r>
              <a:rPr lang="en-US" dirty="0" err="1"/>
              <a:t>eficiența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flexibilitatea</a:t>
            </a:r>
            <a:r>
              <a:rPr lang="en-US" dirty="0"/>
              <a:t> </a:t>
            </a:r>
            <a:r>
              <a:rPr lang="en-US" dirty="0" err="1"/>
              <a:t>dezvoltării</a:t>
            </a:r>
            <a:r>
              <a:rPr lang="en-US" dirty="0"/>
              <a:t> software. Design pattern-urile </a:t>
            </a:r>
            <a:r>
              <a:rPr lang="en-US" dirty="0" err="1"/>
              <a:t>oferă</a:t>
            </a:r>
            <a:r>
              <a:rPr lang="en-US" dirty="0"/>
              <a:t> un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dezvoltatori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permit </a:t>
            </a:r>
            <a:r>
              <a:rPr lang="en-US" dirty="0" err="1"/>
              <a:t>reutilizarea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extensibilitatea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.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facilitează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software de </a:t>
            </a:r>
            <a:r>
              <a:rPr lang="en-US" dirty="0" err="1"/>
              <a:t>înaltă</a:t>
            </a:r>
            <a:r>
              <a:rPr lang="en-US" dirty="0"/>
              <a:t> </a:t>
            </a:r>
            <a:r>
              <a:rPr lang="en-US" dirty="0" err="1"/>
              <a:t>calitate</a:t>
            </a:r>
            <a:r>
              <a:rPr lang="en-US" dirty="0"/>
              <a:t>, cu o </a:t>
            </a:r>
            <a:r>
              <a:rPr lang="en-US" dirty="0" err="1"/>
              <a:t>arhitectură</a:t>
            </a:r>
            <a:r>
              <a:rPr lang="en-US" dirty="0"/>
              <a:t> </a:t>
            </a:r>
            <a:r>
              <a:rPr lang="en-US" dirty="0" err="1"/>
              <a:t>solidă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înțeles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întreținută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Introducere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5" name="Google Shape;405;p39">
            <a:hlinkClick r:id="rId3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6" name="Google Shape;406;p39">
            <a:hlinkClick r:id="" action="ppaction://noaction"/>
          </p:cNvPr>
          <p:cNvSpPr/>
          <p:nvPr/>
        </p:nvSpPr>
        <p:spPr>
          <a:xfrm>
            <a:off x="2255250" y="394975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7" name="Google Shape;407;p39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8" name="Google Shape;408;p39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9" name="Google Shape;409;p39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 b="1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10" name="Google Shape;410;p39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11" name="Google Shape;411;p39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12" name="Google Shape;412;p3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13" name="Google Shape;413;p3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6" name="Google Shape;416;p3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39"/>
          <p:cNvSpPr/>
          <p:nvPr/>
        </p:nvSpPr>
        <p:spPr>
          <a:xfrm>
            <a:off x="1464474" y="725123"/>
            <a:ext cx="1581551" cy="1022922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9"/>
          <p:cNvSpPr txBox="1">
            <a:spLocks noGrp="1"/>
          </p:cNvSpPr>
          <p:nvPr>
            <p:ph type="body" idx="1"/>
          </p:nvPr>
        </p:nvSpPr>
        <p:spPr>
          <a:xfrm>
            <a:off x="2921183" y="1434578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aleasă</a:t>
            </a:r>
            <a:r>
              <a:rPr lang="en-US" dirty="0"/>
              <a:t>, 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vânzare</a:t>
            </a:r>
            <a:r>
              <a:rPr lang="en-US" dirty="0"/>
              <a:t> a </a:t>
            </a:r>
            <a:r>
              <a:rPr lang="en-US" dirty="0" err="1"/>
              <a:t>biletelor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cinema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teatru</a:t>
            </a:r>
            <a:r>
              <a:rPr lang="en-US" dirty="0"/>
              <a:t>, </a:t>
            </a:r>
            <a:r>
              <a:rPr lang="en-US" dirty="0" err="1"/>
              <a:t>reprezintă</a:t>
            </a:r>
            <a:r>
              <a:rPr lang="en-US" dirty="0"/>
              <a:t> un </a:t>
            </a:r>
            <a:r>
              <a:rPr lang="en-US" dirty="0" err="1"/>
              <a:t>proiect</a:t>
            </a:r>
            <a:r>
              <a:rPr lang="en-US" dirty="0"/>
              <a:t> complex care </a:t>
            </a:r>
            <a:r>
              <a:rPr lang="en-US" dirty="0" err="1"/>
              <a:t>beneficiază</a:t>
            </a:r>
            <a:r>
              <a:rPr lang="en-US" dirty="0"/>
              <a:t> de </a:t>
            </a:r>
            <a:r>
              <a:rPr lang="en-US" dirty="0" err="1"/>
              <a:t>utilizarea</a:t>
            </a:r>
            <a:r>
              <a:rPr lang="en-US" dirty="0"/>
              <a:t> a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de design pattern-</a:t>
            </a:r>
            <a:r>
              <a:rPr lang="en-US" dirty="0" err="1"/>
              <a:t>uri</a:t>
            </a:r>
            <a:r>
              <a:rPr lang="en-US" dirty="0"/>
              <a:t>: creational, </a:t>
            </a:r>
            <a:r>
              <a:rPr lang="en-US" dirty="0" err="1"/>
              <a:t>behavioural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structural. Design pattern-urile creational sunt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inițializarea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431" name="Google Shape;431;p39"/>
          <p:cNvSpPr txBox="1">
            <a:spLocks noGrp="1"/>
          </p:cNvSpPr>
          <p:nvPr>
            <p:ph type="ctrTitle"/>
          </p:nvPr>
        </p:nvSpPr>
        <p:spPr>
          <a:xfrm>
            <a:off x="325200" y="977569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</a:t>
            </a:r>
            <a:r>
              <a:rPr lang="en-US" dirty="0" err="1"/>
              <a:t>unctii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7" name="Google Shape;437;p40">
            <a:hlinkClick r:id="rId3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8" name="Google Shape;438;p4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9" name="Google Shape;439;p4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0" name="Google Shape;440;p4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1" name="Google Shape;441;p40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2" name="Google Shape;442;p40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 b="1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3" name="Google Shape;443;p40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44" name="Google Shape;444;p4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45" name="Google Shape;445;p4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8" name="Google Shape;448;p4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671226F-ECB2-4332-8C51-3C1367744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821" y="1396176"/>
            <a:ext cx="8194357" cy="24508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7" name="Google Shape;437;p40">
            <a:hlinkClick r:id="rId3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8" name="Google Shape;438;p4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9" name="Google Shape;439;p4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0" name="Google Shape;440;p4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1" name="Google Shape;441;p40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2" name="Google Shape;442;p40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 b="1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3" name="Google Shape;443;p40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44" name="Google Shape;444;p4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45" name="Google Shape;445;p4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8" name="Google Shape;448;p4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3B575C4-C9AC-4E48-8B7E-20599C1887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41" y="1276169"/>
            <a:ext cx="836411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1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7" name="Google Shape;437;p40">
            <a:hlinkClick r:id="rId3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8" name="Google Shape;438;p4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9" name="Google Shape;439;p4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0" name="Google Shape;440;p4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1" name="Google Shape;441;p40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2" name="Google Shape;442;p40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 b="1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3" name="Google Shape;443;p40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44" name="Google Shape;444;p4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45" name="Google Shape;445;p4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8" name="Google Shape;448;p4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9832BA7-068E-47AE-B8ED-86C496CB5A8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25200" y="709501"/>
            <a:ext cx="2385060" cy="20675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FCE892-7623-4152-95F9-1E942D7FC91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257550" y="1935789"/>
            <a:ext cx="2628900" cy="20675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AF5920-5611-4A86-B218-07A5CEFC1985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425970" y="709501"/>
            <a:ext cx="239268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9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7" name="Google Shape;437;p40">
            <a:hlinkClick r:id="rId3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8" name="Google Shape;438;p4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9" name="Google Shape;439;p4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0" name="Google Shape;440;p4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1" name="Google Shape;441;p40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2" name="Google Shape;442;p40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 b="1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3" name="Google Shape;443;p40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44" name="Google Shape;444;p4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45" name="Google Shape;445;p4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8" name="Google Shape;448;p4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0562A61-13F7-4900-AC88-A15EF68FC74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25200" y="708320"/>
            <a:ext cx="2772419" cy="21396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3A2382-688E-406E-BFB3-3C2CEE22497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904614" y="708320"/>
            <a:ext cx="2914036" cy="21396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7C357E-1061-4102-82A9-191A79943D05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156901" y="2941675"/>
            <a:ext cx="2715650" cy="180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30138"/>
      </p:ext>
    </p:extLst>
  </p:cSld>
  <p:clrMapOvr>
    <a:masterClrMapping/>
  </p:clrMapOvr>
</p:sld>
</file>

<file path=ppt/theme/theme1.xml><?xml version="1.0" encoding="utf-8"?>
<a:theme xmlns:a="http://schemas.openxmlformats.org/drawingml/2006/main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On-screen Show (16:9)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Manrope Medium</vt:lpstr>
      <vt:lpstr>Be Vietnam Pro</vt:lpstr>
      <vt:lpstr>Nunito Light</vt:lpstr>
      <vt:lpstr>Arial</vt:lpstr>
      <vt:lpstr>McLaren</vt:lpstr>
      <vt:lpstr>Hyperdocs by Slidesgo</vt:lpstr>
      <vt:lpstr>#Sistem de vanzarea ticketelor</vt:lpstr>
      <vt:lpstr>Introducere </vt:lpstr>
      <vt:lpstr>Functii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#Sistem de vanzarea ticketelor</dc:title>
  <cp:lastModifiedBy>Bashar Alhaj Ibrahim</cp:lastModifiedBy>
  <cp:revision>1</cp:revision>
  <dcterms:modified xsi:type="dcterms:W3CDTF">2023-06-05T23:53:41Z</dcterms:modified>
</cp:coreProperties>
</file>