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6" r:id="rId1"/>
  </p:sldMasterIdLst>
  <p:notesMasterIdLst>
    <p:notesMasterId r:id="rId16"/>
  </p:notesMasterIdLst>
  <p:sldIdLst>
    <p:sldId id="256" r:id="rId2"/>
    <p:sldId id="266" r:id="rId3"/>
    <p:sldId id="303" r:id="rId4"/>
    <p:sldId id="270" r:id="rId5"/>
    <p:sldId id="295" r:id="rId6"/>
    <p:sldId id="312" r:id="rId7"/>
    <p:sldId id="274" r:id="rId8"/>
    <p:sldId id="309" r:id="rId9"/>
    <p:sldId id="311" r:id="rId10"/>
    <p:sldId id="310" r:id="rId11"/>
    <p:sldId id="258" r:id="rId12"/>
    <p:sldId id="306" r:id="rId13"/>
    <p:sldId id="307" r:id="rId14"/>
    <p:sldId id="264" r:id="rId15"/>
  </p:sldIdLst>
  <p:sldSz cx="18288000" cy="10287000"/>
  <p:notesSz cx="6858000" cy="9144000"/>
  <p:embeddedFontLst>
    <p:embeddedFont>
      <p:font typeface="Arimo Bold" panose="020B0604020202020204" charset="0"/>
      <p:regular r:id="rId17"/>
    </p:embeddedFont>
    <p:embeddedFont>
      <p:font typeface="Canva Sans" panose="020B0604020202020204" charset="0"/>
      <p:regular r:id="rId18"/>
    </p:embeddedFont>
    <p:embeddedFont>
      <p:font typeface="Canva Sans Bold" panose="020B0604020202020204" charset="0"/>
      <p:regular r:id="rId19"/>
    </p:embeddedFont>
    <p:embeddedFont>
      <p:font typeface="Dumondi Condensed Bold" panose="020B0604020202020204" charset="-34"/>
      <p:regular r:id="rId20"/>
    </p:embeddedFont>
    <p:embeddedFont>
      <p:font typeface="Questrial" pitchFamily="2" charset="0"/>
      <p:regular r:id="rId21"/>
    </p:embeddedFont>
    <p:embeddedFont>
      <p:font typeface="Solway Bold" panose="020B0604020202020204" charset="0"/>
      <p:regular r:id="rId22"/>
    </p:embeddedFont>
    <p:embeddedFont>
      <p:font typeface="TT Chocolates Bold" panose="020B0604020202020204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3957" autoAdjust="0"/>
  </p:normalViewPr>
  <p:slideViewPr>
    <p:cSldViewPr>
      <p:cViewPr varScale="1">
        <p:scale>
          <a:sx n="74" d="100"/>
          <a:sy n="74" d="100"/>
        </p:scale>
        <p:origin x="10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BE07B-2F7F-4337-9364-5BBA93B6064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31A40-3963-4020-87A5-B89050C87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96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8428"/>
            <a:ext cx="15087600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000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6683430"/>
            <a:ext cx="15087600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1953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6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22168"/>
            <a:ext cx="3943350" cy="8636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22167"/>
            <a:ext cx="11601450" cy="863613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87809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741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38428"/>
            <a:ext cx="15087600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679692"/>
            <a:ext cx="15087600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637329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9" y="2768601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2768603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04526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01230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9880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0702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1538"/>
            <a:ext cx="4800600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097280"/>
            <a:ext cx="9738360" cy="788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389120"/>
            <a:ext cx="4800600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9689678"/>
            <a:ext cx="3927765" cy="547688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01-Aug-25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9689678"/>
            <a:ext cx="6972300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9223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3238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12380"/>
            <a:ext cx="15169896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7372614"/>
          </a:xfrm>
          <a:blipFill>
            <a:blip r:embed="rId3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8860535"/>
            <a:ext cx="15169896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9100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601200"/>
            <a:ext cx="182880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8002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8601"/>
            <a:ext cx="15087600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9689678"/>
            <a:ext cx="370840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9689678"/>
            <a:ext cx="723420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9689678"/>
            <a:ext cx="196803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2606768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1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 spd="slow">
    <p:push dir="u"/>
    <p:sndAc>
      <p:stSnd>
        <p:snd r:embed="rId13" name="click.wav"/>
      </p:stSnd>
    </p:sndAc>
  </p:transition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7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71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903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12393" y="-31328"/>
            <a:ext cx="6263212" cy="1747029"/>
            <a:chOff x="0" y="0"/>
            <a:chExt cx="8350949" cy="28310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351012" cy="2831084"/>
            </a:xfrm>
            <a:custGeom>
              <a:avLst/>
              <a:gdLst/>
              <a:ahLst/>
              <a:cxnLst/>
              <a:rect l="l" t="t" r="r" b="b"/>
              <a:pathLst>
                <a:path w="8351012" h="2831084">
                  <a:moveTo>
                    <a:pt x="0" y="0"/>
                  </a:moveTo>
                  <a:lnTo>
                    <a:pt x="8351012" y="0"/>
                  </a:lnTo>
                  <a:lnTo>
                    <a:pt x="8351012" y="2831084"/>
                  </a:lnTo>
                  <a:lnTo>
                    <a:pt x="0" y="2831084"/>
                  </a:lnTo>
                  <a:lnTo>
                    <a:pt x="0" y="0"/>
                  </a:lnTo>
                </a:path>
              </a:pathLst>
            </a:custGeom>
            <a:blipFill>
              <a:blip r:embed="rId3"/>
              <a:stretch>
                <a:fillRect l="-851" r="-85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491270" y="2651120"/>
            <a:ext cx="15305459" cy="947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2"/>
              </a:lnSpc>
            </a:pPr>
            <a:r>
              <a:rPr lang="en-US" sz="6000" dirty="0"/>
              <a:t>Smart AI-Powered Customer Support Chatbot</a:t>
            </a:r>
            <a:endParaRPr lang="en-US" sz="5602" dirty="0">
              <a:solidFill>
                <a:srgbClr val="000000"/>
              </a:solidFill>
              <a:latin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2400" y="4809059"/>
            <a:ext cx="9522657" cy="1747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13"/>
              </a:lnSpc>
            </a:pPr>
            <a:r>
              <a:rPr lang="en-US" sz="3509" spc="69" dirty="0">
                <a:solidFill>
                  <a:srgbClr val="000000"/>
                </a:solidFill>
                <a:latin typeface="Canva Sans Bold"/>
              </a:rPr>
              <a:t>				Presented by:                                                                   </a:t>
            </a:r>
          </a:p>
          <a:p>
            <a:pPr>
              <a:lnSpc>
                <a:spcPts val="4493"/>
              </a:lnSpc>
            </a:pPr>
            <a:r>
              <a:rPr lang="en-US" sz="3209" dirty="0">
                <a:solidFill>
                  <a:srgbClr val="000000"/>
                </a:solidFill>
                <a:latin typeface="Canva Sans"/>
              </a:rPr>
              <a:t>                  Basharat Hassan, 2022521926</a:t>
            </a:r>
          </a:p>
          <a:p>
            <a:pPr>
              <a:lnSpc>
                <a:spcPts val="4492"/>
              </a:lnSpc>
            </a:pPr>
            <a:r>
              <a:rPr lang="en-US" sz="3209" dirty="0">
                <a:solidFill>
                  <a:srgbClr val="000000"/>
                </a:solidFill>
                <a:latin typeface="Canva Sans"/>
              </a:rPr>
              <a:t>                  </a:t>
            </a:r>
            <a:r>
              <a:rPr lang="en-US" sz="3309" dirty="0">
                <a:solidFill>
                  <a:srgbClr val="000000"/>
                </a:solidFill>
                <a:latin typeface="Canva Sans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920990"/>
            <a:ext cx="16230600" cy="1237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3598" dirty="0">
                <a:solidFill>
                  <a:srgbClr val="000000"/>
                </a:solidFill>
                <a:latin typeface="Solway Bold"/>
              </a:rPr>
              <a:t>DEPARTMENT OF COMPUTER SCIENCE &amp; ENGINEERING,</a:t>
            </a:r>
          </a:p>
          <a:p>
            <a:pPr algn="ctr">
              <a:lnSpc>
                <a:spcPts val="5038"/>
              </a:lnSpc>
            </a:pPr>
            <a:r>
              <a:rPr lang="en-US" sz="3598" dirty="0">
                <a:solidFill>
                  <a:srgbClr val="000000"/>
                </a:solidFill>
                <a:latin typeface="Solway Bold"/>
              </a:rPr>
              <a:t>SHARDA UNIVERISTY, GREATER NOIDA, UTTAR PARDESH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0" y="4533900"/>
            <a:ext cx="7246216" cy="26550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59"/>
              </a:lnSpc>
              <a:spcBef>
                <a:spcPct val="0"/>
              </a:spcBef>
            </a:pPr>
            <a:r>
              <a:rPr lang="en-US" sz="1828" spc="36" dirty="0">
                <a:solidFill>
                  <a:srgbClr val="000000"/>
                </a:solidFill>
                <a:latin typeface="Dumondi Condensed Bold"/>
              </a:rPr>
              <a:t>                                                                       </a:t>
            </a:r>
          </a:p>
          <a:p>
            <a:pPr>
              <a:lnSpc>
                <a:spcPts val="4913"/>
              </a:lnSpc>
              <a:spcBef>
                <a:spcPct val="0"/>
              </a:spcBef>
            </a:pPr>
            <a:r>
              <a:rPr lang="en-US" sz="3509" spc="69" dirty="0">
                <a:solidFill>
                  <a:srgbClr val="000000"/>
                </a:solidFill>
                <a:latin typeface="Canva Sans Bold"/>
              </a:rPr>
              <a:t> Submitted to: </a:t>
            </a:r>
          </a:p>
          <a:p>
            <a:pPr algn="just">
              <a:lnSpc>
                <a:spcPts val="4493"/>
              </a:lnSpc>
              <a:spcBef>
                <a:spcPct val="0"/>
              </a:spcBef>
            </a:pPr>
            <a:r>
              <a:rPr lang="en-US" sz="3209" spc="63" dirty="0">
                <a:solidFill>
                  <a:srgbClr val="000000"/>
                </a:solidFill>
                <a:latin typeface="Canva Sans Bold"/>
              </a:rPr>
              <a:t>  </a:t>
            </a:r>
            <a:r>
              <a:rPr lang="en-US" sz="3209" spc="63" dirty="0">
                <a:solidFill>
                  <a:srgbClr val="000000"/>
                </a:solidFill>
                <a:latin typeface="Canva Sans"/>
              </a:rPr>
              <a:t>Mr. Gyan Chandra Vishwakarma</a:t>
            </a:r>
          </a:p>
          <a:p>
            <a:pPr algn="just">
              <a:lnSpc>
                <a:spcPts val="4493"/>
              </a:lnSpc>
              <a:spcBef>
                <a:spcPct val="0"/>
              </a:spcBef>
            </a:pPr>
            <a:r>
              <a:rPr lang="en-US" sz="3209" spc="63" dirty="0">
                <a:solidFill>
                  <a:srgbClr val="000000"/>
                </a:solidFill>
                <a:latin typeface="Canva Sans"/>
              </a:rPr>
              <a:t>  Asst. Professor</a:t>
            </a:r>
          </a:p>
          <a:p>
            <a:pPr algn="just">
              <a:lnSpc>
                <a:spcPts val="4493"/>
              </a:lnSpc>
              <a:spcBef>
                <a:spcPct val="0"/>
              </a:spcBef>
            </a:pPr>
            <a:endParaRPr lang="en-US" sz="3209" spc="63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C92D8-339A-E4E8-C167-38F223B88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37A5A-FB2B-CBD9-BF8C-4682B15DA5F6}"/>
              </a:ext>
            </a:extLst>
          </p:cNvPr>
          <p:cNvSpPr txBox="1"/>
          <p:nvPr/>
        </p:nvSpPr>
        <p:spPr>
          <a:xfrm>
            <a:off x="5448300" y="0"/>
            <a:ext cx="739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/>
              <a:t>Architecture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A0784-A0F7-2A02-25BA-0A6AB3C7D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28125"/>
          <a:stretch>
            <a:fillRect/>
          </a:stretch>
        </p:blipFill>
        <p:spPr bwMode="auto">
          <a:xfrm>
            <a:off x="1828800" y="1485900"/>
            <a:ext cx="146304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84506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8B1B-104C-554C-7AA5-CFACA13F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1" y="717395"/>
            <a:ext cx="18211798" cy="1409700"/>
          </a:xfrm>
        </p:spPr>
        <p:txBody>
          <a:bodyPr/>
          <a:lstStyle/>
          <a:p>
            <a:pPr algn="ctr"/>
            <a:r>
              <a:rPr lang="en-IN" dirty="0"/>
              <a:t>Sample Dataset / Demo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796A-3ABF-2499-B237-F51A2D9E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3034062"/>
            <a:ext cx="17830799" cy="7238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Example FAQ: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lvl="2"/>
            <a:r>
              <a:rPr lang="en-US" sz="2500" dirty="0"/>
              <a:t>Q: "How do I return a product?"</a:t>
            </a:r>
          </a:p>
          <a:p>
            <a:pPr lvl="2"/>
            <a:endParaRPr lang="en-US" sz="2500" dirty="0"/>
          </a:p>
          <a:p>
            <a:pPr lvl="2"/>
            <a:r>
              <a:rPr lang="en-US" sz="2500" dirty="0"/>
              <a:t>A: "To return a product, go to your Orders &gt; Return &gt; Select reason..."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Screenshot (if available) of sample chatbot answering a user query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Alternatively: Show flow from user question → retrieved doc → generated answer</a:t>
            </a:r>
          </a:p>
        </p:txBody>
      </p:sp>
    </p:spTree>
    <p:extLst>
      <p:ext uri="{BB962C8B-B14F-4D97-AF65-F5344CB8AC3E}">
        <p14:creationId xmlns:p14="http://schemas.microsoft.com/office/powerpoint/2010/main" val="3896534826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31658-8E63-64CF-FB60-4BB8E3A96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982C-826E-7B60-9E8D-8418194D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1" y="717395"/>
            <a:ext cx="18211798" cy="1409700"/>
          </a:xfrm>
        </p:spPr>
        <p:txBody>
          <a:bodyPr/>
          <a:lstStyle/>
          <a:p>
            <a:pPr algn="ctr"/>
            <a:r>
              <a:rPr lang="en-IN" dirty="0"/>
              <a:t>Benefits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8698-5C9C-ED63-4069-A481866E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705100"/>
            <a:ext cx="17830799" cy="723899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Benefits: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500" dirty="0"/>
              <a:t>24/7 automated support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Scales with business growth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Reduces customer wait times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Lower support costs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Future Scope: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Multilingual support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Voice-enabled bot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Sentiment detection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Analytics dashboard (FAQs most asked, bot accuracy)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80143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84020-01D6-64C5-BDEE-C76595A49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181E-E880-B133-1234-EE7BEF42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1" y="717395"/>
            <a:ext cx="18211798" cy="1409700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E262-7B99-4ED3-0BB7-73ECA305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3048001"/>
            <a:ext cx="17830799" cy="7238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Smart, scalable solution to a real-world problem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Empowers small businesses with AI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Demonstrates practical use of GenAI + RAG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Future-proof customer support solution</a:t>
            </a:r>
          </a:p>
        </p:txBody>
      </p:sp>
    </p:spTree>
    <p:extLst>
      <p:ext uri="{BB962C8B-B14F-4D97-AF65-F5344CB8AC3E}">
        <p14:creationId xmlns:p14="http://schemas.microsoft.com/office/powerpoint/2010/main" val="4270129980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8850-06E0-93E2-351B-D178D63F8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653553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" y="2273169"/>
            <a:ext cx="9905999" cy="1193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439"/>
              </a:lnSpc>
            </a:pPr>
            <a:endParaRPr lang="en-US" sz="9600" dirty="0">
              <a:solidFill>
                <a:srgbClr val="0E0340"/>
              </a:solidFill>
              <a:latin typeface="TT Chocolates Bold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AC63326-FA1E-A050-78CA-24E3160C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050" y="495300"/>
            <a:ext cx="7658100" cy="14546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1BAFE3-2E59-25FB-4878-689204866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870135"/>
            <a:ext cx="16078200" cy="6705600"/>
          </a:xfrm>
        </p:spPr>
        <p:txBody>
          <a:bodyPr>
            <a:normAutofit/>
          </a:bodyPr>
          <a:lstStyle/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Small businesses struggle to offer 24/7 customer support</a:t>
            </a:r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Hiring human agents is expensive</a:t>
            </a:r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Customers expect instant responses</a:t>
            </a:r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FAQs exist, but not always easy to find or use</a:t>
            </a:r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Problem: No scalable, automated way for small businesses to respond to common customer queries instantly</a:t>
            </a:r>
            <a:endParaRPr lang="en-US" sz="3200" dirty="0">
              <a:solidFill>
                <a:srgbClr val="0E0340"/>
              </a:solidFill>
              <a:latin typeface="Quest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992470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B831C-9818-273A-3237-97458FD89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7C49CF1-49D6-2AEE-1DDA-EB9ED4A4D26C}"/>
              </a:ext>
            </a:extLst>
          </p:cNvPr>
          <p:cNvSpPr txBox="1"/>
          <p:nvPr/>
        </p:nvSpPr>
        <p:spPr>
          <a:xfrm>
            <a:off x="609600" y="2273169"/>
            <a:ext cx="9905999" cy="1193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439"/>
              </a:lnSpc>
            </a:pPr>
            <a:endParaRPr lang="en-US" sz="9600" dirty="0">
              <a:solidFill>
                <a:srgbClr val="0E0340"/>
              </a:solidFill>
              <a:latin typeface="TT Chocolates Bold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5FB0C01-662F-069B-4E23-A0B0B9AB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050" y="495300"/>
            <a:ext cx="7658100" cy="145465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Project Idea / Solution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B8CDA2-3804-20D3-F2ED-3C4015B2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870135"/>
            <a:ext cx="16078200" cy="6705600"/>
          </a:xfrm>
        </p:spPr>
        <p:txBody>
          <a:bodyPr>
            <a:normAutofit/>
          </a:bodyPr>
          <a:lstStyle/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Idea: Create a GenAI-powered chatbot trained on company FAQs/help docs</a:t>
            </a:r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Responds instantly to customer queries</a:t>
            </a:r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Can be deployed on websites</a:t>
            </a:r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1234440" marR="810260" indent="-457200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Uses either:</a:t>
            </a:r>
          </a:p>
          <a:p>
            <a:pPr marL="1353312" marR="810260" lvl="1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</a:pPr>
            <a:r>
              <a:rPr lang="en-US" dirty="0"/>
              <a:t>Retrieval-Augmented Generation (RAG) for </a:t>
            </a:r>
            <a:r>
              <a:rPr lang="en-US"/>
              <a:t>dynamic answers or</a:t>
            </a:r>
            <a:endParaRPr lang="en-US" dirty="0"/>
          </a:p>
          <a:p>
            <a:pPr marL="1353312" marR="810260" lvl="1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</a:pPr>
            <a:r>
              <a:rPr lang="en-US" dirty="0"/>
              <a:t>Fine-tuned GPT model or</a:t>
            </a:r>
          </a:p>
          <a:p>
            <a:pPr marL="1353312" marR="810260" lvl="1" algn="just">
              <a:lnSpc>
                <a:spcPct val="115000"/>
              </a:lnSpc>
              <a:spcBef>
                <a:spcPts val="235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42593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046865A-4FA6-F9E5-06F4-A0B7F2A2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050" y="495300"/>
            <a:ext cx="7658100" cy="145465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Why GenAI?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03F23-9451-ACA7-37BD-D25A75BE0008}"/>
              </a:ext>
            </a:extLst>
          </p:cNvPr>
          <p:cNvSpPr txBox="1"/>
          <p:nvPr/>
        </p:nvSpPr>
        <p:spPr>
          <a:xfrm>
            <a:off x="914400" y="2933700"/>
            <a:ext cx="14630400" cy="504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34440" marR="810260" indent="-457200" algn="just" defTabSz="1371600">
              <a:lnSpc>
                <a:spcPct val="115000"/>
              </a:lnSpc>
              <a:spcBef>
                <a:spcPts val="23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Understands natural language</a:t>
            </a:r>
          </a:p>
          <a:p>
            <a:pPr marL="1234440" marR="810260" indent="-457200" algn="just" defTabSz="1371600">
              <a:lnSpc>
                <a:spcPct val="115000"/>
              </a:lnSpc>
              <a:spcBef>
                <a:spcPts val="23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34440" marR="810260" indent="-457200" algn="just" defTabSz="1371600">
              <a:lnSpc>
                <a:spcPct val="115000"/>
              </a:lnSpc>
              <a:spcBef>
                <a:spcPts val="23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Generates human-like, contextual replies</a:t>
            </a:r>
          </a:p>
          <a:p>
            <a:pPr marL="1234440" marR="810260" indent="-457200" algn="just" defTabSz="1371600">
              <a:lnSpc>
                <a:spcPct val="115000"/>
              </a:lnSpc>
              <a:spcBef>
                <a:spcPts val="23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34440" marR="810260" indent="-457200" algn="just" defTabSz="1371600">
              <a:lnSpc>
                <a:spcPct val="115000"/>
              </a:lnSpc>
              <a:spcBef>
                <a:spcPts val="23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trained or enhanced using custom company knowledge</a:t>
            </a:r>
          </a:p>
          <a:p>
            <a:pPr marL="1234440" marR="810260" indent="-457200" algn="just" defTabSz="1371600">
              <a:lnSpc>
                <a:spcPct val="115000"/>
              </a:lnSpc>
              <a:spcBef>
                <a:spcPts val="23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34440" marR="810260" indent="-457200" algn="just" defTabSz="1371600">
              <a:lnSpc>
                <a:spcPct val="115000"/>
              </a:lnSpc>
              <a:spcBef>
                <a:spcPts val="23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scalable and flexible than rule-based bots</a:t>
            </a:r>
          </a:p>
          <a:p>
            <a:pPr marL="1234440" marR="810260" indent="-457200" algn="just" defTabSz="1371600">
              <a:lnSpc>
                <a:spcPct val="115000"/>
              </a:lnSpc>
              <a:spcBef>
                <a:spcPts val="23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34440" marR="810260" indent="-457200" algn="just" defTabSz="1371600">
              <a:lnSpc>
                <a:spcPct val="115000"/>
              </a:lnSpc>
              <a:spcBef>
                <a:spcPts val="23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Ideal for unstructured data like help docs or FAQs</a:t>
            </a:r>
            <a:endParaRPr lang="en-IN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87983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046865A-4FA6-F9E5-06F4-A0B7F2A2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050" y="495300"/>
            <a:ext cx="7658100" cy="145465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Use Case &amp; Users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03F23-9451-ACA7-37BD-D25A75BE0008}"/>
              </a:ext>
            </a:extLst>
          </p:cNvPr>
          <p:cNvSpPr txBox="1"/>
          <p:nvPr/>
        </p:nvSpPr>
        <p:spPr>
          <a:xfrm>
            <a:off x="914400" y="2859990"/>
            <a:ext cx="13868400" cy="4567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34440" marR="810260" indent="-457200" algn="just" defTabSz="1371600">
              <a:lnSpc>
                <a:spcPct val="115000"/>
              </a:lnSpc>
              <a:spcBef>
                <a:spcPts val="23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Case: 24/7 automated customer support</a:t>
            </a:r>
          </a:p>
          <a:p>
            <a:pPr marL="1234440" marR="810260" indent="-457200" algn="just" defTabSz="1371600">
              <a:lnSpc>
                <a:spcPct val="115000"/>
              </a:lnSpc>
              <a:spcBef>
                <a:spcPts val="23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34440" marR="810260" indent="-457200" algn="just" defTabSz="1371600">
              <a:lnSpc>
                <a:spcPct val="115000"/>
              </a:lnSpc>
              <a:spcBef>
                <a:spcPts val="23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Users:</a:t>
            </a:r>
          </a:p>
          <a:p>
            <a:endParaRPr lang="en-US" sz="3000" spc="-75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0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Small business owners</a:t>
            </a:r>
          </a:p>
          <a:p>
            <a:pPr lvl="3"/>
            <a:endParaRPr lang="en-US" sz="3000" spc="-75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00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Customers visiting websites or messaging on WhatsApp</a:t>
            </a:r>
          </a:p>
          <a:p>
            <a:endParaRPr lang="en-US" sz="3000" spc="-75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1234440" marR="810260" indent="-457200" algn="just" defTabSz="1371600">
              <a:lnSpc>
                <a:spcPct val="115000"/>
              </a:lnSpc>
              <a:spcBef>
                <a:spcPts val="23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Industries: E-commerce, SaaS, EdTech, Travel, Local Services</a:t>
            </a:r>
            <a:endParaRPr lang="en-IN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34524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610019-8CFB-4F33-B7C4-2A09052A0A89}"/>
              </a:ext>
            </a:extLst>
          </p:cNvPr>
          <p:cNvSpPr txBox="1"/>
          <p:nvPr/>
        </p:nvSpPr>
        <p:spPr>
          <a:xfrm>
            <a:off x="381000" y="756857"/>
            <a:ext cx="18440400" cy="854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000" dirty="0"/>
              <a:t>AI &amp; Language Models</a:t>
            </a:r>
          </a:p>
          <a:p>
            <a:r>
              <a:rPr lang="en-IN" sz="2700" dirty="0"/>
              <a:t>OpenAI GPT-3.5 / GPT-4 – for generating responses / Mistral / LLaMA2 – open-source alternatives</a:t>
            </a:r>
          </a:p>
          <a:p>
            <a:r>
              <a:rPr lang="en-IN" sz="2700" dirty="0"/>
              <a:t>Embedding Model – text-embedding-ada-002 / </a:t>
            </a:r>
            <a:r>
              <a:rPr lang="en-IN" sz="2700" dirty="0" err="1"/>
              <a:t>SentenceTransformers</a:t>
            </a:r>
            <a:endParaRPr lang="en-IN" sz="2700" dirty="0"/>
          </a:p>
          <a:p>
            <a:endParaRPr lang="en-IN" sz="27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000" dirty="0"/>
              <a:t>Retrieval &amp; Vector Store (RAG)</a:t>
            </a:r>
          </a:p>
          <a:p>
            <a:r>
              <a:rPr lang="en-IN" sz="2700" dirty="0"/>
              <a:t>Vector Database – FAISS / Chroma / Pinecone</a:t>
            </a:r>
          </a:p>
          <a:p>
            <a:r>
              <a:rPr lang="en-IN" sz="2700" dirty="0"/>
              <a:t>RAG Framework – </a:t>
            </a:r>
            <a:r>
              <a:rPr lang="en-IN" sz="2700" dirty="0" err="1"/>
              <a:t>LangChain</a:t>
            </a:r>
            <a:r>
              <a:rPr lang="en-IN" sz="2700" dirty="0"/>
              <a:t> / </a:t>
            </a:r>
            <a:r>
              <a:rPr lang="en-IN" sz="2700" dirty="0" err="1"/>
              <a:t>LlamaIndex</a:t>
            </a:r>
            <a:endParaRPr lang="en-IN" sz="2700" dirty="0"/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000" dirty="0"/>
              <a:t>Backend</a:t>
            </a:r>
          </a:p>
          <a:p>
            <a:r>
              <a:rPr lang="en-IN" sz="2700" dirty="0"/>
              <a:t>Language – Python, Frameworks – </a:t>
            </a:r>
            <a:r>
              <a:rPr lang="en-IN" sz="2700" dirty="0" err="1"/>
              <a:t>FastAPI</a:t>
            </a:r>
            <a:r>
              <a:rPr lang="en-IN" sz="2700" dirty="0"/>
              <a:t> / Flask, Libraries – </a:t>
            </a:r>
            <a:r>
              <a:rPr lang="en-IN" sz="2700" dirty="0" err="1"/>
              <a:t>LangChain</a:t>
            </a:r>
            <a:r>
              <a:rPr lang="en-IN" sz="2700" dirty="0"/>
              <a:t>, OpenAI API, </a:t>
            </a:r>
            <a:r>
              <a:rPr lang="en-IN" sz="2700" dirty="0" err="1"/>
              <a:t>PyMuPDF</a:t>
            </a:r>
            <a:r>
              <a:rPr lang="en-IN" sz="2700" dirty="0"/>
              <a:t> (for PDF parsing)</a:t>
            </a:r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000" dirty="0"/>
              <a:t>Frontend (Chat Interface)</a:t>
            </a:r>
          </a:p>
          <a:p>
            <a:r>
              <a:rPr lang="en-IN" sz="2700" dirty="0"/>
              <a:t>React.js – for modern web UI or </a:t>
            </a:r>
            <a:r>
              <a:rPr lang="en-IN" sz="2700" dirty="0" err="1"/>
              <a:t>Streamlit</a:t>
            </a:r>
            <a:r>
              <a:rPr lang="en-IN" sz="2700" dirty="0"/>
              <a:t> – for a quick prototype</a:t>
            </a:r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000" dirty="0"/>
              <a:t>Data &amp; Storage</a:t>
            </a:r>
          </a:p>
          <a:p>
            <a:r>
              <a:rPr lang="en-IN" sz="2700" dirty="0"/>
              <a:t>Source Data – FAQs, Help Docs, PDFs, Website text,</a:t>
            </a:r>
            <a:r>
              <a:rPr lang="en-US" sz="2400" dirty="0"/>
              <a:t> Company FAQs, Help docs (PDFs, website content)</a:t>
            </a:r>
            <a:endParaRPr lang="en-IN" sz="2700" dirty="0"/>
          </a:p>
          <a:p>
            <a:r>
              <a:rPr lang="en-IN" sz="2700" dirty="0"/>
              <a:t>Optional DB – PostgreSQL / SQLite for logs, user queries</a:t>
            </a:r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000" dirty="0"/>
              <a:t>Deployment</a:t>
            </a:r>
          </a:p>
          <a:p>
            <a:r>
              <a:rPr lang="en-IN" sz="2700" dirty="0"/>
              <a:t>Frontend – </a:t>
            </a:r>
            <a:r>
              <a:rPr lang="en-IN" sz="2700" dirty="0" err="1"/>
              <a:t>Vercel</a:t>
            </a:r>
            <a:r>
              <a:rPr lang="en-IN" sz="2700" dirty="0"/>
              <a:t> / Render</a:t>
            </a:r>
          </a:p>
          <a:p>
            <a:r>
              <a:rPr lang="en-IN" sz="2700" dirty="0"/>
              <a:t>Backend – Railway / Hugging Face Spaces / AWS / GCP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05BDF9-904D-2914-1EA4-F29470C143B1}"/>
              </a:ext>
            </a:extLst>
          </p:cNvPr>
          <p:cNvSpPr txBox="1">
            <a:spLocks/>
          </p:cNvSpPr>
          <p:nvPr/>
        </p:nvSpPr>
        <p:spPr>
          <a:xfrm>
            <a:off x="6957060" y="114236"/>
            <a:ext cx="4373880" cy="1285242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7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Tech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90808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B6E0-3007-6C72-96AE-36B03E41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5291"/>
            <a:ext cx="18288000" cy="1928809"/>
          </a:xfrm>
        </p:spPr>
        <p:txBody>
          <a:bodyPr/>
          <a:lstStyle/>
          <a:p>
            <a:pPr algn="ctr"/>
            <a:r>
              <a:rPr lang="en-IN" dirty="0"/>
              <a:t>Project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3D016-D037-1BF4-8B8A-DB141B98E193}"/>
              </a:ext>
            </a:extLst>
          </p:cNvPr>
          <p:cNvSpPr txBox="1"/>
          <p:nvPr/>
        </p:nvSpPr>
        <p:spPr>
          <a:xfrm>
            <a:off x="1752600" y="2656701"/>
            <a:ext cx="1516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Goal: Enable the chatbot to automatically answer customer queries using the company’s FAQs and help docs, using Retrieval-Augmented Generation (RAG) or Fine-tuned LLM.</a:t>
            </a:r>
            <a:endParaRPr lang="en-IN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C8920-ABF6-EBFF-6A80-A32CCCF9460C}"/>
              </a:ext>
            </a:extLst>
          </p:cNvPr>
          <p:cNvSpPr txBox="1"/>
          <p:nvPr/>
        </p:nvSpPr>
        <p:spPr>
          <a:xfrm>
            <a:off x="1752600" y="3727966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u="sng" dirty="0"/>
              <a:t>Architecture (RAG-based Flow)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7B95B-0ADC-A345-2484-6FE6EFB5C929}"/>
              </a:ext>
            </a:extLst>
          </p:cNvPr>
          <p:cNvSpPr txBox="1"/>
          <p:nvPr/>
        </p:nvSpPr>
        <p:spPr>
          <a:xfrm>
            <a:off x="4914900" y="4029314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/>
              <a:t>[1] User Query</a:t>
            </a:r>
          </a:p>
          <a:p>
            <a:pPr algn="ctr"/>
            <a:r>
              <a:rPr lang="en-IN" sz="3000" dirty="0"/>
              <a:t>      ↓</a:t>
            </a:r>
          </a:p>
          <a:p>
            <a:pPr algn="ctr"/>
            <a:r>
              <a:rPr lang="en-IN" sz="3000" dirty="0"/>
              <a:t>[2] Chat Interface (Web)</a:t>
            </a:r>
          </a:p>
          <a:p>
            <a:pPr algn="ctr"/>
            <a:r>
              <a:rPr lang="en-IN" sz="3000" dirty="0"/>
              <a:t>      ↓</a:t>
            </a:r>
          </a:p>
          <a:p>
            <a:pPr algn="ctr"/>
            <a:r>
              <a:rPr lang="en-IN" sz="3000" dirty="0"/>
              <a:t>[3] Query Preprocessor</a:t>
            </a:r>
          </a:p>
          <a:p>
            <a:pPr algn="ctr"/>
            <a:r>
              <a:rPr lang="en-IN" sz="3000" dirty="0"/>
              <a:t>      ↓</a:t>
            </a:r>
          </a:p>
          <a:p>
            <a:pPr algn="ctr"/>
            <a:r>
              <a:rPr lang="en-IN" sz="3000" dirty="0"/>
              <a:t>[4] Retriever (Search Knowledge Base)</a:t>
            </a:r>
          </a:p>
          <a:p>
            <a:pPr algn="ctr"/>
            <a:r>
              <a:rPr lang="en-IN" sz="3000" dirty="0"/>
              <a:t>      ↓</a:t>
            </a:r>
          </a:p>
          <a:p>
            <a:pPr algn="ctr"/>
            <a:r>
              <a:rPr lang="en-IN" sz="3000" dirty="0"/>
              <a:t>[5] Generator (LLM creates answer)</a:t>
            </a:r>
          </a:p>
          <a:p>
            <a:pPr algn="ctr"/>
            <a:r>
              <a:rPr lang="en-IN" sz="3000" dirty="0"/>
              <a:t>      ↓</a:t>
            </a:r>
          </a:p>
          <a:p>
            <a:pPr algn="ctr"/>
            <a:r>
              <a:rPr lang="en-IN" sz="3000" dirty="0"/>
              <a:t>[6] Response to User</a:t>
            </a:r>
          </a:p>
        </p:txBody>
      </p:sp>
    </p:spTree>
    <p:extLst>
      <p:ext uri="{BB962C8B-B14F-4D97-AF65-F5344CB8AC3E}">
        <p14:creationId xmlns:p14="http://schemas.microsoft.com/office/powerpoint/2010/main" val="270883290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97730-29CC-AB29-BF4D-9C7F02FFCC77}"/>
              </a:ext>
            </a:extLst>
          </p:cNvPr>
          <p:cNvSpPr txBox="1"/>
          <p:nvPr/>
        </p:nvSpPr>
        <p:spPr>
          <a:xfrm>
            <a:off x="5448300" y="0"/>
            <a:ext cx="739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/>
              <a:t>Step-by-Step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7BC9A-7A80-A80D-730B-DC7C3FDDACBB}"/>
              </a:ext>
            </a:extLst>
          </p:cNvPr>
          <p:cNvSpPr txBox="1"/>
          <p:nvPr/>
        </p:nvSpPr>
        <p:spPr>
          <a:xfrm>
            <a:off x="304800" y="647700"/>
            <a:ext cx="15240000" cy="940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1. Chat Interface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500" dirty="0"/>
              <a:t>Frontend where users interact with the bot.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500" dirty="0"/>
              <a:t>It is an a web based chat widget (built with </a:t>
            </a:r>
            <a:r>
              <a:rPr lang="en-IN" sz="2500" dirty="0" err="1"/>
              <a:t>Streamlit</a:t>
            </a:r>
            <a:r>
              <a:rPr lang="en-IN" sz="2500" dirty="0"/>
              <a:t>, React, Flask).</a:t>
            </a:r>
          </a:p>
          <a:p>
            <a:pPr lvl="0"/>
            <a:endParaRPr lang="en-IN" sz="2500" dirty="0"/>
          </a:p>
          <a:p>
            <a:pPr lvl="0"/>
            <a:r>
              <a:rPr lang="en-IN" sz="3000" b="1" dirty="0"/>
              <a:t>2. Query Preprocessor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500" dirty="0"/>
              <a:t>Prepares the user input (e.g., remove special characters, lowercasing)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500" dirty="0"/>
              <a:t>Optional: Add spell correction, language detection</a:t>
            </a:r>
          </a:p>
          <a:p>
            <a:pPr lvl="0"/>
            <a:endParaRPr lang="en-IN" sz="2500" dirty="0"/>
          </a:p>
          <a:p>
            <a:r>
              <a:rPr lang="en-IN" sz="3000" b="1" dirty="0"/>
              <a:t>3. Retriever (RAG Part 1)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500" dirty="0"/>
              <a:t>Searches a knowledge base of documents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500" dirty="0"/>
              <a:t>Documents (FAQs, help docs) are chunked and embedded using models like text-embedding-ada-002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500" dirty="0"/>
              <a:t>Stored in a Vector Database (like FAISS, Chroma, Pinecone)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500" dirty="0"/>
              <a:t>Retrieves the top-k most relevant chunks based on similarity</a:t>
            </a:r>
          </a:p>
          <a:p>
            <a:pPr lvl="0"/>
            <a:endParaRPr lang="en-IN" sz="2500" dirty="0"/>
          </a:p>
          <a:p>
            <a:r>
              <a:rPr lang="en-IN" sz="3000" b="1" dirty="0"/>
              <a:t>4. Generator (RAG Part 2)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500" dirty="0"/>
              <a:t>Sends the user query + retrieved context to an LLM (like GPT-4, Mistral, or LLaMA2)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500" dirty="0"/>
              <a:t>LLM uses both to generate a human-like, accurate, context-rich response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500" dirty="0"/>
              <a:t>This is what makes it “retrieval-augmented” generation</a:t>
            </a:r>
          </a:p>
          <a:p>
            <a:pPr lvl="0"/>
            <a:endParaRPr lang="en-IN" sz="2500" dirty="0"/>
          </a:p>
          <a:p>
            <a:r>
              <a:rPr lang="en-IN" sz="3000" b="1" dirty="0"/>
              <a:t>5. Response to User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500" dirty="0"/>
              <a:t>The final AI-generated response is sent back to the user in the chat interface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500" dirty="0"/>
              <a:t>Can be followed by a feedback button: “Was this helpful?”</a:t>
            </a:r>
          </a:p>
          <a:p>
            <a:r>
              <a:rPr lang="en-IN" sz="3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91790648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709E5-7DE1-A398-97E8-663D7B03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E51E9-B14B-0B03-AA98-15F522637161}"/>
              </a:ext>
            </a:extLst>
          </p:cNvPr>
          <p:cNvSpPr txBox="1"/>
          <p:nvPr/>
        </p:nvSpPr>
        <p:spPr>
          <a:xfrm>
            <a:off x="5448300" y="0"/>
            <a:ext cx="739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/>
              <a:t>Step-by-Step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EA9E8-370D-C0A8-0A80-A9538421ED7E}"/>
              </a:ext>
            </a:extLst>
          </p:cNvPr>
          <p:cNvSpPr txBox="1"/>
          <p:nvPr/>
        </p:nvSpPr>
        <p:spPr>
          <a:xfrm>
            <a:off x="304800" y="723900"/>
            <a:ext cx="15240000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Optional (Advanced)</a:t>
            </a:r>
          </a:p>
          <a:p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Logging system: Logs all user questions and AI answers for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Fallback handler: “Sorry, I don’t have info on that. Would you like to talk to a human?”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Multilingual support: Translate queries and answers</a:t>
            </a:r>
          </a:p>
          <a:p>
            <a:endParaRPr lang="en-US" sz="3000" dirty="0"/>
          </a:p>
          <a:p>
            <a:r>
              <a:rPr lang="en-US" sz="3000" b="1" dirty="0"/>
              <a:t>What If You Use Fine-Tuning Instead of RAG?</a:t>
            </a:r>
          </a:p>
          <a:p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You take a base GPT model and fine-tune it on all your FAQ pairs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Easier for fixed questions, but RAG is better when: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The content updates often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You have large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You want transparency (show the source)</a:t>
            </a:r>
          </a:p>
          <a:p>
            <a:endParaRPr lang="en-US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98218997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4352</TotalTime>
  <Words>859</Words>
  <Application>Microsoft Office PowerPoint</Application>
  <PresentationFormat>Custom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Dumondi Condensed Bold</vt:lpstr>
      <vt:lpstr>Arimo Bold</vt:lpstr>
      <vt:lpstr>Wingdings</vt:lpstr>
      <vt:lpstr>Canva Sans</vt:lpstr>
      <vt:lpstr>Calibri Light</vt:lpstr>
      <vt:lpstr>Canva Sans Bold</vt:lpstr>
      <vt:lpstr>Arial</vt:lpstr>
      <vt:lpstr>TT Chocolates Bold</vt:lpstr>
      <vt:lpstr>Solway Bold</vt:lpstr>
      <vt:lpstr>Questrial</vt:lpstr>
      <vt:lpstr>Calibri</vt:lpstr>
      <vt:lpstr>Retrospect</vt:lpstr>
      <vt:lpstr>PowerPoint Presentation</vt:lpstr>
      <vt:lpstr>Problem Statement</vt:lpstr>
      <vt:lpstr>Project Idea / Solution</vt:lpstr>
      <vt:lpstr>Why GenAI?</vt:lpstr>
      <vt:lpstr>Use Case &amp; Users</vt:lpstr>
      <vt:lpstr>PowerPoint Presentation</vt:lpstr>
      <vt:lpstr>Project Architecture</vt:lpstr>
      <vt:lpstr>PowerPoint Presentation</vt:lpstr>
      <vt:lpstr>PowerPoint Presentation</vt:lpstr>
      <vt:lpstr>PowerPoint Presentation</vt:lpstr>
      <vt:lpstr>Sample Dataset / Demo Flow</vt:lpstr>
      <vt:lpstr>Benefits &amp; 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in Existing Method.pptx</dc:title>
  <dc:creator>Basharat ‎</dc:creator>
  <cp:lastModifiedBy>Basharat ‎</cp:lastModifiedBy>
  <cp:revision>89</cp:revision>
  <dcterms:created xsi:type="dcterms:W3CDTF">2006-08-16T00:00:00Z</dcterms:created>
  <dcterms:modified xsi:type="dcterms:W3CDTF">2025-08-01T09:45:28Z</dcterms:modified>
  <dc:identifier>DAFtaFrUFtA</dc:identifier>
</cp:coreProperties>
</file>