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841038" cy="17318038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7" autoAdjust="0"/>
  </p:normalViewPr>
  <p:slideViewPr>
    <p:cSldViewPr>
      <p:cViewPr>
        <p:scale>
          <a:sx n="75" d="100"/>
          <a:sy n="75" d="100"/>
        </p:scale>
        <p:origin x="-612" y="948"/>
      </p:cViewPr>
      <p:guideLst>
        <p:guide orient="horz" pos="5454"/>
        <p:guide pos="34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2160" y="4041000"/>
            <a:ext cx="975672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2160" y="10010880"/>
            <a:ext cx="975672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42160" y="404100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541480" y="404100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541480" y="1001088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2160" y="1001088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2160" y="4041000"/>
            <a:ext cx="9756720" cy="1142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2160" y="4041000"/>
            <a:ext cx="9756720" cy="1142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42160" y="5862960"/>
            <a:ext cx="9756720" cy="7784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42160" y="5862960"/>
            <a:ext cx="9756720" cy="778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42160" y="4041000"/>
            <a:ext cx="9756720" cy="114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2160" y="4041000"/>
            <a:ext cx="9756720" cy="1142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2160" y="4041000"/>
            <a:ext cx="4761000" cy="1142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541480" y="4041000"/>
            <a:ext cx="4761000" cy="1142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42160" y="693360"/>
            <a:ext cx="9756720" cy="1337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42160" y="404100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2160" y="1001088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541480" y="4041000"/>
            <a:ext cx="4761000" cy="1142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2160" y="4041000"/>
            <a:ext cx="4761000" cy="1142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541480" y="404100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541480" y="1001088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2160" y="404100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541480" y="4041000"/>
            <a:ext cx="476100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42160" y="10010880"/>
            <a:ext cx="9756720" cy="5451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2160" y="693360"/>
            <a:ext cx="9756720" cy="2886120"/>
          </a:xfrm>
          <a:prstGeom prst="rect">
            <a:avLst/>
          </a:prstGeom>
        </p:spPr>
        <p:txBody>
          <a:bodyPr lIns="160920" tIns="80280" rIns="160920" bIns="80280" anchor="ctr"/>
          <a:lstStyle/>
          <a:p>
            <a:pPr algn="ctr">
              <a:lnSpc>
                <a:spcPct val="100000"/>
              </a:lnSpc>
            </a:pPr>
            <a:r>
              <a:rPr lang="de-DE" sz="77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2160" y="4041000"/>
            <a:ext cx="9756720" cy="11428920"/>
          </a:xfrm>
          <a:prstGeom prst="rect">
            <a:avLst/>
          </a:prstGeom>
        </p:spPr>
        <p:txBody>
          <a:bodyPr lIns="160920" tIns="80280" rIns="160920" bIns="80280"/>
          <a:lstStyle/>
          <a:p>
            <a:pPr>
              <a:buSzPct val="45000"/>
              <a:buFont typeface="StarSymbol"/>
              <a:buChar char=""/>
            </a:pPr>
            <a:r>
              <a:rPr lang="de-DE" sz="56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56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56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56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56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56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56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49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42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 sz="35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 sz="35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2160" y="16051320"/>
            <a:ext cx="2529360" cy="921600"/>
          </a:xfrm>
          <a:prstGeom prst="rect">
            <a:avLst/>
          </a:prstGeom>
        </p:spPr>
        <p:txBody>
          <a:bodyPr lIns="160920" tIns="80280" rIns="160920" bIns="80280" anchor="ctr"/>
          <a:lstStyle/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8B8B8B"/>
                </a:solidFill>
                <a:latin typeface="Calibri"/>
              </a:rPr>
              <a:t>1/19/16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704040" y="16051320"/>
            <a:ext cx="3432600" cy="921600"/>
          </a:xfrm>
          <a:prstGeom prst="rect">
            <a:avLst/>
          </a:prstGeom>
        </p:spPr>
        <p:txBody>
          <a:bodyPr lIns="160920" tIns="80280" rIns="160920" bIns="80280"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769520" y="16051320"/>
            <a:ext cx="2529360" cy="921600"/>
          </a:xfrm>
          <a:prstGeom prst="rect">
            <a:avLst/>
          </a:prstGeom>
        </p:spPr>
        <p:txBody>
          <a:bodyPr lIns="160920" tIns="80280" rIns="160920" bIns="80280" anchor="ctr"/>
          <a:lstStyle/>
          <a:p>
            <a:pPr algn="r">
              <a:lnSpc>
                <a:spcPct val="100000"/>
              </a:lnSpc>
            </a:pPr>
            <a:fld id="{461D02F6-BE9B-4964-A108-E9A7E802860F}" type="slidenum">
              <a:rPr lang="en-US" sz="21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/>
          <p:cNvPicPr/>
          <p:nvPr/>
        </p:nvPicPr>
        <p:blipFill>
          <a:blip r:embed="rId2"/>
          <a:stretch/>
        </p:blipFill>
        <p:spPr>
          <a:xfrm>
            <a:off x="634320" y="515160"/>
            <a:ext cx="3928680" cy="143460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542160" y="300774"/>
            <a:ext cx="9735840" cy="2357453"/>
          </a:xfrm>
          <a:prstGeom prst="rect">
            <a:avLst/>
          </a:prstGeom>
          <a:noFill/>
          <a:ln>
            <a:noFill/>
          </a:ln>
        </p:spPr>
        <p:txBody>
          <a:bodyPr lIns="160920" tIns="80280" rIns="160920" bIns="80280" anchor="ctr"/>
          <a:lstStyle/>
          <a:p>
            <a:pPr algn="ctr">
              <a:lnSpc>
                <a:spcPct val="100000"/>
              </a:lnSpc>
            </a:pPr>
            <a:r>
              <a:rPr lang="de-DE" sz="6000" strike="noStrike" dirty="0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lang="de-DE" sz="6000" strike="noStrike" dirty="0" smtClean="0">
                <a:solidFill>
                  <a:srgbClr val="000000"/>
                </a:solidFill>
                <a:latin typeface="Calibri"/>
              </a:rPr>
              <a:t>Human </a:t>
            </a:r>
            <a:r>
              <a:rPr lang="de-DE" sz="6000" strike="noStrike" dirty="0">
                <a:solidFill>
                  <a:srgbClr val="000000"/>
                </a:solidFill>
                <a:latin typeface="Calibri"/>
              </a:rPr>
              <a:t>-Human     
                   Interface</a:t>
            </a:r>
            <a:endParaRPr/>
          </a:p>
        </p:txBody>
      </p:sp>
      <p:sp>
        <p:nvSpPr>
          <p:cNvPr id="41" name="Line 2"/>
          <p:cNvSpPr/>
          <p:nvPr/>
        </p:nvSpPr>
        <p:spPr>
          <a:xfrm>
            <a:off x="777049" y="2443913"/>
            <a:ext cx="9144000" cy="1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grpSp>
        <p:nvGrpSpPr>
          <p:cNvPr id="65" name="Group 64"/>
          <p:cNvGrpSpPr/>
          <p:nvPr/>
        </p:nvGrpSpPr>
        <p:grpSpPr>
          <a:xfrm>
            <a:off x="848487" y="6873069"/>
            <a:ext cx="7572240" cy="1218960"/>
            <a:chOff x="1491480" y="8087400"/>
            <a:chExt cx="7572240" cy="1218960"/>
          </a:xfrm>
        </p:grpSpPr>
        <p:sp>
          <p:nvSpPr>
            <p:cNvPr id="45" name="CustomShape 3"/>
            <p:cNvSpPr/>
            <p:nvPr/>
          </p:nvSpPr>
          <p:spPr>
            <a:xfrm>
              <a:off x="1491480" y="8159040"/>
              <a:ext cx="1714320" cy="107136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4"/>
            <p:cNvSpPr/>
            <p:nvPr/>
          </p:nvSpPr>
          <p:spPr>
            <a:xfrm>
              <a:off x="4420440" y="8159040"/>
              <a:ext cx="1714320" cy="107136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5"/>
            <p:cNvSpPr/>
            <p:nvPr/>
          </p:nvSpPr>
          <p:spPr>
            <a:xfrm>
              <a:off x="7349400" y="8159040"/>
              <a:ext cx="1714320" cy="107136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6"/>
            <p:cNvSpPr/>
            <p:nvPr/>
          </p:nvSpPr>
          <p:spPr>
            <a:xfrm>
              <a:off x="4634640" y="8301960"/>
              <a:ext cx="135684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trike="noStrike">
                  <a:solidFill>
                    <a:srgbClr val="000000"/>
                  </a:solidFill>
                  <a:latin typeface="Calibri"/>
                </a:rPr>
                <a:t>Control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2000" strike="noStrike">
                  <a:solidFill>
                    <a:srgbClr val="000000"/>
                  </a:solidFill>
                  <a:latin typeface="Calibri"/>
                </a:rPr>
                <a:t>unit</a:t>
              </a:r>
              <a:endParaRPr/>
            </a:p>
          </p:txBody>
        </p:sp>
        <p:sp>
          <p:nvSpPr>
            <p:cNvPr id="49" name="CustomShape 7"/>
            <p:cNvSpPr/>
            <p:nvPr/>
          </p:nvSpPr>
          <p:spPr>
            <a:xfrm>
              <a:off x="7492320" y="8301960"/>
              <a:ext cx="135684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trike="noStrike">
                  <a:solidFill>
                    <a:srgbClr val="000000"/>
                  </a:solidFill>
                  <a:latin typeface="Calibri"/>
                </a:rPr>
                <a:t>Controlled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2000" strike="noStrike">
                  <a:solidFill>
                    <a:srgbClr val="000000"/>
                  </a:solidFill>
                  <a:latin typeface="Calibri"/>
                </a:rPr>
                <a:t>unit</a:t>
              </a:r>
              <a:endParaRPr/>
            </a:p>
          </p:txBody>
        </p:sp>
        <p:sp>
          <p:nvSpPr>
            <p:cNvPr id="50" name="CustomShape 8"/>
            <p:cNvSpPr/>
            <p:nvPr/>
          </p:nvSpPr>
          <p:spPr>
            <a:xfrm>
              <a:off x="1634400" y="8373240"/>
              <a:ext cx="13568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trike="noStrike">
                  <a:solidFill>
                    <a:srgbClr val="000000"/>
                  </a:solidFill>
                  <a:latin typeface="Calibri"/>
                </a:rPr>
                <a:t>Myo</a:t>
              </a:r>
              <a:endParaRPr/>
            </a:p>
          </p:txBody>
        </p:sp>
        <p:pic>
          <p:nvPicPr>
            <p:cNvPr id="51" name="Picture 44"/>
            <p:cNvPicPr/>
            <p:nvPr/>
          </p:nvPicPr>
          <p:blipFill>
            <a:blip r:embed="rId3"/>
            <a:stretch/>
          </p:blipFill>
          <p:spPr>
            <a:xfrm>
              <a:off x="3277440" y="8087400"/>
              <a:ext cx="943560" cy="999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45"/>
            <p:cNvPicPr/>
            <p:nvPr/>
          </p:nvPicPr>
          <p:blipFill>
            <a:blip r:embed="rId3"/>
            <a:stretch/>
          </p:blipFill>
          <p:spPr>
            <a:xfrm>
              <a:off x="6206400" y="8159040"/>
              <a:ext cx="999720" cy="1059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CustomShape 10"/>
          <p:cNvSpPr/>
          <p:nvPr/>
        </p:nvSpPr>
        <p:spPr>
          <a:xfrm>
            <a:off x="777049" y="8301829"/>
            <a:ext cx="2357454" cy="857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Calibri"/>
              </a:rPr>
              <a:t>Hardware</a:t>
            </a:r>
            <a:endParaRPr sz="4000"/>
          </a:p>
        </p:txBody>
      </p:sp>
      <p:sp>
        <p:nvSpPr>
          <p:cNvPr id="55" name="CustomShape 11"/>
          <p:cNvSpPr/>
          <p:nvPr/>
        </p:nvSpPr>
        <p:spPr>
          <a:xfrm>
            <a:off x="6668280" y="13159440"/>
            <a:ext cx="2837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</p:txBody>
      </p:sp>
      <p:grpSp>
        <p:nvGrpSpPr>
          <p:cNvPr id="82" name="Group 81"/>
          <p:cNvGrpSpPr/>
          <p:nvPr/>
        </p:nvGrpSpPr>
        <p:grpSpPr>
          <a:xfrm>
            <a:off x="562735" y="9516275"/>
            <a:ext cx="2857520" cy="2143140"/>
            <a:chOff x="562735" y="9516275"/>
            <a:chExt cx="2857520" cy="2143140"/>
          </a:xfrm>
        </p:grpSpPr>
        <p:pic>
          <p:nvPicPr>
            <p:cNvPr id="44" name="Picture 13"/>
            <p:cNvPicPr/>
            <p:nvPr/>
          </p:nvPicPr>
          <p:blipFill>
            <a:blip r:embed="rId4"/>
            <a:stretch/>
          </p:blipFill>
          <p:spPr>
            <a:xfrm>
              <a:off x="562735" y="9516275"/>
              <a:ext cx="2857520" cy="21431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12"/>
            <p:cNvSpPr/>
            <p:nvPr/>
          </p:nvSpPr>
          <p:spPr>
            <a:xfrm>
              <a:off x="1205677" y="11016473"/>
              <a:ext cx="785818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strike="noStrike" dirty="0" err="1">
                  <a:solidFill>
                    <a:srgbClr val="000000"/>
                  </a:solidFill>
                  <a:latin typeface="Calibri"/>
                </a:rPr>
                <a:t>Myo</a:t>
              </a:r>
              <a:endParaRPr sz="20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34239" y="13231051"/>
            <a:ext cx="1785950" cy="1785893"/>
            <a:chOff x="1134239" y="13231051"/>
            <a:chExt cx="1785950" cy="1785893"/>
          </a:xfrm>
        </p:grpSpPr>
        <p:pic>
          <p:nvPicPr>
            <p:cNvPr id="57" name="Picture 52"/>
            <p:cNvPicPr/>
            <p:nvPr/>
          </p:nvPicPr>
          <p:blipFill>
            <a:blip r:embed="rId5"/>
            <a:stretch/>
          </p:blipFill>
          <p:spPr>
            <a:xfrm>
              <a:off x="1134239" y="13231051"/>
              <a:ext cx="1785950" cy="1428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8" name="CustomShape 13"/>
            <p:cNvSpPr/>
            <p:nvPr/>
          </p:nvSpPr>
          <p:spPr>
            <a:xfrm>
              <a:off x="1277115" y="14516935"/>
              <a:ext cx="1468213" cy="50000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strike="noStrike" dirty="0" err="1">
                  <a:solidFill>
                    <a:srgbClr val="000000"/>
                  </a:solidFill>
                  <a:latin typeface="Calibri"/>
                </a:rPr>
                <a:t>Rfduiono</a:t>
              </a:r>
              <a:endParaRPr sz="2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77049" y="2801103"/>
            <a:ext cx="3714776" cy="2428892"/>
            <a:chOff x="991363" y="3086855"/>
            <a:chExt cx="3357586" cy="2214578"/>
          </a:xfrm>
        </p:grpSpPr>
        <p:sp>
          <p:nvSpPr>
            <p:cNvPr id="35" name="Rectangle 34"/>
            <p:cNvSpPr/>
            <p:nvPr/>
          </p:nvSpPr>
          <p:spPr>
            <a:xfrm>
              <a:off x="991363" y="3086855"/>
              <a:ext cx="3357586" cy="2214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9" name="Picture 55"/>
            <p:cNvPicPr/>
            <p:nvPr/>
          </p:nvPicPr>
          <p:blipFill>
            <a:blip r:embed="rId6" cstate="print"/>
            <a:stretch/>
          </p:blipFill>
          <p:spPr>
            <a:xfrm>
              <a:off x="1062801" y="3158293"/>
              <a:ext cx="3214711" cy="207170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0" name="CustomShape 14"/>
          <p:cNvSpPr/>
          <p:nvPr/>
        </p:nvSpPr>
        <p:spPr>
          <a:xfrm>
            <a:off x="634173" y="5515747"/>
            <a:ext cx="9858443" cy="10715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 pitchFamily="34" charset="0"/>
              </a:rPr>
              <a:t>The aim of the project is to </a:t>
            </a:r>
            <a:r>
              <a:rPr lang="en-US" strike="noStrike" dirty="0" smtClean="0">
                <a:solidFill>
                  <a:srgbClr val="000000"/>
                </a:solidFill>
                <a:latin typeface="Calibri" pitchFamily="34" charset="0"/>
              </a:rPr>
              <a:t>control </a:t>
            </a:r>
            <a:r>
              <a:rPr lang="en-US" strike="noStrike" dirty="0">
                <a:solidFill>
                  <a:srgbClr val="000000"/>
                </a:solidFill>
                <a:latin typeface="Calibri" pitchFamily="34" charset="0"/>
              </a:rPr>
              <a:t>the arm movement of </a:t>
            </a:r>
            <a:r>
              <a:rPr lang="en-US" strike="noStrike" dirty="0" smtClean="0">
                <a:solidFill>
                  <a:srgbClr val="000000"/>
                </a:solidFill>
                <a:latin typeface="Calibri" pitchFamily="34" charset="0"/>
              </a:rPr>
              <a:t>the other </a:t>
            </a:r>
            <a:r>
              <a:rPr lang="en-US" strike="noStrike" dirty="0">
                <a:solidFill>
                  <a:srgbClr val="000000"/>
                </a:solidFill>
                <a:latin typeface="Calibri" pitchFamily="34" charset="0"/>
              </a:rPr>
              <a:t>person </a:t>
            </a:r>
            <a:r>
              <a:rPr lang="en-US" strike="noStrike" dirty="0" smtClean="0">
                <a:solidFill>
                  <a:srgbClr val="000000"/>
                </a:solidFill>
                <a:latin typeface="Calibri" pitchFamily="34" charset="0"/>
              </a:rPr>
              <a:t>using Brain signals.</a:t>
            </a:r>
            <a:endParaRPr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trike="noStrike" dirty="0" smtClean="0">
                <a:solidFill>
                  <a:srgbClr val="000000"/>
                </a:solidFill>
                <a:latin typeface="Calibri" pitchFamily="34" charset="0"/>
              </a:rPr>
              <a:t>EMG </a:t>
            </a:r>
            <a:r>
              <a:rPr lang="en-US" strike="noStrike" dirty="0">
                <a:solidFill>
                  <a:srgbClr val="000000"/>
                </a:solidFill>
                <a:latin typeface="Calibri" pitchFamily="34" charset="0"/>
              </a:rPr>
              <a:t>signal of the </a:t>
            </a:r>
            <a:r>
              <a:rPr lang="en-US" strike="noStrike" dirty="0" smtClean="0">
                <a:solidFill>
                  <a:srgbClr val="000000"/>
                </a:solidFill>
                <a:latin typeface="Calibri" pitchFamily="34" charset="0"/>
              </a:rPr>
              <a:t>person’s </a:t>
            </a:r>
            <a:r>
              <a:rPr lang="en-US" strike="noStrike" dirty="0">
                <a:solidFill>
                  <a:srgbClr val="000000"/>
                </a:solidFill>
                <a:latin typeface="Calibri" pitchFamily="34" charset="0"/>
              </a:rPr>
              <a:t>arm is </a:t>
            </a:r>
            <a:r>
              <a:rPr lang="en-US" strike="noStrike" dirty="0" smtClean="0">
                <a:solidFill>
                  <a:srgbClr val="000000"/>
                </a:solidFill>
                <a:latin typeface="Calibri" pitchFamily="34" charset="0"/>
              </a:rPr>
              <a:t>measured  </a:t>
            </a:r>
            <a:r>
              <a:rPr lang="en-US" strike="noStrike" dirty="0">
                <a:solidFill>
                  <a:srgbClr val="000000"/>
                </a:solidFill>
                <a:latin typeface="Calibri" pitchFamily="34" charset="0"/>
              </a:rPr>
              <a:t>and  sent to the control unit </a:t>
            </a:r>
            <a:r>
              <a:rPr lang="en-US" strike="noStrike" dirty="0" smtClean="0">
                <a:solidFill>
                  <a:srgbClr val="000000"/>
                </a:solidFill>
                <a:latin typeface="Calibri" pitchFamily="34" charset="0"/>
              </a:rPr>
              <a:t>via </a:t>
            </a:r>
            <a:r>
              <a:rPr lang="en-US" strike="noStrike" dirty="0">
                <a:solidFill>
                  <a:srgbClr val="000000"/>
                </a:solidFill>
                <a:latin typeface="Calibri" pitchFamily="34" charset="0"/>
              </a:rPr>
              <a:t>Low energy </a:t>
            </a:r>
            <a:endParaRPr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trike="noStrike" dirty="0" smtClean="0">
                <a:solidFill>
                  <a:srgbClr val="000000"/>
                </a:solidFill>
                <a:latin typeface="Calibri" pitchFamily="34" charset="0"/>
              </a:rPr>
              <a:t>Bluetooth </a:t>
            </a:r>
            <a:r>
              <a:rPr lang="en-US" strike="noStrike" dirty="0">
                <a:solidFill>
                  <a:srgbClr val="000000"/>
                </a:solidFill>
                <a:latin typeface="Calibri" pitchFamily="34" charset="0"/>
              </a:rPr>
              <a:t>4.0</a:t>
            </a:r>
            <a:r>
              <a:rPr lang="en-US" strike="noStrike" dirty="0" smtClean="0">
                <a:solidFill>
                  <a:srgbClr val="000000"/>
                </a:solidFill>
                <a:latin typeface="Calibri" pitchFamily="34" charset="0"/>
              </a:rPr>
              <a:t>. and through control unit the signals are forwarded to the controlled unit. </a:t>
            </a:r>
            <a:endParaRPr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endParaRPr>
              <a:latin typeface="Calibri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06271" y="2801103"/>
            <a:ext cx="4071966" cy="2286016"/>
            <a:chOff x="5777709" y="2943979"/>
            <a:chExt cx="4071966" cy="2286016"/>
          </a:xfrm>
        </p:grpSpPr>
        <p:sp>
          <p:nvSpPr>
            <p:cNvPr id="34" name="Rectangle 33"/>
            <p:cNvSpPr/>
            <p:nvPr/>
          </p:nvSpPr>
          <p:spPr>
            <a:xfrm>
              <a:off x="5777709" y="2943979"/>
              <a:ext cx="4071966" cy="228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134899" y="3158293"/>
              <a:ext cx="3357586" cy="1857388"/>
              <a:chOff x="5634833" y="3658359"/>
              <a:chExt cx="3857652" cy="2000264"/>
            </a:xfrm>
          </p:grpSpPr>
          <p:pic>
            <p:nvPicPr>
              <p:cNvPr id="28" name="Picture 27"/>
              <p:cNvPicPr/>
              <p:nvPr/>
            </p:nvPicPr>
            <p:blipFill>
              <a:blip r:embed="rId7" cstate="print"/>
              <a:stretch/>
            </p:blipFill>
            <p:spPr>
              <a:xfrm>
                <a:off x="7849411" y="3658359"/>
                <a:ext cx="1643074" cy="107157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" name="Picture 28"/>
              <p:cNvPicPr/>
              <p:nvPr/>
            </p:nvPicPr>
            <p:blipFill>
              <a:blip r:embed="rId7" cstate="print"/>
              <a:stretch/>
            </p:blipFill>
            <p:spPr>
              <a:xfrm>
                <a:off x="5634833" y="3658359"/>
                <a:ext cx="1643074" cy="1071570"/>
              </a:xfrm>
              <a:prstGeom prst="rect">
                <a:avLst/>
              </a:prstGeom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  <p:pic>
            <p:nvPicPr>
              <p:cNvPr id="30" name="Picture 29"/>
              <p:cNvPicPr/>
              <p:nvPr/>
            </p:nvPicPr>
            <p:blipFill>
              <a:blip r:embed="rId8" cstate="print"/>
              <a:stretch/>
            </p:blipFill>
            <p:spPr>
              <a:xfrm rot="2359800">
                <a:off x="8082274" y="4562263"/>
                <a:ext cx="543533" cy="4782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" name="Picture 30"/>
              <p:cNvPicPr/>
              <p:nvPr/>
            </p:nvPicPr>
            <p:blipFill>
              <a:blip r:embed="rId9" cstate="print"/>
              <a:stretch/>
            </p:blipFill>
            <p:spPr>
              <a:xfrm rot="19272000">
                <a:off x="6508356" y="4628058"/>
                <a:ext cx="522239" cy="46384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2" name="CustomShape 4"/>
              <p:cNvSpPr/>
              <p:nvPr/>
            </p:nvSpPr>
            <p:spPr>
              <a:xfrm>
                <a:off x="7063593" y="5015681"/>
                <a:ext cx="1000132" cy="642942"/>
              </a:xfrm>
              <a:prstGeom prst="flowChartProcess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CustomShape 6"/>
              <p:cNvSpPr/>
              <p:nvPr/>
            </p:nvSpPr>
            <p:spPr>
              <a:xfrm>
                <a:off x="7135031" y="5087119"/>
                <a:ext cx="857256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strike="noStrike" dirty="0">
                    <a:solidFill>
                      <a:srgbClr val="000000"/>
                    </a:solidFill>
                    <a:latin typeface="Calibri"/>
                  </a:rPr>
                  <a:t>Control</a:t>
                </a:r>
                <a:endParaRPr sz="1400"/>
              </a:p>
              <a:p>
                <a:pPr algn="ctr">
                  <a:lnSpc>
                    <a:spcPct val="100000"/>
                  </a:lnSpc>
                </a:pPr>
                <a:r>
                  <a:rPr lang="en-US" sz="1400" strike="noStrike" dirty="0">
                    <a:solidFill>
                      <a:srgbClr val="000000"/>
                    </a:solidFill>
                    <a:latin typeface="Calibri"/>
                  </a:rPr>
                  <a:t>unit</a:t>
                </a:r>
                <a:endParaRPr sz="1400"/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3706007" y="9087647"/>
            <a:ext cx="6211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>
                <a:latin typeface="Calibri" pitchFamily="34" charset="0"/>
              </a:rPr>
              <a:t>As a EMG detector Myo armband is used. Which measures raw EMG signal of a body.  </a:t>
            </a:r>
          </a:p>
          <a:p>
            <a:pPr algn="just"/>
            <a:r>
              <a:rPr lang="de-DE" u="sng" dirty="0" smtClean="0">
                <a:latin typeface="Calibri" pitchFamily="34" charset="0"/>
              </a:rPr>
              <a:t>Features:</a:t>
            </a:r>
          </a:p>
          <a:p>
            <a:pPr algn="just"/>
            <a:r>
              <a:rPr lang="de-DE" dirty="0" smtClean="0">
                <a:latin typeface="Calibri" pitchFamily="34" charset="0"/>
              </a:rPr>
              <a:t> Eight -EMG sensors</a:t>
            </a:r>
          </a:p>
          <a:p>
            <a:pPr algn="just"/>
            <a:r>
              <a:rPr lang="de-DE" dirty="0" smtClean="0">
                <a:latin typeface="Calibri" pitchFamily="34" charset="0"/>
              </a:rPr>
              <a:t>Nine –axis IMU containing gyroscope,</a:t>
            </a:r>
          </a:p>
          <a:p>
            <a:pPr algn="just"/>
            <a:r>
              <a:rPr lang="de-DE" dirty="0" smtClean="0">
                <a:latin typeface="Calibri" pitchFamily="34" charset="0"/>
              </a:rPr>
              <a:t>Three axis accelerometer and three axis magnetometer.</a:t>
            </a:r>
          </a:p>
          <a:p>
            <a:pPr algn="just"/>
            <a:r>
              <a:rPr lang="de-DE" dirty="0" smtClean="0">
                <a:latin typeface="Calibri" pitchFamily="34" charset="0"/>
              </a:rPr>
              <a:t>Low Energy Bluetooth 4.0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8778105" y="11016473"/>
            <a:ext cx="1643074" cy="2143140"/>
            <a:chOff x="8778105" y="11016473"/>
            <a:chExt cx="1643074" cy="2143140"/>
          </a:xfrm>
        </p:grpSpPr>
        <p:pic>
          <p:nvPicPr>
            <p:cNvPr id="68" name="Picture 67" descr="IMAG1872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20981" y="11016473"/>
              <a:ext cx="1262652" cy="1714512"/>
            </a:xfrm>
            <a:prstGeom prst="rect">
              <a:avLst/>
            </a:prstGeom>
          </p:spPr>
        </p:pic>
        <p:sp>
          <p:nvSpPr>
            <p:cNvPr id="70" name="CustomShape 12"/>
            <p:cNvSpPr/>
            <p:nvPr/>
          </p:nvSpPr>
          <p:spPr>
            <a:xfrm>
              <a:off x="8778105" y="12730985"/>
              <a:ext cx="1643074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strike="noStrike" dirty="0" smtClean="0">
                  <a:solidFill>
                    <a:srgbClr val="000000"/>
                  </a:solidFill>
                  <a:latin typeface="Calibri"/>
                </a:rPr>
                <a:t>Tens device</a:t>
              </a:r>
              <a:endParaRPr lang="en-US" sz="20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05611" y="11587977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>
                <a:latin typeface="Calibri" pitchFamily="34" charset="0"/>
              </a:rPr>
              <a:t>It is a dual channel Tens device.</a:t>
            </a:r>
            <a:r>
              <a:rPr lang="en-US" dirty="0">
                <a:latin typeface="Calibri" pitchFamily="34" charset="0"/>
              </a:rPr>
              <a:t> Its analog controls come with three modes of operation, which are Continuous, Burst and Modulation. The frequencies of this unit range between 2 to 150 Hz, and it has an adjustable impulse width that can range between 50 to 250 microseconds. The device intensity is continuously adjustable and can range from 0 to 90 </a:t>
            </a:r>
            <a:r>
              <a:rPr lang="en-US" dirty="0" err="1">
                <a:latin typeface="Calibri" pitchFamily="34" charset="0"/>
              </a:rPr>
              <a:t>mA</a:t>
            </a:r>
            <a:r>
              <a:rPr lang="en-US" dirty="0">
                <a:latin typeface="Calibri" pitchFamily="34" charset="0"/>
              </a:rPr>
              <a:t> peak</a:t>
            </a:r>
            <a:r>
              <a:rPr lang="en-US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48883" y="13302489"/>
            <a:ext cx="6211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Rfduino contoller is used to trigger the tens device according to the recieved EMG signals.</a:t>
            </a:r>
          </a:p>
          <a:p>
            <a:r>
              <a:rPr lang="de-DE" u="sng" dirty="0" smtClean="0">
                <a:latin typeface="Calibri" pitchFamily="34" charset="0"/>
              </a:rPr>
              <a:t>Main features</a:t>
            </a:r>
            <a:r>
              <a:rPr lang="de-DE" dirty="0" smtClean="0">
                <a:latin typeface="Calibri" pitchFamily="34" charset="0"/>
              </a:rPr>
              <a:t>:</a:t>
            </a:r>
          </a:p>
          <a:p>
            <a:r>
              <a:rPr lang="de-DE" dirty="0" smtClean="0">
                <a:latin typeface="Calibri" pitchFamily="34" charset="0"/>
              </a:rPr>
              <a:t>Bluetooth ,Tiny shape, and low supply voltage of 1.9v to 3.6 volt</a:t>
            </a:r>
          </a:p>
          <a:p>
            <a:endParaRPr lang="de-DE" dirty="0">
              <a:latin typeface="Calibri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919925" y="9016209"/>
            <a:ext cx="200026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8206601" y="14874125"/>
            <a:ext cx="2357454" cy="2071645"/>
            <a:chOff x="8206601" y="14874125"/>
            <a:chExt cx="2357454" cy="2071645"/>
          </a:xfrm>
        </p:grpSpPr>
        <p:pic>
          <p:nvPicPr>
            <p:cNvPr id="77" name="Picture 76" descr="beagel.jp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06601" y="14874125"/>
              <a:ext cx="2324099" cy="1704974"/>
            </a:xfrm>
            <a:prstGeom prst="rect">
              <a:avLst/>
            </a:prstGeom>
          </p:spPr>
        </p:pic>
        <p:sp>
          <p:nvSpPr>
            <p:cNvPr id="78" name="CustomShape 13"/>
            <p:cNvSpPr/>
            <p:nvPr/>
          </p:nvSpPr>
          <p:spPr>
            <a:xfrm>
              <a:off x="8206601" y="16445761"/>
              <a:ext cx="2357454" cy="50000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strike="noStrike" dirty="0" err="1" smtClean="0">
                  <a:solidFill>
                    <a:srgbClr val="000000"/>
                  </a:solidFill>
                  <a:latin typeface="Calibri"/>
                </a:rPr>
                <a:t>Beagelbone</a:t>
              </a:r>
              <a:r>
                <a:rPr lang="en-US" sz="2400" strike="noStrike" dirty="0" smtClean="0">
                  <a:solidFill>
                    <a:srgbClr val="000000"/>
                  </a:solidFill>
                  <a:latin typeface="Calibri"/>
                </a:rPr>
                <a:t> Black</a:t>
              </a:r>
              <a:endParaRPr sz="240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5611" y="15231315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Beagelbone is used as a control unit and  to visualize the Data recieved from Myo.</a:t>
            </a:r>
          </a:p>
          <a:p>
            <a:r>
              <a:rPr lang="de-DE" u="sng" dirty="0" smtClean="0">
                <a:latin typeface="Calibri" pitchFamily="34" charset="0"/>
              </a:rPr>
              <a:t>Specification:</a:t>
            </a:r>
          </a:p>
          <a:p>
            <a:r>
              <a:rPr lang="de-DE" dirty="0" smtClean="0">
                <a:latin typeface="Calibri" pitchFamily="34" charset="0"/>
              </a:rPr>
              <a:t>Processor: Sitara AM3358BZCZ100, 1GH, 2000 MIPS</a:t>
            </a:r>
          </a:p>
          <a:p>
            <a:r>
              <a:rPr lang="de-DE" dirty="0" smtClean="0">
                <a:latin typeface="Calibri" pitchFamily="34" charset="0"/>
              </a:rPr>
              <a:t>Memory : 4GB Onboard Flash, 512 MB SDRAM 800MHZ</a:t>
            </a:r>
          </a:p>
          <a:p>
            <a:r>
              <a:rPr lang="de-DE" dirty="0" smtClean="0">
                <a:latin typeface="Calibri" pitchFamily="34" charset="0"/>
              </a:rPr>
              <a:t>Video out: 16b HDMI</a:t>
            </a:r>
          </a:p>
          <a:p>
            <a:r>
              <a:rPr lang="de-DE" dirty="0" smtClean="0">
                <a:latin typeface="Calibri" pitchFamily="34" charset="0"/>
              </a:rPr>
              <a:t>Power Source: mini usb, 5v External DC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4634701" y="35154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Mani</cp:lastModifiedBy>
  <cp:revision>15</cp:revision>
  <dcterms:modified xsi:type="dcterms:W3CDTF">2016-01-19T19:54:55Z</dcterms:modified>
</cp:coreProperties>
</file>