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3" r:id="rId6"/>
    <p:sldId id="262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67" userDrawn="1">
          <p15:clr>
            <a:srgbClr val="A4A3A4"/>
          </p15:clr>
        </p15:guide>
        <p15:guide id="3" pos="2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74223" autoAdjust="0"/>
  </p:normalViewPr>
  <p:slideViewPr>
    <p:cSldViewPr snapToGrid="0" showGuides="1">
      <p:cViewPr varScale="1">
        <p:scale>
          <a:sx n="86" d="100"/>
          <a:sy n="86" d="100"/>
        </p:scale>
        <p:origin x="822" y="90"/>
      </p:cViewPr>
      <p:guideLst>
        <p:guide orient="horz" pos="2160"/>
        <p:guide pos="4067"/>
        <p:guide pos="2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7E4C0-A1B8-4DC7-95CD-E4F7F6E4CE17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609FB-696B-4F6F-9C31-1743654A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609FB-696B-4F6F-9C31-1743654AEE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3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Декларативне</a:t>
            </a:r>
            <a:r>
              <a:rPr lang="uk-UA" baseline="0" dirty="0" smtClean="0"/>
              <a:t> конфігурування значить,</a:t>
            </a:r>
            <a:r>
              <a:rPr lang="en-US" baseline="0" dirty="0" smtClean="0"/>
              <a:t> </a:t>
            </a:r>
            <a:r>
              <a:rPr lang="uk-UA" baseline="0" dirty="0" smtClean="0"/>
              <a:t>що коли адміністратор пише </a:t>
            </a:r>
            <a:r>
              <a:rPr lang="uk-UA" baseline="0" dirty="0" err="1" smtClean="0"/>
              <a:t>скрипт</a:t>
            </a:r>
            <a:r>
              <a:rPr lang="uk-UA" baseline="0" dirty="0" smtClean="0"/>
              <a:t> використовуючи </a:t>
            </a:r>
            <a:r>
              <a:rPr lang="uk-UA" baseline="0" dirty="0" err="1" smtClean="0"/>
              <a:t>ПоверШел</a:t>
            </a:r>
            <a:r>
              <a:rPr lang="uk-UA" baseline="0" dirty="0" smtClean="0"/>
              <a:t>, йому не обов’язково знати, як ДСЦ встановить </a:t>
            </a:r>
            <a:r>
              <a:rPr lang="uk-UA" baseline="0" dirty="0" err="1" smtClean="0"/>
              <a:t>фічу</a:t>
            </a:r>
            <a:r>
              <a:rPr lang="uk-UA" baseline="0" dirty="0" smtClean="0"/>
              <a:t>, чи налаштує ПЗ, тому що декларативний синтаксис більше схожий на ІНІ файл, в якому адміністратор пише що має бути на </a:t>
            </a:r>
            <a:r>
              <a:rPr lang="uk-UA" baseline="0" dirty="0" err="1" smtClean="0"/>
              <a:t>ноді</a:t>
            </a:r>
            <a:r>
              <a:rPr lang="uk-UA" baseline="0" dirty="0" smtClean="0"/>
              <a:t>.</a:t>
            </a:r>
          </a:p>
          <a:p>
            <a:endParaRPr lang="uk-UA" dirty="0" smtClean="0"/>
          </a:p>
          <a:p>
            <a:endParaRPr lang="uk-UA" baseline="0" dirty="0" smtClean="0"/>
          </a:p>
          <a:p>
            <a:r>
              <a:rPr lang="uk-UA" baseline="0" dirty="0" smtClean="0"/>
              <a:t>Це </a:t>
            </a:r>
            <a:r>
              <a:rPr lang="uk-UA" b="1" baseline="0" dirty="0" smtClean="0"/>
              <a:t>розподілена</a:t>
            </a:r>
            <a:r>
              <a:rPr lang="uk-UA" baseline="0" dirty="0" smtClean="0"/>
              <a:t>, </a:t>
            </a:r>
            <a:r>
              <a:rPr lang="uk-UA" b="1" baseline="0" dirty="0" smtClean="0"/>
              <a:t>гетерогенна</a:t>
            </a:r>
            <a:r>
              <a:rPr lang="uk-UA" baseline="0" dirty="0" smtClean="0"/>
              <a:t> платформа управління конфігураціями.</a:t>
            </a:r>
          </a:p>
          <a:p>
            <a:endParaRPr lang="uk-UA" baseline="0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Гетерогенна тому що готова і може бути використана для конфігурації не лиш </a:t>
            </a:r>
            <a:r>
              <a:rPr lang="uk-UA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Віндовс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будь яких інших ОС. </a:t>
            </a:r>
          </a:p>
          <a:p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все тому що побудована на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CIM (Common Information Model) 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стандарті, і використовує крос-платформний формат МОФ (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 Object Format</a:t>
            </a:r>
            <a:r>
              <a:rPr lang="uk-U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system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software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components located on networked computers communicate and coordinate their actions by passing messages.</a:t>
            </a:r>
            <a:endParaRPr lang="uk-U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Declarative means when an administrator is writing a script using PowerShell they do not necessarily have to know how DSC will provide a specific feature or software installation because the declarative syntax is more like an INI type expression specifying what should be present on the node</a:t>
            </a:r>
            <a:endParaRPr lang="uk-UA" dirty="0" smtClean="0"/>
          </a:p>
          <a:p>
            <a:endParaRPr lang="uk-U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609FB-696B-4F6F-9C31-1743654AEE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609FB-696B-4F6F-9C31-1743654AEE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5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DMTF’s Common Information Model (CIM) provides a common definition of management information for systems, networks, applications and services, and allows for vendor extensions.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609FB-696B-4F6F-9C31-1743654AEE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3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When the LCM executes the MOF successfully, it renames the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pending.mof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to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current.mof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phase operates the same no matter which deployment mode is in use, push or pull.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609FB-696B-4F6F-9C31-1743654AEE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3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609FB-696B-4F6F-9C31-1743654AEE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609FB-696B-4F6F-9C31-1743654AEE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7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Describe</a:t>
            </a:r>
            <a:r>
              <a:rPr lang="en-US" baseline="0" dirty="0" smtClean="0"/>
              <a:t> built-in resources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Tell that there are a lot new resources, </a:t>
            </a:r>
            <a:r>
              <a:rPr lang="en-US" baseline="0" dirty="0" err="1" smtClean="0"/>
              <a:t>xWebAdministation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xSMBshare</a:t>
            </a:r>
            <a:r>
              <a:rPr lang="en-US" baseline="0" dirty="0" smtClean="0"/>
              <a:t> so 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Tell that we can write own DSC resources if needed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Say about “Windows” resources, because it can be used as well to configure Linux (with DSC module, which call Linux)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609FB-696B-4F6F-9C31-1743654AEE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609FB-696B-4F6F-9C31-1743654AEE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reading-room/whitepapers/bestprac/configuration-management-windows-powershell-desired-state-configuration-dsc-36167" TargetMode="External"/><Relationship Id="rId2" Type="http://schemas.openxmlformats.org/officeDocument/2006/relationships/hyperlink" Target="https://www.packtpub.com/books/content/powershell-%E2%80%93-dsc-archit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gle.com/" TargetMode="External"/><Relationship Id="rId4" Type="http://schemas.openxmlformats.org/officeDocument/2006/relationships/hyperlink" Target="https://www.penflip.com/powershellorg/the-dsc-bo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DSC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Igor Shenderchuk</a:t>
            </a:r>
          </a:p>
          <a:p>
            <a:r>
              <a:rPr lang="en-US" dirty="0" smtClean="0"/>
              <a:t>Senior Software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101" y="2477238"/>
            <a:ext cx="2241330" cy="165819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https://www.packtpub.com/books/content/powershell-%</a:t>
            </a:r>
            <a:r>
              <a:rPr lang="en-US" dirty="0" smtClean="0">
                <a:hlinkClick r:id="rId2"/>
              </a:rPr>
              <a:t>E2%80%93-dsc-architecture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www.sans.org/reading-room/whitepapers/bestprac/configuration-management-windows-powershell-desired-state-configuration-dsc-36167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www.penflip.com/powershellorg/the-dsc-book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https://google.com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What is DSC?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DSC Architectural </a:t>
            </a:r>
            <a:r>
              <a:rPr lang="en-US" dirty="0" smtClean="0"/>
              <a:t>Overview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Compilation phase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Execution phase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Staging phase (push and pull modes)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Windows DSC resources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DSC?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9834825" cy="3766185"/>
          </a:xfrm>
        </p:spPr>
        <p:txBody>
          <a:bodyPr/>
          <a:lstStyle/>
          <a:p>
            <a:r>
              <a:rPr lang="en-US" dirty="0" smtClean="0"/>
              <a:t>“Desired State Configuration is Microsoft’s technology, introduced in Windows management framework 4.0, for declarative configuration of systems”.</a:t>
            </a:r>
            <a:endParaRPr lang="en-US" dirty="0"/>
          </a:p>
          <a:p>
            <a:pPr algn="r"/>
            <a:r>
              <a:rPr lang="en-US" dirty="0" smtClean="0"/>
              <a:t>The DSC Book</a:t>
            </a:r>
          </a:p>
          <a:p>
            <a:pPr algn="r"/>
            <a:endParaRPr lang="en-US" dirty="0"/>
          </a:p>
          <a:p>
            <a:r>
              <a:rPr lang="en-US" dirty="0" smtClean="0"/>
              <a:t>“DSC is distributed, heterogeneous, configuration management platform”.</a:t>
            </a:r>
          </a:p>
          <a:p>
            <a:pPr algn="r"/>
            <a:r>
              <a:rPr lang="en-US" dirty="0" smtClean="0"/>
              <a:t>Jeffrey </a:t>
            </a:r>
            <a:r>
              <a:rPr lang="en-US" dirty="0" err="1" smtClean="0"/>
              <a:t>Snover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94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DSC Architectural Overview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47331" y="2029521"/>
            <a:ext cx="7775967" cy="3464568"/>
            <a:chOff x="2347331" y="2029521"/>
            <a:chExt cx="7775967" cy="3464568"/>
          </a:xfrm>
        </p:grpSpPr>
        <p:sp>
          <p:nvSpPr>
            <p:cNvPr id="17" name="Rectangle 16"/>
            <p:cNvSpPr/>
            <p:nvPr/>
          </p:nvSpPr>
          <p:spPr>
            <a:xfrm>
              <a:off x="6878292" y="2029521"/>
              <a:ext cx="3245005" cy="34645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47331" y="2029522"/>
              <a:ext cx="3245005" cy="34645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32049" y="2377852"/>
              <a:ext cx="2475571" cy="7415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Configuration script</a:t>
              </a:r>
            </a:p>
            <a:p>
              <a:pPr algn="ctr"/>
              <a:r>
                <a:rPr lang="en-US" dirty="0" smtClean="0"/>
                <a:t>MyConfig.ps1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32049" y="4328147"/>
              <a:ext cx="2475571" cy="7415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MOF</a:t>
              </a:r>
            </a:p>
            <a:p>
              <a:pPr algn="ctr"/>
              <a:r>
                <a:rPr lang="en-US" dirty="0" smtClean="0"/>
                <a:t>Server1.mof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2347331" y="3246225"/>
              <a:ext cx="3245005" cy="955134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Compilation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63011" y="2377852"/>
              <a:ext cx="2475571" cy="7415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MOF on </a:t>
              </a:r>
            </a:p>
            <a:p>
              <a:pPr algn="ctr"/>
              <a:r>
                <a:rPr lang="en-US" dirty="0" smtClean="0"/>
                <a:t>Target Node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263011" y="4328147"/>
              <a:ext cx="2475571" cy="7415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DSC Local Configuration Manager</a:t>
              </a:r>
              <a:endParaRPr lang="en-US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878293" y="3246225"/>
              <a:ext cx="3245005" cy="955134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Execution</a:t>
              </a:r>
              <a:endParaRPr lang="en-US" dirty="0"/>
            </a:p>
          </p:txBody>
        </p:sp>
        <p:sp>
          <p:nvSpPr>
            <p:cNvPr id="12" name="Right Arrow 11"/>
            <p:cNvSpPr/>
            <p:nvPr/>
          </p:nvSpPr>
          <p:spPr>
            <a:xfrm rot="19620248">
              <a:off x="4777283" y="3478464"/>
              <a:ext cx="2976918" cy="49065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Staging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82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69" y="2933119"/>
            <a:ext cx="4429125" cy="3400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DSC configuration file is compiled to an MOF </a:t>
            </a:r>
            <a:r>
              <a:rPr lang="en-US" dirty="0" smtClean="0"/>
              <a:t>format.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MOF is a Distributed management task force standard for Common Information Model(CIM)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MOF file is for a single target </a:t>
            </a:r>
            <a:r>
              <a:rPr lang="en-US" dirty="0" smtClean="0"/>
              <a:t>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can only have one MOF file applied to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any </a:t>
            </a:r>
            <a:r>
              <a:rPr lang="en-US" dirty="0"/>
              <a:t>target node at any given time. 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785" y="4614794"/>
            <a:ext cx="2139757" cy="17187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15936" y="5234957"/>
            <a:ext cx="947853" cy="47842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phase (LCM)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8078" y="2955073"/>
            <a:ext cx="2018371" cy="15277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New MOF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724845" y="2856953"/>
            <a:ext cx="2425584" cy="15277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Pending.mof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782440" y="979625"/>
            <a:ext cx="2425584" cy="15277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0070C0"/>
                </a:solidFill>
              </a:rPr>
              <a:t>Previous.mof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05102" y="4734281"/>
            <a:ext cx="2425584" cy="15277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Current.mof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 flipV="1">
            <a:off x="3646449" y="3620812"/>
            <a:ext cx="1078396" cy="9812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  <a:endCxn id="9" idx="1"/>
          </p:cNvCxnSpPr>
          <p:nvPr/>
        </p:nvCxnSpPr>
        <p:spPr>
          <a:xfrm flipV="1">
            <a:off x="5937637" y="1743484"/>
            <a:ext cx="844803" cy="1113469"/>
          </a:xfrm>
          <a:prstGeom prst="straightConnector1">
            <a:avLst/>
          </a:prstGeom>
          <a:ln w="317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0" idx="0"/>
          </p:cNvCxnSpPr>
          <p:nvPr/>
        </p:nvCxnSpPr>
        <p:spPr>
          <a:xfrm>
            <a:off x="7150429" y="3620812"/>
            <a:ext cx="967465" cy="1113469"/>
          </a:xfrm>
          <a:prstGeom prst="straightConnector1">
            <a:avLst/>
          </a:prstGeom>
          <a:ln w="317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270001" y="4393580"/>
            <a:ext cx="2049554" cy="1422818"/>
          </a:xfrm>
          <a:custGeom>
            <a:avLst/>
            <a:gdLst>
              <a:gd name="connsiteX0" fmla="*/ 1651297 w 2049554"/>
              <a:gd name="connsiteY0" fmla="*/ 0 h 1422818"/>
              <a:gd name="connsiteX1" fmla="*/ 1941228 w 2049554"/>
              <a:gd name="connsiteY1" fmla="*/ 1349298 h 1422818"/>
              <a:gd name="connsiteX2" fmla="*/ 45521 w 2049554"/>
              <a:gd name="connsiteY2" fmla="*/ 1137425 h 1422818"/>
              <a:gd name="connsiteX3" fmla="*/ 591931 w 2049554"/>
              <a:gd name="connsiteY3" fmla="*/ 234176 h 142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9554" h="1422818">
                <a:moveTo>
                  <a:pt x="1651297" y="0"/>
                </a:moveTo>
                <a:cubicBezTo>
                  <a:pt x="1930077" y="579863"/>
                  <a:pt x="2208857" y="1159727"/>
                  <a:pt x="1941228" y="1349298"/>
                </a:cubicBezTo>
                <a:cubicBezTo>
                  <a:pt x="1673599" y="1538869"/>
                  <a:pt x="270404" y="1323279"/>
                  <a:pt x="45521" y="1137425"/>
                </a:cubicBezTo>
                <a:cubicBezTo>
                  <a:pt x="-179362" y="951571"/>
                  <a:pt x="497146" y="364273"/>
                  <a:pt x="591931" y="234176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81853" y="3828647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Success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0015" y="4973855"/>
            <a:ext cx="11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Failure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deployment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4761" y="2359609"/>
            <a:ext cx="1873404" cy="830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014761" y="3421596"/>
            <a:ext cx="1873404" cy="137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party tool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902926" y="2359609"/>
            <a:ext cx="1914293" cy="1616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MOF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831980" y="1798342"/>
            <a:ext cx="2490290" cy="1616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LCM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831980" y="3667157"/>
            <a:ext cx="2490291" cy="441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Pending.mof</a:t>
            </a:r>
            <a:endParaRPr lang="en-US" sz="3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831979" y="4360198"/>
            <a:ext cx="2490291" cy="441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Current.mof</a:t>
            </a:r>
            <a:endParaRPr lang="en-US" sz="3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06317" y="5676042"/>
            <a:ext cx="2490291" cy="441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Authoring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4926" y="5676042"/>
            <a:ext cx="2490291" cy="441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Compilation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31979" y="5746280"/>
            <a:ext cx="2490291" cy="441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Execution</a:t>
            </a:r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2888165" y="2774979"/>
            <a:ext cx="1014761" cy="393085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 flipV="1">
            <a:off x="2888165" y="3168068"/>
            <a:ext cx="1014761" cy="940237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5817219" y="2606795"/>
            <a:ext cx="1014761" cy="561270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8077125" y="3415256"/>
            <a:ext cx="1" cy="251890"/>
          </a:xfrm>
          <a:prstGeom prst="straightConnector1">
            <a:avLst/>
          </a:prstGeom>
          <a:ln w="3175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 flipH="1">
            <a:off x="8077125" y="4108297"/>
            <a:ext cx="1" cy="251890"/>
          </a:xfrm>
          <a:prstGeom prst="straightConnector1">
            <a:avLst/>
          </a:prstGeom>
          <a:ln w="31750">
            <a:solidFill>
              <a:srgbClr val="00B050"/>
            </a:solidFill>
            <a:headEnd w="lg" len="lg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2650" y="1798342"/>
            <a:ext cx="0" cy="462476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56363" y="1905405"/>
            <a:ext cx="0" cy="462476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deployment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0391" y="2490554"/>
            <a:ext cx="1162744" cy="415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80391" y="3439874"/>
            <a:ext cx="1162744" cy="1637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party tool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195954" y="3056967"/>
            <a:ext cx="1115123" cy="830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MOF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06317" y="5676042"/>
            <a:ext cx="2490291" cy="441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Authoring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4926" y="5676042"/>
            <a:ext cx="2490291" cy="441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Staging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5317" y="5676042"/>
            <a:ext cx="2490291" cy="441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Execution</a:t>
            </a:r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1943135" y="2698246"/>
            <a:ext cx="252819" cy="774104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 flipV="1">
            <a:off x="1943135" y="3472350"/>
            <a:ext cx="252819" cy="786116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8039980" y="2535254"/>
            <a:ext cx="2786757" cy="3047536"/>
            <a:chOff x="6703318" y="2029522"/>
            <a:chExt cx="2786757" cy="3047536"/>
          </a:xfrm>
        </p:grpSpPr>
        <p:sp>
          <p:nvSpPr>
            <p:cNvPr id="39" name="Rectangle 38"/>
            <p:cNvSpPr/>
            <p:nvPr/>
          </p:nvSpPr>
          <p:spPr>
            <a:xfrm>
              <a:off x="6703318" y="2029522"/>
              <a:ext cx="2786757" cy="3047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3200" dirty="0" smtClean="0"/>
                <a:t>Node</a:t>
              </a:r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1980" y="2698246"/>
              <a:ext cx="2490290" cy="7170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LCM</a:t>
              </a:r>
              <a:endParaRPr lang="en-US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1980" y="3667157"/>
              <a:ext cx="2490291" cy="4411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Pending.mof</a:t>
              </a:r>
              <a:endParaRPr lang="en-US" sz="32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31979" y="4360198"/>
              <a:ext cx="2490291" cy="4411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Current.mof</a:t>
              </a:r>
              <a:endParaRPr lang="en-US" sz="3200" dirty="0" smtClean="0"/>
            </a:p>
          </p:txBody>
        </p:sp>
        <p:cxnSp>
          <p:nvCxnSpPr>
            <p:cNvPr id="21" name="Straight Arrow Connector 20"/>
            <p:cNvCxnSpPr>
              <a:stCxn id="7" idx="2"/>
              <a:endCxn id="8" idx="0"/>
            </p:cNvCxnSpPr>
            <p:nvPr/>
          </p:nvCxnSpPr>
          <p:spPr>
            <a:xfrm>
              <a:off x="8077125" y="3415269"/>
              <a:ext cx="1" cy="251888"/>
            </a:xfrm>
            <a:prstGeom prst="straightConnector1">
              <a:avLst/>
            </a:prstGeom>
            <a:ln w="31750">
              <a:solidFill>
                <a:srgbClr val="0070C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2"/>
              <a:endCxn id="9" idx="0"/>
            </p:cNvCxnSpPr>
            <p:nvPr/>
          </p:nvCxnSpPr>
          <p:spPr>
            <a:xfrm flipH="1">
              <a:off x="8077125" y="4108297"/>
              <a:ext cx="1" cy="251890"/>
            </a:xfrm>
            <a:prstGeom prst="straightConnector1">
              <a:avLst/>
            </a:prstGeom>
            <a:ln w="31750">
              <a:solidFill>
                <a:srgbClr val="00B050"/>
              </a:solidFill>
              <a:headEnd w="lg" len="lg"/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3422650" y="1798342"/>
            <a:ext cx="0" cy="462476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56363" y="1905405"/>
            <a:ext cx="0" cy="462476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19118" y="1798329"/>
            <a:ext cx="2490290" cy="1616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Pull Server</a:t>
            </a:r>
            <a:endParaRPr lang="en-US" sz="3200" dirty="0"/>
          </a:p>
        </p:txBody>
      </p:sp>
      <p:sp>
        <p:nvSpPr>
          <p:cNvPr id="36" name="Rectangle 35"/>
          <p:cNvSpPr/>
          <p:nvPr/>
        </p:nvSpPr>
        <p:spPr>
          <a:xfrm>
            <a:off x="4708561" y="3409322"/>
            <a:ext cx="1500846" cy="478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MOF Files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4708561" y="3894842"/>
            <a:ext cx="1500846" cy="478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Resources</a:t>
            </a:r>
            <a:endParaRPr lang="en-US" sz="2400" dirty="0"/>
          </a:p>
        </p:txBody>
      </p:sp>
      <p:cxnSp>
        <p:nvCxnSpPr>
          <p:cNvPr id="42" name="Straight Arrow Connector 41"/>
          <p:cNvCxnSpPr>
            <a:endCxn id="39" idx="1"/>
          </p:cNvCxnSpPr>
          <p:nvPr/>
        </p:nvCxnSpPr>
        <p:spPr>
          <a:xfrm>
            <a:off x="6252216" y="3439874"/>
            <a:ext cx="1787764" cy="61914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39372" y="1778884"/>
            <a:ext cx="400658" cy="352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8185782" y="1999864"/>
            <a:ext cx="400658" cy="352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8732192" y="1789756"/>
            <a:ext cx="400658" cy="352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9278602" y="1992508"/>
            <a:ext cx="400658" cy="352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</a:t>
            </a:r>
            <a:endParaRPr lang="en-US" sz="2400" dirty="0"/>
          </a:p>
        </p:txBody>
      </p:sp>
      <p:cxnSp>
        <p:nvCxnSpPr>
          <p:cNvPr id="49" name="Straight Arrow Connector 48"/>
          <p:cNvCxnSpPr>
            <a:endCxn id="44" idx="1"/>
          </p:cNvCxnSpPr>
          <p:nvPr/>
        </p:nvCxnSpPr>
        <p:spPr>
          <a:xfrm flipV="1">
            <a:off x="6232227" y="1955253"/>
            <a:ext cx="1407145" cy="148952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209407" y="2157732"/>
            <a:ext cx="1976375" cy="12646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3"/>
            <a:endCxn id="35" idx="1"/>
          </p:cNvCxnSpPr>
          <p:nvPr/>
        </p:nvCxnSpPr>
        <p:spPr>
          <a:xfrm flipV="1">
            <a:off x="3311077" y="2606793"/>
            <a:ext cx="408041" cy="8655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6200078" y="1144603"/>
            <a:ext cx="4928796" cy="1431329"/>
          </a:xfrm>
          <a:custGeom>
            <a:avLst/>
            <a:gdLst>
              <a:gd name="connsiteX0" fmla="*/ 4215161 w 4928796"/>
              <a:gd name="connsiteY0" fmla="*/ 1431329 h 1431329"/>
              <a:gd name="connsiteX1" fmla="*/ 4728117 w 4928796"/>
              <a:gd name="connsiteY1" fmla="*/ 260451 h 1431329"/>
              <a:gd name="connsiteX2" fmla="*/ 1271239 w 4928796"/>
              <a:gd name="connsiteY2" fmla="*/ 70880 h 1431329"/>
              <a:gd name="connsiteX3" fmla="*/ 0 w 4928796"/>
              <a:gd name="connsiteY3" fmla="*/ 1197153 h 143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8796" h="1431329">
                <a:moveTo>
                  <a:pt x="4215161" y="1431329"/>
                </a:moveTo>
                <a:cubicBezTo>
                  <a:pt x="4716966" y="959260"/>
                  <a:pt x="5218771" y="487192"/>
                  <a:pt x="4728117" y="260451"/>
                </a:cubicBezTo>
                <a:cubicBezTo>
                  <a:pt x="4237463" y="33710"/>
                  <a:pt x="2059258" y="-85237"/>
                  <a:pt x="1271239" y="70880"/>
                </a:cubicBezTo>
                <a:cubicBezTo>
                  <a:pt x="483219" y="226997"/>
                  <a:pt x="206297" y="1005724"/>
                  <a:pt x="0" y="1197153"/>
                </a:cubicBezTo>
              </a:path>
            </a:pathLst>
          </a:custGeom>
          <a:noFill/>
          <a:ln w="317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6189454" y="1916277"/>
            <a:ext cx="1438508" cy="568713"/>
          </a:xfrm>
          <a:custGeom>
            <a:avLst/>
            <a:gdLst>
              <a:gd name="connsiteX0" fmla="*/ 1438508 w 1438508"/>
              <a:gd name="connsiteY0" fmla="*/ 0 h 568713"/>
              <a:gd name="connsiteX1" fmla="*/ 0 w 1438508"/>
              <a:gd name="connsiteY1" fmla="*/ 568713 h 56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8508" h="568713">
                <a:moveTo>
                  <a:pt x="1438508" y="0"/>
                </a:moveTo>
                <a:lnTo>
                  <a:pt x="0" y="568713"/>
                </a:lnTo>
              </a:path>
            </a:pathLst>
          </a:custGeom>
          <a:noFill/>
          <a:ln w="31750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6244683" y="1421958"/>
            <a:ext cx="2564780" cy="930949"/>
          </a:xfrm>
          <a:custGeom>
            <a:avLst/>
            <a:gdLst>
              <a:gd name="connsiteX0" fmla="*/ 2564780 w 2564780"/>
              <a:gd name="connsiteY0" fmla="*/ 429144 h 930949"/>
              <a:gd name="connsiteX1" fmla="*/ 1561171 w 2564780"/>
              <a:gd name="connsiteY1" fmla="*/ 16549 h 930949"/>
              <a:gd name="connsiteX2" fmla="*/ 0 w 2564780"/>
              <a:gd name="connsiteY2" fmla="*/ 930949 h 9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4780" h="930949">
                <a:moveTo>
                  <a:pt x="2564780" y="429144"/>
                </a:moveTo>
                <a:cubicBezTo>
                  <a:pt x="2276707" y="181029"/>
                  <a:pt x="1988634" y="-67085"/>
                  <a:pt x="1561171" y="16549"/>
                </a:cubicBezTo>
                <a:cubicBezTo>
                  <a:pt x="1133708" y="100183"/>
                  <a:pt x="566854" y="515566"/>
                  <a:pt x="0" y="930949"/>
                </a:cubicBezTo>
              </a:path>
            </a:pathLst>
          </a:custGeom>
          <a:noFill/>
          <a:ln w="317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142606" y="636497"/>
            <a:ext cx="1068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Status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56363" y="3851098"/>
            <a:ext cx="1614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File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download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DSC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Built-in resources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Enabling or disabling server roles and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Managing registry settings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Managing files and folders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Starting, stopping and managing processes and services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Managing local user and group accounts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Deploying new software packages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Managing environment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Running Windows PowerShell scripts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002967" y="2011680"/>
            <a:ext cx="1449658" cy="613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42197" y="2011680"/>
            <a:ext cx="1449658" cy="613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81427" y="2011679"/>
            <a:ext cx="1449658" cy="613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02967" y="2807497"/>
            <a:ext cx="1449658" cy="613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42197" y="2807497"/>
            <a:ext cx="1449658" cy="613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81427" y="2807496"/>
            <a:ext cx="1449658" cy="613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02967" y="4137142"/>
            <a:ext cx="1449658" cy="613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42197" y="4137142"/>
            <a:ext cx="1449658" cy="613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281427" y="4137141"/>
            <a:ext cx="1449658" cy="613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02967" y="4957503"/>
            <a:ext cx="1449658" cy="613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42197" y="4957503"/>
            <a:ext cx="1449658" cy="613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281427" y="4957502"/>
            <a:ext cx="1449658" cy="613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6288</TotalTime>
  <Words>474</Words>
  <Application>Microsoft Office PowerPoint</Application>
  <PresentationFormat>Widescreen</PresentationFormat>
  <Paragraphs>128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Metropolitan</vt:lpstr>
      <vt:lpstr>PowerShell DSC overview</vt:lpstr>
      <vt:lpstr>Agenda</vt:lpstr>
      <vt:lpstr>What is DSC?</vt:lpstr>
      <vt:lpstr>DSC Architectural Overview</vt:lpstr>
      <vt:lpstr>Compilation phase</vt:lpstr>
      <vt:lpstr>Execution phase (LCM)</vt:lpstr>
      <vt:lpstr>Push deployment</vt:lpstr>
      <vt:lpstr>Pull deployment</vt:lpstr>
      <vt:lpstr>Windows DSC Resources</vt:lpstr>
      <vt:lpstr>DEMO</vt:lpstr>
      <vt:lpstr>Used materials</vt:lpstr>
    </vt:vector>
  </TitlesOfParts>
  <Company>Infopulse Ukraine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DSC overview</dc:title>
  <dc:creator>Igor Shenderchuk</dc:creator>
  <cp:lastModifiedBy>Igor Shenderchuk</cp:lastModifiedBy>
  <cp:revision>26</cp:revision>
  <dcterms:created xsi:type="dcterms:W3CDTF">2016-05-20T12:34:02Z</dcterms:created>
  <dcterms:modified xsi:type="dcterms:W3CDTF">2016-05-30T14:00:58Z</dcterms:modified>
</cp:coreProperties>
</file>