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5D2A52-8582-414A-AB47-55AA260DF091}" v="10" dt="2023-12-01T01:25:07.1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18"/>
    <p:restoredTop sz="94659"/>
  </p:normalViewPr>
  <p:slideViewPr>
    <p:cSldViewPr snapToGrid="0">
      <p:cViewPr varScale="1">
        <p:scale>
          <a:sx n="70" d="100"/>
          <a:sy n="70" d="100"/>
        </p:scale>
        <p:origin x="4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7C84F8-B9D5-EB4C-9106-05538396873C}"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E1C4A-038E-B940-9F3F-26E5B00C6F1F}" type="slidenum">
              <a:rPr lang="en-US" smtClean="0"/>
              <a:t>‹#›</a:t>
            </a:fld>
            <a:endParaRPr lang="en-US"/>
          </a:p>
        </p:txBody>
      </p:sp>
    </p:spTree>
    <p:extLst>
      <p:ext uri="{BB962C8B-B14F-4D97-AF65-F5344CB8AC3E}">
        <p14:creationId xmlns:p14="http://schemas.microsoft.com/office/powerpoint/2010/main" val="177670313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7C84F8-B9D5-EB4C-9106-05538396873C}"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E1C4A-038E-B940-9F3F-26E5B00C6F1F}" type="slidenum">
              <a:rPr lang="en-US" smtClean="0"/>
              <a:t>‹#›</a:t>
            </a:fld>
            <a:endParaRPr lang="en-US"/>
          </a:p>
        </p:txBody>
      </p:sp>
    </p:spTree>
    <p:extLst>
      <p:ext uri="{BB962C8B-B14F-4D97-AF65-F5344CB8AC3E}">
        <p14:creationId xmlns:p14="http://schemas.microsoft.com/office/powerpoint/2010/main" val="160817189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7C84F8-B9D5-EB4C-9106-05538396873C}"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E1C4A-038E-B940-9F3F-26E5B00C6F1F}" type="slidenum">
              <a:rPr lang="en-US" smtClean="0"/>
              <a:t>‹#›</a:t>
            </a:fld>
            <a:endParaRPr lang="en-US"/>
          </a:p>
        </p:txBody>
      </p:sp>
    </p:spTree>
    <p:extLst>
      <p:ext uri="{BB962C8B-B14F-4D97-AF65-F5344CB8AC3E}">
        <p14:creationId xmlns:p14="http://schemas.microsoft.com/office/powerpoint/2010/main" val="4734192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7C84F8-B9D5-EB4C-9106-05538396873C}"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E1C4A-038E-B940-9F3F-26E5B00C6F1F}"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899070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7C84F8-B9D5-EB4C-9106-05538396873C}"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E1C4A-038E-B940-9F3F-26E5B00C6F1F}" type="slidenum">
              <a:rPr lang="en-US" smtClean="0"/>
              <a:t>‹#›</a:t>
            </a:fld>
            <a:endParaRPr lang="en-US"/>
          </a:p>
        </p:txBody>
      </p:sp>
    </p:spTree>
    <p:extLst>
      <p:ext uri="{BB962C8B-B14F-4D97-AF65-F5344CB8AC3E}">
        <p14:creationId xmlns:p14="http://schemas.microsoft.com/office/powerpoint/2010/main" val="125814625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7C84F8-B9D5-EB4C-9106-05538396873C}" type="datetimeFigureOut">
              <a:rPr lang="en-US" smtClean="0"/>
              <a:t>8/20/2024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E1C4A-038E-B940-9F3F-26E5B00C6F1F}" type="slidenum">
              <a:rPr lang="en-US" smtClean="0"/>
              <a:t>‹#›</a:t>
            </a:fld>
            <a:endParaRPr lang="en-US"/>
          </a:p>
        </p:txBody>
      </p:sp>
    </p:spTree>
    <p:extLst>
      <p:ext uri="{BB962C8B-B14F-4D97-AF65-F5344CB8AC3E}">
        <p14:creationId xmlns:p14="http://schemas.microsoft.com/office/powerpoint/2010/main" val="379990034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7C84F8-B9D5-EB4C-9106-05538396873C}" type="datetimeFigureOut">
              <a:rPr lang="en-US" smtClean="0"/>
              <a:t>8/20/2024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E1C4A-038E-B940-9F3F-26E5B00C6F1F}" type="slidenum">
              <a:rPr lang="en-US" smtClean="0"/>
              <a:t>‹#›</a:t>
            </a:fld>
            <a:endParaRPr lang="en-US"/>
          </a:p>
        </p:txBody>
      </p:sp>
    </p:spTree>
    <p:extLst>
      <p:ext uri="{BB962C8B-B14F-4D97-AF65-F5344CB8AC3E}">
        <p14:creationId xmlns:p14="http://schemas.microsoft.com/office/powerpoint/2010/main" val="302794923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7C84F8-B9D5-EB4C-9106-05538396873C}"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E1C4A-038E-B940-9F3F-26E5B00C6F1F}" type="slidenum">
              <a:rPr lang="en-US" smtClean="0"/>
              <a:t>‹#›</a:t>
            </a:fld>
            <a:endParaRPr lang="en-US"/>
          </a:p>
        </p:txBody>
      </p:sp>
    </p:spTree>
    <p:extLst>
      <p:ext uri="{BB962C8B-B14F-4D97-AF65-F5344CB8AC3E}">
        <p14:creationId xmlns:p14="http://schemas.microsoft.com/office/powerpoint/2010/main" val="73540688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7C84F8-B9D5-EB4C-9106-05538396873C}"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E1C4A-038E-B940-9F3F-26E5B00C6F1F}" type="slidenum">
              <a:rPr lang="en-US" smtClean="0"/>
              <a:t>‹#›</a:t>
            </a:fld>
            <a:endParaRPr lang="en-US"/>
          </a:p>
        </p:txBody>
      </p:sp>
    </p:spTree>
    <p:extLst>
      <p:ext uri="{BB962C8B-B14F-4D97-AF65-F5344CB8AC3E}">
        <p14:creationId xmlns:p14="http://schemas.microsoft.com/office/powerpoint/2010/main" val="260447591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7C84F8-B9D5-EB4C-9106-05538396873C}"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E1C4A-038E-B940-9F3F-26E5B00C6F1F}" type="slidenum">
              <a:rPr lang="en-US" smtClean="0"/>
              <a:t>‹#›</a:t>
            </a:fld>
            <a:endParaRPr lang="en-US"/>
          </a:p>
        </p:txBody>
      </p:sp>
    </p:spTree>
    <p:extLst>
      <p:ext uri="{BB962C8B-B14F-4D97-AF65-F5344CB8AC3E}">
        <p14:creationId xmlns:p14="http://schemas.microsoft.com/office/powerpoint/2010/main" val="373223862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7C84F8-B9D5-EB4C-9106-05538396873C}"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E1C4A-038E-B940-9F3F-26E5B00C6F1F}" type="slidenum">
              <a:rPr lang="en-US" smtClean="0"/>
              <a:t>‹#›</a:t>
            </a:fld>
            <a:endParaRPr lang="en-US"/>
          </a:p>
        </p:txBody>
      </p:sp>
    </p:spTree>
    <p:extLst>
      <p:ext uri="{BB962C8B-B14F-4D97-AF65-F5344CB8AC3E}">
        <p14:creationId xmlns:p14="http://schemas.microsoft.com/office/powerpoint/2010/main" val="130640108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7C84F8-B9D5-EB4C-9106-05538396873C}"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E1C4A-038E-B940-9F3F-26E5B00C6F1F}" type="slidenum">
              <a:rPr lang="en-US" smtClean="0"/>
              <a:t>‹#›</a:t>
            </a:fld>
            <a:endParaRPr lang="en-US"/>
          </a:p>
        </p:txBody>
      </p:sp>
    </p:spTree>
    <p:extLst>
      <p:ext uri="{BB962C8B-B14F-4D97-AF65-F5344CB8AC3E}">
        <p14:creationId xmlns:p14="http://schemas.microsoft.com/office/powerpoint/2010/main" val="80510854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7C84F8-B9D5-EB4C-9106-05538396873C}" type="datetimeFigureOut">
              <a:rPr lang="en-US" smtClean="0"/>
              <a:t>8/20/2024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E1C4A-038E-B940-9F3F-26E5B00C6F1F}" type="slidenum">
              <a:rPr lang="en-US" smtClean="0"/>
              <a:t>‹#›</a:t>
            </a:fld>
            <a:endParaRPr lang="en-US"/>
          </a:p>
        </p:txBody>
      </p:sp>
    </p:spTree>
    <p:extLst>
      <p:ext uri="{BB962C8B-B14F-4D97-AF65-F5344CB8AC3E}">
        <p14:creationId xmlns:p14="http://schemas.microsoft.com/office/powerpoint/2010/main" val="175082494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7C84F8-B9D5-EB4C-9106-05538396873C}" type="datetimeFigureOut">
              <a:rPr lang="en-US" smtClean="0"/>
              <a:t>8/20/2024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E1C4A-038E-B940-9F3F-26E5B00C6F1F}" type="slidenum">
              <a:rPr lang="en-US" smtClean="0"/>
              <a:t>‹#›</a:t>
            </a:fld>
            <a:endParaRPr lang="en-US"/>
          </a:p>
        </p:txBody>
      </p:sp>
    </p:spTree>
    <p:extLst>
      <p:ext uri="{BB962C8B-B14F-4D97-AF65-F5344CB8AC3E}">
        <p14:creationId xmlns:p14="http://schemas.microsoft.com/office/powerpoint/2010/main" val="426020269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7C84F8-B9D5-EB4C-9106-05538396873C}" type="datetimeFigureOut">
              <a:rPr lang="en-US" smtClean="0"/>
              <a:t>8/20/2024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E1C4A-038E-B940-9F3F-26E5B00C6F1F}" type="slidenum">
              <a:rPr lang="en-US" smtClean="0"/>
              <a:t>‹#›</a:t>
            </a:fld>
            <a:endParaRPr lang="en-US"/>
          </a:p>
        </p:txBody>
      </p:sp>
    </p:spTree>
    <p:extLst>
      <p:ext uri="{BB962C8B-B14F-4D97-AF65-F5344CB8AC3E}">
        <p14:creationId xmlns:p14="http://schemas.microsoft.com/office/powerpoint/2010/main" val="355013800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7C84F8-B9D5-EB4C-9106-05538396873C}"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E1C4A-038E-B940-9F3F-26E5B00C6F1F}" type="slidenum">
              <a:rPr lang="en-US" smtClean="0"/>
              <a:t>‹#›</a:t>
            </a:fld>
            <a:endParaRPr lang="en-US"/>
          </a:p>
        </p:txBody>
      </p:sp>
    </p:spTree>
    <p:extLst>
      <p:ext uri="{BB962C8B-B14F-4D97-AF65-F5344CB8AC3E}">
        <p14:creationId xmlns:p14="http://schemas.microsoft.com/office/powerpoint/2010/main" val="256276228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7C84F8-B9D5-EB4C-9106-05538396873C}"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E1C4A-038E-B940-9F3F-26E5B00C6F1F}" type="slidenum">
              <a:rPr lang="en-US" smtClean="0"/>
              <a:t>‹#›</a:t>
            </a:fld>
            <a:endParaRPr lang="en-US"/>
          </a:p>
        </p:txBody>
      </p:sp>
    </p:spTree>
    <p:extLst>
      <p:ext uri="{BB962C8B-B14F-4D97-AF65-F5344CB8AC3E}">
        <p14:creationId xmlns:p14="http://schemas.microsoft.com/office/powerpoint/2010/main" val="168820184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37C84F8-B9D5-EB4C-9106-05538396873C}" type="datetimeFigureOut">
              <a:rPr lang="en-US" smtClean="0"/>
              <a:t>8/20/2024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38E1C4A-038E-B940-9F3F-26E5B00C6F1F}" type="slidenum">
              <a:rPr lang="en-US" smtClean="0"/>
              <a:t>‹#›</a:t>
            </a:fld>
            <a:endParaRPr lang="en-US"/>
          </a:p>
        </p:txBody>
      </p:sp>
    </p:spTree>
    <p:extLst>
      <p:ext uri="{BB962C8B-B14F-4D97-AF65-F5344CB8AC3E}">
        <p14:creationId xmlns:p14="http://schemas.microsoft.com/office/powerpoint/2010/main" val="1294270695"/>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mc:AlternateContent xmlns:mc="http://schemas.openxmlformats.org/markup-compatibility/2006" xmlns:p14="http://schemas.microsoft.com/office/powerpoint/2010/main">
    <mc:Choice Requires="p14">
      <p:transition p14:dur="250"/>
    </mc:Choice>
    <mc:Fallback xmlns="">
      <p:transition/>
    </mc:Fallback>
  </mc:AlternateConten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575D9E-0BC0-7A20-AD96-2825A473886D}"/>
              </a:ext>
            </a:extLst>
          </p:cNvPr>
          <p:cNvSpPr txBox="1"/>
          <p:nvPr/>
        </p:nvSpPr>
        <p:spPr>
          <a:xfrm>
            <a:off x="4692395" y="510031"/>
            <a:ext cx="3429000" cy="400110"/>
          </a:xfrm>
          <a:prstGeom prst="rect">
            <a:avLst/>
          </a:prstGeom>
          <a:noFill/>
        </p:spPr>
        <p:txBody>
          <a:bodyPr wrap="square" rtlCol="0">
            <a:spAutoFit/>
          </a:bodyPr>
          <a:lstStyle/>
          <a:p>
            <a:r>
              <a:rPr lang="en-US" sz="2000" b="1" dirty="0"/>
              <a:t>BCIS 5110.007</a:t>
            </a:r>
          </a:p>
        </p:txBody>
      </p:sp>
      <p:sp>
        <p:nvSpPr>
          <p:cNvPr id="5" name="TextBox 4">
            <a:extLst>
              <a:ext uri="{FF2B5EF4-FFF2-40B4-BE49-F238E27FC236}">
                <a16:creationId xmlns:a16="http://schemas.microsoft.com/office/drawing/2014/main" id="{64337165-5D23-445C-B13C-B0616D143A18}"/>
              </a:ext>
            </a:extLst>
          </p:cNvPr>
          <p:cNvSpPr txBox="1"/>
          <p:nvPr/>
        </p:nvSpPr>
        <p:spPr>
          <a:xfrm>
            <a:off x="2804532" y="1200074"/>
            <a:ext cx="6222379" cy="830997"/>
          </a:xfrm>
          <a:prstGeom prst="rect">
            <a:avLst/>
          </a:prstGeom>
          <a:noFill/>
        </p:spPr>
        <p:txBody>
          <a:bodyPr wrap="square" rtlCol="0">
            <a:spAutoFit/>
          </a:bodyPr>
          <a:lstStyle/>
          <a:p>
            <a:pPr algn="ctr"/>
            <a:r>
              <a:rPr lang="en-US" sz="2400" dirty="0"/>
              <a:t>PROGRAMMING LANGUAGE FOR BUSINESS ANALYTICS</a:t>
            </a:r>
          </a:p>
        </p:txBody>
      </p:sp>
      <p:sp>
        <p:nvSpPr>
          <p:cNvPr id="6" name="TextBox 5">
            <a:extLst>
              <a:ext uri="{FF2B5EF4-FFF2-40B4-BE49-F238E27FC236}">
                <a16:creationId xmlns:a16="http://schemas.microsoft.com/office/drawing/2014/main" id="{A6147796-7BCF-4762-B5DE-511572BFD6F6}"/>
              </a:ext>
            </a:extLst>
          </p:cNvPr>
          <p:cNvSpPr txBox="1"/>
          <p:nvPr/>
        </p:nvSpPr>
        <p:spPr>
          <a:xfrm>
            <a:off x="3428217" y="2721114"/>
            <a:ext cx="4624364" cy="707886"/>
          </a:xfrm>
          <a:prstGeom prst="rect">
            <a:avLst/>
          </a:prstGeom>
          <a:noFill/>
        </p:spPr>
        <p:txBody>
          <a:bodyPr wrap="square" rtlCol="0">
            <a:spAutoFit/>
          </a:bodyPr>
          <a:lstStyle/>
          <a:p>
            <a:pPr algn="ctr"/>
            <a:r>
              <a:rPr lang="en-US" sz="4000" dirty="0">
                <a:latin typeface="Calibri" panose="020F0502020204030204" pitchFamily="34" charset="0"/>
                <a:ea typeface="Calibri" panose="020F0502020204030204" pitchFamily="34" charset="0"/>
                <a:cs typeface="Calibri" panose="020F0502020204030204" pitchFamily="34" charset="0"/>
              </a:rPr>
              <a:t>MISSING MIGRANTS </a:t>
            </a:r>
          </a:p>
        </p:txBody>
      </p:sp>
    </p:spTree>
    <p:extLst>
      <p:ext uri="{BB962C8B-B14F-4D97-AF65-F5344CB8AC3E}">
        <p14:creationId xmlns:p14="http://schemas.microsoft.com/office/powerpoint/2010/main" val="165252159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6C461F-7600-82B2-0B84-BBCA528C3386}"/>
              </a:ext>
            </a:extLst>
          </p:cNvPr>
          <p:cNvSpPr txBox="1"/>
          <p:nvPr/>
        </p:nvSpPr>
        <p:spPr>
          <a:xfrm>
            <a:off x="2903838" y="2310714"/>
            <a:ext cx="6820930" cy="1569660"/>
          </a:xfrm>
          <a:prstGeom prst="rect">
            <a:avLst/>
          </a:prstGeom>
          <a:noFill/>
        </p:spPr>
        <p:txBody>
          <a:bodyPr wrap="square" rtlCol="0">
            <a:spAutoFit/>
          </a:bodyPr>
          <a:lstStyle/>
          <a:p>
            <a:r>
              <a:rPr lang="en-US" sz="9600" dirty="0"/>
              <a:t>Thank You</a:t>
            </a:r>
          </a:p>
        </p:txBody>
      </p:sp>
    </p:spTree>
    <p:extLst>
      <p:ext uri="{BB962C8B-B14F-4D97-AF65-F5344CB8AC3E}">
        <p14:creationId xmlns:p14="http://schemas.microsoft.com/office/powerpoint/2010/main" val="276209401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B20185E-ED7C-5500-82EA-FCE5157C7889}"/>
              </a:ext>
            </a:extLst>
          </p:cNvPr>
          <p:cNvSpPr txBox="1"/>
          <p:nvPr/>
        </p:nvSpPr>
        <p:spPr>
          <a:xfrm>
            <a:off x="4293219" y="579864"/>
            <a:ext cx="4873083" cy="646331"/>
          </a:xfrm>
          <a:prstGeom prst="rect">
            <a:avLst/>
          </a:prstGeom>
          <a:noFill/>
        </p:spPr>
        <p:txBody>
          <a:bodyPr wrap="square" rtlCol="0">
            <a:spAutoFit/>
          </a:bodyPr>
          <a:lstStyle/>
          <a:p>
            <a:r>
              <a:rPr lang="en-US" sz="3600" b="1" dirty="0">
                <a:latin typeface="Calibri" panose="020F0502020204030204" pitchFamily="34" charset="0"/>
                <a:ea typeface="Calibri" panose="020F0502020204030204" pitchFamily="34" charset="0"/>
                <a:cs typeface="Calibri" panose="020F0502020204030204" pitchFamily="34" charset="0"/>
              </a:rPr>
              <a:t>INTRODUCTION</a:t>
            </a:r>
          </a:p>
        </p:txBody>
      </p:sp>
      <p:sp>
        <p:nvSpPr>
          <p:cNvPr id="7" name="TextBox 6">
            <a:extLst>
              <a:ext uri="{FF2B5EF4-FFF2-40B4-BE49-F238E27FC236}">
                <a16:creationId xmlns:a16="http://schemas.microsoft.com/office/drawing/2014/main" id="{2AE0C575-487A-AF4E-E74A-F0D9955B3626}"/>
              </a:ext>
            </a:extLst>
          </p:cNvPr>
          <p:cNvSpPr txBox="1"/>
          <p:nvPr/>
        </p:nvSpPr>
        <p:spPr>
          <a:xfrm>
            <a:off x="1037065" y="1516566"/>
            <a:ext cx="9879980" cy="4832092"/>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Migration is a major worldwide issue with severe humanitarian issues. Migration also has major effects on origin country like brain drain and loss of young people. Migrants are majorly affected by discrimination, cultural clash and segregation.</a:t>
            </a:r>
            <a:r>
              <a:rPr lang="en-US" sz="2800" dirty="0">
                <a:effectLst/>
                <a:latin typeface="Calibri" panose="020F0502020204030204" pitchFamily="34" charset="0"/>
                <a:ea typeface="Calibri" panose="020F0502020204030204" pitchFamily="34" charset="0"/>
                <a:cs typeface="Calibri" panose="020F0502020204030204" pitchFamily="34" charset="0"/>
              </a:rPr>
              <a:t> Main motivation behind picking this dataset for our project was the curiosity when we spotted lots of Migrants from different origin particularly around us in odd jobs and other places. With this curiosity when we did a bit of research online, we found out North America is the highest used route for migration. This paper provides a thorough examination of a dataset that we used which includes 13,370 items pertaining to migration occurrences. </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793582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5BB664-7CBC-9B1D-C200-547531DC8330}"/>
              </a:ext>
            </a:extLst>
          </p:cNvPr>
          <p:cNvSpPr txBox="1"/>
          <p:nvPr/>
        </p:nvSpPr>
        <p:spPr>
          <a:xfrm>
            <a:off x="1392622" y="1065066"/>
            <a:ext cx="9634653" cy="5539978"/>
          </a:xfrm>
          <a:prstGeom prst="rect">
            <a:avLst/>
          </a:prstGeom>
          <a:noFill/>
        </p:spPr>
        <p:txBody>
          <a:bodyPr wrap="square" rtlCol="0">
            <a:spAutoFit/>
          </a:bodyPr>
          <a:lstStyle/>
          <a:p>
            <a:r>
              <a:rPr lang="en-US" sz="2400" kern="100" dirty="0">
                <a:latin typeface="Calibri" panose="020F0502020204030204" pitchFamily="34" charset="0"/>
                <a:ea typeface="Calibri" panose="020F0502020204030204" pitchFamily="34" charset="0"/>
                <a:cs typeface="Times New Roman" panose="02020603050405020304" pitchFamily="18" charset="0"/>
              </a:rPr>
              <a:t>Our</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dataset represents information collected by the Missing Migrants Project, tracking incidents involving migrants, refugees, and asylum-seekers who have died or gone missing during their migration journey to an international destination. This dataset contains 13370 rows and 25 columns. The dataset contains missing values in various columns, such as "Website Date," "Number of Dead," "Minimum Estimated Number of Missing," etc.</a:t>
            </a:r>
          </a:p>
          <a:p>
            <a:r>
              <a:rPr lang="en-US" sz="2400" b="1" i="1" kern="100" dirty="0">
                <a:latin typeface="Calibri" panose="020F0502020204030204" pitchFamily="34" charset="0"/>
                <a:ea typeface="Calibri" panose="020F0502020204030204" pitchFamily="34" charset="0"/>
                <a:cs typeface="Times New Roman" panose="02020603050405020304" pitchFamily="18" charset="0"/>
              </a:rPr>
              <a:t>Below mentioned are our attributes for the dataset</a:t>
            </a:r>
            <a:endParaRPr lang="en-US" sz="2400" b="1" i="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kern="100" dirty="0">
                <a:effectLst/>
                <a:latin typeface="Calibri" panose="020F0502020204030204" pitchFamily="34" charset="0"/>
                <a:ea typeface="Calibri" panose="020F0502020204030204" pitchFamily="34" charset="0"/>
                <a:cs typeface="Times New Roman" panose="02020603050405020304" pitchFamily="18" charset="0"/>
              </a:rPr>
              <a:t>Main ID</a:t>
            </a:r>
            <a:r>
              <a:rPr lang="en-US" sz="2400" kern="100" dirty="0">
                <a:latin typeface="Calibri" panose="020F0502020204030204" pitchFamily="34" charset="0"/>
                <a:ea typeface="Calibri" panose="020F0502020204030204" pitchFamily="34" charset="0"/>
                <a:cs typeface="Times New Roman" panose="02020603050405020304" pitchFamily="18" charset="0"/>
              </a:rPr>
              <a:t>, Incident ID, Incident Type, Region of incident, website date, Incident year, Reported month, Number of dead, Minimum Estimated Number of Missing, Total Number of dead and missing, Number of survivors, Number of females, Number of males, Number of Children, Region of origin, Cause of death, Country of origin, Migration Route, Location of death, Information Source, Coordinates, UNSD Geographical Grouping.</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90246A4F-CF2D-CC38-46F4-F64EF487DC65}"/>
              </a:ext>
            </a:extLst>
          </p:cNvPr>
          <p:cNvSpPr txBox="1"/>
          <p:nvPr/>
        </p:nvSpPr>
        <p:spPr>
          <a:xfrm>
            <a:off x="2869986" y="229880"/>
            <a:ext cx="5755341" cy="461665"/>
          </a:xfrm>
          <a:prstGeom prst="rect">
            <a:avLst/>
          </a:prstGeom>
          <a:noFill/>
        </p:spPr>
        <p:txBody>
          <a:bodyPr wrap="square" rtlCol="0">
            <a:spAutoFit/>
          </a:bodyPr>
          <a:lstStyle/>
          <a:p>
            <a:r>
              <a:rPr lang="en-US" sz="2400" b="1" dirty="0"/>
              <a:t>DATA DESCRIPTION AND ATTRIBUTES</a:t>
            </a:r>
          </a:p>
        </p:txBody>
      </p:sp>
    </p:spTree>
    <p:extLst>
      <p:ext uri="{BB962C8B-B14F-4D97-AF65-F5344CB8AC3E}">
        <p14:creationId xmlns:p14="http://schemas.microsoft.com/office/powerpoint/2010/main" val="107819727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E6312A-221C-7177-F243-585C9BC71FA2}"/>
              </a:ext>
            </a:extLst>
          </p:cNvPr>
          <p:cNvSpPr txBox="1"/>
          <p:nvPr/>
        </p:nvSpPr>
        <p:spPr>
          <a:xfrm>
            <a:off x="598073" y="0"/>
            <a:ext cx="10560424" cy="7279109"/>
          </a:xfrm>
          <a:prstGeom prst="rect">
            <a:avLst/>
          </a:prstGeom>
          <a:noFill/>
        </p:spPr>
        <p:txBody>
          <a:bodyPr wrap="square" rtlCol="0">
            <a:spAutoFit/>
          </a:bodyPr>
          <a:lstStyle/>
          <a:p>
            <a:pPr marL="228600" marR="0" algn="ctr">
              <a:lnSpc>
                <a:spcPct val="107000"/>
              </a:lnSpc>
              <a:spcBef>
                <a:spcPts val="0"/>
              </a:spcBef>
              <a:spcAft>
                <a:spcPts val="800"/>
              </a:spcAft>
            </a:pPr>
            <a:r>
              <a:rPr lang="en-US" sz="2400" b="1" kern="100" dirty="0">
                <a:effectLst/>
                <a:latin typeface="Calibri" panose="020F0502020204030204" pitchFamily="34" charset="0"/>
                <a:ea typeface="Calibri" panose="020F0502020204030204" pitchFamily="34" charset="0"/>
                <a:cs typeface="Calibri" panose="020F0502020204030204" pitchFamily="34" charset="0"/>
              </a:rPr>
              <a:t>Data Transformation/Exploratory Data Analysis:</a:t>
            </a:r>
            <a:endParaRPr lang="en-US"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514350" marR="0" indent="-285750">
              <a:lnSpc>
                <a:spcPct val="150000"/>
              </a:lnSpc>
              <a:spcBef>
                <a:spcPts val="0"/>
              </a:spcBef>
              <a:spcAft>
                <a:spcPts val="800"/>
              </a:spcAft>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a:effectLst/>
                <a:latin typeface="Calibri" panose="020F0502020204030204" pitchFamily="34" charset="0"/>
                <a:ea typeface="Calibri" panose="020F0502020204030204" pitchFamily="34" charset="0"/>
                <a:cs typeface="Calibri" panose="020F0502020204030204" pitchFamily="34" charset="0"/>
              </a:rPr>
              <a:t>Cleaning data is the primary step in data analysis to make sure that the data is accurate, consistent, and ready for further analysis. Common cleaning tasks are removing duplicates, transforming data types, and dealing with outliers.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571500" marR="0" indent="-342900">
              <a:lnSpc>
                <a:spcPct val="150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Calibri" panose="020F0502020204030204" pitchFamily="34" charset="0"/>
              </a:rPr>
              <a:t>Transforming data means identifying and handling missing data using techniques like imputation or removal of missing values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571500" marR="0" indent="-342900">
              <a:lnSpc>
                <a:spcPct val="150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Calibri" panose="020F0502020204030204" pitchFamily="34" charset="0"/>
              </a:rPr>
              <a:t>We explored our data using describe function which helped us to understand data distribution across all columns. And also using info function </a:t>
            </a:r>
            <a:r>
              <a:rPr lang="en-US" sz="2000" kern="100" dirty="0">
                <a:latin typeface="Calibri" panose="020F0502020204030204" pitchFamily="34" charset="0"/>
                <a:ea typeface="Calibri" panose="020F0502020204030204" pitchFamily="34" charset="0"/>
                <a:cs typeface="Calibri" panose="020F0502020204030204" pitchFamily="34" charset="0"/>
              </a:rPr>
              <a:t>from pandas helped us to understand datatypes and missing values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571500" marR="0" indent="-342900">
              <a:lnSpc>
                <a:spcPct val="150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Calibri" panose="020F0502020204030204" pitchFamily="34" charset="0"/>
              </a:rPr>
              <a:t>In our project we imputed missing values in numeric columns with zeroes according to description provided from source. For a few columns we imputed missing values with median method because those columns represent number of individuals. Also, columns containing unnecessary information were dropped from dataset. Few rows where we cannot impute values in either way were dropped for accuracy in analysis.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583186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62B22-0711-5FAF-742D-9CCA714C3ED7}"/>
              </a:ext>
            </a:extLst>
          </p:cNvPr>
          <p:cNvSpPr>
            <a:spLocks noGrp="1"/>
          </p:cNvSpPr>
          <p:nvPr>
            <p:ph type="title"/>
          </p:nvPr>
        </p:nvSpPr>
        <p:spPr>
          <a:xfrm>
            <a:off x="838199" y="728456"/>
            <a:ext cx="3276601" cy="1356376"/>
          </a:xfrm>
        </p:spPr>
        <p:txBody>
          <a:bodyPr vert="horz" lIns="91440" tIns="45720" rIns="91440" bIns="45720" rtlCol="0" anchor="ctr">
            <a:normAutofit/>
          </a:bodyPr>
          <a:lstStyle/>
          <a:p>
            <a:r>
              <a:rPr lang="en-US" sz="2800" b="1" dirty="0"/>
              <a:t>ANALYSIS</a:t>
            </a:r>
          </a:p>
        </p:txBody>
      </p:sp>
      <p:sp>
        <p:nvSpPr>
          <p:cNvPr id="3" name="TextBox 2">
            <a:extLst>
              <a:ext uri="{FF2B5EF4-FFF2-40B4-BE49-F238E27FC236}">
                <a16:creationId xmlns:a16="http://schemas.microsoft.com/office/drawing/2014/main" id="{13A469BC-15FF-2E5B-8D98-192679CEF26F}"/>
              </a:ext>
            </a:extLst>
          </p:cNvPr>
          <p:cNvSpPr txBox="1"/>
          <p:nvPr/>
        </p:nvSpPr>
        <p:spPr>
          <a:xfrm>
            <a:off x="532574" y="2359152"/>
            <a:ext cx="2771941" cy="34290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effectLst/>
              </a:rPr>
              <a:t>We started our analysis by understanding the distributions of cause of death, regions where a greater number of migrations occurred, and migration route used by migrants across different regions. </a:t>
            </a:r>
            <a:endParaRPr lang="en-US" dirty="0"/>
          </a:p>
        </p:txBody>
      </p:sp>
      <p:pic>
        <p:nvPicPr>
          <p:cNvPr id="5" name="Picture 4" descr="A graph of blue bars&#10;&#10;Description automatically generated">
            <a:extLst>
              <a:ext uri="{FF2B5EF4-FFF2-40B4-BE49-F238E27FC236}">
                <a16:creationId xmlns:a16="http://schemas.microsoft.com/office/drawing/2014/main" id="{E1349C6E-CE42-B96C-A8AB-6420AEC824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7683690" y="378221"/>
            <a:ext cx="3845408" cy="2610639"/>
          </a:xfrm>
          <a:prstGeom prst="rect">
            <a:avLst/>
          </a:prstGeom>
          <a:noFill/>
        </p:spPr>
      </p:pic>
      <p:pic>
        <p:nvPicPr>
          <p:cNvPr id="4" name="Picture 3" descr="A pie chart with different colored circles&#10;&#10;Description automatically generated">
            <a:extLst>
              <a:ext uri="{FF2B5EF4-FFF2-40B4-BE49-F238E27FC236}">
                <a16:creationId xmlns:a16="http://schemas.microsoft.com/office/drawing/2014/main" id="{E0087467-2F2E-D3E5-5047-7DA667B77C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3790609" y="378221"/>
            <a:ext cx="3716179" cy="2722922"/>
          </a:xfrm>
          <a:prstGeom prst="rect">
            <a:avLst/>
          </a:prstGeom>
          <a:noFill/>
        </p:spPr>
      </p:pic>
      <p:pic>
        <p:nvPicPr>
          <p:cNvPr id="1026" name="Picture 2">
            <a:extLst>
              <a:ext uri="{FF2B5EF4-FFF2-40B4-BE49-F238E27FC236}">
                <a16:creationId xmlns:a16="http://schemas.microsoft.com/office/drawing/2014/main" id="{24677E5B-8439-99A4-E3B0-8039446D9D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1873" y="3233007"/>
            <a:ext cx="6223379" cy="3546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37687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blue bars&#10;&#10;Description automatically generated">
            <a:extLst>
              <a:ext uri="{FF2B5EF4-FFF2-40B4-BE49-F238E27FC236}">
                <a16:creationId xmlns:a16="http://schemas.microsoft.com/office/drawing/2014/main" id="{D71B39D5-B354-DA6A-6827-6D51710F67E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041" y="330088"/>
            <a:ext cx="4320241" cy="3059990"/>
          </a:xfrm>
          <a:prstGeom prst="rect">
            <a:avLst/>
          </a:prstGeom>
          <a:noFill/>
          <a:ln w="12700">
            <a:solidFill>
              <a:schemeClr val="tx1"/>
            </a:solidFill>
          </a:ln>
        </p:spPr>
      </p:pic>
      <p:sp>
        <p:nvSpPr>
          <p:cNvPr id="6" name="TextBox 5">
            <a:extLst>
              <a:ext uri="{FF2B5EF4-FFF2-40B4-BE49-F238E27FC236}">
                <a16:creationId xmlns:a16="http://schemas.microsoft.com/office/drawing/2014/main" id="{3C2AC447-00D4-4736-5B21-77473B2197A6}"/>
              </a:ext>
            </a:extLst>
          </p:cNvPr>
          <p:cNvSpPr txBox="1"/>
          <p:nvPr/>
        </p:nvSpPr>
        <p:spPr>
          <a:xfrm>
            <a:off x="5247555" y="535320"/>
            <a:ext cx="5737412" cy="1938992"/>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With the below line chart, we want to depict the Comparison between number of dead people, Number of survivors and number of missing people over the years during the events.</a:t>
            </a:r>
          </a:p>
        </p:txBody>
      </p:sp>
      <p:pic>
        <p:nvPicPr>
          <p:cNvPr id="7" name="Picture 6">
            <a:extLst>
              <a:ext uri="{FF2B5EF4-FFF2-40B4-BE49-F238E27FC236}">
                <a16:creationId xmlns:a16="http://schemas.microsoft.com/office/drawing/2014/main" id="{3921342F-D48E-A2E8-B658-D4AE03C29DE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0631" y="2851843"/>
            <a:ext cx="6852023" cy="3336202"/>
          </a:xfrm>
          <a:prstGeom prst="rect">
            <a:avLst/>
          </a:prstGeom>
          <a:noFill/>
          <a:ln>
            <a:noFill/>
          </a:ln>
        </p:spPr>
      </p:pic>
      <p:sp>
        <p:nvSpPr>
          <p:cNvPr id="9" name="TextBox 8">
            <a:extLst>
              <a:ext uri="{FF2B5EF4-FFF2-40B4-BE49-F238E27FC236}">
                <a16:creationId xmlns:a16="http://schemas.microsoft.com/office/drawing/2014/main" id="{B80E01F6-C61C-8F27-9DF9-9ED6C0338A26}"/>
              </a:ext>
            </a:extLst>
          </p:cNvPr>
          <p:cNvSpPr txBox="1"/>
          <p:nvPr/>
        </p:nvSpPr>
        <p:spPr>
          <a:xfrm>
            <a:off x="340659" y="3747247"/>
            <a:ext cx="3872753" cy="1938992"/>
          </a:xfrm>
          <a:prstGeom prst="rect">
            <a:avLst/>
          </a:prstGeom>
          <a:noFill/>
        </p:spPr>
        <p:txBody>
          <a:bodyPr wrap="square" rtlCol="0">
            <a:spAutoFit/>
          </a:bodyPr>
          <a:lstStyle/>
          <a:p>
            <a:r>
              <a:rPr lang="en-US" sz="2400" dirty="0"/>
              <a:t>Among these migration routes US- Mexico border crossing has more migrations than any other route.</a:t>
            </a:r>
          </a:p>
        </p:txBody>
      </p:sp>
    </p:spTree>
    <p:extLst>
      <p:ext uri="{BB962C8B-B14F-4D97-AF65-F5344CB8AC3E}">
        <p14:creationId xmlns:p14="http://schemas.microsoft.com/office/powerpoint/2010/main" val="211210742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320B2-E7CA-2047-0593-508D8E4C80D1}"/>
              </a:ext>
            </a:extLst>
          </p:cNvPr>
          <p:cNvSpPr>
            <a:spLocks noGrp="1"/>
          </p:cNvSpPr>
          <p:nvPr>
            <p:ph type="title"/>
          </p:nvPr>
        </p:nvSpPr>
        <p:spPr>
          <a:xfrm>
            <a:off x="572923" y="1124712"/>
            <a:ext cx="4023360" cy="1860507"/>
          </a:xfrm>
        </p:spPr>
        <p:txBody>
          <a:bodyPr vert="horz" lIns="91440" tIns="45720" rIns="91440" bIns="45720" rtlCol="0" anchor="b">
            <a:noAutofit/>
          </a:bodyPr>
          <a:lstStyle/>
          <a:p>
            <a:r>
              <a:rPr lang="en-US" sz="2000" cap="none" dirty="0">
                <a:latin typeface="Calibri" panose="020F0502020204030204" pitchFamily="34" charset="0"/>
                <a:ea typeface="Calibri" panose="020F0502020204030204" pitchFamily="34" charset="0"/>
                <a:cs typeface="Calibri" panose="020F0502020204030204" pitchFamily="34" charset="0"/>
              </a:rPr>
              <a:t>Here the focus is on which region has greater number of deaths and what are the causes for death. this analysis will mainly help us to keep the UN informed of the steps that are needed to be taken. </a:t>
            </a:r>
          </a:p>
        </p:txBody>
      </p:sp>
      <p:sp>
        <p:nvSpPr>
          <p:cNvPr id="7" name="TextBox 6">
            <a:extLst>
              <a:ext uri="{FF2B5EF4-FFF2-40B4-BE49-F238E27FC236}">
                <a16:creationId xmlns:a16="http://schemas.microsoft.com/office/drawing/2014/main" id="{89350088-C2C5-020F-2B62-888991846EA4}"/>
              </a:ext>
            </a:extLst>
          </p:cNvPr>
          <p:cNvSpPr txBox="1"/>
          <p:nvPr/>
        </p:nvSpPr>
        <p:spPr>
          <a:xfrm>
            <a:off x="6529309" y="4260143"/>
            <a:ext cx="4624413" cy="954107"/>
          </a:xfrm>
          <a:prstGeom prst="rect">
            <a:avLst/>
          </a:prstGeom>
          <a:noFill/>
        </p:spPr>
        <p:txBody>
          <a:bodyPr wrap="square" rtlCol="0">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Regions where more number of deaths occurred.</a:t>
            </a:r>
          </a:p>
        </p:txBody>
      </p:sp>
      <p:pic>
        <p:nvPicPr>
          <p:cNvPr id="2050" name="Picture 2">
            <a:extLst>
              <a:ext uri="{FF2B5EF4-FFF2-40B4-BE49-F238E27FC236}">
                <a16:creationId xmlns:a16="http://schemas.microsoft.com/office/drawing/2014/main" id="{50D512B2-5E15-C57A-A076-38E921EEE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10" y="3429000"/>
            <a:ext cx="4854111" cy="325590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0AA6399E-4711-A11A-7025-38474D7EC8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0894" y="173091"/>
            <a:ext cx="6641795" cy="3645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54797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F4DE90-FF04-2603-13B5-AEFACBC5C4D4}"/>
              </a:ext>
            </a:extLst>
          </p:cNvPr>
          <p:cNvSpPr txBox="1"/>
          <p:nvPr/>
        </p:nvSpPr>
        <p:spPr>
          <a:xfrm>
            <a:off x="917931" y="253902"/>
            <a:ext cx="7451125" cy="584775"/>
          </a:xfrm>
          <a:prstGeom prst="rect">
            <a:avLst/>
          </a:prstGeom>
          <a:noFill/>
        </p:spPr>
        <p:txBody>
          <a:bodyPr wrap="square" rtlCol="0">
            <a:spAutoFit/>
          </a:bodyPr>
          <a:lstStyle/>
          <a:p>
            <a:r>
              <a:rPr lang="en-US" sz="3200" b="1" dirty="0">
                <a:solidFill>
                  <a:schemeClr val="accent5"/>
                </a:solidFill>
                <a:latin typeface="Calibri" panose="020F0502020204030204" pitchFamily="34" charset="0"/>
                <a:ea typeface="Calibri" panose="020F0502020204030204" pitchFamily="34" charset="0"/>
                <a:cs typeface="Calibri" panose="020F0502020204030204" pitchFamily="34" charset="0"/>
              </a:rPr>
              <a:t>Findings:</a:t>
            </a:r>
          </a:p>
        </p:txBody>
      </p:sp>
      <p:sp>
        <p:nvSpPr>
          <p:cNvPr id="4" name="TextBox 3">
            <a:extLst>
              <a:ext uri="{FF2B5EF4-FFF2-40B4-BE49-F238E27FC236}">
                <a16:creationId xmlns:a16="http://schemas.microsoft.com/office/drawing/2014/main" id="{565DE737-4CF7-0098-E33B-14C9FBA3564C}"/>
              </a:ext>
            </a:extLst>
          </p:cNvPr>
          <p:cNvSpPr txBox="1"/>
          <p:nvPr/>
        </p:nvSpPr>
        <p:spPr>
          <a:xfrm>
            <a:off x="917931" y="816038"/>
            <a:ext cx="10835454" cy="1938992"/>
          </a:xfrm>
          <a:prstGeom prst="rect">
            <a:avLst/>
          </a:prstGeom>
          <a:noFill/>
        </p:spPr>
        <p:txBody>
          <a:bodyPr wrap="square">
            <a:spAutoFit/>
          </a:bodyPr>
          <a:lstStyle/>
          <a:p>
            <a:pPr marL="285750" indent="-285750">
              <a:buFont typeface="Arial" panose="020B0604020202020204" pitchFamily="34" charset="0"/>
              <a:buChar char="•"/>
            </a:pPr>
            <a:r>
              <a:rPr lang="en-US" sz="2400" b="1" dirty="0">
                <a:effectLst/>
                <a:latin typeface="Calibri" panose="020F0502020204030204" pitchFamily="34" charset="0"/>
                <a:ea typeface="Calibri" panose="020F0502020204030204" pitchFamily="34" charset="0"/>
                <a:cs typeface="Times New Roman" panose="02020603050405020304" pitchFamily="18" charset="0"/>
              </a:rPr>
              <a:t>Leading Causes of Death: </a:t>
            </a:r>
            <a:r>
              <a:rPr lang="en-US" sz="2400" dirty="0">
                <a:effectLst/>
                <a:latin typeface="Calibri" panose="020F0502020204030204" pitchFamily="34" charset="0"/>
                <a:ea typeface="Calibri" panose="020F0502020204030204" pitchFamily="34" charset="0"/>
                <a:cs typeface="Times New Roman" panose="02020603050405020304" pitchFamily="18" charset="0"/>
              </a:rPr>
              <a:t>Drowning</a:t>
            </a:r>
          </a:p>
          <a:p>
            <a:pPr marL="285750" indent="-285750">
              <a:buFont typeface="Arial" panose="020B0604020202020204" pitchFamily="34" charset="0"/>
              <a:buChar char="•"/>
            </a:pPr>
            <a:r>
              <a:rPr lang="en-US" sz="2400" b="1" dirty="0">
                <a:effectLst/>
                <a:latin typeface="Calibri" panose="020F0502020204030204" pitchFamily="34" charset="0"/>
                <a:ea typeface="Calibri" panose="020F0502020204030204" pitchFamily="34" charset="0"/>
                <a:cs typeface="Times New Roman" panose="02020603050405020304" pitchFamily="18" charset="0"/>
              </a:rPr>
              <a:t>Routes and regions of high migration: </a:t>
            </a:r>
            <a:r>
              <a:rPr lang="en-US" sz="2400" dirty="0">
                <a:effectLst/>
                <a:latin typeface="Calibri" panose="020F0502020204030204" pitchFamily="34" charset="0"/>
                <a:ea typeface="Calibri" panose="020F0502020204030204" pitchFamily="34" charset="0"/>
                <a:cs typeface="Times New Roman" panose="02020603050405020304" pitchFamily="18" charset="0"/>
              </a:rPr>
              <a:t>US-Mexico border and North America region has more migrations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Comparsion</a:t>
            </a:r>
            <a:r>
              <a:rPr lang="en-US" sz="2400" b="1" dirty="0">
                <a:effectLst/>
                <a:latin typeface="Calibri" panose="020F0502020204030204" pitchFamily="34" charset="0"/>
                <a:ea typeface="Calibri" panose="020F0502020204030204" pitchFamily="34" charset="0"/>
                <a:cs typeface="Times New Roman" panose="02020603050405020304" pitchFamily="18" charset="0"/>
              </a:rPr>
              <a:t> of Dead and survivors: There is a survival rate of 59 % </a:t>
            </a:r>
          </a:p>
          <a:p>
            <a:pPr marL="285750" indent="-285750">
              <a:buFont typeface="Arial" panose="020B0604020202020204" pitchFamily="34" charset="0"/>
              <a:buChar char="•"/>
            </a:pPr>
            <a:r>
              <a:rPr lang="en-US" sz="2400" b="1" dirty="0">
                <a:effectLst/>
                <a:latin typeface="Calibri" panose="020F0502020204030204" pitchFamily="34" charset="0"/>
                <a:ea typeface="Calibri" panose="020F0502020204030204" pitchFamily="34" charset="0"/>
                <a:cs typeface="Times New Roman" panose="02020603050405020304" pitchFamily="18" charset="0"/>
              </a:rPr>
              <a:t>Analysis of Regional Deaths: </a:t>
            </a:r>
            <a:r>
              <a:rPr lang="en-US" sz="2400" dirty="0">
                <a:effectLst/>
                <a:latin typeface="Calibri" panose="020F0502020204030204" pitchFamily="34" charset="0"/>
                <a:ea typeface="Calibri" panose="020F0502020204030204" pitchFamily="34" charset="0"/>
                <a:cs typeface="Times New Roman" panose="02020603050405020304" pitchFamily="18" charset="0"/>
              </a:rPr>
              <a:t>Mediterranean region has more number of deaths</a:t>
            </a:r>
            <a:endParaRPr lang="en-US" sz="2400" dirty="0"/>
          </a:p>
        </p:txBody>
      </p:sp>
      <p:sp>
        <p:nvSpPr>
          <p:cNvPr id="6" name="TextBox 5">
            <a:extLst>
              <a:ext uri="{FF2B5EF4-FFF2-40B4-BE49-F238E27FC236}">
                <a16:creationId xmlns:a16="http://schemas.microsoft.com/office/drawing/2014/main" id="{74329BB5-F071-965F-186E-B05420EC6F36}"/>
              </a:ext>
            </a:extLst>
          </p:cNvPr>
          <p:cNvSpPr txBox="1"/>
          <p:nvPr/>
        </p:nvSpPr>
        <p:spPr>
          <a:xfrm>
            <a:off x="708102" y="2721234"/>
            <a:ext cx="6096000" cy="595932"/>
          </a:xfrm>
          <a:prstGeom prst="rect">
            <a:avLst/>
          </a:prstGeom>
          <a:noFill/>
        </p:spPr>
        <p:txBody>
          <a:bodyPr wrap="square">
            <a:spAutoFit/>
          </a:bodyPr>
          <a:lstStyle/>
          <a:p>
            <a:pPr marL="0" marR="0">
              <a:lnSpc>
                <a:spcPct val="107000"/>
              </a:lnSpc>
              <a:spcBef>
                <a:spcPts val="0"/>
              </a:spcBef>
              <a:spcAft>
                <a:spcPts val="800"/>
              </a:spcAft>
            </a:pPr>
            <a:r>
              <a:rPr lang="en-US" sz="3200" b="1" kern="1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Managerial Implications:</a:t>
            </a:r>
            <a:endParaRPr lang="en-US" sz="3200" kern="1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47588379-1F5A-F523-42A3-542B34DF7091}"/>
              </a:ext>
            </a:extLst>
          </p:cNvPr>
          <p:cNvSpPr txBox="1"/>
          <p:nvPr/>
        </p:nvSpPr>
        <p:spPr>
          <a:xfrm>
            <a:off x="917931" y="3234656"/>
            <a:ext cx="8055430" cy="3108543"/>
          </a:xfrm>
          <a:prstGeom prst="rect">
            <a:avLst/>
          </a:prstGeom>
          <a:noFill/>
        </p:spPr>
        <p:txBody>
          <a:bodyPr wrap="square">
            <a:spAutoFit/>
          </a:bodyPr>
          <a:lstStyle/>
          <a:p>
            <a:pPr marL="457200" indent="-457200">
              <a:buFont typeface="Arial" panose="020B0604020202020204" pitchFamily="34" charset="0"/>
              <a:buChar char="•"/>
            </a:pPr>
            <a:r>
              <a:rPr lang="en-US" sz="2800" b="1" dirty="0">
                <a:effectLst/>
                <a:latin typeface="Calibri" panose="020F0502020204030204" pitchFamily="34" charset="0"/>
                <a:ea typeface="Calibri" panose="020F0502020204030204" pitchFamily="34" charset="0"/>
                <a:cs typeface="Times New Roman" panose="02020603050405020304" pitchFamily="18" charset="0"/>
              </a:rPr>
              <a:t>Safety precautions and training</a:t>
            </a:r>
          </a:p>
          <a:p>
            <a:pPr marL="457200" indent="-457200">
              <a:buFont typeface="Arial" panose="020B0604020202020204" pitchFamily="34" charset="0"/>
              <a:buChar char="•"/>
            </a:pPr>
            <a:r>
              <a:rPr lang="en-US" sz="2800" b="1" dirty="0">
                <a:effectLst/>
                <a:latin typeface="Calibri" panose="020F0502020204030204" pitchFamily="34" charset="0"/>
                <a:ea typeface="Calibri" panose="020F0502020204030204" pitchFamily="34" charset="0"/>
                <a:cs typeface="Times New Roman" panose="02020603050405020304" pitchFamily="18" charset="0"/>
              </a:rPr>
              <a:t>Reform immigration policies to create safe migrations.</a:t>
            </a:r>
          </a:p>
          <a:p>
            <a:pPr marL="457200" indent="-457200">
              <a:buFont typeface="Arial" panose="020B0604020202020204" pitchFamily="34" charset="0"/>
              <a:buChar char="•"/>
            </a:pPr>
            <a:r>
              <a:rPr lang="en-US" sz="2800" b="1" dirty="0">
                <a:effectLst/>
                <a:latin typeface="Calibri" panose="020F0502020204030204" pitchFamily="34" charset="0"/>
                <a:ea typeface="Calibri" panose="020F0502020204030204" pitchFamily="34" charset="0"/>
                <a:cs typeface="Times New Roman" panose="02020603050405020304" pitchFamily="18" charset="0"/>
              </a:rPr>
              <a:t>Monitoring and response systems in real time</a:t>
            </a:r>
          </a:p>
          <a:p>
            <a:pPr marL="457200" indent="-457200">
              <a:buFont typeface="Arial" panose="020B0604020202020204" pitchFamily="34" charset="0"/>
              <a:buChar char="•"/>
            </a:pPr>
            <a:r>
              <a:rPr lang="en-US" sz="2800" b="1" dirty="0">
                <a:effectLst/>
                <a:latin typeface="Calibri" panose="020F0502020204030204" pitchFamily="34" charset="0"/>
                <a:ea typeface="Calibri" panose="020F0502020204030204" pitchFamily="34" charset="0"/>
                <a:cs typeface="Times New Roman" panose="02020603050405020304" pitchFamily="18" charset="0"/>
              </a:rPr>
              <a:t>Urgency of UN Intervention in Mediterranean region</a:t>
            </a:r>
            <a:endParaRPr lang="en-US" sz="2800" b="1" dirty="0">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2800" b="1" dirty="0">
                <a:effectLst/>
                <a:latin typeface="Calibri" panose="020F0502020204030204" pitchFamily="34" charset="0"/>
                <a:ea typeface="Calibri" panose="020F0502020204030204" pitchFamily="34" charset="0"/>
                <a:cs typeface="Times New Roman" panose="02020603050405020304" pitchFamily="18" charset="0"/>
              </a:rPr>
              <a:t>Increase Security and Awareness</a:t>
            </a:r>
            <a:endParaRPr lang="en-US" sz="2800" dirty="0"/>
          </a:p>
        </p:txBody>
      </p:sp>
    </p:spTree>
    <p:extLst>
      <p:ext uri="{BB962C8B-B14F-4D97-AF65-F5344CB8AC3E}">
        <p14:creationId xmlns:p14="http://schemas.microsoft.com/office/powerpoint/2010/main" val="187770847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2245F9-7A90-62AB-AD37-76D4845C3EFC}"/>
              </a:ext>
            </a:extLst>
          </p:cNvPr>
          <p:cNvSpPr txBox="1"/>
          <p:nvPr/>
        </p:nvSpPr>
        <p:spPr>
          <a:xfrm>
            <a:off x="816722" y="280086"/>
            <a:ext cx="7105135" cy="646331"/>
          </a:xfrm>
          <a:prstGeom prst="rect">
            <a:avLst/>
          </a:prstGeom>
          <a:noFill/>
        </p:spPr>
        <p:txBody>
          <a:bodyPr wrap="square" rtlCol="0">
            <a:sp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Conclusions</a:t>
            </a:r>
          </a:p>
        </p:txBody>
      </p:sp>
      <p:sp>
        <p:nvSpPr>
          <p:cNvPr id="4" name="TextBox 3">
            <a:extLst>
              <a:ext uri="{FF2B5EF4-FFF2-40B4-BE49-F238E27FC236}">
                <a16:creationId xmlns:a16="http://schemas.microsoft.com/office/drawing/2014/main" id="{BD3389FD-50CD-D4D9-7A0D-168BBF3B789D}"/>
              </a:ext>
            </a:extLst>
          </p:cNvPr>
          <p:cNvSpPr txBox="1"/>
          <p:nvPr/>
        </p:nvSpPr>
        <p:spPr>
          <a:xfrm>
            <a:off x="707572" y="1074080"/>
            <a:ext cx="11092542" cy="4401205"/>
          </a:xfrm>
          <a:prstGeom prst="rect">
            <a:avLst/>
          </a:prstGeom>
          <a:noFill/>
        </p:spPr>
        <p:txBody>
          <a:bodyPr wrap="square">
            <a:spAutoFit/>
          </a:bodyPr>
          <a:lstStyle/>
          <a:p>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kern="100" dirty="0">
                <a:effectLst/>
                <a:latin typeface="Calibri" panose="020F0502020204030204" pitchFamily="34" charset="0"/>
                <a:ea typeface="Calibri" panose="020F0502020204030204" pitchFamily="34" charset="0"/>
                <a:cs typeface="Calibri" panose="020F0502020204030204" pitchFamily="34" charset="0"/>
              </a:rPr>
              <a:t>This paper thoroughly examines migration across regions using extensive data cleaning and analysis, revealing critical trends and insights. The addition of the "Survival Rate" indicator expands our understanding beyond typical quantitative measures. This statistic provides unique insights into the human factors and implications of migration by comparing survivors to total migrants. The findings, enhanced by this new metric, give a solid foundation for informed decision-making, policy formulation, and international collaboration to solve the complexities of migration concerns. The study emphasizes the continual significance of improving analytical tools to gain a better knowledge of migration patterns.</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738231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916</TotalTime>
  <Words>786</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Calibri</vt:lpstr>
      <vt:lpstr>Rockwell</vt:lpstr>
      <vt:lpstr>Times New Roman</vt:lpstr>
      <vt:lpstr>Damask</vt:lpstr>
      <vt:lpstr>PowerPoint Presentation</vt:lpstr>
      <vt:lpstr>PowerPoint Presentation</vt:lpstr>
      <vt:lpstr>PowerPoint Presentation</vt:lpstr>
      <vt:lpstr>PowerPoint Presentation</vt:lpstr>
      <vt:lpstr>ANALYSIS</vt:lpstr>
      <vt:lpstr>PowerPoint Presentation</vt:lpstr>
      <vt:lpstr>Here the focus is on which region has greater number of deaths and what are the causes for death. this analysis will mainly help us to keep the UN informed of the steps that are needed to be taken.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Talluri, Maithili</dc:creator>
  <cp:lastModifiedBy>Basheerulla Shaik</cp:lastModifiedBy>
  <cp:revision>8</cp:revision>
  <dcterms:created xsi:type="dcterms:W3CDTF">2023-11-30T03:53:29Z</dcterms:created>
  <dcterms:modified xsi:type="dcterms:W3CDTF">2024-08-20T16:39:57Z</dcterms:modified>
</cp:coreProperties>
</file>