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70" r:id="rId3"/>
    <p:sldId id="264" r:id="rId4"/>
    <p:sldId id="266" r:id="rId5"/>
    <p:sldId id="269" r:id="rId6"/>
    <p:sldId id="268" r:id="rId7"/>
    <p:sldId id="259" r:id="rId8"/>
    <p:sldId id="260" r:id="rId9"/>
    <p:sldId id="262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come" initials="w" lastIdx="1" clrIdx="0">
    <p:extLst>
      <p:ext uri="{19B8F6BF-5375-455C-9EA6-DF929625EA0E}">
        <p15:presenceInfo xmlns:p15="http://schemas.microsoft.com/office/powerpoint/2012/main" userId="welc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95655-AFBD-4C4C-8307-55A57788657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D020B-BD2A-415C-8F4B-CF2382C25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4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4236-FD91-468C-982E-335754185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2F86F-396A-464B-A879-0D4B26AF6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A217-66DD-4946-9479-47CD74BA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A69E1-57B0-4E04-9471-9ECAB7E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C658-C507-48F7-81E5-C70BBD38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9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421B-A390-431B-85B9-7365EEF8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462EA-C049-4449-9D6B-57531430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06ED-5C26-4BA3-B1B6-58263B3D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F9CB-4B2B-4A9F-993D-1AE3BA8C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F5A7-A453-4EA7-8277-469EC303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1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66D13-CC38-429F-A30F-CF1A2D445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02A08-02E1-47BD-9CCC-FA4493CA4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FF83-8B99-4B39-8D3E-9C0AAD39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8E06-79AF-427D-9820-FD916696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175C-9162-4371-960B-2C1C1CA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D6BB-8A06-417B-8C76-B22854F1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F8F2-7BB4-4B9A-9311-F1B0A287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3FFE-38A3-41B2-B400-8632DBE7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26B5-6A12-4B3A-9902-1D5634D5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1BA55-9401-44A4-953E-885E9377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6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DB23-6CC7-4F56-ADC5-0237E956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1A4F-4118-439F-8AEB-D61E28CB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59DC-8C4A-4462-860A-B62CCC89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B0E5-AF0F-4D19-95BA-A63935BE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479A8-9984-4CB1-B78D-7657E6A8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F60E-BD04-45FE-A6DC-6B567E30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6D7F-1549-4487-8907-85A3DB2D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65E2E-57C6-46DB-8C0F-472DD127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CF7E3-CDAC-4A99-87AB-3C3F5C6D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14AF-4EA6-45C0-97D6-C9E69027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AA60-CC26-46FC-8977-A49A4230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CEB2-1D8C-4074-8B67-21D79D11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CA00-2C74-4E28-9B95-D33D9969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A370E-7A26-49E0-A65E-04104486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317FD-6E2D-43CF-A014-2645CF4C0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A592B-957B-428C-80A6-CA0452383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B5CC8-0FE7-4030-A0E8-F0157E71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01AB8-E1EC-4C38-99BC-4B66F1F0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A92D3-7BD7-43E0-8829-A83ADF34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73FE-1B94-4847-AAF8-D6864C67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2D467-EB81-4A56-AF93-3001A11B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60F4-0323-4BD0-BCDF-D516CD87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4CF6A-37C2-4C59-A08F-FE9C123F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1E4B5-B64E-40C1-A169-538782B4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DA93F-92BA-4DD3-8E5A-3C7EA137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AD315-103A-4533-BCB8-BF3AE474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50D1-AAD2-4E20-A3C4-EC4484BF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696D-C722-4364-B22D-3BC25CE9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68523-2315-4825-B07B-3B4D0770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22C13-3E66-4558-98A0-06601AEC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30A09-403C-4D57-B50D-DAD9496C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F905C-5AB1-4AD8-AB19-803BA788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4EB2-CC32-4FDB-AFF5-719BE92E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FA185-08CE-4567-9D80-B065787B6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8CE74-D77F-4AC7-ADD9-16A88984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46031-9B95-4A51-B156-F9596F26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C49C9-9079-44CE-BF5D-79B4613A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64999-C204-45E8-A0A7-6FD81719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6">
                <a:lumMod val="0"/>
                <a:lumOff val="100000"/>
              </a:schemeClr>
            </a:gs>
            <a:gs pos="81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B8E77-7070-4A93-A1AB-55988E90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FA74-CCDA-489E-907C-5AAE6E46E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DBD6-90EE-4440-A7BA-45581C573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8178-8013-4BCE-B25B-0E64F1F34A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A9806-0A3D-4BCF-B572-26A082F1A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62C0-4F90-47CA-8D9B-668AB2B8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879F-502B-4279-B3EC-759E89743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F3F569-DAFE-434D-ACF2-3B7E6642EBA4}"/>
              </a:ext>
            </a:extLst>
          </p:cNvPr>
          <p:cNvSpPr/>
          <p:nvPr/>
        </p:nvSpPr>
        <p:spPr>
          <a:xfrm>
            <a:off x="717452" y="576775"/>
            <a:ext cx="114745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6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60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6000" b="1" i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DIGITAL RISK MANAGEMENT </a:t>
            </a:r>
            <a:endParaRPr lang="en-US" sz="6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A9BCDB-CA02-44D9-B00E-8CAECB93EBFE}"/>
              </a:ext>
            </a:extLst>
          </p:cNvPr>
          <p:cNvCxnSpPr>
            <a:cxnSpLocks/>
          </p:cNvCxnSpPr>
          <p:nvPr/>
        </p:nvCxnSpPr>
        <p:spPr>
          <a:xfrm>
            <a:off x="1012874" y="1294228"/>
            <a:ext cx="9819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192B9-B141-42A8-A6C7-F908A2DEBD80}"/>
              </a:ext>
            </a:extLst>
          </p:cNvPr>
          <p:cNvCxnSpPr/>
          <p:nvPr/>
        </p:nvCxnSpPr>
        <p:spPr>
          <a:xfrm>
            <a:off x="1012874" y="2771335"/>
            <a:ext cx="9988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27E7092-DD95-47E6-888E-CB3FDD1D87A1}"/>
              </a:ext>
            </a:extLst>
          </p:cNvPr>
          <p:cNvSpPr/>
          <p:nvPr/>
        </p:nvSpPr>
        <p:spPr>
          <a:xfrm>
            <a:off x="3323698" y="2936557"/>
            <a:ext cx="44534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IN" sz="2600" b="1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ARUN KUMAR BASHETTY</a:t>
            </a:r>
            <a:endParaRPr lang="en-US" sz="26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64AED-D183-43CF-8D38-3E258D7A9CA9}"/>
              </a:ext>
            </a:extLst>
          </p:cNvPr>
          <p:cNvSpPr/>
          <p:nvPr/>
        </p:nvSpPr>
        <p:spPr>
          <a:xfrm>
            <a:off x="3713871" y="5257562"/>
            <a:ext cx="67032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</a:rPr>
              <a:t>                        APRIL, 2018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</a:rPr>
              <a:t>                             EPITA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</a:rPr>
              <a:t>MSC COMPUTER SECURITY 2018 – 2019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</a:rPr>
              <a:t>arunkumarbashetty4@gmail.com   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E6C3-C12A-4742-B61F-9E5B2E8F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71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                        RISK MITIGATION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104F5-38CB-4667-BD8D-87813498C096}"/>
              </a:ext>
            </a:extLst>
          </p:cNvPr>
          <p:cNvSpPr/>
          <p:nvPr/>
        </p:nvSpPr>
        <p:spPr>
          <a:xfrm>
            <a:off x="295421" y="1378634"/>
            <a:ext cx="11648049" cy="751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</a:rPr>
              <a:t>HS3: </a:t>
            </a:r>
            <a:r>
              <a:rPr lang="en-US" sz="2200" dirty="0"/>
              <a:t>As a Self-Employed International Hacker, I want to explore a Glitch in the way Flipr roles out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updates, in order to steal all data Information.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Mitigation</a:t>
            </a:r>
            <a:r>
              <a:rPr lang="en-US" sz="2200" dirty="0"/>
              <a:t>: Here the Probability of hacking is Medium and if It’s happen impact is high on application, So, to reduce impact and Probability, need to </a:t>
            </a:r>
            <a:r>
              <a:rPr lang="en-US" sz="2200" b="1" dirty="0"/>
              <a:t>Systematically use secure applications and protocols.</a:t>
            </a:r>
          </a:p>
          <a:p>
            <a:pPr>
              <a:lnSpc>
                <a:spcPct val="120000"/>
              </a:lnSpc>
            </a:pPr>
            <a:endParaRPr lang="en-US" sz="2200" b="1" dirty="0"/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</a:rPr>
              <a:t>HS4: </a:t>
            </a:r>
            <a:r>
              <a:rPr lang="en-US" sz="2200" dirty="0"/>
              <a:t>As a Non-Satisfied employee, I want to Hack Flipr OS data, In order to misuse the original data in Olympic games and shows wrong measurement's in application.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</a:rPr>
              <a:t>Mitigation</a:t>
            </a:r>
            <a:r>
              <a:rPr lang="en-US" sz="2200" dirty="0"/>
              <a:t>: Here the probability of Hacking OS Data is High and If it’s happen, Impact also High, to reduce this, </a:t>
            </a:r>
            <a:r>
              <a:rPr lang="en-US" sz="2200" b="1" dirty="0"/>
              <a:t>Limit the number of Internet access points</a:t>
            </a:r>
            <a:r>
              <a:rPr lang="en-US" sz="2200" dirty="0"/>
              <a:t> for the company to those that are strictly necessary.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830C9-C509-43B9-9938-218E81C43414}"/>
              </a:ext>
            </a:extLst>
          </p:cNvPr>
          <p:cNvSpPr/>
          <p:nvPr/>
        </p:nvSpPr>
        <p:spPr>
          <a:xfrm>
            <a:off x="8418509" y="6435597"/>
            <a:ext cx="293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DIGITAL RISK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9021F5-2A64-4FB6-818E-4204C481B9C9}"/>
              </a:ext>
            </a:extLst>
          </p:cNvPr>
          <p:cNvSpPr/>
          <p:nvPr/>
        </p:nvSpPr>
        <p:spPr>
          <a:xfrm>
            <a:off x="11353799" y="6427462"/>
            <a:ext cx="457200" cy="397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61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B9A33-ABAC-4952-82D6-D5F691231BEB}"/>
              </a:ext>
            </a:extLst>
          </p:cNvPr>
          <p:cNvSpPr/>
          <p:nvPr/>
        </p:nvSpPr>
        <p:spPr>
          <a:xfrm>
            <a:off x="381001" y="253218"/>
            <a:ext cx="11057207" cy="1035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HS6: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As a Hacker, I want to access customer credential information to leak, in order to ruin the service and company reputation.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Mitigation: </a:t>
            </a:r>
            <a:r>
              <a:rPr lang="en-US" sz="2000" dirty="0"/>
              <a:t>The probability of Above hacker story is High and It is happen Impact is Medium, to reduce the Probability and Impact main thing you have to do is ,</a:t>
            </a:r>
            <a:r>
              <a:rPr lang="en-US" sz="2000" b="1" dirty="0"/>
              <a:t>Implement a uniform level of security across the entire IT stock</a:t>
            </a:r>
            <a:r>
              <a:rPr lang="en-US" sz="2000" dirty="0"/>
              <a:t>.</a:t>
            </a:r>
          </a:p>
          <a:p>
            <a:r>
              <a:rPr lang="en-US" sz="2400" dirty="0"/>
              <a:t> 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HS7: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As a professional Hacker paid by the competitor, I want to Hack Flipr Online booking system, In order to change the Prices of Product to damage the Flipr reputation.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Mitigation: </a:t>
            </a:r>
            <a:r>
              <a:rPr lang="en-US" sz="2000" dirty="0"/>
              <a:t>To reduce the Impact and Probability, Use an </a:t>
            </a:r>
            <a:r>
              <a:rPr lang="en-US" sz="2000" b="1" dirty="0"/>
              <a:t>IT stock management tool</a:t>
            </a:r>
            <a:r>
              <a:rPr lang="en-US" sz="2000" dirty="0"/>
              <a:t> that enables the deployment of security policies and updates to machines.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HS8: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As a Hacker recruited by the opponent to Flipr, I want to hack the Flipr security data, in order to show the wrong measurement’s in application.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Mitigation: </a:t>
            </a:r>
            <a:r>
              <a:rPr lang="en-US" sz="2000" dirty="0"/>
              <a:t>The probability of hacking is High and If it’s happen impact is Low, to reduce this, you need to </a:t>
            </a:r>
            <a:r>
              <a:rPr lang="en-US" sz="2000" b="1" dirty="0"/>
              <a:t>Update all software components</a:t>
            </a:r>
            <a:r>
              <a:rPr lang="en-US" sz="2000" dirty="0"/>
              <a:t> and </a:t>
            </a:r>
            <a:r>
              <a:rPr lang="en-US" sz="2000" b="1" dirty="0"/>
              <a:t>keep upto-date on the vulnerabilities of these components </a:t>
            </a:r>
            <a:r>
              <a:rPr lang="en-US" sz="2000" dirty="0"/>
              <a:t>and their required updates.</a:t>
            </a: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0811A-AEA0-4306-AAB8-6B3F7A520139}"/>
              </a:ext>
            </a:extLst>
          </p:cNvPr>
          <p:cNvSpPr/>
          <p:nvPr/>
        </p:nvSpPr>
        <p:spPr>
          <a:xfrm>
            <a:off x="8722374" y="6456800"/>
            <a:ext cx="2631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/>
              <a:t>DIGITAL RISK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9C1F2-FCC8-4E00-9734-6ABB341547A0}"/>
              </a:ext>
            </a:extLst>
          </p:cNvPr>
          <p:cNvSpPr/>
          <p:nvPr/>
        </p:nvSpPr>
        <p:spPr>
          <a:xfrm>
            <a:off x="11353799" y="6427462"/>
            <a:ext cx="457200" cy="397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010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C98130-E99A-4264-95A9-A13BC4AF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10952"/>
              </p:ext>
            </p:extLst>
          </p:nvPr>
        </p:nvGraphicFramePr>
        <p:xfrm>
          <a:off x="2266806" y="2676628"/>
          <a:ext cx="4316874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6345">
                  <a:extLst>
                    <a:ext uri="{9D8B030D-6E8A-4147-A177-3AD203B41FA5}">
                      <a16:colId xmlns:a16="http://schemas.microsoft.com/office/drawing/2014/main" val="2403931657"/>
                    </a:ext>
                  </a:extLst>
                </a:gridCol>
                <a:gridCol w="1584959">
                  <a:extLst>
                    <a:ext uri="{9D8B030D-6E8A-4147-A177-3AD203B41FA5}">
                      <a16:colId xmlns:a16="http://schemas.microsoft.com/office/drawing/2014/main" val="3477710360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val="3831419214"/>
                    </a:ext>
                  </a:extLst>
                </a:gridCol>
              </a:tblGrid>
              <a:tr h="808835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          HS1</a:t>
                      </a:r>
                    </a:p>
                    <a:p>
                      <a:r>
                        <a:rPr lang="en-US" b="1" dirty="0"/>
                        <a:t>          HS4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        </a:t>
                      </a:r>
                      <a:r>
                        <a:rPr lang="en-US" b="1" dirty="0"/>
                        <a:t>       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FF000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          </a:t>
                      </a:r>
                      <a:endParaRPr lang="en-US" b="1" dirty="0"/>
                    </a:p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97189"/>
                  </a:ext>
                </a:extLst>
              </a:tr>
              <a:tr h="808835">
                <a:tc>
                  <a:txBody>
                    <a:bodyPr/>
                    <a:lstStyle/>
                    <a:p>
                      <a:r>
                        <a:rPr lang="en-US" b="1" dirty="0"/>
                        <a:t>          HS3</a:t>
                      </a:r>
                    </a:p>
                    <a:p>
                      <a:r>
                        <a:rPr lang="en-US" b="1" dirty="0"/>
                        <a:t>          HS5</a:t>
                      </a:r>
                    </a:p>
                    <a:p>
                      <a:r>
                        <a:rPr lang="en-US" b="1" dirty="0"/>
                        <a:t>          HS7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                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           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497489"/>
                  </a:ext>
                </a:extLst>
              </a:tr>
              <a:tr h="808835">
                <a:tc>
                  <a:txBody>
                    <a:bodyPr/>
                    <a:lstStyle/>
                    <a:p>
                      <a:r>
                        <a:rPr lang="en-US" b="1" dirty="0"/>
                        <a:t>       </a:t>
                      </a:r>
                    </a:p>
                    <a:p>
                      <a:r>
                        <a:rPr lang="en-US" b="1" dirty="0"/>
                        <a:t>           HS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HS2</a:t>
                      </a:r>
                    </a:p>
                    <a:p>
                      <a:r>
                        <a:rPr lang="en-US" b="1" dirty="0"/>
                        <a:t>            HS8</a:t>
                      </a:r>
                    </a:p>
                    <a:p>
                      <a:r>
                        <a:rPr lang="en-US" b="1" dirty="0"/>
                        <a:t>            HS6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</a:t>
                      </a:r>
                    </a:p>
                    <a:p>
                      <a:r>
                        <a:rPr lang="en-US" b="1" dirty="0"/>
                        <a:t>            </a:t>
                      </a:r>
                    </a:p>
                    <a:p>
                      <a:r>
                        <a:rPr lang="en-US" b="1" dirty="0"/>
                        <a:t>            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180051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6D8385BA-1D7C-4484-9AB0-481884CA9392}"/>
              </a:ext>
            </a:extLst>
          </p:cNvPr>
          <p:cNvSpPr/>
          <p:nvPr/>
        </p:nvSpPr>
        <p:spPr>
          <a:xfrm flipV="1">
            <a:off x="1545318" y="5420882"/>
            <a:ext cx="56854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AC583DDE-5E8A-46F0-A08E-A8A47E4B774D}"/>
              </a:ext>
            </a:extLst>
          </p:cNvPr>
          <p:cNvSpPr/>
          <p:nvPr/>
        </p:nvSpPr>
        <p:spPr>
          <a:xfrm>
            <a:off x="2147372" y="1709712"/>
            <a:ext cx="128307" cy="43364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38CD4-12FB-4C88-8320-44224BE15B00}"/>
              </a:ext>
            </a:extLst>
          </p:cNvPr>
          <p:cNvSpPr/>
          <p:nvPr/>
        </p:nvSpPr>
        <p:spPr>
          <a:xfrm>
            <a:off x="6676898" y="5568376"/>
            <a:ext cx="1522711" cy="40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F3EB8-17E9-4F6C-9C3C-75C916187150}"/>
              </a:ext>
            </a:extLst>
          </p:cNvPr>
          <p:cNvSpPr/>
          <p:nvPr/>
        </p:nvSpPr>
        <p:spPr>
          <a:xfrm>
            <a:off x="1231188" y="1641877"/>
            <a:ext cx="928909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65ADD-605F-4E91-BC14-366D453C7290}"/>
              </a:ext>
            </a:extLst>
          </p:cNvPr>
          <p:cNvSpPr/>
          <p:nvPr/>
        </p:nvSpPr>
        <p:spPr>
          <a:xfrm>
            <a:off x="2736271" y="5416446"/>
            <a:ext cx="64107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B10E9C-99AE-4D24-9DFA-F94EE2358E30}"/>
              </a:ext>
            </a:extLst>
          </p:cNvPr>
          <p:cNvSpPr/>
          <p:nvPr/>
        </p:nvSpPr>
        <p:spPr>
          <a:xfrm>
            <a:off x="1519024" y="4823964"/>
            <a:ext cx="64107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4DEFD-922E-43CB-9D1F-7CF2108D679F}"/>
              </a:ext>
            </a:extLst>
          </p:cNvPr>
          <p:cNvSpPr/>
          <p:nvPr/>
        </p:nvSpPr>
        <p:spPr>
          <a:xfrm>
            <a:off x="4139574" y="5364245"/>
            <a:ext cx="105830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1FFCC-0FB2-4749-9327-4E3D22D6F493}"/>
              </a:ext>
            </a:extLst>
          </p:cNvPr>
          <p:cNvSpPr/>
          <p:nvPr/>
        </p:nvSpPr>
        <p:spPr>
          <a:xfrm>
            <a:off x="1130136" y="3783400"/>
            <a:ext cx="105830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81884-0AE6-4AE7-9B82-386E914745E5}"/>
              </a:ext>
            </a:extLst>
          </p:cNvPr>
          <p:cNvSpPr/>
          <p:nvPr/>
        </p:nvSpPr>
        <p:spPr>
          <a:xfrm>
            <a:off x="5575233" y="5466601"/>
            <a:ext cx="68480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AA3C3C-3DBF-446C-A675-672B9F492229}"/>
              </a:ext>
            </a:extLst>
          </p:cNvPr>
          <p:cNvSpPr/>
          <p:nvPr/>
        </p:nvSpPr>
        <p:spPr>
          <a:xfrm>
            <a:off x="1316885" y="2938915"/>
            <a:ext cx="68480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D68D2D-5FDC-4589-BD79-4F57B009ECC9}"/>
              </a:ext>
            </a:extLst>
          </p:cNvPr>
          <p:cNvSpPr/>
          <p:nvPr/>
        </p:nvSpPr>
        <p:spPr>
          <a:xfrm>
            <a:off x="11387623" y="6356438"/>
            <a:ext cx="415171" cy="501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4A77D-F6B9-42F5-9511-0DB654D3188D}"/>
              </a:ext>
            </a:extLst>
          </p:cNvPr>
          <p:cNvSpPr/>
          <p:nvPr/>
        </p:nvSpPr>
        <p:spPr>
          <a:xfrm>
            <a:off x="8452331" y="6518730"/>
            <a:ext cx="2935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DIGITAL RISK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73EC12-5C5E-4024-99DD-9CE517FA9AEC}"/>
              </a:ext>
            </a:extLst>
          </p:cNvPr>
          <p:cNvSpPr/>
          <p:nvPr/>
        </p:nvSpPr>
        <p:spPr>
          <a:xfrm>
            <a:off x="706748" y="509923"/>
            <a:ext cx="5685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After Mitigation, the graph will show like </a:t>
            </a:r>
          </a:p>
        </p:txBody>
      </p:sp>
      <p:pic>
        <p:nvPicPr>
          <p:cNvPr id="18" name="Graphic 17" descr="Arrow: Rotate right">
            <a:extLst>
              <a:ext uri="{FF2B5EF4-FFF2-40B4-BE49-F238E27FC236}">
                <a16:creationId xmlns:a16="http://schemas.microsoft.com/office/drawing/2014/main" id="{4912F9FA-5857-4293-A6C0-111993587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78489">
            <a:off x="5627613" y="5420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4DF340-8D7A-4334-B44A-88E5020E39F3}"/>
              </a:ext>
            </a:extLst>
          </p:cNvPr>
          <p:cNvSpPr/>
          <p:nvPr/>
        </p:nvSpPr>
        <p:spPr>
          <a:xfrm>
            <a:off x="5371950" y="389683"/>
            <a:ext cx="187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Table Of 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73410F-EF1E-4699-8966-9E282A0EDEDE}"/>
              </a:ext>
            </a:extLst>
          </p:cNvPr>
          <p:cNvSpPr/>
          <p:nvPr/>
        </p:nvSpPr>
        <p:spPr>
          <a:xfrm>
            <a:off x="1172088" y="1839127"/>
            <a:ext cx="488563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of RISK in My Mother Tongue(TELUGU</a:t>
            </a:r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3E0CF-0D0C-4392-8109-F2CFC48368A2}"/>
              </a:ext>
            </a:extLst>
          </p:cNvPr>
          <p:cNvSpPr/>
          <p:nvPr/>
        </p:nvSpPr>
        <p:spPr>
          <a:xfrm>
            <a:off x="1138864" y="2442166"/>
            <a:ext cx="4572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Use case Summary and Assumptions for FLIPR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2A341-A74B-45D3-B7AC-7B300F4FB4E1}"/>
              </a:ext>
            </a:extLst>
          </p:cNvPr>
          <p:cNvSpPr/>
          <p:nvPr/>
        </p:nvSpPr>
        <p:spPr>
          <a:xfrm>
            <a:off x="1180735" y="3117517"/>
            <a:ext cx="24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BPMN Diagram for Flipr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328F3-DC95-47A0-9740-622653405E68}"/>
              </a:ext>
            </a:extLst>
          </p:cNvPr>
          <p:cNvSpPr/>
          <p:nvPr/>
        </p:nvSpPr>
        <p:spPr>
          <a:xfrm>
            <a:off x="1258480" y="3780125"/>
            <a:ext cx="2296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Cartography Of Actors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577B97-5837-4AF6-A3A2-C45CB251F176}"/>
              </a:ext>
            </a:extLst>
          </p:cNvPr>
          <p:cNvSpPr/>
          <p:nvPr/>
        </p:nvSpPr>
        <p:spPr>
          <a:xfrm>
            <a:off x="1258480" y="4520515"/>
            <a:ext cx="2290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Hack Stories For FLIPR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83A65-16BD-4494-B61C-7A0A65870DF9}"/>
              </a:ext>
            </a:extLst>
          </p:cNvPr>
          <p:cNvSpPr/>
          <p:nvPr/>
        </p:nvSpPr>
        <p:spPr>
          <a:xfrm>
            <a:off x="-802673" y="5051122"/>
            <a:ext cx="5936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Risk Assessment</a:t>
            </a:r>
          </a:p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5A59ED-A550-4833-A3F3-B7DA892F0B62}"/>
              </a:ext>
            </a:extLst>
          </p:cNvPr>
          <p:cNvSpPr/>
          <p:nvPr/>
        </p:nvSpPr>
        <p:spPr>
          <a:xfrm>
            <a:off x="376971" y="10853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u="sng" dirty="0">
                <a:solidFill>
                  <a:srgbClr val="FF0000"/>
                </a:solidFill>
              </a:rPr>
              <a:t>Title Of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961E8-DB7F-4247-A5EC-82B0D1FDF12F}"/>
              </a:ext>
            </a:extLst>
          </p:cNvPr>
          <p:cNvSpPr/>
          <p:nvPr/>
        </p:nvSpPr>
        <p:spPr>
          <a:xfrm>
            <a:off x="7918887" y="1312851"/>
            <a:ext cx="1564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Page Numbers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476BE-7914-49C8-BDEE-B0356EFDF5B4}"/>
              </a:ext>
            </a:extLst>
          </p:cNvPr>
          <p:cNvSpPr/>
          <p:nvPr/>
        </p:nvSpPr>
        <p:spPr>
          <a:xfrm>
            <a:off x="8550374" y="1861954"/>
            <a:ext cx="27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F27FF5-AE4A-495C-BEC6-74821C98E7DB}"/>
              </a:ext>
            </a:extLst>
          </p:cNvPr>
          <p:cNvSpPr/>
          <p:nvPr/>
        </p:nvSpPr>
        <p:spPr>
          <a:xfrm>
            <a:off x="8534587" y="23753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2EB1F-E038-4D38-8D8C-4ED0DA2635C9}"/>
              </a:ext>
            </a:extLst>
          </p:cNvPr>
          <p:cNvSpPr/>
          <p:nvPr/>
        </p:nvSpPr>
        <p:spPr>
          <a:xfrm>
            <a:off x="8523870" y="30763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B9120-825C-4828-B525-B3456BD9C00B}"/>
              </a:ext>
            </a:extLst>
          </p:cNvPr>
          <p:cNvSpPr/>
          <p:nvPr/>
        </p:nvSpPr>
        <p:spPr>
          <a:xfrm>
            <a:off x="8550374" y="36922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FA840-6A2F-4B74-ABAF-58281EDA2E0D}"/>
              </a:ext>
            </a:extLst>
          </p:cNvPr>
          <p:cNvSpPr/>
          <p:nvPr/>
        </p:nvSpPr>
        <p:spPr>
          <a:xfrm>
            <a:off x="8321145" y="442109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5, 6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A9A694-CECF-45FF-BE5F-A4580F559C22}"/>
              </a:ext>
            </a:extLst>
          </p:cNvPr>
          <p:cNvSpPr/>
          <p:nvPr/>
        </p:nvSpPr>
        <p:spPr>
          <a:xfrm>
            <a:off x="8550374" y="50828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BFEC9-6861-4107-BE24-5ED32E7C58B1}"/>
              </a:ext>
            </a:extLst>
          </p:cNvPr>
          <p:cNvSpPr/>
          <p:nvPr/>
        </p:nvSpPr>
        <p:spPr>
          <a:xfrm>
            <a:off x="1264318" y="5713553"/>
            <a:ext cx="1749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RISK Mitigations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DF3D3D-D4CC-47F4-9857-F05184AB4893}"/>
              </a:ext>
            </a:extLst>
          </p:cNvPr>
          <p:cNvSpPr/>
          <p:nvPr/>
        </p:nvSpPr>
        <p:spPr>
          <a:xfrm>
            <a:off x="8507050" y="5713553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8,9</a:t>
            </a:r>
          </a:p>
        </p:txBody>
      </p:sp>
    </p:spTree>
    <p:extLst>
      <p:ext uri="{BB962C8B-B14F-4D97-AF65-F5344CB8AC3E}">
        <p14:creationId xmlns:p14="http://schemas.microsoft.com/office/powerpoint/2010/main" val="127475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8E400C-17AF-4A0D-B596-0EE05CF0565E}"/>
              </a:ext>
            </a:extLst>
          </p:cNvPr>
          <p:cNvSpPr/>
          <p:nvPr/>
        </p:nvSpPr>
        <p:spPr>
          <a:xfrm>
            <a:off x="675249" y="2644726"/>
            <a:ext cx="10522633" cy="238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risk is constituted whenever a threat is able to access an asset by exploring a vulnerability and circumventing existing security measures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e-IN" sz="2200" b="1" dirty="0">
                <a:solidFill>
                  <a:srgbClr val="FF0000"/>
                </a:solidFill>
                <a:latin typeface="inherit"/>
                <a:ea typeface="Times New Roman" panose="02020603050405020304" pitchFamily="18" charset="0"/>
              </a:rPr>
              <a:t>ముప్పును అన్వేషించడం మరియు ఇప్పటికే ఉన్న భద్రతా చర్యలను తప్పించుకోవడం ద్వారా ఒక ఆస్తిని యాక్సెస్ చేయగలగడం వలన ప్రమాదం ఏర్పడుతుంది</a:t>
            </a:r>
            <a:endParaRPr lang="en-US" sz="2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9E468C-AAF8-482C-8407-075EDCC89CAF}"/>
              </a:ext>
            </a:extLst>
          </p:cNvPr>
          <p:cNvSpPr/>
          <p:nvPr/>
        </p:nvSpPr>
        <p:spPr>
          <a:xfrm>
            <a:off x="2893256" y="1251065"/>
            <a:ext cx="6911926" cy="938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i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of RISK in My Mother Tongue(TELUGU)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B7F99-40C4-4E1C-8206-2D0DF6C53AF8}"/>
              </a:ext>
            </a:extLst>
          </p:cNvPr>
          <p:cNvSpPr/>
          <p:nvPr/>
        </p:nvSpPr>
        <p:spPr>
          <a:xfrm>
            <a:off x="11353799" y="6427462"/>
            <a:ext cx="457200" cy="397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80B951-1861-4509-9623-C95C28108E3E}"/>
              </a:ext>
            </a:extLst>
          </p:cNvPr>
          <p:cNvSpPr/>
          <p:nvPr/>
        </p:nvSpPr>
        <p:spPr>
          <a:xfrm>
            <a:off x="8452331" y="6518730"/>
            <a:ext cx="2935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DIGITAL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5114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64EB-3968-4DE1-A66D-FF59F2E6B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65052"/>
            <a:ext cx="11662117" cy="2387600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Use Case(FLIPR) Summary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B6BBE-D10B-470A-884A-9BC0C342F4A5}"/>
              </a:ext>
            </a:extLst>
          </p:cNvPr>
          <p:cNvSpPr/>
          <p:nvPr/>
        </p:nvSpPr>
        <p:spPr>
          <a:xfrm>
            <a:off x="834172" y="1787970"/>
            <a:ext cx="10255348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222222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FLIPR</a:t>
            </a:r>
            <a:r>
              <a:rPr lang="en-US" sz="2000" dirty="0">
                <a:solidFill>
                  <a:srgbClr val="222222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incorporates an integrated design, including low-level optical detection, precise temperature control, and precise fluid handling, all in one package.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E1870-E773-4A18-A819-B87BA4B298C1}"/>
              </a:ext>
            </a:extLst>
          </p:cNvPr>
          <p:cNvSpPr/>
          <p:nvPr/>
        </p:nvSpPr>
        <p:spPr>
          <a:xfrm>
            <a:off x="738247" y="2718192"/>
            <a:ext cx="9762979" cy="90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Flipr performs for you in real time the analyzes and </a:t>
            </a:r>
            <a:r>
              <a:rPr lang="en-US" sz="2000" dirty="0">
                <a:solidFill>
                  <a:srgbClr val="222222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tells you how to ac on your pool.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C572C-CA42-418E-B392-BD1389C04569}"/>
              </a:ext>
            </a:extLst>
          </p:cNvPr>
          <p:cNvSpPr/>
          <p:nvPr/>
        </p:nvSpPr>
        <p:spPr>
          <a:xfrm>
            <a:off x="848243" y="3396837"/>
            <a:ext cx="6609695" cy="423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222222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Flipr used </a:t>
            </a:r>
            <a:r>
              <a:rPr lang="en-US" sz="2000" b="1" dirty="0">
                <a:solidFill>
                  <a:srgbClr val="222222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SIGFOX Network </a:t>
            </a:r>
            <a:r>
              <a:rPr lang="en-US" sz="2000" dirty="0">
                <a:solidFill>
                  <a:srgbClr val="222222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send data to Smart Phones.</a:t>
            </a:r>
            <a:r>
              <a:rPr lang="en-US" sz="2000" dirty="0">
                <a:solidFill>
                  <a:srgbClr val="626262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B8AB6-84B3-4C93-8D30-70B681B69ADF}"/>
              </a:ext>
            </a:extLst>
          </p:cNvPr>
          <p:cNvSpPr/>
          <p:nvPr/>
        </p:nvSpPr>
        <p:spPr>
          <a:xfrm>
            <a:off x="848243" y="3517887"/>
            <a:ext cx="9762979" cy="125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222222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Flipr does the water analysis for you and warns you when action is needed. You will then receive a notification on your smartphone.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Right Pointing Backhand Index ">
            <a:extLst>
              <a:ext uri="{FF2B5EF4-FFF2-40B4-BE49-F238E27FC236}">
                <a16:creationId xmlns:a16="http://schemas.microsoft.com/office/drawing/2014/main" id="{73EFDCA4-EC37-44E9-8163-738C62EA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782" y="330592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0D9162-AB5E-4D96-A4D9-9F4FFB3F1FF9}"/>
              </a:ext>
            </a:extLst>
          </p:cNvPr>
          <p:cNvSpPr/>
          <p:nvPr/>
        </p:nvSpPr>
        <p:spPr>
          <a:xfrm>
            <a:off x="11353799" y="6427462"/>
            <a:ext cx="457200" cy="397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62CFF-40BC-40FD-8BFF-849D610B15E0}"/>
              </a:ext>
            </a:extLst>
          </p:cNvPr>
          <p:cNvSpPr/>
          <p:nvPr/>
        </p:nvSpPr>
        <p:spPr>
          <a:xfrm>
            <a:off x="8452331" y="6518730"/>
            <a:ext cx="2935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DIGITAL RISK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6715C4-F977-4276-AFD1-35896553B280}"/>
              </a:ext>
            </a:extLst>
          </p:cNvPr>
          <p:cNvSpPr/>
          <p:nvPr/>
        </p:nvSpPr>
        <p:spPr>
          <a:xfrm>
            <a:off x="878335" y="4898577"/>
            <a:ext cx="9622891" cy="777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222222"/>
                </a:solidFill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By  using of Flipr, you can control your pH, your disinfectant (chlorine or bromine), the temperatures with their evolutions, as well as the current and future weather.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5A3CB140-B767-44F1-A154-3B0DDC0F4227}"/>
              </a:ext>
            </a:extLst>
          </p:cNvPr>
          <p:cNvSpPr/>
          <p:nvPr/>
        </p:nvSpPr>
        <p:spPr>
          <a:xfrm>
            <a:off x="5035826" y="2385391"/>
            <a:ext cx="1868557" cy="181554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ADFDEC88-3949-4225-9751-21E12159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61" y="2613430"/>
            <a:ext cx="760718" cy="139074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693670-C6E2-479D-B2E9-DE03EE0D1F5A}"/>
              </a:ext>
            </a:extLst>
          </p:cNvPr>
          <p:cNvCxnSpPr>
            <a:stCxn id="2" idx="7"/>
          </p:cNvCxnSpPr>
          <p:nvPr/>
        </p:nvCxnSpPr>
        <p:spPr>
          <a:xfrm flipV="1">
            <a:off x="6630739" y="1868556"/>
            <a:ext cx="962757" cy="7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A94567-EED9-419F-A5EC-38058E0CF5BD}"/>
              </a:ext>
            </a:extLst>
          </p:cNvPr>
          <p:cNvCxnSpPr>
            <a:stCxn id="2" idx="6"/>
          </p:cNvCxnSpPr>
          <p:nvPr/>
        </p:nvCxnSpPr>
        <p:spPr>
          <a:xfrm flipV="1">
            <a:off x="6904383" y="3180522"/>
            <a:ext cx="1020417" cy="11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ADFC78-C9E6-4173-B473-B8827ED22B13}"/>
              </a:ext>
            </a:extLst>
          </p:cNvPr>
          <p:cNvCxnSpPr>
            <a:stCxn id="2" idx="5"/>
          </p:cNvCxnSpPr>
          <p:nvPr/>
        </p:nvCxnSpPr>
        <p:spPr>
          <a:xfrm>
            <a:off x="6630739" y="3935058"/>
            <a:ext cx="808284" cy="68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2F2EBD-866D-470F-86EC-891224634C13}"/>
              </a:ext>
            </a:extLst>
          </p:cNvPr>
          <p:cNvCxnSpPr>
            <a:cxnSpLocks/>
          </p:cNvCxnSpPr>
          <p:nvPr/>
        </p:nvCxnSpPr>
        <p:spPr>
          <a:xfrm flipH="1">
            <a:off x="5528355" y="4200939"/>
            <a:ext cx="228696" cy="9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1E7E6E-6F61-43BF-ABD9-A8F6CEA9BDB8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5950825" y="1192695"/>
            <a:ext cx="19280" cy="119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B88315-2289-4DED-859A-AF49EF4C6597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4346713" y="2067339"/>
            <a:ext cx="962757" cy="58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091F1C-452E-4627-BA4C-50CD827DC0DF}"/>
              </a:ext>
            </a:extLst>
          </p:cNvPr>
          <p:cNvCxnSpPr>
            <a:stCxn id="2" idx="2"/>
          </p:cNvCxnSpPr>
          <p:nvPr/>
        </p:nvCxnSpPr>
        <p:spPr>
          <a:xfrm flipH="1">
            <a:off x="4015409" y="3293165"/>
            <a:ext cx="1020417" cy="1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AB5492-ACFF-4BED-92D3-455736F3B1F8}"/>
              </a:ext>
            </a:extLst>
          </p:cNvPr>
          <p:cNvSpPr/>
          <p:nvPr/>
        </p:nvSpPr>
        <p:spPr>
          <a:xfrm>
            <a:off x="7533085" y="1683890"/>
            <a:ext cx="759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8A0F7D-C3AE-4867-A869-630C3FD0A48E}"/>
              </a:ext>
            </a:extLst>
          </p:cNvPr>
          <p:cNvSpPr/>
          <p:nvPr/>
        </p:nvSpPr>
        <p:spPr>
          <a:xfrm>
            <a:off x="4015409" y="546992"/>
            <a:ext cx="2769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Internet Service</a:t>
            </a:r>
          </a:p>
          <a:p>
            <a:pPr algn="ctr"/>
            <a:r>
              <a:rPr lang="en-US" b="1" dirty="0"/>
              <a:t> Provider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DC93FA-D1AC-4975-9E90-1C34C54CFEDF}"/>
              </a:ext>
            </a:extLst>
          </p:cNvPr>
          <p:cNvSpPr/>
          <p:nvPr/>
        </p:nvSpPr>
        <p:spPr>
          <a:xfrm>
            <a:off x="7374837" y="4526481"/>
            <a:ext cx="2459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AWS (Ex:Telecom, Free)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71B9AD-9DCB-408C-B1AF-258F1AAB71D2}"/>
              </a:ext>
            </a:extLst>
          </p:cNvPr>
          <p:cNvSpPr/>
          <p:nvPr/>
        </p:nvSpPr>
        <p:spPr>
          <a:xfrm>
            <a:off x="5545367" y="5022606"/>
            <a:ext cx="13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GoFlipr.com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22B9E1-402D-4EF9-AC56-6172B29E1078}"/>
              </a:ext>
            </a:extLst>
          </p:cNvPr>
          <p:cNvSpPr/>
          <p:nvPr/>
        </p:nvSpPr>
        <p:spPr>
          <a:xfrm>
            <a:off x="2298435" y="3444728"/>
            <a:ext cx="1945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“ Sigfox Network “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97E29C-D461-4067-93E2-FA4B490C4285}"/>
              </a:ext>
            </a:extLst>
          </p:cNvPr>
          <p:cNvSpPr/>
          <p:nvPr/>
        </p:nvSpPr>
        <p:spPr>
          <a:xfrm>
            <a:off x="2992297" y="1672340"/>
            <a:ext cx="145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 Daddy.Inc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1537D6-4FC4-4F5B-A019-BB463A3F01FD}"/>
              </a:ext>
            </a:extLst>
          </p:cNvPr>
          <p:cNvSpPr/>
          <p:nvPr/>
        </p:nvSpPr>
        <p:spPr>
          <a:xfrm>
            <a:off x="8604458" y="6488668"/>
            <a:ext cx="293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DIGITAL RISK MANAGEMENT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A0C257-ED74-4393-A81B-4467363005E9}"/>
              </a:ext>
            </a:extLst>
          </p:cNvPr>
          <p:cNvSpPr/>
          <p:nvPr/>
        </p:nvSpPr>
        <p:spPr>
          <a:xfrm>
            <a:off x="11510350" y="6460770"/>
            <a:ext cx="457200" cy="397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BB9CAA-17E2-4541-8BD6-AD003E929D6C}"/>
              </a:ext>
            </a:extLst>
          </p:cNvPr>
          <p:cNvSpPr/>
          <p:nvPr/>
        </p:nvSpPr>
        <p:spPr>
          <a:xfrm flipH="1">
            <a:off x="7286197" y="3180522"/>
            <a:ext cx="3475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IOT(Internet Of Things)</a:t>
            </a:r>
          </a:p>
        </p:txBody>
      </p:sp>
    </p:spTree>
    <p:extLst>
      <p:ext uri="{BB962C8B-B14F-4D97-AF65-F5344CB8AC3E}">
        <p14:creationId xmlns:p14="http://schemas.microsoft.com/office/powerpoint/2010/main" val="342593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F2F1AD-F1F4-4578-95F4-86DB10954B1C}"/>
              </a:ext>
            </a:extLst>
          </p:cNvPr>
          <p:cNvCxnSpPr>
            <a:cxnSpLocks/>
          </p:cNvCxnSpPr>
          <p:nvPr/>
        </p:nvCxnSpPr>
        <p:spPr>
          <a:xfrm>
            <a:off x="644726" y="222189"/>
            <a:ext cx="85638" cy="6443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094E1-678F-4D92-95B0-E48AAF52C069}"/>
              </a:ext>
            </a:extLst>
          </p:cNvPr>
          <p:cNvCxnSpPr>
            <a:cxnSpLocks/>
          </p:cNvCxnSpPr>
          <p:nvPr/>
        </p:nvCxnSpPr>
        <p:spPr>
          <a:xfrm>
            <a:off x="89689" y="222189"/>
            <a:ext cx="119167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E7E1AC-06F8-4E2B-BAD5-D7AB619B1E66}"/>
              </a:ext>
            </a:extLst>
          </p:cNvPr>
          <p:cNvCxnSpPr>
            <a:cxnSpLocks/>
          </p:cNvCxnSpPr>
          <p:nvPr/>
        </p:nvCxnSpPr>
        <p:spPr>
          <a:xfrm flipV="1">
            <a:off x="57381" y="6626077"/>
            <a:ext cx="11949089" cy="39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0B8D4B-1886-442D-94FB-0AC8DF481D3C}"/>
              </a:ext>
            </a:extLst>
          </p:cNvPr>
          <p:cNvCxnSpPr>
            <a:cxnSpLocks/>
          </p:cNvCxnSpPr>
          <p:nvPr/>
        </p:nvCxnSpPr>
        <p:spPr>
          <a:xfrm>
            <a:off x="57381" y="1123338"/>
            <a:ext cx="11949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8FDF18-58E3-49EA-BCEA-C18EC7929790}"/>
              </a:ext>
            </a:extLst>
          </p:cNvPr>
          <p:cNvCxnSpPr>
            <a:cxnSpLocks/>
          </p:cNvCxnSpPr>
          <p:nvPr/>
        </p:nvCxnSpPr>
        <p:spPr>
          <a:xfrm>
            <a:off x="-43628" y="2530324"/>
            <a:ext cx="12050098" cy="66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1CBA19-ACDF-4EC9-AF19-AAB256413B7B}"/>
              </a:ext>
            </a:extLst>
          </p:cNvPr>
          <p:cNvCxnSpPr>
            <a:cxnSpLocks/>
          </p:cNvCxnSpPr>
          <p:nvPr/>
        </p:nvCxnSpPr>
        <p:spPr>
          <a:xfrm>
            <a:off x="93001" y="3724843"/>
            <a:ext cx="11903118" cy="118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3F0A06-04DD-4614-A2CD-54E3BB6403EE}"/>
              </a:ext>
            </a:extLst>
          </p:cNvPr>
          <p:cNvCxnSpPr>
            <a:cxnSpLocks/>
          </p:cNvCxnSpPr>
          <p:nvPr/>
        </p:nvCxnSpPr>
        <p:spPr>
          <a:xfrm>
            <a:off x="94471" y="4834413"/>
            <a:ext cx="11986492" cy="96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9A60D25-60AE-4BFC-AD83-7803A034B913}"/>
              </a:ext>
            </a:extLst>
          </p:cNvPr>
          <p:cNvSpPr/>
          <p:nvPr/>
        </p:nvSpPr>
        <p:spPr>
          <a:xfrm>
            <a:off x="870098" y="515968"/>
            <a:ext cx="1563755" cy="3511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0DF0C5-F85C-4500-AE82-2C758CC51F0A}"/>
              </a:ext>
            </a:extLst>
          </p:cNvPr>
          <p:cNvSpPr/>
          <p:nvPr/>
        </p:nvSpPr>
        <p:spPr>
          <a:xfrm rot="16200000">
            <a:off x="37345" y="595469"/>
            <a:ext cx="686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89C58B-4F8D-4AA5-B889-82758A34F79A}"/>
              </a:ext>
            </a:extLst>
          </p:cNvPr>
          <p:cNvSpPr/>
          <p:nvPr/>
        </p:nvSpPr>
        <p:spPr>
          <a:xfrm rot="16200000">
            <a:off x="-228671" y="5044133"/>
            <a:ext cx="1325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Application </a:t>
            </a:r>
          </a:p>
          <a:p>
            <a:pPr algn="ctr"/>
            <a:r>
              <a:rPr lang="en-US" b="1" dirty="0"/>
              <a:t>Store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A0A5E8-FAEA-492B-B1F6-C6E41F4CFD6C}"/>
              </a:ext>
            </a:extLst>
          </p:cNvPr>
          <p:cNvSpPr/>
          <p:nvPr/>
        </p:nvSpPr>
        <p:spPr>
          <a:xfrm>
            <a:off x="817004" y="4966468"/>
            <a:ext cx="1802296" cy="7675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Opens Application</a:t>
            </a:r>
          </a:p>
          <a:p>
            <a:pPr algn="ctr"/>
            <a:r>
              <a:rPr lang="en-US" b="1" dirty="0"/>
              <a:t> Store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87C5084-9E0E-488D-AC59-8C7E77CB1E48}"/>
              </a:ext>
            </a:extLst>
          </p:cNvPr>
          <p:cNvSpPr/>
          <p:nvPr/>
        </p:nvSpPr>
        <p:spPr>
          <a:xfrm>
            <a:off x="2036204" y="1385068"/>
            <a:ext cx="1762498" cy="8404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Phones Display No Internet Connection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4BFE9E-6689-424B-B28D-AF0ED019A073}"/>
              </a:ext>
            </a:extLst>
          </p:cNvPr>
          <p:cNvSpPr/>
          <p:nvPr/>
        </p:nvSpPr>
        <p:spPr>
          <a:xfrm>
            <a:off x="3199086" y="3981976"/>
            <a:ext cx="1656521" cy="66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Connected to Internet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062E2D-1E1C-4A7E-AD08-D620C1FA07FA}"/>
              </a:ext>
            </a:extLst>
          </p:cNvPr>
          <p:cNvCxnSpPr>
            <a:cxnSpLocks/>
          </p:cNvCxnSpPr>
          <p:nvPr/>
        </p:nvCxnSpPr>
        <p:spPr>
          <a:xfrm flipH="1">
            <a:off x="4202501" y="1813126"/>
            <a:ext cx="5164" cy="2168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642BEA-897D-48E4-99F2-6A036A8EDED8}"/>
              </a:ext>
            </a:extLst>
          </p:cNvPr>
          <p:cNvCxnSpPr>
            <a:endCxn id="38" idx="3"/>
          </p:cNvCxnSpPr>
          <p:nvPr/>
        </p:nvCxnSpPr>
        <p:spPr>
          <a:xfrm flipH="1">
            <a:off x="2619300" y="5350262"/>
            <a:ext cx="35780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DB980B8-B896-4F72-B96B-8AB9B8B4707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798702" y="1805306"/>
            <a:ext cx="423164" cy="7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E5009-BDAF-4E70-963F-40E8CC1BD436}"/>
              </a:ext>
            </a:extLst>
          </p:cNvPr>
          <p:cNvSpPr/>
          <p:nvPr/>
        </p:nvSpPr>
        <p:spPr>
          <a:xfrm>
            <a:off x="4317982" y="5122398"/>
            <a:ext cx="1709526" cy="767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FLIPR Application Download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7A41A2-206A-4841-BEF5-1C6DDA4BABAB}"/>
              </a:ext>
            </a:extLst>
          </p:cNvPr>
          <p:cNvCxnSpPr>
            <a:cxnSpLocks/>
          </p:cNvCxnSpPr>
          <p:nvPr/>
        </p:nvCxnSpPr>
        <p:spPr>
          <a:xfrm>
            <a:off x="5332352" y="4395187"/>
            <a:ext cx="9919" cy="727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951E315-DE53-4C48-8DE8-6D115B0B4C4B}"/>
              </a:ext>
            </a:extLst>
          </p:cNvPr>
          <p:cNvSpPr/>
          <p:nvPr/>
        </p:nvSpPr>
        <p:spPr>
          <a:xfrm>
            <a:off x="5160812" y="365860"/>
            <a:ext cx="1762539" cy="5224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Open Flipr Application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19B0912-FB69-45C0-BDCC-704E0A667418}"/>
              </a:ext>
            </a:extLst>
          </p:cNvPr>
          <p:cNvSpPr/>
          <p:nvPr/>
        </p:nvSpPr>
        <p:spPr>
          <a:xfrm rot="5400000" flipH="1" flipV="1">
            <a:off x="-1020849" y="1453439"/>
            <a:ext cx="2754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Android</a:t>
            </a:r>
            <a:r>
              <a:rPr lang="en-US" b="1" dirty="0"/>
              <a:t> (or)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Apple</a:t>
            </a:r>
            <a:r>
              <a:rPr lang="en-US" b="1" dirty="0"/>
              <a:t> Device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805E591-55BB-4176-93E4-3D5E41F431AD}"/>
              </a:ext>
            </a:extLst>
          </p:cNvPr>
          <p:cNvSpPr/>
          <p:nvPr/>
        </p:nvSpPr>
        <p:spPr>
          <a:xfrm rot="16200000">
            <a:off x="-175168" y="3970399"/>
            <a:ext cx="1111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ISP</a:t>
            </a:r>
          </a:p>
          <a:p>
            <a:pPr algn="ctr"/>
            <a:r>
              <a:rPr lang="en-US" b="1" dirty="0"/>
              <a:t>Provider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3A47520-579D-4926-8E86-212023E3F1D0}"/>
              </a:ext>
            </a:extLst>
          </p:cNvPr>
          <p:cNvSpPr/>
          <p:nvPr/>
        </p:nvSpPr>
        <p:spPr>
          <a:xfrm>
            <a:off x="11353799" y="6427462"/>
            <a:ext cx="457200" cy="397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E6A397-D576-475D-BCD7-8905B855A571}"/>
              </a:ext>
            </a:extLst>
          </p:cNvPr>
          <p:cNvSpPr/>
          <p:nvPr/>
        </p:nvSpPr>
        <p:spPr>
          <a:xfrm>
            <a:off x="9159573" y="6624041"/>
            <a:ext cx="2324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DIGITAL RISK MANAGEMENT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AF418D-F308-4D88-A77F-30956628F196}"/>
              </a:ext>
            </a:extLst>
          </p:cNvPr>
          <p:cNvCxnSpPr>
            <a:cxnSpLocks/>
          </p:cNvCxnSpPr>
          <p:nvPr/>
        </p:nvCxnSpPr>
        <p:spPr>
          <a:xfrm flipH="1">
            <a:off x="4843447" y="4421564"/>
            <a:ext cx="498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BE6EA-1033-4C6E-8283-67166780D4D2}"/>
              </a:ext>
            </a:extLst>
          </p:cNvPr>
          <p:cNvSpPr/>
          <p:nvPr/>
        </p:nvSpPr>
        <p:spPr>
          <a:xfrm>
            <a:off x="6454411" y="2680793"/>
            <a:ext cx="1756047" cy="964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Connected to Flipr Device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426844-B273-4602-8458-90A01EFD380B}"/>
              </a:ext>
            </a:extLst>
          </p:cNvPr>
          <p:cNvSpPr/>
          <p:nvPr/>
        </p:nvSpPr>
        <p:spPr>
          <a:xfrm rot="16200000">
            <a:off x="-19737" y="2764366"/>
            <a:ext cx="84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FLIPR</a:t>
            </a:r>
          </a:p>
          <a:p>
            <a:r>
              <a:rPr lang="en-US" b="1" i="1" dirty="0"/>
              <a:t>Sigfox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24BABA-7F25-4DF0-B815-1A76D06FF885}"/>
              </a:ext>
            </a:extLst>
          </p:cNvPr>
          <p:cNvSpPr/>
          <p:nvPr/>
        </p:nvSpPr>
        <p:spPr>
          <a:xfrm>
            <a:off x="6805598" y="1568598"/>
            <a:ext cx="927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Through </a:t>
            </a:r>
          </a:p>
          <a:p>
            <a:pPr algn="ctr"/>
            <a:r>
              <a:rPr lang="en-US" sz="1400" b="1" dirty="0">
                <a:solidFill>
                  <a:srgbClr val="002060"/>
                </a:solidFill>
              </a:rPr>
              <a:t>Bluetooth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06EC03E-A080-44B8-892F-A9AF13C34435}"/>
              </a:ext>
            </a:extLst>
          </p:cNvPr>
          <p:cNvSpPr/>
          <p:nvPr/>
        </p:nvSpPr>
        <p:spPr>
          <a:xfrm>
            <a:off x="7308043" y="2113632"/>
            <a:ext cx="368331" cy="494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81ABF-6DFA-4A7A-B8D7-9821C5E6C3E4}"/>
              </a:ext>
            </a:extLst>
          </p:cNvPr>
          <p:cNvSpPr/>
          <p:nvPr/>
        </p:nvSpPr>
        <p:spPr>
          <a:xfrm>
            <a:off x="8192425" y="1573638"/>
            <a:ext cx="1934297" cy="646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Flipr application shows on mobile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4F7C28-D47D-45C3-87E7-6D000E4C40AE}"/>
              </a:ext>
            </a:extLst>
          </p:cNvPr>
          <p:cNvCxnSpPr/>
          <p:nvPr/>
        </p:nvCxnSpPr>
        <p:spPr>
          <a:xfrm>
            <a:off x="8210458" y="2850689"/>
            <a:ext cx="655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85315A-C0EF-4792-B4C3-9D7656BB31E1}"/>
              </a:ext>
            </a:extLst>
          </p:cNvPr>
          <p:cNvCxnSpPr>
            <a:cxnSpLocks/>
          </p:cNvCxnSpPr>
          <p:nvPr/>
        </p:nvCxnSpPr>
        <p:spPr>
          <a:xfrm>
            <a:off x="9329530" y="2254228"/>
            <a:ext cx="0" cy="926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9BFE5C-1A54-46F6-A9F9-5DB085DF4536}"/>
              </a:ext>
            </a:extLst>
          </p:cNvPr>
          <p:cNvCxnSpPr/>
          <p:nvPr/>
        </p:nvCxnSpPr>
        <p:spPr>
          <a:xfrm flipV="1">
            <a:off x="8865704" y="2202457"/>
            <a:ext cx="0" cy="672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271A96-F337-4162-81CA-F540EDAE01B4}"/>
              </a:ext>
            </a:extLst>
          </p:cNvPr>
          <p:cNvCxnSpPr/>
          <p:nvPr/>
        </p:nvCxnSpPr>
        <p:spPr>
          <a:xfrm flipH="1">
            <a:off x="8210458" y="3169011"/>
            <a:ext cx="1119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12FED2-6445-4F32-82BA-7CF73921E512}"/>
              </a:ext>
            </a:extLst>
          </p:cNvPr>
          <p:cNvCxnSpPr/>
          <p:nvPr/>
        </p:nvCxnSpPr>
        <p:spPr>
          <a:xfrm>
            <a:off x="57381" y="222189"/>
            <a:ext cx="0" cy="6481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8F459CC-B28B-439E-97EF-929BCB1FD4F7}"/>
              </a:ext>
            </a:extLst>
          </p:cNvPr>
          <p:cNvCxnSpPr>
            <a:cxnSpLocks/>
          </p:cNvCxnSpPr>
          <p:nvPr/>
        </p:nvCxnSpPr>
        <p:spPr>
          <a:xfrm>
            <a:off x="57381" y="6003857"/>
            <a:ext cx="12134619" cy="11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0101C4D-565D-49C2-B252-CEDB1CCC963D}"/>
              </a:ext>
            </a:extLst>
          </p:cNvPr>
          <p:cNvSpPr/>
          <p:nvPr/>
        </p:nvSpPr>
        <p:spPr>
          <a:xfrm>
            <a:off x="39784" y="6200401"/>
            <a:ext cx="632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AWS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B93644-F90A-43AF-8B22-E744DCA74C2B}"/>
              </a:ext>
            </a:extLst>
          </p:cNvPr>
          <p:cNvSpPr/>
          <p:nvPr/>
        </p:nvSpPr>
        <p:spPr>
          <a:xfrm>
            <a:off x="8922758" y="6209196"/>
            <a:ext cx="1910823" cy="287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&amp; History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551358-3B8A-4D27-BC1A-4A4F3D4BF702}"/>
              </a:ext>
            </a:extLst>
          </p:cNvPr>
          <p:cNvSpPr/>
          <p:nvPr/>
        </p:nvSpPr>
        <p:spPr>
          <a:xfrm>
            <a:off x="10311432" y="299208"/>
            <a:ext cx="1684687" cy="747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User Receive the Data 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5B59E8F-6DED-4F70-AD2A-11BDF7F36863}"/>
              </a:ext>
            </a:extLst>
          </p:cNvPr>
          <p:cNvCxnSpPr>
            <a:cxnSpLocks/>
          </p:cNvCxnSpPr>
          <p:nvPr/>
        </p:nvCxnSpPr>
        <p:spPr>
          <a:xfrm>
            <a:off x="9860604" y="2254228"/>
            <a:ext cx="17566" cy="3946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49646A-71E7-4544-9E36-54C691C893B9}"/>
              </a:ext>
            </a:extLst>
          </p:cNvPr>
          <p:cNvCxnSpPr>
            <a:cxnSpLocks/>
          </p:cNvCxnSpPr>
          <p:nvPr/>
        </p:nvCxnSpPr>
        <p:spPr>
          <a:xfrm flipV="1">
            <a:off x="2977109" y="2202457"/>
            <a:ext cx="0" cy="3147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3AA2B1-71E0-49D0-94B6-D4DDE8E8A46C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677772" y="889023"/>
            <a:ext cx="40380" cy="4077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828D73E-7A64-4128-8A6A-3ED2F0F10387}"/>
              </a:ext>
            </a:extLst>
          </p:cNvPr>
          <p:cNvCxnSpPr>
            <a:cxnSpLocks/>
          </p:cNvCxnSpPr>
          <p:nvPr/>
        </p:nvCxnSpPr>
        <p:spPr>
          <a:xfrm>
            <a:off x="6911253" y="627073"/>
            <a:ext cx="396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5AFDEA7-A624-4B12-9DA8-56543BCDEF49}"/>
              </a:ext>
            </a:extLst>
          </p:cNvPr>
          <p:cNvCxnSpPr>
            <a:cxnSpLocks/>
          </p:cNvCxnSpPr>
          <p:nvPr/>
        </p:nvCxnSpPr>
        <p:spPr>
          <a:xfrm flipH="1">
            <a:off x="7320141" y="633429"/>
            <a:ext cx="12293" cy="2034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E758A65-FF81-4006-A8D3-8D33B5ED869D}"/>
              </a:ext>
            </a:extLst>
          </p:cNvPr>
          <p:cNvCxnSpPr/>
          <p:nvPr/>
        </p:nvCxnSpPr>
        <p:spPr>
          <a:xfrm>
            <a:off x="7308043" y="6270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33E89B9-28EB-4878-B6E7-4A3909F622D8}"/>
              </a:ext>
            </a:extLst>
          </p:cNvPr>
          <p:cNvCxnSpPr>
            <a:cxnSpLocks/>
          </p:cNvCxnSpPr>
          <p:nvPr/>
        </p:nvCxnSpPr>
        <p:spPr>
          <a:xfrm flipV="1">
            <a:off x="6294783" y="888286"/>
            <a:ext cx="0" cy="461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0454A0-4488-4A86-939A-5965A40F2088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6027508" y="5506192"/>
            <a:ext cx="267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170FAB6-DB86-4F57-B4A7-0ED0D707DED7}"/>
              </a:ext>
            </a:extLst>
          </p:cNvPr>
          <p:cNvCxnSpPr>
            <a:cxnSpLocks/>
          </p:cNvCxnSpPr>
          <p:nvPr/>
        </p:nvCxnSpPr>
        <p:spPr>
          <a:xfrm>
            <a:off x="10837216" y="6364645"/>
            <a:ext cx="301972" cy="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63023DF-954C-4FF8-8362-AFEC79E0DC4C}"/>
              </a:ext>
            </a:extLst>
          </p:cNvPr>
          <p:cNvCxnSpPr>
            <a:cxnSpLocks/>
          </p:cNvCxnSpPr>
          <p:nvPr/>
        </p:nvCxnSpPr>
        <p:spPr>
          <a:xfrm flipH="1" flipV="1">
            <a:off x="11139188" y="1123340"/>
            <a:ext cx="14587" cy="5261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BA83C61-10B4-4A3A-96E2-96381294812A}"/>
              </a:ext>
            </a:extLst>
          </p:cNvPr>
          <p:cNvSpPr/>
          <p:nvPr/>
        </p:nvSpPr>
        <p:spPr>
          <a:xfrm>
            <a:off x="4317982" y="-68466"/>
            <a:ext cx="1977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BPMN For Flipr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9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C238-DE16-41C4-9A59-9B74DFCB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79" y="194241"/>
            <a:ext cx="8610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HACKER STORIES FOR FLIPR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A3CA-913E-4C0E-A1A3-60707BE8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3063"/>
            <a:ext cx="10515600" cy="4486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</a:rPr>
              <a:t>HS1: </a:t>
            </a:r>
            <a:r>
              <a:rPr lang="en-US" sz="2200" dirty="0"/>
              <a:t>As a Hacker recruited by the competitor, I want to corrupt the Flipr OS, in order to harm the Flipr reputation.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</a:rPr>
              <a:t>HS2: </a:t>
            </a:r>
            <a:r>
              <a:rPr lang="en-US" sz="2200" dirty="0"/>
              <a:t>As a hacker paid by the competition, I want to use Flipr user mail account, in order to spam his/her email with promotion of product.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</a:rPr>
              <a:t>HS3: </a:t>
            </a:r>
            <a:r>
              <a:rPr lang="en-US" sz="2200" dirty="0"/>
              <a:t>As a Self-Employed International Hacker, I want to explore a Glitch in the way Flipr roles out updates, in order to steal all data Information.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</a:rPr>
              <a:t>HS4: </a:t>
            </a:r>
            <a:r>
              <a:rPr lang="en-US" sz="2200" dirty="0"/>
              <a:t>As a Non-Satisfied employee, I want to Hack Flipr OS data, In order to misuse the original data in Olympic games and shows wrong measurement's in application.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B4EAF4-AD90-4BFF-8E60-F926CBB8F11C}"/>
              </a:ext>
            </a:extLst>
          </p:cNvPr>
          <p:cNvSpPr/>
          <p:nvPr/>
        </p:nvSpPr>
        <p:spPr>
          <a:xfrm>
            <a:off x="11353799" y="6427462"/>
            <a:ext cx="457200" cy="397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82B53-F92E-46BE-AACD-FE5A208F5BEC}"/>
              </a:ext>
            </a:extLst>
          </p:cNvPr>
          <p:cNvSpPr/>
          <p:nvPr/>
        </p:nvSpPr>
        <p:spPr>
          <a:xfrm>
            <a:off x="8452331" y="6518730"/>
            <a:ext cx="2935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DIGITAL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41463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D25D-7B2E-4E6D-ABF0-C5E10477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6" y="0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endParaRPr lang="en-US" sz="92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200" b="1" dirty="0">
                <a:solidFill>
                  <a:srgbClr val="FF0000"/>
                </a:solidFill>
              </a:rPr>
              <a:t>HS5:</a:t>
            </a:r>
            <a:r>
              <a:rPr lang="en-US" sz="9200" dirty="0">
                <a:solidFill>
                  <a:srgbClr val="FF0000"/>
                </a:solidFill>
              </a:rPr>
              <a:t> </a:t>
            </a:r>
            <a:r>
              <a:rPr lang="en-US" sz="9200" dirty="0"/>
              <a:t>As a Flipr competitor, I want to send multiple request to Flipr server, in order to overload their Service and Product.</a:t>
            </a:r>
          </a:p>
          <a:p>
            <a:pPr>
              <a:lnSpc>
                <a:spcPct val="120000"/>
              </a:lnSpc>
            </a:pPr>
            <a:endParaRPr lang="en-US" sz="9200" dirty="0"/>
          </a:p>
          <a:p>
            <a:pPr>
              <a:lnSpc>
                <a:spcPct val="120000"/>
              </a:lnSpc>
            </a:pPr>
            <a:r>
              <a:rPr lang="en-US" sz="9200" b="1" dirty="0">
                <a:solidFill>
                  <a:srgbClr val="FF0000"/>
                </a:solidFill>
              </a:rPr>
              <a:t>HS6:</a:t>
            </a:r>
            <a:r>
              <a:rPr lang="en-US" sz="9200" dirty="0">
                <a:solidFill>
                  <a:srgbClr val="FF0000"/>
                </a:solidFill>
              </a:rPr>
              <a:t> </a:t>
            </a:r>
            <a:r>
              <a:rPr lang="en-US" sz="9200" dirty="0"/>
              <a:t>As a Hacker, I want to access customer credential information to leak, in order to ruin the service and company reputation.</a:t>
            </a:r>
          </a:p>
          <a:p>
            <a:pPr>
              <a:lnSpc>
                <a:spcPct val="120000"/>
              </a:lnSpc>
            </a:pPr>
            <a:endParaRPr lang="en-US" sz="9200" dirty="0"/>
          </a:p>
          <a:p>
            <a:pPr>
              <a:lnSpc>
                <a:spcPct val="120000"/>
              </a:lnSpc>
            </a:pPr>
            <a:r>
              <a:rPr lang="en-US" sz="9200" b="1" dirty="0">
                <a:solidFill>
                  <a:srgbClr val="FF0000"/>
                </a:solidFill>
              </a:rPr>
              <a:t>HS7:</a:t>
            </a:r>
            <a:r>
              <a:rPr lang="en-US" sz="9200" dirty="0">
                <a:solidFill>
                  <a:srgbClr val="FF0000"/>
                </a:solidFill>
              </a:rPr>
              <a:t> </a:t>
            </a:r>
            <a:r>
              <a:rPr lang="en-US" sz="9200" dirty="0"/>
              <a:t>As a professional Hacker paid by the competitor, I want to Hack Flipr Online booking system, In order to change the Prices of Product to damage the Flipr reputation.</a:t>
            </a:r>
          </a:p>
          <a:p>
            <a:pPr>
              <a:lnSpc>
                <a:spcPct val="120000"/>
              </a:lnSpc>
            </a:pPr>
            <a:endParaRPr lang="en-US" sz="9200" dirty="0"/>
          </a:p>
          <a:p>
            <a:pPr>
              <a:lnSpc>
                <a:spcPct val="120000"/>
              </a:lnSpc>
            </a:pPr>
            <a:r>
              <a:rPr lang="en-US" sz="9200" b="1" dirty="0">
                <a:solidFill>
                  <a:srgbClr val="FF0000"/>
                </a:solidFill>
              </a:rPr>
              <a:t>HS8:</a:t>
            </a:r>
            <a:r>
              <a:rPr lang="en-US" sz="9200" dirty="0">
                <a:solidFill>
                  <a:srgbClr val="FF0000"/>
                </a:solidFill>
              </a:rPr>
              <a:t> </a:t>
            </a:r>
            <a:r>
              <a:rPr lang="en-US" sz="9200" dirty="0"/>
              <a:t>As a Hacker recruited by the opponent to Flipr, I want to hack the Flipr security data, in order to show the wrong measurement’s in application.</a:t>
            </a:r>
          </a:p>
          <a:p>
            <a:pPr>
              <a:lnSpc>
                <a:spcPct val="120000"/>
              </a:lnSpc>
            </a:pPr>
            <a:endParaRPr lang="en-US" sz="9200" dirty="0"/>
          </a:p>
          <a:p>
            <a:pPr>
              <a:lnSpc>
                <a:spcPct val="120000"/>
              </a:lnSpc>
            </a:pPr>
            <a:r>
              <a:rPr lang="en-US" sz="9200" b="1" dirty="0">
                <a:solidFill>
                  <a:srgbClr val="FF0000"/>
                </a:solidFill>
              </a:rPr>
              <a:t>HS9</a:t>
            </a:r>
            <a:r>
              <a:rPr lang="en-US" sz="9200" dirty="0"/>
              <a:t>: As a Hacker paid by the competitor, I want to hack the Flipr Security System, in order to Decrease the sensor activity and Decrease Battery Levels.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A6B90-B885-4E53-84D4-1B0F1E6BA946}"/>
              </a:ext>
            </a:extLst>
          </p:cNvPr>
          <p:cNvSpPr/>
          <p:nvPr/>
        </p:nvSpPr>
        <p:spPr>
          <a:xfrm>
            <a:off x="11353799" y="6427462"/>
            <a:ext cx="457200" cy="397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93E13-8307-4219-BC2A-CBDC27168D29}"/>
              </a:ext>
            </a:extLst>
          </p:cNvPr>
          <p:cNvSpPr/>
          <p:nvPr/>
        </p:nvSpPr>
        <p:spPr>
          <a:xfrm>
            <a:off x="9116504" y="6596084"/>
            <a:ext cx="2324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DIGITAL RISK MANAGEMENT</a:t>
            </a:r>
          </a:p>
        </p:txBody>
      </p:sp>
      <p:pic>
        <p:nvPicPr>
          <p:cNvPr id="7" name="Graphic 6" descr="Empty Battery">
            <a:extLst>
              <a:ext uri="{FF2B5EF4-FFF2-40B4-BE49-F238E27FC236}">
                <a16:creationId xmlns:a16="http://schemas.microsoft.com/office/drawing/2014/main" id="{F2E5BC2B-5419-422E-BE73-A1D1F2BB4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2041" y="6394833"/>
            <a:ext cx="457201" cy="4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2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553-8329-41B7-ACAA-D9D2B18E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66" y="529460"/>
            <a:ext cx="7752471" cy="1325563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RISK ASSESMENT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1C0176-C72F-4CB7-BBDA-C805C4570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78394"/>
              </p:ext>
            </p:extLst>
          </p:nvPr>
        </p:nvGraphicFramePr>
        <p:xfrm>
          <a:off x="2266806" y="2567224"/>
          <a:ext cx="6574384" cy="28186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0417">
                  <a:extLst>
                    <a:ext uri="{9D8B030D-6E8A-4147-A177-3AD203B41FA5}">
                      <a16:colId xmlns:a16="http://schemas.microsoft.com/office/drawing/2014/main" val="2403931657"/>
                    </a:ext>
                  </a:extLst>
                </a:gridCol>
                <a:gridCol w="2413813">
                  <a:extLst>
                    <a:ext uri="{9D8B030D-6E8A-4147-A177-3AD203B41FA5}">
                      <a16:colId xmlns:a16="http://schemas.microsoft.com/office/drawing/2014/main" val="3477710360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3831419214"/>
                    </a:ext>
                  </a:extLst>
                </a:gridCol>
              </a:tblGrid>
              <a:tr h="939555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             HS1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        </a:t>
                      </a:r>
                      <a:r>
                        <a:rPr lang="en-US" b="1" dirty="0"/>
                        <a:t>       HS3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FF000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           </a:t>
                      </a:r>
                      <a:r>
                        <a:rPr lang="en-US" b="1" dirty="0"/>
                        <a:t>HS4</a:t>
                      </a:r>
                    </a:p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97189"/>
                  </a:ext>
                </a:extLst>
              </a:tr>
              <a:tr h="939555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             HS5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                HS7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            HS6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497489"/>
                  </a:ext>
                </a:extLst>
              </a:tr>
              <a:tr h="939555">
                <a:tc>
                  <a:txBody>
                    <a:bodyPr/>
                    <a:lstStyle/>
                    <a:p>
                      <a:r>
                        <a:rPr lang="en-US" b="1" dirty="0"/>
                        <a:t>       </a:t>
                      </a:r>
                    </a:p>
                    <a:p>
                      <a:r>
                        <a:rPr lang="en-US" b="1" dirty="0"/>
                        <a:t>           HS9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  </a:t>
                      </a:r>
                    </a:p>
                    <a:p>
                      <a:r>
                        <a:rPr lang="en-US" b="1" dirty="0"/>
                        <a:t>                HS2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</a:t>
                      </a:r>
                    </a:p>
                    <a:p>
                      <a:r>
                        <a:rPr lang="en-US" b="1" dirty="0"/>
                        <a:t>            HS8</a:t>
                      </a:r>
                    </a:p>
                    <a:p>
                      <a:r>
                        <a:rPr lang="en-US" b="1" dirty="0"/>
                        <a:t>            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180051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AFFF62D0-E8FF-4CAF-82D0-5B8D7E53B87E}"/>
              </a:ext>
            </a:extLst>
          </p:cNvPr>
          <p:cNvSpPr/>
          <p:nvPr/>
        </p:nvSpPr>
        <p:spPr>
          <a:xfrm>
            <a:off x="1537864" y="5243189"/>
            <a:ext cx="8112573" cy="178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FA70E205-813F-417F-BF71-3A7413A6CF9E}"/>
              </a:ext>
            </a:extLst>
          </p:cNvPr>
          <p:cNvSpPr/>
          <p:nvPr/>
        </p:nvSpPr>
        <p:spPr>
          <a:xfrm>
            <a:off x="2081203" y="1724233"/>
            <a:ext cx="265044" cy="44527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F4F113-25E7-47BC-8F36-764C460E361D}"/>
              </a:ext>
            </a:extLst>
          </p:cNvPr>
          <p:cNvSpPr/>
          <p:nvPr/>
        </p:nvSpPr>
        <p:spPr>
          <a:xfrm>
            <a:off x="9123971" y="5407116"/>
            <a:ext cx="1522711" cy="40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B87FE-8F3E-4CCE-8738-E4BB3BEB1659}"/>
              </a:ext>
            </a:extLst>
          </p:cNvPr>
          <p:cNvSpPr/>
          <p:nvPr/>
        </p:nvSpPr>
        <p:spPr>
          <a:xfrm>
            <a:off x="1152294" y="1418926"/>
            <a:ext cx="928909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E46A2-8774-42E8-9D72-2B42FC766EBF}"/>
              </a:ext>
            </a:extLst>
          </p:cNvPr>
          <p:cNvSpPr/>
          <p:nvPr/>
        </p:nvSpPr>
        <p:spPr>
          <a:xfrm>
            <a:off x="3172940" y="5430919"/>
            <a:ext cx="64107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CD3B2-F0BA-4179-9392-DCF91E92465E}"/>
              </a:ext>
            </a:extLst>
          </p:cNvPr>
          <p:cNvSpPr/>
          <p:nvPr/>
        </p:nvSpPr>
        <p:spPr>
          <a:xfrm>
            <a:off x="1488997" y="4545724"/>
            <a:ext cx="64107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079BF-6514-447C-840B-1E6EB7EABDC3}"/>
              </a:ext>
            </a:extLst>
          </p:cNvPr>
          <p:cNvSpPr/>
          <p:nvPr/>
        </p:nvSpPr>
        <p:spPr>
          <a:xfrm>
            <a:off x="5024232" y="5437041"/>
            <a:ext cx="105830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92C701-0F54-4907-93B5-278A9AB0E0A3}"/>
              </a:ext>
            </a:extLst>
          </p:cNvPr>
          <p:cNvSpPr/>
          <p:nvPr/>
        </p:nvSpPr>
        <p:spPr>
          <a:xfrm>
            <a:off x="1106833" y="3594270"/>
            <a:ext cx="105830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593220-30A6-4DFA-A71D-6710F6F55724}"/>
              </a:ext>
            </a:extLst>
          </p:cNvPr>
          <p:cNvSpPr/>
          <p:nvPr/>
        </p:nvSpPr>
        <p:spPr>
          <a:xfrm>
            <a:off x="7616805" y="5407116"/>
            <a:ext cx="68480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98982-4CD6-4C24-B0CF-9FCC8DF0A06E}"/>
              </a:ext>
            </a:extLst>
          </p:cNvPr>
          <p:cNvSpPr/>
          <p:nvPr/>
        </p:nvSpPr>
        <p:spPr>
          <a:xfrm>
            <a:off x="1316887" y="2601163"/>
            <a:ext cx="68480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26349-03B5-4F52-8B18-103539E07362}"/>
              </a:ext>
            </a:extLst>
          </p:cNvPr>
          <p:cNvSpPr/>
          <p:nvPr/>
        </p:nvSpPr>
        <p:spPr>
          <a:xfrm>
            <a:off x="11387623" y="6356438"/>
            <a:ext cx="314047" cy="501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432DA0-B365-4C2C-A83A-F894E6D2BEB9}"/>
              </a:ext>
            </a:extLst>
          </p:cNvPr>
          <p:cNvSpPr/>
          <p:nvPr/>
        </p:nvSpPr>
        <p:spPr>
          <a:xfrm>
            <a:off x="8452331" y="6518730"/>
            <a:ext cx="2935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DIGITAL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40399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979</Words>
  <Application>Microsoft Office PowerPoint</Application>
  <PresentationFormat>Widescreen</PresentationFormat>
  <Paragraphs>200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Consolas</vt:lpstr>
      <vt:lpstr>Courier New</vt:lpstr>
      <vt:lpstr>Gautami</vt:lpstr>
      <vt:lpstr>inherit</vt:lpstr>
      <vt:lpstr>Lato</vt:lpstr>
      <vt:lpstr>Times New Roman</vt:lpstr>
      <vt:lpstr>Office Theme</vt:lpstr>
      <vt:lpstr>PowerPoint Presentation</vt:lpstr>
      <vt:lpstr>PowerPoint Presentation</vt:lpstr>
      <vt:lpstr>PowerPoint Presentation</vt:lpstr>
      <vt:lpstr>Use Case(FLIPR) Summary </vt:lpstr>
      <vt:lpstr>PowerPoint Presentation</vt:lpstr>
      <vt:lpstr>PowerPoint Presentation</vt:lpstr>
      <vt:lpstr>HACKER STORIES FOR FLIPR</vt:lpstr>
      <vt:lpstr>PowerPoint Presentation</vt:lpstr>
      <vt:lpstr>RISK ASSESMENT</vt:lpstr>
      <vt:lpstr>                        RISK MITIGATION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118</cp:revision>
  <dcterms:created xsi:type="dcterms:W3CDTF">2018-04-22T18:20:29Z</dcterms:created>
  <dcterms:modified xsi:type="dcterms:W3CDTF">2018-04-24T09:16:46Z</dcterms:modified>
</cp:coreProperties>
</file>