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8"/>
  </p:notesMasterIdLst>
  <p:sldIdLst>
    <p:sldId id="259" r:id="rId2"/>
    <p:sldId id="258" r:id="rId3"/>
    <p:sldId id="260" r:id="rId4"/>
    <p:sldId id="261" r:id="rId5"/>
    <p:sldId id="271" r:id="rId6"/>
    <p:sldId id="272" r:id="rId7"/>
    <p:sldId id="276" r:id="rId8"/>
    <p:sldId id="277" r:id="rId9"/>
    <p:sldId id="278" r:id="rId10"/>
    <p:sldId id="263" r:id="rId11"/>
    <p:sldId id="287" r:id="rId12"/>
    <p:sldId id="288" r:id="rId13"/>
    <p:sldId id="290" r:id="rId14"/>
    <p:sldId id="291" r:id="rId15"/>
    <p:sldId id="293" r:id="rId16"/>
    <p:sldId id="295" r:id="rId17"/>
    <p:sldId id="282" r:id="rId18"/>
    <p:sldId id="296" r:id="rId19"/>
    <p:sldId id="297" r:id="rId20"/>
    <p:sldId id="298" r:id="rId21"/>
    <p:sldId id="299" r:id="rId22"/>
    <p:sldId id="266" r:id="rId23"/>
    <p:sldId id="281" r:id="rId24"/>
    <p:sldId id="268" r:id="rId25"/>
    <p:sldId id="28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52" autoAdjust="0"/>
  </p:normalViewPr>
  <p:slideViewPr>
    <p:cSldViewPr snapToGrid="0">
      <p:cViewPr varScale="1">
        <p:scale>
          <a:sx n="102" d="100"/>
          <a:sy n="102"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DF176-44D5-4E91-95FD-41CF6CAF1DB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51E0F79-9D78-42BE-8EB5-24109A36ED33}">
      <dgm:prSet/>
      <dgm:spPr/>
      <dgm:t>
        <a:bodyPr/>
        <a:lstStyle/>
        <a:p>
          <a:pPr>
            <a:lnSpc>
              <a:spcPct val="100000"/>
            </a:lnSpc>
          </a:pPr>
          <a:r>
            <a:rPr lang="en-US" b="1" dirty="0"/>
            <a:t>Goal</a:t>
          </a:r>
          <a:r>
            <a:rPr lang="en-US" dirty="0"/>
            <a:t>: Develop a servo controller to improve the precision of brushed DC motors in speed and positioning.</a:t>
          </a:r>
        </a:p>
      </dgm:t>
    </dgm:pt>
    <dgm:pt modelId="{927349BE-29C3-4448-B152-0EA905CE8A50}" type="parTrans" cxnId="{6CDA7066-6F4A-4878-B73E-D5B31551EF00}">
      <dgm:prSet/>
      <dgm:spPr/>
      <dgm:t>
        <a:bodyPr/>
        <a:lstStyle/>
        <a:p>
          <a:endParaRPr lang="en-US"/>
        </a:p>
      </dgm:t>
    </dgm:pt>
    <dgm:pt modelId="{EEC8AEAC-10AE-4A00-9C7D-47412FD34010}" type="sibTrans" cxnId="{6CDA7066-6F4A-4878-B73E-D5B31551EF00}">
      <dgm:prSet/>
      <dgm:spPr/>
      <dgm:t>
        <a:bodyPr/>
        <a:lstStyle/>
        <a:p>
          <a:endParaRPr lang="en-US"/>
        </a:p>
      </dgm:t>
    </dgm:pt>
    <dgm:pt modelId="{27AD533A-B2BB-44AA-926C-7FE4FC767910}">
      <dgm:prSet/>
      <dgm:spPr/>
      <dgm:t>
        <a:bodyPr/>
        <a:lstStyle/>
        <a:p>
          <a:pPr>
            <a:lnSpc>
              <a:spcPct val="100000"/>
            </a:lnSpc>
          </a:pPr>
          <a:r>
            <a:rPr lang="en-US" b="1"/>
            <a:t>Driver Circuit Design</a:t>
          </a:r>
          <a:r>
            <a:rPr lang="en-US"/>
            <a:t>: Create a PWM-controlled circuit using a microcontroller for speed and direction control.</a:t>
          </a:r>
        </a:p>
      </dgm:t>
    </dgm:pt>
    <dgm:pt modelId="{86253A62-F433-4564-8F27-EAA282D5D15B}" type="parTrans" cxnId="{C50197DA-7D7E-4C7D-93A9-70FED9F4E9DE}">
      <dgm:prSet/>
      <dgm:spPr/>
      <dgm:t>
        <a:bodyPr/>
        <a:lstStyle/>
        <a:p>
          <a:endParaRPr lang="en-US"/>
        </a:p>
      </dgm:t>
    </dgm:pt>
    <dgm:pt modelId="{57E001BA-395A-4956-90A4-F862B0E295B7}" type="sibTrans" cxnId="{C50197DA-7D7E-4C7D-93A9-70FED9F4E9DE}">
      <dgm:prSet/>
      <dgm:spPr/>
      <dgm:t>
        <a:bodyPr/>
        <a:lstStyle/>
        <a:p>
          <a:endParaRPr lang="en-US"/>
        </a:p>
      </dgm:t>
    </dgm:pt>
    <dgm:pt modelId="{543B2EF8-CF02-4436-8549-4846159E7A03}">
      <dgm:prSet/>
      <dgm:spPr/>
      <dgm:t>
        <a:bodyPr/>
        <a:lstStyle/>
        <a:p>
          <a:pPr>
            <a:lnSpc>
              <a:spcPct val="100000"/>
            </a:lnSpc>
          </a:pPr>
          <a:r>
            <a:rPr lang="en-US" b="1"/>
            <a:t>PID Control System</a:t>
          </a:r>
          <a:r>
            <a:rPr lang="en-US"/>
            <a:t>: Implement a PID closed-loop control integrated with the driver circuit for more precise control.</a:t>
          </a:r>
        </a:p>
      </dgm:t>
    </dgm:pt>
    <dgm:pt modelId="{18860963-A8BC-492C-8E7C-61E3906C9797}" type="parTrans" cxnId="{4B32861E-F8AD-4708-87D2-82760F8E1B7C}">
      <dgm:prSet/>
      <dgm:spPr/>
      <dgm:t>
        <a:bodyPr/>
        <a:lstStyle/>
        <a:p>
          <a:endParaRPr lang="en-US"/>
        </a:p>
      </dgm:t>
    </dgm:pt>
    <dgm:pt modelId="{8DC70FC8-759A-47B3-95A6-291AFFF162F9}" type="sibTrans" cxnId="{4B32861E-F8AD-4708-87D2-82760F8E1B7C}">
      <dgm:prSet/>
      <dgm:spPr/>
      <dgm:t>
        <a:bodyPr/>
        <a:lstStyle/>
        <a:p>
          <a:endParaRPr lang="en-US"/>
        </a:p>
      </dgm:t>
    </dgm:pt>
    <dgm:pt modelId="{183AAB9E-B56B-4E06-BD48-C3CEBD11933D}">
      <dgm:prSet/>
      <dgm:spPr/>
      <dgm:t>
        <a:bodyPr/>
        <a:lstStyle/>
        <a:p>
          <a:pPr>
            <a:lnSpc>
              <a:spcPct val="100000"/>
            </a:lnSpc>
          </a:pPr>
          <a:r>
            <a:rPr lang="en-US" b="1"/>
            <a:t>Dynamic Performance</a:t>
          </a:r>
          <a:r>
            <a:rPr lang="en-US"/>
            <a:t>: Ensure that the motor consistently follows precise movement while automatically adjusting for variations in load.</a:t>
          </a:r>
        </a:p>
      </dgm:t>
    </dgm:pt>
    <dgm:pt modelId="{626A88B2-02E0-430D-84E8-32B18EB6CB4E}" type="sibTrans" cxnId="{0A76E759-C7D9-4BD5-A8E3-382B7B5D428B}">
      <dgm:prSet/>
      <dgm:spPr/>
      <dgm:t>
        <a:bodyPr/>
        <a:lstStyle/>
        <a:p>
          <a:endParaRPr lang="en-US"/>
        </a:p>
      </dgm:t>
    </dgm:pt>
    <dgm:pt modelId="{5542E1A5-BA98-4A4B-8D35-60F703948A5D}" type="parTrans" cxnId="{0A76E759-C7D9-4BD5-A8E3-382B7B5D428B}">
      <dgm:prSet/>
      <dgm:spPr/>
      <dgm:t>
        <a:bodyPr/>
        <a:lstStyle/>
        <a:p>
          <a:endParaRPr lang="en-US"/>
        </a:p>
      </dgm:t>
    </dgm:pt>
    <dgm:pt modelId="{429527BC-10A2-4AEE-A388-3E0944C04FCA}" type="pres">
      <dgm:prSet presAssocID="{65BDF176-44D5-4E91-95FD-41CF6CAF1DBC}" presName="outerComposite" presStyleCnt="0">
        <dgm:presLayoutVars>
          <dgm:chMax val="5"/>
          <dgm:dir/>
          <dgm:resizeHandles val="exact"/>
        </dgm:presLayoutVars>
      </dgm:prSet>
      <dgm:spPr/>
    </dgm:pt>
    <dgm:pt modelId="{E207C14D-3C47-42F0-98E1-1BA43BD8145D}" type="pres">
      <dgm:prSet presAssocID="{65BDF176-44D5-4E91-95FD-41CF6CAF1DBC}" presName="dummyMaxCanvas" presStyleCnt="0">
        <dgm:presLayoutVars/>
      </dgm:prSet>
      <dgm:spPr/>
    </dgm:pt>
    <dgm:pt modelId="{942983AD-37D6-4A24-9043-6BF0EB6CFC97}" type="pres">
      <dgm:prSet presAssocID="{65BDF176-44D5-4E91-95FD-41CF6CAF1DBC}" presName="FourNodes_1" presStyleLbl="node1" presStyleIdx="0" presStyleCnt="4">
        <dgm:presLayoutVars>
          <dgm:bulletEnabled val="1"/>
        </dgm:presLayoutVars>
      </dgm:prSet>
      <dgm:spPr/>
    </dgm:pt>
    <dgm:pt modelId="{7E395801-2C79-4248-9C4F-4638BC9C0B51}" type="pres">
      <dgm:prSet presAssocID="{65BDF176-44D5-4E91-95FD-41CF6CAF1DBC}" presName="FourNodes_2" presStyleLbl="node1" presStyleIdx="1" presStyleCnt="4">
        <dgm:presLayoutVars>
          <dgm:bulletEnabled val="1"/>
        </dgm:presLayoutVars>
      </dgm:prSet>
      <dgm:spPr/>
    </dgm:pt>
    <dgm:pt modelId="{161D58F8-621F-4163-99CA-66602CB23726}" type="pres">
      <dgm:prSet presAssocID="{65BDF176-44D5-4E91-95FD-41CF6CAF1DBC}" presName="FourNodes_3" presStyleLbl="node1" presStyleIdx="2" presStyleCnt="4">
        <dgm:presLayoutVars>
          <dgm:bulletEnabled val="1"/>
        </dgm:presLayoutVars>
      </dgm:prSet>
      <dgm:spPr/>
    </dgm:pt>
    <dgm:pt modelId="{ABCA7171-DA95-408A-92F7-832DA9A39062}" type="pres">
      <dgm:prSet presAssocID="{65BDF176-44D5-4E91-95FD-41CF6CAF1DBC}" presName="FourNodes_4" presStyleLbl="node1" presStyleIdx="3" presStyleCnt="4">
        <dgm:presLayoutVars>
          <dgm:bulletEnabled val="1"/>
        </dgm:presLayoutVars>
      </dgm:prSet>
      <dgm:spPr/>
    </dgm:pt>
    <dgm:pt modelId="{CB8D1DBE-F9ED-41BA-83BC-AFF609869460}" type="pres">
      <dgm:prSet presAssocID="{65BDF176-44D5-4E91-95FD-41CF6CAF1DBC}" presName="FourConn_1-2" presStyleLbl="fgAccFollowNode1" presStyleIdx="0" presStyleCnt="3">
        <dgm:presLayoutVars>
          <dgm:bulletEnabled val="1"/>
        </dgm:presLayoutVars>
      </dgm:prSet>
      <dgm:spPr/>
    </dgm:pt>
    <dgm:pt modelId="{91F95C53-1495-41FC-990B-CCA891482F0F}" type="pres">
      <dgm:prSet presAssocID="{65BDF176-44D5-4E91-95FD-41CF6CAF1DBC}" presName="FourConn_2-3" presStyleLbl="fgAccFollowNode1" presStyleIdx="1" presStyleCnt="3">
        <dgm:presLayoutVars>
          <dgm:bulletEnabled val="1"/>
        </dgm:presLayoutVars>
      </dgm:prSet>
      <dgm:spPr/>
    </dgm:pt>
    <dgm:pt modelId="{3BF50705-B04B-4EF4-9BE2-5CE4D830A5C9}" type="pres">
      <dgm:prSet presAssocID="{65BDF176-44D5-4E91-95FD-41CF6CAF1DBC}" presName="FourConn_3-4" presStyleLbl="fgAccFollowNode1" presStyleIdx="2" presStyleCnt="3">
        <dgm:presLayoutVars>
          <dgm:bulletEnabled val="1"/>
        </dgm:presLayoutVars>
      </dgm:prSet>
      <dgm:spPr/>
    </dgm:pt>
    <dgm:pt modelId="{26E844D2-F7DB-4360-B137-DD350BF60E17}" type="pres">
      <dgm:prSet presAssocID="{65BDF176-44D5-4E91-95FD-41CF6CAF1DBC}" presName="FourNodes_1_text" presStyleLbl="node1" presStyleIdx="3" presStyleCnt="4">
        <dgm:presLayoutVars>
          <dgm:bulletEnabled val="1"/>
        </dgm:presLayoutVars>
      </dgm:prSet>
      <dgm:spPr/>
    </dgm:pt>
    <dgm:pt modelId="{82F4303A-E75F-426B-B41C-AE8829553189}" type="pres">
      <dgm:prSet presAssocID="{65BDF176-44D5-4E91-95FD-41CF6CAF1DBC}" presName="FourNodes_2_text" presStyleLbl="node1" presStyleIdx="3" presStyleCnt="4">
        <dgm:presLayoutVars>
          <dgm:bulletEnabled val="1"/>
        </dgm:presLayoutVars>
      </dgm:prSet>
      <dgm:spPr/>
    </dgm:pt>
    <dgm:pt modelId="{62A58287-71F0-47F1-ADC6-44A7D9555EDA}" type="pres">
      <dgm:prSet presAssocID="{65BDF176-44D5-4E91-95FD-41CF6CAF1DBC}" presName="FourNodes_3_text" presStyleLbl="node1" presStyleIdx="3" presStyleCnt="4">
        <dgm:presLayoutVars>
          <dgm:bulletEnabled val="1"/>
        </dgm:presLayoutVars>
      </dgm:prSet>
      <dgm:spPr/>
    </dgm:pt>
    <dgm:pt modelId="{D9813DE7-2FBA-468E-BD48-74BDBF69451A}" type="pres">
      <dgm:prSet presAssocID="{65BDF176-44D5-4E91-95FD-41CF6CAF1DBC}" presName="FourNodes_4_text" presStyleLbl="node1" presStyleIdx="3" presStyleCnt="4">
        <dgm:presLayoutVars>
          <dgm:bulletEnabled val="1"/>
        </dgm:presLayoutVars>
      </dgm:prSet>
      <dgm:spPr/>
    </dgm:pt>
  </dgm:ptLst>
  <dgm:cxnLst>
    <dgm:cxn modelId="{1B56571D-FB37-417A-A404-A652E1342A78}" type="presOf" srcId="{EEC8AEAC-10AE-4A00-9C7D-47412FD34010}" destId="{CB8D1DBE-F9ED-41BA-83BC-AFF609869460}" srcOrd="0" destOrd="0" presId="urn:microsoft.com/office/officeart/2005/8/layout/vProcess5"/>
    <dgm:cxn modelId="{4B32861E-F8AD-4708-87D2-82760F8E1B7C}" srcId="{65BDF176-44D5-4E91-95FD-41CF6CAF1DBC}" destId="{543B2EF8-CF02-4436-8549-4846159E7A03}" srcOrd="2" destOrd="0" parTransId="{18860963-A8BC-492C-8E7C-61E3906C9797}" sibTransId="{8DC70FC8-759A-47B3-95A6-291AFFF162F9}"/>
    <dgm:cxn modelId="{7314E728-2233-4788-840F-693D32242715}" type="presOf" srcId="{F51E0F79-9D78-42BE-8EB5-24109A36ED33}" destId="{942983AD-37D6-4A24-9043-6BF0EB6CFC97}" srcOrd="0" destOrd="0" presId="urn:microsoft.com/office/officeart/2005/8/layout/vProcess5"/>
    <dgm:cxn modelId="{9CB5AD40-9BD4-4BB9-8682-872E2B74C4AA}" type="presOf" srcId="{57E001BA-395A-4956-90A4-F862B0E295B7}" destId="{91F95C53-1495-41FC-990B-CCA891482F0F}" srcOrd="0" destOrd="0" presId="urn:microsoft.com/office/officeart/2005/8/layout/vProcess5"/>
    <dgm:cxn modelId="{6CDA7066-6F4A-4878-B73E-D5B31551EF00}" srcId="{65BDF176-44D5-4E91-95FD-41CF6CAF1DBC}" destId="{F51E0F79-9D78-42BE-8EB5-24109A36ED33}" srcOrd="0" destOrd="0" parTransId="{927349BE-29C3-4448-B152-0EA905CE8A50}" sibTransId="{EEC8AEAC-10AE-4A00-9C7D-47412FD34010}"/>
    <dgm:cxn modelId="{A911734A-7CF8-4680-A18D-5F417951581E}" type="presOf" srcId="{543B2EF8-CF02-4436-8549-4846159E7A03}" destId="{161D58F8-621F-4163-99CA-66602CB23726}" srcOrd="0" destOrd="0" presId="urn:microsoft.com/office/officeart/2005/8/layout/vProcess5"/>
    <dgm:cxn modelId="{0A76E759-C7D9-4BD5-A8E3-382B7B5D428B}" srcId="{65BDF176-44D5-4E91-95FD-41CF6CAF1DBC}" destId="{183AAB9E-B56B-4E06-BD48-C3CEBD11933D}" srcOrd="3" destOrd="0" parTransId="{5542E1A5-BA98-4A4B-8D35-60F703948A5D}" sibTransId="{626A88B2-02E0-430D-84E8-32B18EB6CB4E}"/>
    <dgm:cxn modelId="{C33B6194-0094-426D-AABF-5A2FD0EC413F}" type="presOf" srcId="{27AD533A-B2BB-44AA-926C-7FE4FC767910}" destId="{82F4303A-E75F-426B-B41C-AE8829553189}" srcOrd="1" destOrd="0" presId="urn:microsoft.com/office/officeart/2005/8/layout/vProcess5"/>
    <dgm:cxn modelId="{9A43D9AB-E706-4851-BF8E-E010A9CAAAD2}" type="presOf" srcId="{183AAB9E-B56B-4E06-BD48-C3CEBD11933D}" destId="{D9813DE7-2FBA-468E-BD48-74BDBF69451A}" srcOrd="1" destOrd="0" presId="urn:microsoft.com/office/officeart/2005/8/layout/vProcess5"/>
    <dgm:cxn modelId="{C1F3D3AE-E772-4DE9-943A-D2ED6822EFA4}" type="presOf" srcId="{65BDF176-44D5-4E91-95FD-41CF6CAF1DBC}" destId="{429527BC-10A2-4AEE-A388-3E0944C04FCA}" srcOrd="0" destOrd="0" presId="urn:microsoft.com/office/officeart/2005/8/layout/vProcess5"/>
    <dgm:cxn modelId="{88916CB4-6D99-4D70-8EDE-6EF801810EF2}" type="presOf" srcId="{8DC70FC8-759A-47B3-95A6-291AFFF162F9}" destId="{3BF50705-B04B-4EF4-9BE2-5CE4D830A5C9}" srcOrd="0" destOrd="0" presId="urn:microsoft.com/office/officeart/2005/8/layout/vProcess5"/>
    <dgm:cxn modelId="{14F3D0C4-0224-4A66-931C-093850BE110E}" type="presOf" srcId="{F51E0F79-9D78-42BE-8EB5-24109A36ED33}" destId="{26E844D2-F7DB-4360-B137-DD350BF60E17}" srcOrd="1" destOrd="0" presId="urn:microsoft.com/office/officeart/2005/8/layout/vProcess5"/>
    <dgm:cxn modelId="{C50197DA-7D7E-4C7D-93A9-70FED9F4E9DE}" srcId="{65BDF176-44D5-4E91-95FD-41CF6CAF1DBC}" destId="{27AD533A-B2BB-44AA-926C-7FE4FC767910}" srcOrd="1" destOrd="0" parTransId="{86253A62-F433-4564-8F27-EAA282D5D15B}" sibTransId="{57E001BA-395A-4956-90A4-F862B0E295B7}"/>
    <dgm:cxn modelId="{D60457DF-8428-42A6-B9AD-517AA3359792}" type="presOf" srcId="{543B2EF8-CF02-4436-8549-4846159E7A03}" destId="{62A58287-71F0-47F1-ADC6-44A7D9555EDA}" srcOrd="1" destOrd="0" presId="urn:microsoft.com/office/officeart/2005/8/layout/vProcess5"/>
    <dgm:cxn modelId="{B8C1C4E7-6AF8-4BFB-B77B-2FD5C153182F}" type="presOf" srcId="{27AD533A-B2BB-44AA-926C-7FE4FC767910}" destId="{7E395801-2C79-4248-9C4F-4638BC9C0B51}" srcOrd="0" destOrd="0" presId="urn:microsoft.com/office/officeart/2005/8/layout/vProcess5"/>
    <dgm:cxn modelId="{05528CE9-EB03-494A-87C7-E3855E451302}" type="presOf" srcId="{183AAB9E-B56B-4E06-BD48-C3CEBD11933D}" destId="{ABCA7171-DA95-408A-92F7-832DA9A39062}" srcOrd="0" destOrd="0" presId="urn:microsoft.com/office/officeart/2005/8/layout/vProcess5"/>
    <dgm:cxn modelId="{0662D837-74AE-4170-805D-1A92247A0389}" type="presParOf" srcId="{429527BC-10A2-4AEE-A388-3E0944C04FCA}" destId="{E207C14D-3C47-42F0-98E1-1BA43BD8145D}" srcOrd="0" destOrd="0" presId="urn:microsoft.com/office/officeart/2005/8/layout/vProcess5"/>
    <dgm:cxn modelId="{5F3EDBBE-2F3A-4687-AACF-1A6CC353A812}" type="presParOf" srcId="{429527BC-10A2-4AEE-A388-3E0944C04FCA}" destId="{942983AD-37D6-4A24-9043-6BF0EB6CFC97}" srcOrd="1" destOrd="0" presId="urn:microsoft.com/office/officeart/2005/8/layout/vProcess5"/>
    <dgm:cxn modelId="{FE584A4A-DB75-4298-87DD-A2DA0AFE9B4A}" type="presParOf" srcId="{429527BC-10A2-4AEE-A388-3E0944C04FCA}" destId="{7E395801-2C79-4248-9C4F-4638BC9C0B51}" srcOrd="2" destOrd="0" presId="urn:microsoft.com/office/officeart/2005/8/layout/vProcess5"/>
    <dgm:cxn modelId="{1C5F915F-7440-47CA-BE3F-D9D020E0C6BF}" type="presParOf" srcId="{429527BC-10A2-4AEE-A388-3E0944C04FCA}" destId="{161D58F8-621F-4163-99CA-66602CB23726}" srcOrd="3" destOrd="0" presId="urn:microsoft.com/office/officeart/2005/8/layout/vProcess5"/>
    <dgm:cxn modelId="{19119B35-204F-4ACD-9794-329E27C71100}" type="presParOf" srcId="{429527BC-10A2-4AEE-A388-3E0944C04FCA}" destId="{ABCA7171-DA95-408A-92F7-832DA9A39062}" srcOrd="4" destOrd="0" presId="urn:microsoft.com/office/officeart/2005/8/layout/vProcess5"/>
    <dgm:cxn modelId="{B8265A2F-D217-4959-8DB5-F54A14253B78}" type="presParOf" srcId="{429527BC-10A2-4AEE-A388-3E0944C04FCA}" destId="{CB8D1DBE-F9ED-41BA-83BC-AFF609869460}" srcOrd="5" destOrd="0" presId="urn:microsoft.com/office/officeart/2005/8/layout/vProcess5"/>
    <dgm:cxn modelId="{3B0C8D55-7828-436C-A946-0A509005A846}" type="presParOf" srcId="{429527BC-10A2-4AEE-A388-3E0944C04FCA}" destId="{91F95C53-1495-41FC-990B-CCA891482F0F}" srcOrd="6" destOrd="0" presId="urn:microsoft.com/office/officeart/2005/8/layout/vProcess5"/>
    <dgm:cxn modelId="{E7F91BD6-7D51-4769-B984-A9C0D520C544}" type="presParOf" srcId="{429527BC-10A2-4AEE-A388-3E0944C04FCA}" destId="{3BF50705-B04B-4EF4-9BE2-5CE4D830A5C9}" srcOrd="7" destOrd="0" presId="urn:microsoft.com/office/officeart/2005/8/layout/vProcess5"/>
    <dgm:cxn modelId="{4E5CFB47-2BCE-4971-A178-0052013B477A}" type="presParOf" srcId="{429527BC-10A2-4AEE-A388-3E0944C04FCA}" destId="{26E844D2-F7DB-4360-B137-DD350BF60E17}" srcOrd="8" destOrd="0" presId="urn:microsoft.com/office/officeart/2005/8/layout/vProcess5"/>
    <dgm:cxn modelId="{0A6DA702-0D0F-4E35-AB9D-AEF0E1D17924}" type="presParOf" srcId="{429527BC-10A2-4AEE-A388-3E0944C04FCA}" destId="{82F4303A-E75F-426B-B41C-AE8829553189}" srcOrd="9" destOrd="0" presId="urn:microsoft.com/office/officeart/2005/8/layout/vProcess5"/>
    <dgm:cxn modelId="{775D9344-7E0F-4DD3-86B8-995CB3FC64CE}" type="presParOf" srcId="{429527BC-10A2-4AEE-A388-3E0944C04FCA}" destId="{62A58287-71F0-47F1-ADC6-44A7D9555EDA}" srcOrd="10" destOrd="0" presId="urn:microsoft.com/office/officeart/2005/8/layout/vProcess5"/>
    <dgm:cxn modelId="{4618B39E-C312-4422-AF32-714E221B0344}" type="presParOf" srcId="{429527BC-10A2-4AEE-A388-3E0944C04FCA}" destId="{D9813DE7-2FBA-468E-BD48-74BDBF69451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EC2B4D-71BD-425C-91D9-D692FD3396D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581100-DF2B-4ABE-AA92-753B1B693F0F}">
      <dgm:prSet/>
      <dgm:spPr/>
      <dgm:t>
        <a:bodyPr/>
        <a:lstStyle/>
        <a:p>
          <a:pPr>
            <a:lnSpc>
              <a:spcPct val="100000"/>
            </a:lnSpc>
          </a:pPr>
          <a:r>
            <a:rPr lang="en-MY" b="1" dirty="0"/>
            <a:t>User-Interactive Control: </a:t>
          </a:r>
          <a:r>
            <a:rPr lang="en-MY" dirty="0"/>
            <a:t>Implement a serial communication interface with servo controller.</a:t>
          </a:r>
          <a:endParaRPr lang="en-US" dirty="0"/>
        </a:p>
      </dgm:t>
    </dgm:pt>
    <dgm:pt modelId="{9D2F2DE2-086C-42D9-BF80-47A32810F05E}" type="parTrans" cxnId="{489CF2D4-2571-4FF9-B32B-197E78F0171D}">
      <dgm:prSet/>
      <dgm:spPr/>
      <dgm:t>
        <a:bodyPr/>
        <a:lstStyle/>
        <a:p>
          <a:endParaRPr lang="en-US"/>
        </a:p>
      </dgm:t>
    </dgm:pt>
    <dgm:pt modelId="{1B1A5526-67F8-4947-A3DC-1804BBD97CC5}" type="sibTrans" cxnId="{489CF2D4-2571-4FF9-B32B-197E78F0171D}">
      <dgm:prSet/>
      <dgm:spPr/>
      <dgm:t>
        <a:bodyPr/>
        <a:lstStyle/>
        <a:p>
          <a:endParaRPr lang="en-US"/>
        </a:p>
      </dgm:t>
    </dgm:pt>
    <dgm:pt modelId="{82EDCBDA-B0DC-4E2F-BFD8-63214FF551BA}">
      <dgm:prSet/>
      <dgm:spPr/>
      <dgm:t>
        <a:bodyPr/>
        <a:lstStyle/>
        <a:p>
          <a:pPr>
            <a:lnSpc>
              <a:spcPct val="100000"/>
            </a:lnSpc>
          </a:pPr>
          <a:r>
            <a:rPr lang="en-MY" b="1"/>
            <a:t>Accurate Speed &amp; Position Management: </a:t>
          </a:r>
          <a:r>
            <a:rPr lang="en-MY"/>
            <a:t>Develop a closed-loop system utilizing optical encoder feedback for precise motor handling.</a:t>
          </a:r>
          <a:endParaRPr lang="en-US"/>
        </a:p>
      </dgm:t>
    </dgm:pt>
    <dgm:pt modelId="{AD378733-39CF-4BC0-A2C3-73936B6C8118}" type="parTrans" cxnId="{398A23B7-FC7C-4469-A954-E5FD2897D999}">
      <dgm:prSet/>
      <dgm:spPr/>
      <dgm:t>
        <a:bodyPr/>
        <a:lstStyle/>
        <a:p>
          <a:endParaRPr lang="en-US"/>
        </a:p>
      </dgm:t>
    </dgm:pt>
    <dgm:pt modelId="{E544F065-75B9-432B-8034-D3E0CFD80EF0}" type="sibTrans" cxnId="{398A23B7-FC7C-4469-A954-E5FD2897D999}">
      <dgm:prSet/>
      <dgm:spPr/>
      <dgm:t>
        <a:bodyPr/>
        <a:lstStyle/>
        <a:p>
          <a:endParaRPr lang="en-US"/>
        </a:p>
      </dgm:t>
    </dgm:pt>
    <dgm:pt modelId="{493EB5F7-A16A-4CE2-99E9-591A4525F394}">
      <dgm:prSet/>
      <dgm:spPr/>
      <dgm:t>
        <a:bodyPr/>
        <a:lstStyle/>
        <a:p>
          <a:pPr>
            <a:lnSpc>
              <a:spcPct val="100000"/>
            </a:lnSpc>
          </a:pPr>
          <a:r>
            <a:rPr lang="en-MY" b="1"/>
            <a:t>Real-Time PID Control: </a:t>
          </a:r>
          <a:r>
            <a:rPr lang="en-MY"/>
            <a:t>Engineer a PID system for stable and accurate motor response.</a:t>
          </a:r>
          <a:endParaRPr lang="en-US"/>
        </a:p>
      </dgm:t>
    </dgm:pt>
    <dgm:pt modelId="{8B677A97-13A5-43FB-874D-04F370591C3D}" type="parTrans" cxnId="{B7D9BDA7-872F-4EFE-9960-153C1357A709}">
      <dgm:prSet/>
      <dgm:spPr/>
      <dgm:t>
        <a:bodyPr/>
        <a:lstStyle/>
        <a:p>
          <a:endParaRPr lang="en-US"/>
        </a:p>
      </dgm:t>
    </dgm:pt>
    <dgm:pt modelId="{F50624F3-E59A-45CD-81F7-6DFDE98A3AAA}" type="sibTrans" cxnId="{B7D9BDA7-872F-4EFE-9960-153C1357A709}">
      <dgm:prSet/>
      <dgm:spPr/>
      <dgm:t>
        <a:bodyPr/>
        <a:lstStyle/>
        <a:p>
          <a:endParaRPr lang="en-US"/>
        </a:p>
      </dgm:t>
    </dgm:pt>
    <dgm:pt modelId="{A661575F-D10B-4FBA-B8D8-F8C3BAEE8AB1}">
      <dgm:prSet/>
      <dgm:spPr/>
      <dgm:t>
        <a:bodyPr/>
        <a:lstStyle/>
        <a:p>
          <a:pPr>
            <a:lnSpc>
              <a:spcPct val="100000"/>
            </a:lnSpc>
          </a:pPr>
          <a:r>
            <a:rPr lang="en-MY" b="1" dirty="0"/>
            <a:t>Adaptive System: </a:t>
          </a:r>
          <a:r>
            <a:rPr lang="en-MY" dirty="0"/>
            <a:t>Establish a tuning methodology for optimal performance under diverse conditions and uses.</a:t>
          </a:r>
          <a:endParaRPr lang="en-US" dirty="0"/>
        </a:p>
      </dgm:t>
    </dgm:pt>
    <dgm:pt modelId="{87A76E8D-41FF-4DBD-BCE1-AA81ADD65196}" type="parTrans" cxnId="{5815B3E0-29CE-436D-A9A9-CE03B94E4F3E}">
      <dgm:prSet/>
      <dgm:spPr/>
      <dgm:t>
        <a:bodyPr/>
        <a:lstStyle/>
        <a:p>
          <a:endParaRPr lang="en-US"/>
        </a:p>
      </dgm:t>
    </dgm:pt>
    <dgm:pt modelId="{97A18046-760D-4A21-BB66-EC2C38F0AB7A}" type="sibTrans" cxnId="{5815B3E0-29CE-436D-A9A9-CE03B94E4F3E}">
      <dgm:prSet/>
      <dgm:spPr/>
      <dgm:t>
        <a:bodyPr/>
        <a:lstStyle/>
        <a:p>
          <a:endParaRPr lang="en-US"/>
        </a:p>
      </dgm:t>
    </dgm:pt>
    <dgm:pt modelId="{7DF4229B-77E3-4A54-9487-330A65F6B0FF}" type="pres">
      <dgm:prSet presAssocID="{70EC2B4D-71BD-425C-91D9-D692FD3396D4}" presName="root" presStyleCnt="0">
        <dgm:presLayoutVars>
          <dgm:dir/>
          <dgm:resizeHandles val="exact"/>
        </dgm:presLayoutVars>
      </dgm:prSet>
      <dgm:spPr/>
    </dgm:pt>
    <dgm:pt modelId="{FD1F63CD-766E-45C0-8DC6-4F2AC585EDB2}" type="pres">
      <dgm:prSet presAssocID="{D1581100-DF2B-4ABE-AA92-753B1B693F0F}" presName="compNode" presStyleCnt="0"/>
      <dgm:spPr/>
    </dgm:pt>
    <dgm:pt modelId="{0E4123D9-5350-407E-86C2-0982DC77962C}" type="pres">
      <dgm:prSet presAssocID="{D1581100-DF2B-4ABE-AA92-753B1B693F0F}" presName="bgRect" presStyleLbl="bgShp" presStyleIdx="0" presStyleCnt="4"/>
      <dgm:spPr/>
    </dgm:pt>
    <dgm:pt modelId="{D5B18BD8-1593-4682-8C82-D30CCF2C8CC3}" type="pres">
      <dgm:prSet presAssocID="{D1581100-DF2B-4ABE-AA92-753B1B693F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BC6682D-5C2B-4F4D-804D-A9C3D54E2B2A}" type="pres">
      <dgm:prSet presAssocID="{D1581100-DF2B-4ABE-AA92-753B1B693F0F}" presName="spaceRect" presStyleCnt="0"/>
      <dgm:spPr/>
    </dgm:pt>
    <dgm:pt modelId="{F21BB724-CE80-45F1-9469-6D6FADD88F35}" type="pres">
      <dgm:prSet presAssocID="{D1581100-DF2B-4ABE-AA92-753B1B693F0F}" presName="parTx" presStyleLbl="revTx" presStyleIdx="0" presStyleCnt="4">
        <dgm:presLayoutVars>
          <dgm:chMax val="0"/>
          <dgm:chPref val="0"/>
        </dgm:presLayoutVars>
      </dgm:prSet>
      <dgm:spPr/>
    </dgm:pt>
    <dgm:pt modelId="{38F4BFD9-A48B-4251-99FD-94256EDF1241}" type="pres">
      <dgm:prSet presAssocID="{1B1A5526-67F8-4947-A3DC-1804BBD97CC5}" presName="sibTrans" presStyleCnt="0"/>
      <dgm:spPr/>
    </dgm:pt>
    <dgm:pt modelId="{CCE00214-06A3-4BAB-92FC-486798653CAE}" type="pres">
      <dgm:prSet presAssocID="{82EDCBDA-B0DC-4E2F-BFD8-63214FF551BA}" presName="compNode" presStyleCnt="0"/>
      <dgm:spPr/>
    </dgm:pt>
    <dgm:pt modelId="{741995B7-7F4B-49E5-863C-0A4883256962}" type="pres">
      <dgm:prSet presAssocID="{82EDCBDA-B0DC-4E2F-BFD8-63214FF551BA}" presName="bgRect" presStyleLbl="bgShp" presStyleIdx="1" presStyleCnt="4"/>
      <dgm:spPr/>
    </dgm:pt>
    <dgm:pt modelId="{F77D4C83-85A6-4BC3-A28F-3841B75CA98A}" type="pres">
      <dgm:prSet presAssocID="{82EDCBDA-B0DC-4E2F-BFD8-63214FF551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9316A749-E8A4-4750-8CC8-2D22170CDE94}" type="pres">
      <dgm:prSet presAssocID="{82EDCBDA-B0DC-4E2F-BFD8-63214FF551BA}" presName="spaceRect" presStyleCnt="0"/>
      <dgm:spPr/>
    </dgm:pt>
    <dgm:pt modelId="{278F5F39-25E2-49BF-BB6F-AF690570F9CE}" type="pres">
      <dgm:prSet presAssocID="{82EDCBDA-B0DC-4E2F-BFD8-63214FF551BA}" presName="parTx" presStyleLbl="revTx" presStyleIdx="1" presStyleCnt="4">
        <dgm:presLayoutVars>
          <dgm:chMax val="0"/>
          <dgm:chPref val="0"/>
        </dgm:presLayoutVars>
      </dgm:prSet>
      <dgm:spPr/>
    </dgm:pt>
    <dgm:pt modelId="{041989E3-DD22-4ECF-944D-4AC2E6850E5B}" type="pres">
      <dgm:prSet presAssocID="{E544F065-75B9-432B-8034-D3E0CFD80EF0}" presName="sibTrans" presStyleCnt="0"/>
      <dgm:spPr/>
    </dgm:pt>
    <dgm:pt modelId="{9E87C1F7-3EF3-416C-81C5-921290FAA5A4}" type="pres">
      <dgm:prSet presAssocID="{493EB5F7-A16A-4CE2-99E9-591A4525F394}" presName="compNode" presStyleCnt="0"/>
      <dgm:spPr/>
    </dgm:pt>
    <dgm:pt modelId="{CE7F6D59-429A-4EB0-8C72-B3A773BB4A90}" type="pres">
      <dgm:prSet presAssocID="{493EB5F7-A16A-4CE2-99E9-591A4525F394}" presName="bgRect" presStyleLbl="bgShp" presStyleIdx="2" presStyleCnt="4"/>
      <dgm:spPr/>
    </dgm:pt>
    <dgm:pt modelId="{FFE232B2-BBAD-4A76-80C8-DEED571EFBA6}" type="pres">
      <dgm:prSet presAssocID="{493EB5F7-A16A-4CE2-99E9-591A4525F3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C9392F1B-79A1-451D-B710-DCFDBC4711DA}" type="pres">
      <dgm:prSet presAssocID="{493EB5F7-A16A-4CE2-99E9-591A4525F394}" presName="spaceRect" presStyleCnt="0"/>
      <dgm:spPr/>
    </dgm:pt>
    <dgm:pt modelId="{8C0E980D-B463-446C-A64D-45950EC84AB1}" type="pres">
      <dgm:prSet presAssocID="{493EB5F7-A16A-4CE2-99E9-591A4525F394}" presName="parTx" presStyleLbl="revTx" presStyleIdx="2" presStyleCnt="4">
        <dgm:presLayoutVars>
          <dgm:chMax val="0"/>
          <dgm:chPref val="0"/>
        </dgm:presLayoutVars>
      </dgm:prSet>
      <dgm:spPr/>
    </dgm:pt>
    <dgm:pt modelId="{0B3E9B37-0081-44B2-8367-8DC9C78C9386}" type="pres">
      <dgm:prSet presAssocID="{F50624F3-E59A-45CD-81F7-6DFDE98A3AAA}" presName="sibTrans" presStyleCnt="0"/>
      <dgm:spPr/>
    </dgm:pt>
    <dgm:pt modelId="{0965231C-C85F-4F13-9F2B-966DC81298D2}" type="pres">
      <dgm:prSet presAssocID="{A661575F-D10B-4FBA-B8D8-F8C3BAEE8AB1}" presName="compNode" presStyleCnt="0"/>
      <dgm:spPr/>
    </dgm:pt>
    <dgm:pt modelId="{169819E4-EDBC-4FA0-8B54-72EA43F0857B}" type="pres">
      <dgm:prSet presAssocID="{A661575F-D10B-4FBA-B8D8-F8C3BAEE8AB1}" presName="bgRect" presStyleLbl="bgShp" presStyleIdx="3" presStyleCnt="4"/>
      <dgm:spPr/>
    </dgm:pt>
    <dgm:pt modelId="{5F539B99-EC2D-47EE-9318-B09C1390D9CF}" type="pres">
      <dgm:prSet presAssocID="{A661575F-D10B-4FBA-B8D8-F8C3BAEE8A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2210828-4AEE-4F4F-A120-6C6485100B35}" type="pres">
      <dgm:prSet presAssocID="{A661575F-D10B-4FBA-B8D8-F8C3BAEE8AB1}" presName="spaceRect" presStyleCnt="0"/>
      <dgm:spPr/>
    </dgm:pt>
    <dgm:pt modelId="{E447F03E-3748-41CB-988D-E7AB6605F879}" type="pres">
      <dgm:prSet presAssocID="{A661575F-D10B-4FBA-B8D8-F8C3BAEE8AB1}" presName="parTx" presStyleLbl="revTx" presStyleIdx="3" presStyleCnt="4">
        <dgm:presLayoutVars>
          <dgm:chMax val="0"/>
          <dgm:chPref val="0"/>
        </dgm:presLayoutVars>
      </dgm:prSet>
      <dgm:spPr/>
    </dgm:pt>
  </dgm:ptLst>
  <dgm:cxnLst>
    <dgm:cxn modelId="{F161B217-B824-4E09-8A17-BA5136A0B836}" type="presOf" srcId="{493EB5F7-A16A-4CE2-99E9-591A4525F394}" destId="{8C0E980D-B463-446C-A64D-45950EC84AB1}" srcOrd="0" destOrd="0" presId="urn:microsoft.com/office/officeart/2018/2/layout/IconVerticalSolidList"/>
    <dgm:cxn modelId="{0B271F29-8F9B-4B03-ACFA-8E5C27A3267D}" type="presOf" srcId="{70EC2B4D-71BD-425C-91D9-D692FD3396D4}" destId="{7DF4229B-77E3-4A54-9487-330A65F6B0FF}" srcOrd="0" destOrd="0" presId="urn:microsoft.com/office/officeart/2018/2/layout/IconVerticalSolidList"/>
    <dgm:cxn modelId="{D6627B4E-3503-45AA-AE83-370F0EB74B50}" type="presOf" srcId="{82EDCBDA-B0DC-4E2F-BFD8-63214FF551BA}" destId="{278F5F39-25E2-49BF-BB6F-AF690570F9CE}" srcOrd="0" destOrd="0" presId="urn:microsoft.com/office/officeart/2018/2/layout/IconVerticalSolidList"/>
    <dgm:cxn modelId="{B7D9BDA7-872F-4EFE-9960-153C1357A709}" srcId="{70EC2B4D-71BD-425C-91D9-D692FD3396D4}" destId="{493EB5F7-A16A-4CE2-99E9-591A4525F394}" srcOrd="2" destOrd="0" parTransId="{8B677A97-13A5-43FB-874D-04F370591C3D}" sibTransId="{F50624F3-E59A-45CD-81F7-6DFDE98A3AAA}"/>
    <dgm:cxn modelId="{398A23B7-FC7C-4469-A954-E5FD2897D999}" srcId="{70EC2B4D-71BD-425C-91D9-D692FD3396D4}" destId="{82EDCBDA-B0DC-4E2F-BFD8-63214FF551BA}" srcOrd="1" destOrd="0" parTransId="{AD378733-39CF-4BC0-A2C3-73936B6C8118}" sibTransId="{E544F065-75B9-432B-8034-D3E0CFD80EF0}"/>
    <dgm:cxn modelId="{8CFBC3BE-2298-46B1-9894-B525E921A207}" type="presOf" srcId="{D1581100-DF2B-4ABE-AA92-753B1B693F0F}" destId="{F21BB724-CE80-45F1-9469-6D6FADD88F35}" srcOrd="0" destOrd="0" presId="urn:microsoft.com/office/officeart/2018/2/layout/IconVerticalSolidList"/>
    <dgm:cxn modelId="{489CF2D4-2571-4FF9-B32B-197E78F0171D}" srcId="{70EC2B4D-71BD-425C-91D9-D692FD3396D4}" destId="{D1581100-DF2B-4ABE-AA92-753B1B693F0F}" srcOrd="0" destOrd="0" parTransId="{9D2F2DE2-086C-42D9-BF80-47A32810F05E}" sibTransId="{1B1A5526-67F8-4947-A3DC-1804BBD97CC5}"/>
    <dgm:cxn modelId="{5815B3E0-29CE-436D-A9A9-CE03B94E4F3E}" srcId="{70EC2B4D-71BD-425C-91D9-D692FD3396D4}" destId="{A661575F-D10B-4FBA-B8D8-F8C3BAEE8AB1}" srcOrd="3" destOrd="0" parTransId="{87A76E8D-41FF-4DBD-BCE1-AA81ADD65196}" sibTransId="{97A18046-760D-4A21-BB66-EC2C38F0AB7A}"/>
    <dgm:cxn modelId="{7BD37FF7-BEEB-49D0-BFDE-75C28EC07F6B}" type="presOf" srcId="{A661575F-D10B-4FBA-B8D8-F8C3BAEE8AB1}" destId="{E447F03E-3748-41CB-988D-E7AB6605F879}" srcOrd="0" destOrd="0" presId="urn:microsoft.com/office/officeart/2018/2/layout/IconVerticalSolidList"/>
    <dgm:cxn modelId="{A9B5B592-DF13-4572-A249-8453BB5886E7}" type="presParOf" srcId="{7DF4229B-77E3-4A54-9487-330A65F6B0FF}" destId="{FD1F63CD-766E-45C0-8DC6-4F2AC585EDB2}" srcOrd="0" destOrd="0" presId="urn:microsoft.com/office/officeart/2018/2/layout/IconVerticalSolidList"/>
    <dgm:cxn modelId="{E456DE3F-D32D-49D3-B9B9-4C395DC67A1F}" type="presParOf" srcId="{FD1F63CD-766E-45C0-8DC6-4F2AC585EDB2}" destId="{0E4123D9-5350-407E-86C2-0982DC77962C}" srcOrd="0" destOrd="0" presId="urn:microsoft.com/office/officeart/2018/2/layout/IconVerticalSolidList"/>
    <dgm:cxn modelId="{70C8F359-09A9-4B6C-BECD-802BF4620B8B}" type="presParOf" srcId="{FD1F63CD-766E-45C0-8DC6-4F2AC585EDB2}" destId="{D5B18BD8-1593-4682-8C82-D30CCF2C8CC3}" srcOrd="1" destOrd="0" presId="urn:microsoft.com/office/officeart/2018/2/layout/IconVerticalSolidList"/>
    <dgm:cxn modelId="{432B85C0-9BF4-4E80-B5B2-75322AE8DAC3}" type="presParOf" srcId="{FD1F63CD-766E-45C0-8DC6-4F2AC585EDB2}" destId="{9BC6682D-5C2B-4F4D-804D-A9C3D54E2B2A}" srcOrd="2" destOrd="0" presId="urn:microsoft.com/office/officeart/2018/2/layout/IconVerticalSolidList"/>
    <dgm:cxn modelId="{D7ECE752-B257-4D1D-B182-BA08FA5AC23B}" type="presParOf" srcId="{FD1F63CD-766E-45C0-8DC6-4F2AC585EDB2}" destId="{F21BB724-CE80-45F1-9469-6D6FADD88F35}" srcOrd="3" destOrd="0" presId="urn:microsoft.com/office/officeart/2018/2/layout/IconVerticalSolidList"/>
    <dgm:cxn modelId="{41906608-7F32-4759-8DDB-1C178188BD61}" type="presParOf" srcId="{7DF4229B-77E3-4A54-9487-330A65F6B0FF}" destId="{38F4BFD9-A48B-4251-99FD-94256EDF1241}" srcOrd="1" destOrd="0" presId="urn:microsoft.com/office/officeart/2018/2/layout/IconVerticalSolidList"/>
    <dgm:cxn modelId="{EF635B93-6ADB-4DAE-9AD6-FEA1349BBC64}" type="presParOf" srcId="{7DF4229B-77E3-4A54-9487-330A65F6B0FF}" destId="{CCE00214-06A3-4BAB-92FC-486798653CAE}" srcOrd="2" destOrd="0" presId="urn:microsoft.com/office/officeart/2018/2/layout/IconVerticalSolidList"/>
    <dgm:cxn modelId="{F4831D52-1F5F-4E9C-909C-67577FE96B86}" type="presParOf" srcId="{CCE00214-06A3-4BAB-92FC-486798653CAE}" destId="{741995B7-7F4B-49E5-863C-0A4883256962}" srcOrd="0" destOrd="0" presId="urn:microsoft.com/office/officeart/2018/2/layout/IconVerticalSolidList"/>
    <dgm:cxn modelId="{F6B638EE-34C0-477B-89AE-21B37BC8498E}" type="presParOf" srcId="{CCE00214-06A3-4BAB-92FC-486798653CAE}" destId="{F77D4C83-85A6-4BC3-A28F-3841B75CA98A}" srcOrd="1" destOrd="0" presId="urn:microsoft.com/office/officeart/2018/2/layout/IconVerticalSolidList"/>
    <dgm:cxn modelId="{FAED4B33-ED07-4639-8FC7-EF14807D1DD8}" type="presParOf" srcId="{CCE00214-06A3-4BAB-92FC-486798653CAE}" destId="{9316A749-E8A4-4750-8CC8-2D22170CDE94}" srcOrd="2" destOrd="0" presId="urn:microsoft.com/office/officeart/2018/2/layout/IconVerticalSolidList"/>
    <dgm:cxn modelId="{5C8FA084-214E-482B-97BC-3B3A86EC3A1E}" type="presParOf" srcId="{CCE00214-06A3-4BAB-92FC-486798653CAE}" destId="{278F5F39-25E2-49BF-BB6F-AF690570F9CE}" srcOrd="3" destOrd="0" presId="urn:microsoft.com/office/officeart/2018/2/layout/IconVerticalSolidList"/>
    <dgm:cxn modelId="{5BE92211-B0C9-4827-A33E-6E694F0F5852}" type="presParOf" srcId="{7DF4229B-77E3-4A54-9487-330A65F6B0FF}" destId="{041989E3-DD22-4ECF-944D-4AC2E6850E5B}" srcOrd="3" destOrd="0" presId="urn:microsoft.com/office/officeart/2018/2/layout/IconVerticalSolidList"/>
    <dgm:cxn modelId="{3E82FD2A-9C17-4C3E-A6FF-EB02144134A6}" type="presParOf" srcId="{7DF4229B-77E3-4A54-9487-330A65F6B0FF}" destId="{9E87C1F7-3EF3-416C-81C5-921290FAA5A4}" srcOrd="4" destOrd="0" presId="urn:microsoft.com/office/officeart/2018/2/layout/IconVerticalSolidList"/>
    <dgm:cxn modelId="{FE817A7A-F2E1-4017-951C-72C9F674FDD5}" type="presParOf" srcId="{9E87C1F7-3EF3-416C-81C5-921290FAA5A4}" destId="{CE7F6D59-429A-4EB0-8C72-B3A773BB4A90}" srcOrd="0" destOrd="0" presId="urn:microsoft.com/office/officeart/2018/2/layout/IconVerticalSolidList"/>
    <dgm:cxn modelId="{956B6885-C102-41CD-A156-A056B621E6BB}" type="presParOf" srcId="{9E87C1F7-3EF3-416C-81C5-921290FAA5A4}" destId="{FFE232B2-BBAD-4A76-80C8-DEED571EFBA6}" srcOrd="1" destOrd="0" presId="urn:microsoft.com/office/officeart/2018/2/layout/IconVerticalSolidList"/>
    <dgm:cxn modelId="{34CC1ABF-AC23-4334-BD19-793DF1B64A4D}" type="presParOf" srcId="{9E87C1F7-3EF3-416C-81C5-921290FAA5A4}" destId="{C9392F1B-79A1-451D-B710-DCFDBC4711DA}" srcOrd="2" destOrd="0" presId="urn:microsoft.com/office/officeart/2018/2/layout/IconVerticalSolidList"/>
    <dgm:cxn modelId="{9AFD490E-2E5C-4129-935B-724F87435768}" type="presParOf" srcId="{9E87C1F7-3EF3-416C-81C5-921290FAA5A4}" destId="{8C0E980D-B463-446C-A64D-45950EC84AB1}" srcOrd="3" destOrd="0" presId="urn:microsoft.com/office/officeart/2018/2/layout/IconVerticalSolidList"/>
    <dgm:cxn modelId="{99024B6B-E060-4560-959B-9523BD9CA2DE}" type="presParOf" srcId="{7DF4229B-77E3-4A54-9487-330A65F6B0FF}" destId="{0B3E9B37-0081-44B2-8367-8DC9C78C9386}" srcOrd="5" destOrd="0" presId="urn:microsoft.com/office/officeart/2018/2/layout/IconVerticalSolidList"/>
    <dgm:cxn modelId="{6612091E-176B-41D4-A989-B390FE1111C3}" type="presParOf" srcId="{7DF4229B-77E3-4A54-9487-330A65F6B0FF}" destId="{0965231C-C85F-4F13-9F2B-966DC81298D2}" srcOrd="6" destOrd="0" presId="urn:microsoft.com/office/officeart/2018/2/layout/IconVerticalSolidList"/>
    <dgm:cxn modelId="{95916256-4FCB-471C-B57A-D7AEA34775E9}" type="presParOf" srcId="{0965231C-C85F-4F13-9F2B-966DC81298D2}" destId="{169819E4-EDBC-4FA0-8B54-72EA43F0857B}" srcOrd="0" destOrd="0" presId="urn:microsoft.com/office/officeart/2018/2/layout/IconVerticalSolidList"/>
    <dgm:cxn modelId="{B9FC591B-C61F-4DEB-8A57-31D188022D27}" type="presParOf" srcId="{0965231C-C85F-4F13-9F2B-966DC81298D2}" destId="{5F539B99-EC2D-47EE-9318-B09C1390D9CF}" srcOrd="1" destOrd="0" presId="urn:microsoft.com/office/officeart/2018/2/layout/IconVerticalSolidList"/>
    <dgm:cxn modelId="{36E0645D-B652-4747-923A-99C239157D6B}" type="presParOf" srcId="{0965231C-C85F-4F13-9F2B-966DC81298D2}" destId="{02210828-4AEE-4F4F-A120-6C6485100B35}" srcOrd="2" destOrd="0" presId="urn:microsoft.com/office/officeart/2018/2/layout/IconVerticalSolidList"/>
    <dgm:cxn modelId="{4A57D5D9-8C51-45F8-ADE8-DA3F09757382}" type="presParOf" srcId="{0965231C-C85F-4F13-9F2B-966DC81298D2}" destId="{E447F03E-3748-41CB-988D-E7AB6605F8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983AD-37D6-4A24-9043-6BF0EB6CFC97}">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t>Goal</a:t>
          </a:r>
          <a:r>
            <a:rPr lang="en-US" sz="1800" kern="1200" dirty="0"/>
            <a:t>: Develop a servo controller to improve the precision of brushed DC motors in speed and positioning.</a:t>
          </a:r>
        </a:p>
      </dsp:txBody>
      <dsp:txXfrm>
        <a:off x="28038" y="28038"/>
        <a:ext cx="7298593" cy="901218"/>
      </dsp:txXfrm>
    </dsp:sp>
    <dsp:sp modelId="{7E395801-2C79-4248-9C4F-4638BC9C0B51}">
      <dsp:nvSpPr>
        <dsp:cNvPr id="0" name=""/>
        <dsp:cNvSpPr/>
      </dsp:nvSpPr>
      <dsp:spPr>
        <a:xfrm>
          <a:off x="704545" y="1131347"/>
          <a:ext cx="8412480" cy="957294"/>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a:t>Driver Circuit Design</a:t>
          </a:r>
          <a:r>
            <a:rPr lang="en-US" sz="1800" kern="1200"/>
            <a:t>: Create a PWM-controlled circuit using a microcontroller for speed and direction control.</a:t>
          </a:r>
        </a:p>
      </dsp:txBody>
      <dsp:txXfrm>
        <a:off x="732583" y="1159385"/>
        <a:ext cx="7029617" cy="901218"/>
      </dsp:txXfrm>
    </dsp:sp>
    <dsp:sp modelId="{161D58F8-621F-4163-99CA-66602CB23726}">
      <dsp:nvSpPr>
        <dsp:cNvPr id="0" name=""/>
        <dsp:cNvSpPr/>
      </dsp:nvSpPr>
      <dsp:spPr>
        <a:xfrm>
          <a:off x="1398574" y="2262695"/>
          <a:ext cx="8412480" cy="957294"/>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a:t>PID Control System</a:t>
          </a:r>
          <a:r>
            <a:rPr lang="en-US" sz="1800" kern="1200"/>
            <a:t>: Implement a PID closed-loop control integrated with the driver circuit for more precise control.</a:t>
          </a:r>
        </a:p>
      </dsp:txBody>
      <dsp:txXfrm>
        <a:off x="1426612" y="2290733"/>
        <a:ext cx="7040133" cy="901218"/>
      </dsp:txXfrm>
    </dsp:sp>
    <dsp:sp modelId="{ABCA7171-DA95-408A-92F7-832DA9A39062}">
      <dsp:nvSpPr>
        <dsp:cNvPr id="0" name=""/>
        <dsp:cNvSpPr/>
      </dsp:nvSpPr>
      <dsp:spPr>
        <a:xfrm>
          <a:off x="2103119" y="3394043"/>
          <a:ext cx="8412480" cy="957294"/>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a:t>Dynamic Performance</a:t>
          </a:r>
          <a:r>
            <a:rPr lang="en-US" sz="1800" kern="1200"/>
            <a:t>: Ensure that the motor consistently follows precise movement while automatically adjusting for variations in load.</a:t>
          </a:r>
        </a:p>
      </dsp:txBody>
      <dsp:txXfrm>
        <a:off x="2131157" y="3422081"/>
        <a:ext cx="7029617" cy="901218"/>
      </dsp:txXfrm>
    </dsp:sp>
    <dsp:sp modelId="{CB8D1DBE-F9ED-41BA-83BC-AFF609869460}">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91F95C53-1495-41FC-990B-CCA891482F0F}">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3BF50705-B04B-4EF4-9BE2-5CE4D830A5C9}">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123D9-5350-407E-86C2-0982DC77962C}">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18BD8-1593-4682-8C82-D30CCF2C8CC3}">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BB724-CE80-45F1-9469-6D6FADD88F35}">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dirty="0"/>
            <a:t>User-Interactive Control: </a:t>
          </a:r>
          <a:r>
            <a:rPr lang="en-MY" sz="1800" kern="1200" dirty="0"/>
            <a:t>Implement a serial communication interface with servo controller.</a:t>
          </a:r>
          <a:endParaRPr lang="en-US" sz="1800" kern="1200" dirty="0"/>
        </a:p>
      </dsp:txBody>
      <dsp:txXfrm>
        <a:off x="1357965" y="2319"/>
        <a:ext cx="4887299" cy="1175727"/>
      </dsp:txXfrm>
    </dsp:sp>
    <dsp:sp modelId="{741995B7-7F4B-49E5-863C-0A4883256962}">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D4C83-85A6-4BC3-A28F-3841B75CA98A}">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F5F39-25E2-49BF-BB6F-AF690570F9CE}">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Accurate Speed &amp; Position Management: </a:t>
          </a:r>
          <a:r>
            <a:rPr lang="en-MY" sz="1800" kern="1200"/>
            <a:t>Develop a closed-loop system utilizing optical encoder feedback for precise motor handling.</a:t>
          </a:r>
          <a:endParaRPr lang="en-US" sz="1800" kern="1200"/>
        </a:p>
      </dsp:txBody>
      <dsp:txXfrm>
        <a:off x="1357965" y="1471979"/>
        <a:ext cx="4887299" cy="1175727"/>
      </dsp:txXfrm>
    </dsp:sp>
    <dsp:sp modelId="{CE7F6D59-429A-4EB0-8C72-B3A773BB4A90}">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232B2-BBAD-4A76-80C8-DEED571EFBA6}">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0E980D-B463-446C-A64D-45950EC84AB1}">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Real-Time PID Control: </a:t>
          </a:r>
          <a:r>
            <a:rPr lang="en-MY" sz="1800" kern="1200"/>
            <a:t>Engineer a PID system for stable and accurate motor response.</a:t>
          </a:r>
          <a:endParaRPr lang="en-US" sz="1800" kern="1200"/>
        </a:p>
      </dsp:txBody>
      <dsp:txXfrm>
        <a:off x="1357965" y="2941639"/>
        <a:ext cx="4887299" cy="1175727"/>
      </dsp:txXfrm>
    </dsp:sp>
    <dsp:sp modelId="{169819E4-EDBC-4FA0-8B54-72EA43F0857B}">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39B99-EC2D-47EE-9318-B09C1390D9CF}">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7F03E-3748-41CB-988D-E7AB6605F879}">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dirty="0"/>
            <a:t>Adaptive System: </a:t>
          </a:r>
          <a:r>
            <a:rPr lang="en-MY" sz="1800" kern="1200" dirty="0"/>
            <a:t>Establish a tuning methodology for optimal performance under diverse conditions and uses.</a:t>
          </a:r>
          <a:endParaRPr lang="en-US" sz="1800" kern="1200" dirty="0"/>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86DFF-0EF0-49B8-975D-C2E750F8B394}" type="datetimeFigureOut">
              <a:rPr lang="en-MY" smtClean="0"/>
              <a:t>31/1/2024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F43E6-16D3-4239-81BB-3345D788713A}" type="slidenum">
              <a:rPr lang="en-MY" smtClean="0"/>
              <a:t>‹#›</a:t>
            </a:fld>
            <a:endParaRPr lang="en-MY"/>
          </a:p>
        </p:txBody>
      </p:sp>
    </p:spTree>
    <p:extLst>
      <p:ext uri="{BB962C8B-B14F-4D97-AF65-F5344CB8AC3E}">
        <p14:creationId xmlns:p14="http://schemas.microsoft.com/office/powerpoint/2010/main" val="314989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813F43E6-16D3-4239-81BB-3345D788713A}" type="slidenum">
              <a:rPr lang="en-MY" smtClean="0"/>
              <a:t>5</a:t>
            </a:fld>
            <a:endParaRPr lang="en-MY"/>
          </a:p>
        </p:txBody>
      </p:sp>
    </p:spTree>
    <p:extLst>
      <p:ext uri="{BB962C8B-B14F-4D97-AF65-F5344CB8AC3E}">
        <p14:creationId xmlns:p14="http://schemas.microsoft.com/office/powerpoint/2010/main" val="16926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D1D5DB"/>
              </a:solidFill>
              <a:effectLst/>
              <a:latin typeface="Söhne"/>
            </a:endParaRPr>
          </a:p>
          <a:p>
            <a:pPr algn="l"/>
            <a:r>
              <a:rPr lang="en-US" b="0" i="0" dirty="0">
                <a:solidFill>
                  <a:srgbClr val="D1D5DB"/>
                </a:solidFill>
                <a:effectLst/>
                <a:latin typeface="Söhne"/>
              </a:rPr>
              <a:t>Fuzzy logic is a way to encode this experience - based knowledge in the  form of logical rules.</a:t>
            </a:r>
          </a:p>
          <a:p>
            <a:pPr algn="l"/>
            <a:endParaRPr lang="en-MY" b="0" i="0" dirty="0">
              <a:solidFill>
                <a:srgbClr val="D1D5DB"/>
              </a:solidFill>
              <a:effectLst/>
              <a:latin typeface="Söhne"/>
            </a:endParaRPr>
          </a:p>
          <a:p>
            <a:pPr algn="l"/>
            <a:endParaRPr lang="en-MY" b="0" i="0" dirty="0">
              <a:solidFill>
                <a:srgbClr val="D1D5DB"/>
              </a:solidFill>
              <a:effectLst/>
              <a:latin typeface="Söhne"/>
            </a:endParaRPr>
          </a:p>
          <a:p>
            <a:pPr algn="l"/>
            <a:r>
              <a:rPr lang="en-MY" b="0" i="0" dirty="0">
                <a:solidFill>
                  <a:srgbClr val="D1D5DB"/>
                </a:solidFill>
                <a:effectLst/>
                <a:latin typeface="Söhne"/>
              </a:rPr>
              <a:t>Ziegler and Nichols tuning method</a:t>
            </a:r>
            <a:endParaRPr lang="en-US" b="1" i="0" dirty="0">
              <a:effectLst/>
              <a:latin typeface="Söhne"/>
            </a:endParaRPr>
          </a:p>
          <a:p>
            <a:pPr algn="l"/>
            <a:r>
              <a:rPr lang="en-US" b="1" i="0" dirty="0">
                <a:effectLst/>
                <a:latin typeface="Söhne"/>
              </a:rPr>
              <a:t>1. The Open-Loop Method (also known as the Process Reaction Curve Method)</a:t>
            </a:r>
          </a:p>
          <a:p>
            <a:pPr algn="l"/>
            <a:r>
              <a:rPr lang="en-US" b="0" i="0" dirty="0">
                <a:solidFill>
                  <a:srgbClr val="D1D5DB"/>
                </a:solidFill>
                <a:effectLst/>
                <a:latin typeface="Söhne"/>
              </a:rPr>
              <a:t>This method involves the following steps:</a:t>
            </a:r>
          </a:p>
          <a:p>
            <a:pPr algn="l">
              <a:buFont typeface="+mj-lt"/>
              <a:buAutoNum type="arabicPeriod"/>
            </a:pPr>
            <a:r>
              <a:rPr lang="en-US" b="1" i="0" dirty="0">
                <a:solidFill>
                  <a:srgbClr val="D1D5DB"/>
                </a:solidFill>
                <a:effectLst/>
                <a:latin typeface="Söhne"/>
              </a:rPr>
              <a:t>Record the Process Reaction Curve</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Remove any existing controller from the loop, making the system open-loop.</a:t>
            </a:r>
          </a:p>
          <a:p>
            <a:pPr marL="742950" lvl="1" indent="-285750" algn="l">
              <a:buFont typeface="+mj-lt"/>
              <a:buAutoNum type="arabicPeriod"/>
            </a:pPr>
            <a:r>
              <a:rPr lang="en-US" b="0" i="0" dirty="0">
                <a:solidFill>
                  <a:srgbClr val="D1D5DB"/>
                </a:solidFill>
                <a:effectLst/>
                <a:latin typeface="Söhne"/>
              </a:rPr>
              <a:t>Introduce a step change to the input and record the process output.</a:t>
            </a:r>
          </a:p>
          <a:p>
            <a:pPr marL="742950" lvl="1" indent="-285750" algn="l">
              <a:buFont typeface="+mj-lt"/>
              <a:buAutoNum type="arabicPeriod"/>
            </a:pPr>
            <a:r>
              <a:rPr lang="en-US" b="0" i="0" dirty="0">
                <a:solidFill>
                  <a:srgbClr val="D1D5DB"/>
                </a:solidFill>
                <a:effectLst/>
                <a:latin typeface="Söhne"/>
              </a:rPr>
              <a:t>The response will typically show a delay time (L) before the output starts to change and a time constant (T) representing the time taken for the output to reach approximately 63.2% of its final steady-state value.</a:t>
            </a:r>
          </a:p>
          <a:p>
            <a:pPr algn="l">
              <a:buFont typeface="+mj-lt"/>
              <a:buAutoNum type="arabicPeriod"/>
            </a:pPr>
            <a:r>
              <a:rPr lang="en-US" b="1" i="0" dirty="0">
                <a:solidFill>
                  <a:srgbClr val="D1D5DB"/>
                </a:solidFill>
                <a:effectLst/>
                <a:latin typeface="Söhne"/>
              </a:rPr>
              <a:t>Calculate PID Parameters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Based on the recorded L and T, calculate the PID parameters using the Ziegler-Nichols open-loop tuning formulas:</a:t>
            </a:r>
          </a:p>
          <a:p>
            <a:pPr marL="1143000" lvl="2" indent="-228600" algn="l">
              <a:buFont typeface="+mj-lt"/>
              <a:buAutoNum type="arabicPeriod"/>
            </a:pPr>
            <a:r>
              <a:rPr lang="en-US" b="0" i="0" dirty="0" err="1">
                <a:solidFill>
                  <a:srgbClr val="D1D5DB"/>
                </a:solidFill>
                <a:effectLst/>
                <a:latin typeface="Söhne"/>
              </a:rPr>
              <a:t>Kp</a:t>
            </a:r>
            <a:r>
              <a:rPr lang="en-US" b="0" i="0" dirty="0">
                <a:solidFill>
                  <a:srgbClr val="D1D5DB"/>
                </a:solidFill>
                <a:effectLst/>
                <a:latin typeface="Söhne"/>
              </a:rPr>
              <a:t> = 1.2T / (K * L)</a:t>
            </a:r>
          </a:p>
          <a:p>
            <a:pPr marL="1143000" lvl="2" indent="-228600" algn="l">
              <a:buFont typeface="+mj-lt"/>
              <a:buAutoNum type="arabicPeriod"/>
            </a:pPr>
            <a:r>
              <a:rPr lang="en-US" b="0" i="0" dirty="0">
                <a:solidFill>
                  <a:srgbClr val="D1D5DB"/>
                </a:solidFill>
                <a:effectLst/>
                <a:latin typeface="Söhne"/>
              </a:rPr>
              <a:t>Ki = 2L</a:t>
            </a:r>
          </a:p>
          <a:p>
            <a:pPr marL="1143000" lvl="2" indent="-228600" algn="l">
              <a:buFont typeface="+mj-lt"/>
              <a:buAutoNum type="arabicPeriod"/>
            </a:pPr>
            <a:r>
              <a:rPr lang="en-US" b="0" i="0" dirty="0" err="1">
                <a:solidFill>
                  <a:srgbClr val="D1D5DB"/>
                </a:solidFill>
                <a:effectLst/>
                <a:latin typeface="Söhne"/>
              </a:rPr>
              <a:t>Kd</a:t>
            </a:r>
            <a:r>
              <a:rPr lang="en-US" b="0" i="0" dirty="0">
                <a:solidFill>
                  <a:srgbClr val="D1D5DB"/>
                </a:solidFill>
                <a:effectLst/>
                <a:latin typeface="Söhne"/>
              </a:rPr>
              <a:t> = 0.5L</a:t>
            </a:r>
          </a:p>
          <a:p>
            <a:pPr algn="l">
              <a:buFont typeface="+mj-lt"/>
              <a:buAutoNum type="arabicPeriod"/>
            </a:pPr>
            <a:r>
              <a:rPr lang="en-US" b="0" i="0" dirty="0">
                <a:solidFill>
                  <a:srgbClr val="D1D5DB"/>
                </a:solidFill>
                <a:effectLst/>
                <a:latin typeface="Söhne"/>
              </a:rPr>
              <a:t>Where K is the process gain (the ratio of the change in output to the change in input).</a:t>
            </a:r>
          </a:p>
          <a:p>
            <a:pPr algn="l"/>
            <a:r>
              <a:rPr lang="en-US" b="1" i="0" dirty="0">
                <a:effectLst/>
                <a:latin typeface="Söhne"/>
              </a:rPr>
              <a:t>2. The Closed-Loop Method (also known as the Ultimate Sensitivity Method)</a:t>
            </a:r>
          </a:p>
          <a:p>
            <a:pPr algn="l"/>
            <a:r>
              <a:rPr lang="en-US" b="0" i="0" dirty="0">
                <a:solidFill>
                  <a:srgbClr val="D1D5DB"/>
                </a:solidFill>
                <a:effectLst/>
                <a:latin typeface="Söhne"/>
              </a:rPr>
              <a:t>This method is used when the process reaction curve method is not suitable, and it involves the following steps:</a:t>
            </a:r>
          </a:p>
          <a:p>
            <a:pPr algn="l">
              <a:buFont typeface="+mj-lt"/>
              <a:buAutoNum type="arabicPeriod"/>
            </a:pPr>
            <a:r>
              <a:rPr lang="en-US" b="1" i="0" dirty="0">
                <a:solidFill>
                  <a:srgbClr val="D1D5DB"/>
                </a:solidFill>
                <a:effectLst/>
                <a:latin typeface="Söhne"/>
              </a:rPr>
              <a:t>Set Up the System in Closed-Loop</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Set the integral and derivative gains to zero and gradually increase the proportional gain until the system starts to oscillate steadily. This is known as the ultimate gain (Ku).</a:t>
            </a:r>
          </a:p>
          <a:p>
            <a:pPr algn="l">
              <a:buFont typeface="+mj-lt"/>
              <a:buAutoNum type="arabicPeriod"/>
            </a:pPr>
            <a:r>
              <a:rPr lang="en-US" b="1" i="0" dirty="0">
                <a:solidFill>
                  <a:srgbClr val="D1D5DB"/>
                </a:solidFill>
                <a:effectLst/>
                <a:latin typeface="Söhne"/>
              </a:rPr>
              <a:t>Measure the Ultimate Period (Pu)</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Record the period of oscillation (Pu), which is the time for one complete cycle of oscillation.</a:t>
            </a:r>
          </a:p>
          <a:p>
            <a:pPr algn="l">
              <a:buFont typeface="+mj-lt"/>
              <a:buAutoNum type="arabicPeriod"/>
            </a:pPr>
            <a:r>
              <a:rPr lang="en-US" b="1" i="0" dirty="0">
                <a:solidFill>
                  <a:srgbClr val="D1D5DB"/>
                </a:solidFill>
                <a:effectLst/>
                <a:latin typeface="Söhne"/>
              </a:rPr>
              <a:t>Calculate PID Parameters</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Based on Ku and Pu, calculate the PID parameters using the Ziegler-Nichols closed-loop tuning formulas:</a:t>
            </a:r>
          </a:p>
          <a:p>
            <a:pPr marL="1143000" lvl="2" indent="-228600" algn="l">
              <a:buFont typeface="+mj-lt"/>
              <a:buAutoNum type="arabicPeriod"/>
            </a:pPr>
            <a:r>
              <a:rPr lang="en-US" b="0" i="0" dirty="0" err="1">
                <a:solidFill>
                  <a:srgbClr val="D1D5DB"/>
                </a:solidFill>
                <a:effectLst/>
                <a:latin typeface="Söhne"/>
              </a:rPr>
              <a:t>Kp</a:t>
            </a:r>
            <a:r>
              <a:rPr lang="en-US" b="0" i="0" dirty="0">
                <a:solidFill>
                  <a:srgbClr val="D1D5DB"/>
                </a:solidFill>
                <a:effectLst/>
                <a:latin typeface="Söhne"/>
              </a:rPr>
              <a:t> = 0.6 * Ku</a:t>
            </a:r>
          </a:p>
          <a:p>
            <a:pPr marL="1143000" lvl="2" indent="-228600" algn="l">
              <a:buFont typeface="+mj-lt"/>
              <a:buAutoNum type="arabicPeriod"/>
            </a:pPr>
            <a:r>
              <a:rPr lang="en-US" b="0" i="0" dirty="0">
                <a:solidFill>
                  <a:srgbClr val="D1D5DB"/>
                </a:solidFill>
                <a:effectLst/>
                <a:latin typeface="Söhne"/>
              </a:rPr>
              <a:t>Ki = 2 * </a:t>
            </a:r>
            <a:r>
              <a:rPr lang="en-US" b="0" i="0" dirty="0" err="1">
                <a:solidFill>
                  <a:srgbClr val="D1D5DB"/>
                </a:solidFill>
                <a:effectLst/>
                <a:latin typeface="Söhne"/>
              </a:rPr>
              <a:t>Kp</a:t>
            </a:r>
            <a:r>
              <a:rPr lang="en-US" b="0" i="0" dirty="0">
                <a:solidFill>
                  <a:srgbClr val="D1D5DB"/>
                </a:solidFill>
                <a:effectLst/>
                <a:latin typeface="Söhne"/>
              </a:rPr>
              <a:t> / Pu</a:t>
            </a:r>
          </a:p>
          <a:p>
            <a:pPr marL="1143000" lvl="2" indent="-228600" algn="l">
              <a:buFont typeface="+mj-lt"/>
              <a:buAutoNum type="arabicPeriod"/>
            </a:pPr>
            <a:r>
              <a:rPr lang="en-US" b="0" i="0" dirty="0" err="1">
                <a:solidFill>
                  <a:srgbClr val="D1D5DB"/>
                </a:solidFill>
                <a:effectLst/>
                <a:latin typeface="Söhne"/>
              </a:rPr>
              <a:t>Kd</a:t>
            </a:r>
            <a:r>
              <a:rPr lang="en-US" b="0" i="0" dirty="0">
                <a:solidFill>
                  <a:srgbClr val="D1D5DB"/>
                </a:solidFill>
                <a:effectLst/>
                <a:latin typeface="Söhne"/>
              </a:rPr>
              <a:t> = </a:t>
            </a:r>
            <a:r>
              <a:rPr lang="en-US" b="0" i="0" dirty="0" err="1">
                <a:solidFill>
                  <a:srgbClr val="D1D5DB"/>
                </a:solidFill>
                <a:effectLst/>
                <a:latin typeface="Söhne"/>
              </a:rPr>
              <a:t>Kp</a:t>
            </a:r>
            <a:r>
              <a:rPr lang="en-US" b="0" i="0" dirty="0">
                <a:solidFill>
                  <a:srgbClr val="D1D5DB"/>
                </a:solidFill>
                <a:effectLst/>
                <a:latin typeface="Söhne"/>
              </a:rPr>
              <a:t> * Pu / 8</a:t>
            </a:r>
          </a:p>
        </p:txBody>
      </p:sp>
      <p:sp>
        <p:nvSpPr>
          <p:cNvPr id="4" name="Slide Number Placeholder 3"/>
          <p:cNvSpPr>
            <a:spLocks noGrp="1"/>
          </p:cNvSpPr>
          <p:nvPr>
            <p:ph type="sldNum" sz="quarter" idx="5"/>
          </p:nvPr>
        </p:nvSpPr>
        <p:spPr/>
        <p:txBody>
          <a:bodyPr/>
          <a:lstStyle/>
          <a:p>
            <a:fld id="{813F43E6-16D3-4239-81BB-3345D788713A}" type="slidenum">
              <a:rPr lang="en-MY" smtClean="0"/>
              <a:t>9</a:t>
            </a:fld>
            <a:endParaRPr lang="en-MY"/>
          </a:p>
        </p:txBody>
      </p:sp>
    </p:spTree>
    <p:extLst>
      <p:ext uri="{BB962C8B-B14F-4D97-AF65-F5344CB8AC3E}">
        <p14:creationId xmlns:p14="http://schemas.microsoft.com/office/powerpoint/2010/main" val="355979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83645"/>
                </a:solidFill>
                <a:effectLst/>
                <a:latin typeface="-apple-system"/>
              </a:rPr>
              <a:t> the resistor at the gate is there to prevent too much current from flowing into the gate during startup, </a:t>
            </a:r>
          </a:p>
          <a:p>
            <a:r>
              <a:rPr lang="en-US" b="1" i="0" dirty="0">
                <a:solidFill>
                  <a:srgbClr val="283645"/>
                </a:solidFill>
                <a:effectLst/>
                <a:latin typeface="-apple-system"/>
              </a:rPr>
              <a:t>this helps prevent "ringing" at moderate to high switching frequencies (the resistor is not needed at low frequencies) </a:t>
            </a:r>
          </a:p>
          <a:p>
            <a:r>
              <a:rPr lang="en-US" b="1" i="0" dirty="0">
                <a:solidFill>
                  <a:srgbClr val="283645"/>
                </a:solidFill>
                <a:effectLst/>
                <a:latin typeface="-apple-system"/>
              </a:rPr>
              <a:t>and also makes things easier for the driver.</a:t>
            </a:r>
          </a:p>
          <a:p>
            <a:endParaRPr lang="en-US" b="0" i="0" dirty="0">
              <a:solidFill>
                <a:srgbClr val="283645"/>
              </a:solidFill>
              <a:effectLst/>
              <a:latin typeface="-apple-system"/>
            </a:endParaRPr>
          </a:p>
          <a:p>
            <a:pPr algn="l">
              <a:buFont typeface="+mj-lt"/>
              <a:buAutoNum type="arabicPeriod"/>
            </a:pPr>
            <a:r>
              <a:rPr lang="en-US" b="1" i="0" dirty="0">
                <a:solidFill>
                  <a:srgbClr val="D1D5DB"/>
                </a:solidFill>
                <a:effectLst/>
                <a:latin typeface="Söhne"/>
              </a:rPr>
              <a:t>Gate Resistor (</a:t>
            </a:r>
            <a:r>
              <a:rPr lang="en-US" b="1" i="0" dirty="0" err="1">
                <a:solidFill>
                  <a:srgbClr val="D1D5DB"/>
                </a:solidFill>
                <a:effectLst/>
                <a:latin typeface="Söhne"/>
              </a:rPr>
              <a:t>Rg</a:t>
            </a:r>
            <a:r>
              <a:rPr lang="en-US" b="1" i="0" dirty="0">
                <a:solidFill>
                  <a:srgbClr val="D1D5DB"/>
                </a:solidFill>
                <a:effectLst/>
                <a:latin typeface="Söhne"/>
              </a:rPr>
              <a:t>):</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Controls Switching Speed</a:t>
            </a:r>
            <a:r>
              <a:rPr lang="en-US" b="0" i="0" dirty="0">
                <a:solidFill>
                  <a:srgbClr val="D1D5DB"/>
                </a:solidFill>
                <a:effectLst/>
                <a:latin typeface="Söhne"/>
              </a:rPr>
              <a:t>: The gate resistor, in conjunction with the gate capacitance, forms an RC time constant that influences the MOSFET's switching speed. A carefully chosen resistor value can prevent the MOSFET from switching too fast, reducing Electromagnetic Interference (EMI) and voltage spikes that can occur due to parasitic inductances in the circuit.</a:t>
            </a:r>
          </a:p>
          <a:p>
            <a:pPr marL="742950" lvl="1" indent="-285750" algn="l">
              <a:buFont typeface="+mj-lt"/>
              <a:buAutoNum type="arabicPeriod"/>
            </a:pPr>
            <a:r>
              <a:rPr lang="en-US" b="1" i="0" dirty="0">
                <a:solidFill>
                  <a:srgbClr val="D1D5DB"/>
                </a:solidFill>
                <a:effectLst/>
                <a:latin typeface="Söhne"/>
              </a:rPr>
              <a:t>Damps Oscillations</a:t>
            </a:r>
            <a:r>
              <a:rPr lang="en-US" b="0" i="0" dirty="0">
                <a:solidFill>
                  <a:srgbClr val="D1D5DB"/>
                </a:solidFill>
                <a:effectLst/>
                <a:latin typeface="Söhne"/>
              </a:rPr>
              <a:t>: The resistor helps to damp any oscillations caused by the inductive and capacitive elements in the circuit, providing a more stable switching behavior.</a:t>
            </a:r>
          </a:p>
          <a:p>
            <a:pPr marL="742950" lvl="1" indent="-285750" algn="l">
              <a:buFont typeface="+mj-lt"/>
              <a:buAutoNum type="arabicPeriod"/>
            </a:pPr>
            <a:r>
              <a:rPr lang="en-US" b="1" i="0" dirty="0">
                <a:solidFill>
                  <a:srgbClr val="D1D5DB"/>
                </a:solidFill>
                <a:effectLst/>
                <a:latin typeface="Söhne"/>
              </a:rPr>
              <a:t>Prevents Current Spikes</a:t>
            </a:r>
            <a:r>
              <a:rPr lang="en-US" b="0" i="0" dirty="0">
                <a:solidFill>
                  <a:srgbClr val="D1D5DB"/>
                </a:solidFill>
                <a:effectLst/>
                <a:latin typeface="Söhne"/>
              </a:rPr>
              <a:t>: When the MOSFET is turned on, the gate capacitor needs to be charged quickly. The gate resistor limits the current spike into the gate, protecting the driving circuit (like a microcontroller or a driver IC) from sourcing or sinking excessive current.</a:t>
            </a:r>
          </a:p>
          <a:p>
            <a:pPr algn="l">
              <a:buFont typeface="+mj-lt"/>
              <a:buAutoNum type="arabicPeriod"/>
            </a:pPr>
            <a:r>
              <a:rPr lang="en-US" b="1" i="0" dirty="0">
                <a:solidFill>
                  <a:srgbClr val="D1D5DB"/>
                </a:solidFill>
                <a:effectLst/>
                <a:latin typeface="Söhne"/>
              </a:rPr>
              <a:t>Gate-to-Source Diode (</a:t>
            </a:r>
            <a:r>
              <a:rPr lang="en-US" b="1" i="0" dirty="0" err="1">
                <a:solidFill>
                  <a:srgbClr val="D1D5DB"/>
                </a:solidFill>
                <a:effectLst/>
                <a:latin typeface="Söhne"/>
              </a:rPr>
              <a:t>Dgs</a:t>
            </a:r>
            <a:r>
              <a:rPr lang="en-US" b="1" i="0" dirty="0">
                <a:solidFill>
                  <a:srgbClr val="D1D5DB"/>
                </a:solidFill>
                <a:effectLst/>
                <a:latin typeface="Söhne"/>
              </a:rPr>
              <a:t>):</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Fast Turn-Off</a:t>
            </a:r>
            <a:r>
              <a:rPr lang="en-US" b="0" i="0" dirty="0">
                <a:solidFill>
                  <a:srgbClr val="D1D5DB"/>
                </a:solidFill>
                <a:effectLst/>
                <a:latin typeface="Söhne"/>
              </a:rPr>
              <a:t>: In some high-speed switching applications, turning off the MOSFET as quickly as possible is crucial to prevent overheating and ensure efficient operation. A diode (often a Schottky diode due to its low forward voltage and fast recovery time) placed in parallel with the gate resistor (but in reverse bias concerning the gate-source voltage) can provide a path for the gate charge to be rapidly removed when the MOSFET is being turned off.</a:t>
            </a:r>
          </a:p>
          <a:p>
            <a:pPr marL="742950" lvl="1" indent="-285750" algn="l">
              <a:buFont typeface="+mj-lt"/>
              <a:buAutoNum type="arabicPeriod"/>
            </a:pPr>
            <a:r>
              <a:rPr lang="en-US" b="1" i="0" dirty="0">
                <a:solidFill>
                  <a:srgbClr val="D1D5DB"/>
                </a:solidFill>
                <a:effectLst/>
                <a:latin typeface="Söhne"/>
              </a:rPr>
              <a:t>Protection Against Negative Voltage</a:t>
            </a:r>
            <a:r>
              <a:rPr lang="en-US" b="0" i="0" dirty="0">
                <a:solidFill>
                  <a:srgbClr val="D1D5DB"/>
                </a:solidFill>
                <a:effectLst/>
                <a:latin typeface="Söhne"/>
              </a:rPr>
              <a:t>: The diode also protects the gate by preventing negative voltage from appearing at the gate, which could potentially damage the MOSFET. MOSFET gates are sensitive to voltage, and most MOSFETs have a maximum gate-source voltage rating (</a:t>
            </a:r>
            <a:r>
              <a:rPr lang="en-US" b="0" i="0" dirty="0" err="1">
                <a:solidFill>
                  <a:srgbClr val="D1D5DB"/>
                </a:solidFill>
                <a:effectLst/>
                <a:latin typeface="Söhne"/>
              </a:rPr>
              <a:t>Vgs</a:t>
            </a:r>
            <a:r>
              <a:rPr lang="en-US" b="0" i="0" dirty="0">
                <a:solidFill>
                  <a:srgbClr val="D1D5DB"/>
                </a:solidFill>
                <a:effectLst/>
                <a:latin typeface="Söhne"/>
              </a:rPr>
              <a:t> max), beyond which the gate oxide layer can be damaged.</a:t>
            </a:r>
          </a:p>
        </p:txBody>
      </p:sp>
      <p:sp>
        <p:nvSpPr>
          <p:cNvPr id="4" name="Slide Number Placeholder 3"/>
          <p:cNvSpPr>
            <a:spLocks noGrp="1"/>
          </p:cNvSpPr>
          <p:nvPr>
            <p:ph type="sldNum" sz="quarter" idx="5"/>
          </p:nvPr>
        </p:nvSpPr>
        <p:spPr/>
        <p:txBody>
          <a:bodyPr/>
          <a:lstStyle/>
          <a:p>
            <a:fld id="{813F43E6-16D3-4239-81BB-3345D788713A}" type="slidenum">
              <a:rPr lang="en-MY" smtClean="0"/>
              <a:t>21</a:t>
            </a:fld>
            <a:endParaRPr lang="en-MY"/>
          </a:p>
        </p:txBody>
      </p:sp>
    </p:spTree>
    <p:extLst>
      <p:ext uri="{BB962C8B-B14F-4D97-AF65-F5344CB8AC3E}">
        <p14:creationId xmlns:p14="http://schemas.microsoft.com/office/powerpoint/2010/main" val="1707241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DE1C-2BD4-2175-2235-E0947B4E8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F68303F-C462-7BB9-556E-0724AFEC7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5EF9837-0F94-7D94-A141-4FED99C4CC6B}"/>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5" name="Footer Placeholder 4">
            <a:extLst>
              <a:ext uri="{FF2B5EF4-FFF2-40B4-BE49-F238E27FC236}">
                <a16:creationId xmlns:a16="http://schemas.microsoft.com/office/drawing/2014/main" id="{3739AF68-5AD9-593B-ED04-E2AF1C847C7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45A3028-50AE-D831-9408-1DFE70E9C15E}"/>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640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56B1-183A-F520-F6B6-042CE32E88D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6495449-F13A-E451-6919-C6E7D1771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166E550-A4E2-847C-C7F8-A0DEABB67B2A}"/>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5" name="Footer Placeholder 4">
            <a:extLst>
              <a:ext uri="{FF2B5EF4-FFF2-40B4-BE49-F238E27FC236}">
                <a16:creationId xmlns:a16="http://schemas.microsoft.com/office/drawing/2014/main" id="{DE967DF8-369D-D00A-1A39-77A58AC3A34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BB8668F-C021-EBDB-6961-D11A781BB902}"/>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41217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04ECE-97BC-6DF9-BD24-33ECAC151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7CAB91B-2C1C-5CF8-3070-46A3C4E9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525E703-65FB-E6AD-C015-61C50A3F853E}"/>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5" name="Footer Placeholder 4">
            <a:extLst>
              <a:ext uri="{FF2B5EF4-FFF2-40B4-BE49-F238E27FC236}">
                <a16:creationId xmlns:a16="http://schemas.microsoft.com/office/drawing/2014/main" id="{368091F2-2D53-6426-CC3F-14A1CDAD63E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42A7366-6CB6-62C5-3870-991A94BA40E3}"/>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07894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E73-4785-5B3E-550F-54D03EDD4A9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D105C3-3B63-4636-6BEC-C1431EAFB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C03A2C7-7048-80D2-BE4E-2BB857DC7B9F}"/>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5" name="Footer Placeholder 4">
            <a:extLst>
              <a:ext uri="{FF2B5EF4-FFF2-40B4-BE49-F238E27FC236}">
                <a16:creationId xmlns:a16="http://schemas.microsoft.com/office/drawing/2014/main" id="{8C0733B8-A7C1-FF78-389E-4F0E648E94E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DF8C1B1-C37A-3800-BB69-A48E1BF7F76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67946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BA3B-0133-7794-6FF8-360A97292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6C73883-E4F0-538D-4AD0-6ED6BEB742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D4DA5-FA2D-103D-A980-F431CCEA225D}"/>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5" name="Footer Placeholder 4">
            <a:extLst>
              <a:ext uri="{FF2B5EF4-FFF2-40B4-BE49-F238E27FC236}">
                <a16:creationId xmlns:a16="http://schemas.microsoft.com/office/drawing/2014/main" id="{0BF14859-FE42-D98E-4D89-51CEEB3B50C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1D44E5A-3D4D-BD55-9E22-7B9D2C2A3028}"/>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6310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0EB7-F5D2-60ED-84F7-9BE1848202D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FB250E3-825A-8594-F480-BC920FAF0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E179041-8F04-7FDC-BFD0-0BB9F4584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2AA1B84-91AD-00C5-9AEC-AAE62FC7A3BD}"/>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6" name="Footer Placeholder 5">
            <a:extLst>
              <a:ext uri="{FF2B5EF4-FFF2-40B4-BE49-F238E27FC236}">
                <a16:creationId xmlns:a16="http://schemas.microsoft.com/office/drawing/2014/main" id="{13E867ED-2030-BC78-A115-03819D8112B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6C1AA2-837F-4967-F081-999484ABB2EC}"/>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33633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F01-ABAF-8EA3-0469-EBA73AB596B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75D3FE2-5415-8052-F6A4-0ED540E42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81B82-A744-9BFD-139F-2125197BD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57D8496-E0E9-1E17-68AE-24D0CE0F0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E54FE-EF98-4A1C-5C8F-D6C9E9C1D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85D923A-6F29-D9CD-35B9-CD45593B9644}"/>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8" name="Footer Placeholder 7">
            <a:extLst>
              <a:ext uri="{FF2B5EF4-FFF2-40B4-BE49-F238E27FC236}">
                <a16:creationId xmlns:a16="http://schemas.microsoft.com/office/drawing/2014/main" id="{9C89C779-FA0C-0FBE-C958-AB11AE0E630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E16C5A6-B671-520D-8E35-494D9B4A9797}"/>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9580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D928-837B-E759-7A51-D1D5F95CCF0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5C6F474-314F-0B1D-6FB9-956F6618CE53}"/>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4" name="Footer Placeholder 3">
            <a:extLst>
              <a:ext uri="{FF2B5EF4-FFF2-40B4-BE49-F238E27FC236}">
                <a16:creationId xmlns:a16="http://schemas.microsoft.com/office/drawing/2014/main" id="{2ABACE80-DAC3-83B9-95B1-98210405223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4060E7CF-0FDC-FF2B-3365-AF7D815499A9}"/>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09358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98571-227B-6BEA-D8BA-27E9FF4B9A7D}"/>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3" name="Footer Placeholder 2">
            <a:extLst>
              <a:ext uri="{FF2B5EF4-FFF2-40B4-BE49-F238E27FC236}">
                <a16:creationId xmlns:a16="http://schemas.microsoft.com/office/drawing/2014/main" id="{540D53D4-DEAC-E18C-ABF9-4EAE3C975B6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E7FE000-E430-33FC-AAC0-E9D7FEFC7A1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13207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E3B-B546-EAF6-7ABB-8F368BFA3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604BDDC-88FF-BD0B-A10B-797195DD5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BE313F5-1FCA-8806-890E-FFCB49675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82538-06C0-325A-72CB-1686E163465E}"/>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6" name="Footer Placeholder 5">
            <a:extLst>
              <a:ext uri="{FF2B5EF4-FFF2-40B4-BE49-F238E27FC236}">
                <a16:creationId xmlns:a16="http://schemas.microsoft.com/office/drawing/2014/main" id="{00BA6788-44AA-A41D-5DA4-35F0E91C2E3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4D15B43-9782-B234-87A6-09E54760A76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0616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C740-300D-A58C-A9D5-2FC7B1226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52B8F2B-09B9-4DC2-53EC-542D44042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AD51F52-F2B6-0026-6AE6-2D3F3ADBF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829BB-2657-350C-9AF3-E3CCD2B29A31}"/>
              </a:ext>
            </a:extLst>
          </p:cNvPr>
          <p:cNvSpPr>
            <a:spLocks noGrp="1"/>
          </p:cNvSpPr>
          <p:nvPr>
            <p:ph type="dt" sz="half" idx="10"/>
          </p:nvPr>
        </p:nvSpPr>
        <p:spPr/>
        <p:txBody>
          <a:bodyPr/>
          <a:lstStyle/>
          <a:p>
            <a:fld id="{0208442A-B277-43F1-8069-EF434DD5C45A}" type="datetimeFigureOut">
              <a:rPr lang="en-MY" smtClean="0"/>
              <a:t>31/1/2024</a:t>
            </a:fld>
            <a:endParaRPr lang="en-MY"/>
          </a:p>
        </p:txBody>
      </p:sp>
      <p:sp>
        <p:nvSpPr>
          <p:cNvPr id="6" name="Footer Placeholder 5">
            <a:extLst>
              <a:ext uri="{FF2B5EF4-FFF2-40B4-BE49-F238E27FC236}">
                <a16:creationId xmlns:a16="http://schemas.microsoft.com/office/drawing/2014/main" id="{5F3A601A-AB29-C34F-E63B-B08DAA728C7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C6A1266-6E8A-CBB1-E9BD-91D1CF611368}"/>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96585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DAF1A-55B1-7CEE-58E5-343EBE1C3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1181D69-22E5-D198-258E-F1CD0E9DB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5E92005-F555-666B-A6DE-41BA4CC06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08442A-B277-43F1-8069-EF434DD5C45A}" type="datetimeFigureOut">
              <a:rPr lang="en-MY" smtClean="0"/>
              <a:t>31/1/2024</a:t>
            </a:fld>
            <a:endParaRPr lang="en-MY"/>
          </a:p>
        </p:txBody>
      </p:sp>
      <p:sp>
        <p:nvSpPr>
          <p:cNvPr id="5" name="Footer Placeholder 4">
            <a:extLst>
              <a:ext uri="{FF2B5EF4-FFF2-40B4-BE49-F238E27FC236}">
                <a16:creationId xmlns:a16="http://schemas.microsoft.com/office/drawing/2014/main" id="{94CCE8F1-8ADA-F54D-0642-D70E6A45F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6DEC99F6-977B-777B-631B-DBF89596E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6CDCFB-2DBC-4623-82E3-F7E895746359}" type="slidenum">
              <a:rPr lang="en-MY" smtClean="0"/>
              <a:t>‹#›</a:t>
            </a:fld>
            <a:endParaRPr lang="en-MY"/>
          </a:p>
        </p:txBody>
      </p:sp>
    </p:spTree>
    <p:extLst>
      <p:ext uri="{BB962C8B-B14F-4D97-AF65-F5344CB8AC3E}">
        <p14:creationId xmlns:p14="http://schemas.microsoft.com/office/powerpoint/2010/main" val="38030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37.jpeg"/><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jpe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document/5486818" TargetMode="External"/><Relationship Id="rId2" Type="http://schemas.openxmlformats.org/officeDocument/2006/relationships/hyperlink" Target="https://www.researchgate.net/publication/338116979_DC_Motor_Speed_Control_Using_PWM" TargetMode="External"/><Relationship Id="rId1" Type="http://schemas.openxmlformats.org/officeDocument/2006/relationships/slideLayout" Target="../slideLayouts/slideLayout6.xml"/><Relationship Id="rId5" Type="http://schemas.openxmlformats.org/officeDocument/2006/relationships/hyperlink" Target="https://ieeexplore.ieee.org/document/8613560" TargetMode="External"/><Relationship Id="rId4" Type="http://schemas.openxmlformats.org/officeDocument/2006/relationships/hyperlink" Target="https://ieeexplore.ieee.org/document/1014100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62BAE13E-D28F-1281-D58D-38934581B548}"/>
              </a:ext>
            </a:extLst>
          </p:cNvPr>
          <p:cNvSpPr>
            <a:spLocks noGrp="1"/>
          </p:cNvSpPr>
          <p:nvPr>
            <p:ph type="title"/>
          </p:nvPr>
        </p:nvSpPr>
        <p:spPr>
          <a:xfrm>
            <a:off x="838199" y="1383042"/>
            <a:ext cx="10515600" cy="1325563"/>
          </a:xfrm>
        </p:spPr>
        <p:txBody>
          <a:bodyPr>
            <a:normAutofit/>
          </a:bodyPr>
          <a:lstStyle/>
          <a:p>
            <a:pPr algn="ctr"/>
            <a:r>
              <a:rPr lang="en-MY" b="1" dirty="0">
                <a:effectLst/>
                <a:latin typeface="Times New Roman" panose="02020603050405020304" pitchFamily="18" charset="0"/>
                <a:ea typeface="Calibri" panose="020F0502020204030204" pitchFamily="34" charset="0"/>
              </a:rPr>
              <a:t>A Servo Controller for Brushed DC Motor</a:t>
            </a:r>
            <a:endParaRPr lang="en-MY" dirty="0"/>
          </a:p>
        </p:txBody>
      </p:sp>
      <p:sp>
        <p:nvSpPr>
          <p:cNvPr id="4" name="TextBox 3">
            <a:extLst>
              <a:ext uri="{FF2B5EF4-FFF2-40B4-BE49-F238E27FC236}">
                <a16:creationId xmlns:a16="http://schemas.microsoft.com/office/drawing/2014/main" id="{74A1D241-6F8B-4B8B-56AF-C1A536B38138}"/>
              </a:ext>
            </a:extLst>
          </p:cNvPr>
          <p:cNvSpPr txBox="1"/>
          <p:nvPr/>
        </p:nvSpPr>
        <p:spPr>
          <a:xfrm>
            <a:off x="2265871" y="2708605"/>
            <a:ext cx="7660257" cy="3539430"/>
          </a:xfrm>
          <a:prstGeom prst="rect">
            <a:avLst/>
          </a:prstGeom>
          <a:noFill/>
        </p:spPr>
        <p:txBody>
          <a:bodyPr wrap="square" rtlCol="0">
            <a:spAutoFit/>
          </a:bodyPr>
          <a:lstStyle/>
          <a:p>
            <a:pPr algn="ctr"/>
            <a:r>
              <a:rPr lang="en-MY" sz="3200" dirty="0"/>
              <a:t>Presented by:</a:t>
            </a:r>
          </a:p>
          <a:p>
            <a:pPr algn="ctr"/>
            <a:r>
              <a:rPr lang="en-MY" sz="3200" dirty="0"/>
              <a:t>Bashir </a:t>
            </a:r>
            <a:r>
              <a:rPr lang="en-MY" sz="3200" dirty="0" err="1"/>
              <a:t>Tawfig</a:t>
            </a:r>
            <a:r>
              <a:rPr lang="en-MY" sz="3200" dirty="0"/>
              <a:t> Bashir Abugharsa (1181102921)</a:t>
            </a:r>
          </a:p>
          <a:p>
            <a:pPr algn="ctr"/>
            <a:r>
              <a:rPr lang="en-MY" sz="3200" dirty="0"/>
              <a:t>Supervisor:</a:t>
            </a:r>
          </a:p>
          <a:p>
            <a:pPr algn="ctr"/>
            <a:r>
              <a:rPr lang="en-MY" sz="3200" dirty="0" err="1"/>
              <a:t>Dr.</a:t>
            </a:r>
            <a:r>
              <a:rPr lang="en-MY" sz="3200" dirty="0"/>
              <a:t> Lo Yew </a:t>
            </a:r>
            <a:r>
              <a:rPr lang="en-MY" sz="3200" dirty="0" err="1"/>
              <a:t>Chiong</a:t>
            </a:r>
            <a:endParaRPr lang="en-MY" sz="3200" dirty="0"/>
          </a:p>
          <a:p>
            <a:pPr algn="ctr"/>
            <a:r>
              <a:rPr lang="en-MY" sz="3200" dirty="0"/>
              <a:t>Moderator:</a:t>
            </a:r>
          </a:p>
          <a:p>
            <a:pPr algn="ctr"/>
            <a:r>
              <a:rPr lang="en-MY" sz="3200" dirty="0" err="1"/>
              <a:t>Dr.</a:t>
            </a:r>
            <a:r>
              <a:rPr lang="en-MY" sz="3200" dirty="0"/>
              <a:t> Cham Chin </a:t>
            </a:r>
            <a:r>
              <a:rPr lang="en-MY" sz="3200" dirty="0" err="1"/>
              <a:t>Leei</a:t>
            </a:r>
            <a:endParaRPr lang="en-MY" sz="3200" dirty="0"/>
          </a:p>
        </p:txBody>
      </p:sp>
      <p:sp>
        <p:nvSpPr>
          <p:cNvPr id="5" name="object 10">
            <a:extLst>
              <a:ext uri="{FF2B5EF4-FFF2-40B4-BE49-F238E27FC236}">
                <a16:creationId xmlns:a16="http://schemas.microsoft.com/office/drawing/2014/main" id="{37B4F927-E47C-ADC9-E6B9-8AD372006E8D}"/>
              </a:ext>
            </a:extLst>
          </p:cNvPr>
          <p:cNvSpPr/>
          <p:nvPr/>
        </p:nvSpPr>
        <p:spPr>
          <a:xfrm>
            <a:off x="10032341" y="420896"/>
            <a:ext cx="1898746" cy="68549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9">
            <a:extLst>
              <a:ext uri="{FF2B5EF4-FFF2-40B4-BE49-F238E27FC236}">
                <a16:creationId xmlns:a16="http://schemas.microsoft.com/office/drawing/2014/main" id="{F00C25EC-A240-A31F-BD85-B39FF1F2775A}"/>
              </a:ext>
            </a:extLst>
          </p:cNvPr>
          <p:cNvSpPr/>
          <p:nvPr/>
        </p:nvSpPr>
        <p:spPr>
          <a:xfrm>
            <a:off x="347179" y="313135"/>
            <a:ext cx="7524922" cy="81425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47139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Methodology</a:t>
            </a:r>
          </a:p>
        </p:txBody>
      </p:sp>
      <p:sp>
        <p:nvSpPr>
          <p:cNvPr id="42" name="Arc 4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F3CA5D4-0656-6F81-5E72-02DAED5F165E}"/>
              </a:ext>
            </a:extLst>
          </p:cNvPr>
          <p:cNvSpPr txBox="1"/>
          <p:nvPr/>
        </p:nvSpPr>
        <p:spPr>
          <a:xfrm>
            <a:off x="5500859" y="2705998"/>
            <a:ext cx="5957256" cy="2621094"/>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800" b="1" dirty="0"/>
              <a:t>Brushed DC Motor Driver Circuit</a:t>
            </a:r>
          </a:p>
          <a:p>
            <a:pPr indent="-228600">
              <a:lnSpc>
                <a:spcPct val="90000"/>
              </a:lnSpc>
              <a:spcAft>
                <a:spcPts val="800"/>
              </a:spcAft>
              <a:buFont typeface="Arial" panose="020B0604020202020204" pitchFamily="34" charset="0"/>
              <a:buChar char="•"/>
            </a:pPr>
            <a:r>
              <a:rPr lang="en-US" sz="2800" b="1" dirty="0"/>
              <a:t>Microcontroller Firmware </a:t>
            </a:r>
          </a:p>
          <a:p>
            <a:pPr indent="-228600">
              <a:lnSpc>
                <a:spcPct val="90000"/>
              </a:lnSpc>
              <a:spcAft>
                <a:spcPts val="800"/>
              </a:spcAft>
              <a:buFont typeface="Arial" panose="020B0604020202020204" pitchFamily="34" charset="0"/>
              <a:buChar char="•"/>
            </a:pPr>
            <a:r>
              <a:rPr lang="en-US" sz="2800" b="1" dirty="0"/>
              <a:t>Main Components</a:t>
            </a:r>
          </a:p>
          <a:p>
            <a:pPr indent="-228600">
              <a:lnSpc>
                <a:spcPct val="90000"/>
              </a:lnSpc>
              <a:spcAft>
                <a:spcPts val="800"/>
              </a:spcAft>
              <a:buFont typeface="Arial" panose="020B0604020202020204" pitchFamily="34" charset="0"/>
              <a:buChar char="•"/>
            </a:pPr>
            <a:r>
              <a:rPr lang="en-US" sz="2800" b="1" dirty="0"/>
              <a:t>Tools</a:t>
            </a:r>
          </a:p>
        </p:txBody>
      </p:sp>
    </p:spTree>
    <p:extLst>
      <p:ext uri="{BB962C8B-B14F-4D97-AF65-F5344CB8AC3E}">
        <p14:creationId xmlns:p14="http://schemas.microsoft.com/office/powerpoint/2010/main" val="158769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5" name="TextBox 4">
            <a:extLst>
              <a:ext uri="{FF2B5EF4-FFF2-40B4-BE49-F238E27FC236}">
                <a16:creationId xmlns:a16="http://schemas.microsoft.com/office/drawing/2014/main" id="{B713A9DE-5551-5AA8-A75C-B0C74C8B9A7D}"/>
              </a:ext>
            </a:extLst>
          </p:cNvPr>
          <p:cNvSpPr txBox="1"/>
          <p:nvPr/>
        </p:nvSpPr>
        <p:spPr>
          <a:xfrm>
            <a:off x="838200" y="1459706"/>
            <a:ext cx="10512425" cy="334963"/>
          </a:xfrm>
          <a:prstGeom prst="rect">
            <a:avLst/>
          </a:prstGeom>
          <a:noFill/>
        </p:spPr>
        <p:txBody>
          <a:bodyPr wrap="square" rtlCol="0" anchor="t">
            <a:noAutofit/>
          </a:bodyPr>
          <a:lstStyle/>
          <a:p>
            <a:pPr>
              <a:lnSpc>
                <a:spcPct val="90000"/>
              </a:lnSpc>
              <a:spcAft>
                <a:spcPts val="600"/>
              </a:spcAft>
            </a:pPr>
            <a:r>
              <a:rPr lang="en-MY" sz="2400" b="1" dirty="0"/>
              <a:t>Brushed DC Motor Driver Circuit</a:t>
            </a:r>
          </a:p>
        </p:txBody>
      </p:sp>
      <p:sp>
        <p:nvSpPr>
          <p:cNvPr id="6" name="TextBox 5">
            <a:extLst>
              <a:ext uri="{FF2B5EF4-FFF2-40B4-BE49-F238E27FC236}">
                <a16:creationId xmlns:a16="http://schemas.microsoft.com/office/drawing/2014/main" id="{DF3CA5D4-0656-6F81-5E72-02DAED5F165E}"/>
              </a:ext>
            </a:extLst>
          </p:cNvPr>
          <p:cNvSpPr txBox="1"/>
          <p:nvPr/>
        </p:nvSpPr>
        <p:spPr>
          <a:xfrm>
            <a:off x="838200" y="1975604"/>
            <a:ext cx="10512425" cy="4060825"/>
          </a:xfrm>
          <a:prstGeom prst="rect">
            <a:avLst/>
          </a:prstGeom>
          <a:noFill/>
        </p:spPr>
        <p:txBody>
          <a:bodyPr wrap="square" rtlCol="0" anchor="t">
            <a:normAutofit/>
          </a:bodyPr>
          <a:lstStyle/>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H-Bridge Configuration: </a:t>
            </a:r>
            <a:r>
              <a:rPr lang="en-US" sz="2800" kern="100">
                <a:effectLst/>
                <a:latin typeface="Calibri" panose="020F0502020204030204" pitchFamily="34" charset="0"/>
                <a:ea typeface="Calibri" panose="020F0502020204030204" pitchFamily="34" charset="0"/>
                <a:cs typeface="Arial" panose="020B0604020202020204" pitchFamily="34" charset="0"/>
              </a:rPr>
              <a:t>Utilizes four power MOSFETs to form the brushed DC motor driver circuit.</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Motor Control: </a:t>
            </a:r>
            <a:r>
              <a:rPr lang="en-US" sz="2800" kern="100">
                <a:effectLst/>
                <a:latin typeface="Calibri" panose="020F0502020204030204" pitchFamily="34" charset="0"/>
                <a:ea typeface="Calibri" panose="020F0502020204030204" pitchFamily="34" charset="0"/>
                <a:cs typeface="Arial" panose="020B0604020202020204" pitchFamily="34" charset="0"/>
              </a:rPr>
              <a:t>H-Bridge circuit controls motor direction and speed via a PWM signal.</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PWM Generation: </a:t>
            </a:r>
            <a:r>
              <a:rPr lang="en-US" sz="2800" kern="100">
                <a:effectLst/>
                <a:latin typeface="Calibri" panose="020F0502020204030204" pitchFamily="34" charset="0"/>
                <a:ea typeface="Calibri" panose="020F0502020204030204" pitchFamily="34" charset="0"/>
                <a:cs typeface="Arial" panose="020B0604020202020204" pitchFamily="34" charset="0"/>
              </a:rPr>
              <a:t>A microcontroller is used for generating the PWM signal required for motor control.</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Gate Driver IC: </a:t>
            </a:r>
            <a:r>
              <a:rPr lang="en-US" sz="2800" kern="100">
                <a:effectLst/>
                <a:latin typeface="Calibri" panose="020F0502020204030204" pitchFamily="34" charset="0"/>
                <a:ea typeface="Calibri" panose="020F0502020204030204" pitchFamily="34" charset="0"/>
                <a:cs typeface="Arial" panose="020B0604020202020204" pitchFamily="34" charset="0"/>
              </a:rPr>
              <a:t>Manages the operation of MOSFETs.</a:t>
            </a:r>
          </a:p>
        </p:txBody>
      </p:sp>
    </p:spTree>
    <p:extLst>
      <p:ext uri="{BB962C8B-B14F-4D97-AF65-F5344CB8AC3E}">
        <p14:creationId xmlns:p14="http://schemas.microsoft.com/office/powerpoint/2010/main" val="96958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5E42BE-6DCF-5860-5180-6AB7DB50F948}"/>
              </a:ext>
            </a:extLst>
          </p:cNvPr>
          <p:cNvPicPr>
            <a:picLocks noChangeAspect="1"/>
          </p:cNvPicPr>
          <p:nvPr/>
        </p:nvPicPr>
        <p:blipFill>
          <a:blip r:embed="rId2">
            <a:extLst>
              <a:ext uri="{28A0092B-C50C-407E-A947-70E740481C1C}">
                <a14:useLocalDpi xmlns:a14="http://schemas.microsoft.com/office/drawing/2010/main" val="0"/>
              </a:ext>
            </a:extLst>
          </a:blip>
          <a:srcRect l="772" r="772"/>
          <a:stretch/>
        </p:blipFill>
        <p:spPr>
          <a:xfrm>
            <a:off x="112100" y="470450"/>
            <a:ext cx="11964752" cy="6309913"/>
          </a:xfrm>
          <a:prstGeom prst="rect">
            <a:avLst/>
          </a:prstGeom>
        </p:spPr>
      </p:pic>
      <p:sp>
        <p:nvSpPr>
          <p:cNvPr id="7" name="TextBox 6">
            <a:extLst>
              <a:ext uri="{FF2B5EF4-FFF2-40B4-BE49-F238E27FC236}">
                <a16:creationId xmlns:a16="http://schemas.microsoft.com/office/drawing/2014/main" id="{0EE542E2-9944-A31D-1AC4-E45B7FEB870F}"/>
              </a:ext>
            </a:extLst>
          </p:cNvPr>
          <p:cNvSpPr txBox="1"/>
          <p:nvPr/>
        </p:nvSpPr>
        <p:spPr>
          <a:xfrm>
            <a:off x="838200" y="184805"/>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59706"/>
            <a:ext cx="4924244" cy="334963"/>
          </a:xfrm>
          <a:prstGeom prst="rect">
            <a:avLst/>
          </a:prstGeom>
          <a:noFill/>
        </p:spPr>
        <p:txBody>
          <a:bodyPr wrap="square" rtlCol="0" anchor="t">
            <a:noAutofit/>
          </a:bodyPr>
          <a:lstStyle/>
          <a:p>
            <a:pPr>
              <a:lnSpc>
                <a:spcPct val="90000"/>
              </a:lnSpc>
              <a:spcAft>
                <a:spcPts val="600"/>
              </a:spcAft>
            </a:pPr>
            <a:r>
              <a:rPr lang="en-MY" sz="2400" b="1" dirty="0"/>
              <a:t>Brushed DC Motor Driver Circuit</a:t>
            </a:r>
          </a:p>
        </p:txBody>
      </p:sp>
    </p:spTree>
    <p:extLst>
      <p:ext uri="{BB962C8B-B14F-4D97-AF65-F5344CB8AC3E}">
        <p14:creationId xmlns:p14="http://schemas.microsoft.com/office/powerpoint/2010/main" val="428299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screen&#10;&#10;Description automatically generated">
            <a:extLst>
              <a:ext uri="{FF2B5EF4-FFF2-40B4-BE49-F238E27FC236}">
                <a16:creationId xmlns:a16="http://schemas.microsoft.com/office/drawing/2014/main" id="{87A7F999-B9FE-D3F1-8BD4-D97B9C121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20" y="0"/>
            <a:ext cx="11047568" cy="6858000"/>
          </a:xfrm>
          <a:prstGeom prst="rect">
            <a:avLst/>
          </a:prstGeom>
        </p:spPr>
      </p:pic>
      <p:sp>
        <p:nvSpPr>
          <p:cNvPr id="7" name="TextBox 6">
            <a:extLst>
              <a:ext uri="{FF2B5EF4-FFF2-40B4-BE49-F238E27FC236}">
                <a16:creationId xmlns:a16="http://schemas.microsoft.com/office/drawing/2014/main" id="{0EE542E2-9944-A31D-1AC4-E45B7FEB870F}"/>
              </a:ext>
            </a:extLst>
          </p:cNvPr>
          <p:cNvSpPr txBox="1"/>
          <p:nvPr/>
        </p:nvSpPr>
        <p:spPr>
          <a:xfrm>
            <a:off x="838200" y="184805"/>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59706"/>
            <a:ext cx="4924244" cy="334963"/>
          </a:xfrm>
          <a:prstGeom prst="rect">
            <a:avLst/>
          </a:prstGeom>
          <a:noFill/>
        </p:spPr>
        <p:txBody>
          <a:bodyPr wrap="square" rtlCol="0" anchor="t">
            <a:noAutofit/>
          </a:bodyPr>
          <a:lstStyle/>
          <a:p>
            <a:pPr>
              <a:lnSpc>
                <a:spcPct val="90000"/>
              </a:lnSpc>
              <a:spcAft>
                <a:spcPts val="600"/>
              </a:spcAft>
            </a:pPr>
            <a:r>
              <a:rPr lang="en-MY" sz="2400" b="1" dirty="0"/>
              <a:t>Microcontroller Firmware </a:t>
            </a:r>
          </a:p>
        </p:txBody>
      </p:sp>
    </p:spTree>
    <p:extLst>
      <p:ext uri="{BB962C8B-B14F-4D97-AF65-F5344CB8AC3E}">
        <p14:creationId xmlns:p14="http://schemas.microsoft.com/office/powerpoint/2010/main" val="297989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65582"/>
            <a:ext cx="4924244" cy="334963"/>
          </a:xfrm>
          <a:prstGeom prst="rect">
            <a:avLst/>
          </a:prstGeom>
          <a:noFill/>
        </p:spPr>
        <p:txBody>
          <a:bodyPr wrap="square" rtlCol="0" anchor="t">
            <a:noAutofit/>
          </a:bodyPr>
          <a:lstStyle/>
          <a:p>
            <a:pPr>
              <a:lnSpc>
                <a:spcPct val="90000"/>
              </a:lnSpc>
              <a:spcAft>
                <a:spcPts val="600"/>
              </a:spcAft>
            </a:pPr>
            <a:r>
              <a:rPr lang="en-MY" sz="2400" b="1" dirty="0"/>
              <a:t>Main Components</a:t>
            </a:r>
          </a:p>
        </p:txBody>
      </p:sp>
      <p:sp>
        <p:nvSpPr>
          <p:cNvPr id="10" name="TextBox 9">
            <a:extLst>
              <a:ext uri="{FF2B5EF4-FFF2-40B4-BE49-F238E27FC236}">
                <a16:creationId xmlns:a16="http://schemas.microsoft.com/office/drawing/2014/main" id="{256F2D85-C26E-D3E0-0D35-71F46E891FE7}"/>
              </a:ext>
            </a:extLst>
          </p:cNvPr>
          <p:cNvSpPr txBox="1"/>
          <p:nvPr/>
        </p:nvSpPr>
        <p:spPr>
          <a:xfrm>
            <a:off x="2063615" y="1907797"/>
            <a:ext cx="3155111" cy="369332"/>
          </a:xfrm>
          <a:prstGeom prst="rect">
            <a:avLst/>
          </a:prstGeom>
          <a:noFill/>
        </p:spPr>
        <p:txBody>
          <a:bodyPr wrap="square">
            <a:spAutoFit/>
          </a:bodyPr>
          <a:lstStyle/>
          <a:p>
            <a:r>
              <a:rPr lang="en-MY" sz="1800" b="1" dirty="0">
                <a:effectLst/>
                <a:latin typeface="Times New Roman" panose="02020603050405020304" pitchFamily="18" charset="0"/>
                <a:ea typeface="Calibri" panose="020F0502020204030204" pitchFamily="34" charset="0"/>
              </a:rPr>
              <a:t>IRF3205 N-channel MOSFET</a:t>
            </a:r>
            <a:endParaRPr lang="en-MY" dirty="0"/>
          </a:p>
        </p:txBody>
      </p:sp>
      <p:pic>
        <p:nvPicPr>
          <p:cNvPr id="11" name="Picture 10" descr="A close-up of a transistor&#10;&#10;Description automatically generated">
            <a:extLst>
              <a:ext uri="{FF2B5EF4-FFF2-40B4-BE49-F238E27FC236}">
                <a16:creationId xmlns:a16="http://schemas.microsoft.com/office/drawing/2014/main" id="{4F82F86B-BA76-6854-6024-5718F1F71D0E}"/>
              </a:ext>
            </a:extLst>
          </p:cNvPr>
          <p:cNvPicPr>
            <a:picLocks noChangeAspect="1"/>
          </p:cNvPicPr>
          <p:nvPr/>
        </p:nvPicPr>
        <p:blipFill>
          <a:blip r:embed="rId2"/>
          <a:stretch>
            <a:fillRect/>
          </a:stretch>
        </p:blipFill>
        <p:spPr>
          <a:xfrm>
            <a:off x="2687083" y="2333961"/>
            <a:ext cx="1549940" cy="1389014"/>
          </a:xfrm>
          <a:prstGeom prst="rect">
            <a:avLst/>
          </a:prstGeom>
        </p:spPr>
      </p:pic>
      <p:sp>
        <p:nvSpPr>
          <p:cNvPr id="13" name="TextBox 12">
            <a:extLst>
              <a:ext uri="{FF2B5EF4-FFF2-40B4-BE49-F238E27FC236}">
                <a16:creationId xmlns:a16="http://schemas.microsoft.com/office/drawing/2014/main" id="{FBB87DE6-DBCF-8BE5-DE76-BD8305D4747D}"/>
              </a:ext>
            </a:extLst>
          </p:cNvPr>
          <p:cNvSpPr txBox="1"/>
          <p:nvPr/>
        </p:nvSpPr>
        <p:spPr>
          <a:xfrm>
            <a:off x="7282341" y="1800545"/>
            <a:ext cx="3715828" cy="463397"/>
          </a:xfrm>
          <a:prstGeom prst="rect">
            <a:avLst/>
          </a:prstGeom>
          <a:noFill/>
        </p:spPr>
        <p:txBody>
          <a:bodyPr wrap="square">
            <a:spAutoFit/>
          </a:bodyPr>
          <a:lstStyle/>
          <a:p>
            <a:pPr>
              <a:lnSpc>
                <a:spcPct val="150000"/>
              </a:lnSpc>
              <a:spcAft>
                <a:spcPts val="800"/>
              </a:spcAft>
            </a:pP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IR2110 MOSFET Gate Driver:</a:t>
            </a:r>
            <a:endParaRPr lang="en-MY" sz="16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13" descr="A black and white illustration of a chip&#10;&#10;Description automatically generated">
            <a:extLst>
              <a:ext uri="{FF2B5EF4-FFF2-40B4-BE49-F238E27FC236}">
                <a16:creationId xmlns:a16="http://schemas.microsoft.com/office/drawing/2014/main" id="{B7EBF42B-5E2E-7B45-07F4-64EA5EC0DEF0}"/>
              </a:ext>
            </a:extLst>
          </p:cNvPr>
          <p:cNvPicPr>
            <a:picLocks noChangeAspect="1"/>
          </p:cNvPicPr>
          <p:nvPr/>
        </p:nvPicPr>
        <p:blipFill>
          <a:blip r:embed="rId3"/>
          <a:stretch>
            <a:fillRect/>
          </a:stretch>
        </p:blipFill>
        <p:spPr>
          <a:xfrm>
            <a:off x="8138400" y="2261185"/>
            <a:ext cx="1549940" cy="1339779"/>
          </a:xfrm>
          <a:prstGeom prst="rect">
            <a:avLst/>
          </a:prstGeom>
        </p:spPr>
      </p:pic>
      <p:pic>
        <p:nvPicPr>
          <p:cNvPr id="2" name="Picture 1" descr="STM32F103C8T6 - Blue Pill | STM32-base project">
            <a:extLst>
              <a:ext uri="{FF2B5EF4-FFF2-40B4-BE49-F238E27FC236}">
                <a16:creationId xmlns:a16="http://schemas.microsoft.com/office/drawing/2014/main" id="{708BFB90-6A22-8828-5966-0919E5F9DF0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8879" y="4414310"/>
            <a:ext cx="2483025" cy="1654866"/>
          </a:xfrm>
          <a:prstGeom prst="rect">
            <a:avLst/>
          </a:prstGeom>
          <a:noFill/>
          <a:ln>
            <a:noFill/>
          </a:ln>
        </p:spPr>
      </p:pic>
      <p:sp>
        <p:nvSpPr>
          <p:cNvPr id="3" name="TextBox 2">
            <a:extLst>
              <a:ext uri="{FF2B5EF4-FFF2-40B4-BE49-F238E27FC236}">
                <a16:creationId xmlns:a16="http://schemas.microsoft.com/office/drawing/2014/main" id="{8453EBD7-03C9-1993-F30F-4EB8A6D4DFF3}"/>
              </a:ext>
            </a:extLst>
          </p:cNvPr>
          <p:cNvSpPr txBox="1"/>
          <p:nvPr/>
        </p:nvSpPr>
        <p:spPr>
          <a:xfrm>
            <a:off x="7579407" y="3772372"/>
            <a:ext cx="2956704" cy="369332"/>
          </a:xfrm>
          <a:prstGeom prst="rect">
            <a:avLst/>
          </a:prstGeom>
          <a:noFill/>
        </p:spPr>
        <p:txBody>
          <a:bodyPr wrap="square">
            <a:spAutoFit/>
          </a:bodyPr>
          <a:lstStyle/>
          <a:p>
            <a:r>
              <a:rPr lang="en-MY" sz="1800" b="1" dirty="0">
                <a:effectLst/>
                <a:latin typeface="Times New Roman" panose="02020603050405020304" pitchFamily="18" charset="0"/>
                <a:ea typeface="Calibri" panose="020F0502020204030204" pitchFamily="34" charset="0"/>
              </a:rPr>
              <a:t>STM32f103 Microcontroller </a:t>
            </a:r>
            <a:endParaRPr lang="en-MY" dirty="0"/>
          </a:p>
        </p:txBody>
      </p:sp>
      <p:pic>
        <p:nvPicPr>
          <p:cNvPr id="4" name="Picture 2" descr="Buy 7805 IC Online in India At The Best Price | Robocraze">
            <a:extLst>
              <a:ext uri="{FF2B5EF4-FFF2-40B4-BE49-F238E27FC236}">
                <a16:creationId xmlns:a16="http://schemas.microsoft.com/office/drawing/2014/main" id="{8D1108F9-F41F-E4A0-AC0E-135DB716F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110" y="4235706"/>
            <a:ext cx="2030659" cy="2030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5D422F-E852-00DC-BC1F-F670AEFB9B3F}"/>
              </a:ext>
            </a:extLst>
          </p:cNvPr>
          <p:cNvSpPr txBox="1"/>
          <p:nvPr/>
        </p:nvSpPr>
        <p:spPr>
          <a:xfrm>
            <a:off x="1465854" y="3651158"/>
            <a:ext cx="5016428" cy="463397"/>
          </a:xfrm>
          <a:prstGeom prst="rect">
            <a:avLst/>
          </a:prstGeom>
          <a:noFill/>
        </p:spPr>
        <p:txBody>
          <a:bodyPr wrap="square">
            <a:spAutoFit/>
          </a:bodyPr>
          <a:lstStyle/>
          <a:p>
            <a:pPr algn="just">
              <a:lnSpc>
                <a:spcPct val="150000"/>
              </a:lnSpc>
              <a:spcAft>
                <a:spcPts val="800"/>
              </a:spcAft>
            </a:pP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LM7805 &amp; LM7812 </a:t>
            </a:r>
            <a:r>
              <a:rPr lang="en-MY" b="1" kern="100" dirty="0">
                <a:latin typeface="Times New Roman" panose="02020603050405020304" pitchFamily="18" charset="0"/>
                <a:ea typeface="Calibri" panose="020F0502020204030204" pitchFamily="34" charset="0"/>
                <a:cs typeface="Arial" panose="020B0604020202020204" pitchFamily="34" charset="0"/>
              </a:rPr>
              <a:t>Fixed </a:t>
            </a: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Voltage Regulator</a:t>
            </a:r>
            <a:endParaRPr lang="en-MY"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313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388443"/>
            <a:ext cx="4924244" cy="334963"/>
          </a:xfrm>
          <a:prstGeom prst="rect">
            <a:avLst/>
          </a:prstGeom>
          <a:noFill/>
        </p:spPr>
        <p:txBody>
          <a:bodyPr wrap="square" rtlCol="0" anchor="t">
            <a:noAutofit/>
          </a:bodyPr>
          <a:lstStyle/>
          <a:p>
            <a:pPr>
              <a:lnSpc>
                <a:spcPct val="90000"/>
              </a:lnSpc>
              <a:spcAft>
                <a:spcPts val="600"/>
              </a:spcAft>
            </a:pPr>
            <a:r>
              <a:rPr lang="en-MY" sz="2400" b="1" dirty="0"/>
              <a:t>Hardware Tools</a:t>
            </a:r>
          </a:p>
          <a:p>
            <a:pPr>
              <a:lnSpc>
                <a:spcPct val="90000"/>
              </a:lnSpc>
              <a:spcAft>
                <a:spcPts val="600"/>
              </a:spcAft>
            </a:pPr>
            <a:endParaRPr lang="en-MY" sz="2400" b="1" dirty="0"/>
          </a:p>
        </p:txBody>
      </p:sp>
      <p:sp>
        <p:nvSpPr>
          <p:cNvPr id="9" name="TextBox 8">
            <a:extLst>
              <a:ext uri="{FF2B5EF4-FFF2-40B4-BE49-F238E27FC236}">
                <a16:creationId xmlns:a16="http://schemas.microsoft.com/office/drawing/2014/main" id="{B882B181-6EDB-F769-4D2E-A0516E06A9DC}"/>
              </a:ext>
            </a:extLst>
          </p:cNvPr>
          <p:cNvSpPr txBox="1"/>
          <p:nvPr/>
        </p:nvSpPr>
        <p:spPr>
          <a:xfrm>
            <a:off x="1528741" y="1996631"/>
            <a:ext cx="3531031" cy="369332"/>
          </a:xfrm>
          <a:prstGeom prst="rect">
            <a:avLst/>
          </a:prstGeom>
          <a:noFill/>
        </p:spPr>
        <p:txBody>
          <a:bodyPr wrap="none" rtlCol="0">
            <a:spAutoFit/>
          </a:bodyPr>
          <a:lstStyle/>
          <a:p>
            <a:r>
              <a:rPr lang="en-MY" dirty="0" err="1"/>
              <a:t>Hantek</a:t>
            </a:r>
            <a:r>
              <a:rPr lang="en-MY" dirty="0"/>
              <a:t> Oscilloscope / </a:t>
            </a:r>
            <a:r>
              <a:rPr lang="en-MY" dirty="0" err="1"/>
              <a:t>Multimeter</a:t>
            </a:r>
            <a:endParaRPr lang="en-MY" dirty="0"/>
          </a:p>
        </p:txBody>
      </p:sp>
      <p:pic>
        <p:nvPicPr>
          <p:cNvPr id="3074" name="Picture 2" descr="Hantek Electronic &amp; Your testing solution provider">
            <a:extLst>
              <a:ext uri="{FF2B5EF4-FFF2-40B4-BE49-F238E27FC236}">
                <a16:creationId xmlns:a16="http://schemas.microsoft.com/office/drawing/2014/main" id="{0A08408B-473C-4852-F6A7-798AFC1B5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068" y="2320591"/>
            <a:ext cx="1547721" cy="15477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ps3010w Dc Regulated Power Supply 30v10a High-power Adjustable Power Supply  | Fruugo MY">
            <a:extLst>
              <a:ext uri="{FF2B5EF4-FFF2-40B4-BE49-F238E27FC236}">
                <a16:creationId xmlns:a16="http://schemas.microsoft.com/office/drawing/2014/main" id="{64E5FA6B-DEC0-562E-0A9A-CFE19AAF6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344" y="2418105"/>
            <a:ext cx="1547721" cy="15477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317691-E540-2279-F33C-01B5C5B5879B}"/>
              </a:ext>
            </a:extLst>
          </p:cNvPr>
          <p:cNvSpPr txBox="1"/>
          <p:nvPr/>
        </p:nvSpPr>
        <p:spPr>
          <a:xfrm>
            <a:off x="7701117" y="2070339"/>
            <a:ext cx="3004990" cy="369332"/>
          </a:xfrm>
          <a:prstGeom prst="rect">
            <a:avLst/>
          </a:prstGeom>
          <a:noFill/>
        </p:spPr>
        <p:txBody>
          <a:bodyPr wrap="none" rtlCol="0">
            <a:spAutoFit/>
          </a:bodyPr>
          <a:lstStyle/>
          <a:p>
            <a:r>
              <a:rPr lang="en-MY" dirty="0"/>
              <a:t>Adjustable DC Power Supply</a:t>
            </a:r>
          </a:p>
        </p:txBody>
      </p:sp>
      <p:sp>
        <p:nvSpPr>
          <p:cNvPr id="2" name="TextBox 1">
            <a:extLst>
              <a:ext uri="{FF2B5EF4-FFF2-40B4-BE49-F238E27FC236}">
                <a16:creationId xmlns:a16="http://schemas.microsoft.com/office/drawing/2014/main" id="{15001CA9-5D30-8E2E-68F5-01535E3FAEF5}"/>
              </a:ext>
            </a:extLst>
          </p:cNvPr>
          <p:cNvSpPr txBox="1"/>
          <p:nvPr/>
        </p:nvSpPr>
        <p:spPr>
          <a:xfrm>
            <a:off x="2412787" y="4049430"/>
            <a:ext cx="2171813" cy="369332"/>
          </a:xfrm>
          <a:prstGeom prst="rect">
            <a:avLst/>
          </a:prstGeom>
          <a:noFill/>
        </p:spPr>
        <p:txBody>
          <a:bodyPr wrap="none" rtlCol="0">
            <a:spAutoFit/>
          </a:bodyPr>
          <a:lstStyle/>
          <a:p>
            <a:r>
              <a:rPr lang="en-MY" dirty="0"/>
              <a:t>ST-Link Programmer</a:t>
            </a:r>
          </a:p>
        </p:txBody>
      </p:sp>
      <p:sp>
        <p:nvSpPr>
          <p:cNvPr id="3" name="TextBox 2">
            <a:extLst>
              <a:ext uri="{FF2B5EF4-FFF2-40B4-BE49-F238E27FC236}">
                <a16:creationId xmlns:a16="http://schemas.microsoft.com/office/drawing/2014/main" id="{444CC202-EDF7-9E93-660D-F744087F8669}"/>
              </a:ext>
            </a:extLst>
          </p:cNvPr>
          <p:cNvSpPr txBox="1"/>
          <p:nvPr/>
        </p:nvSpPr>
        <p:spPr>
          <a:xfrm>
            <a:off x="7898967" y="4128926"/>
            <a:ext cx="2080313" cy="369332"/>
          </a:xfrm>
          <a:prstGeom prst="rect">
            <a:avLst/>
          </a:prstGeom>
          <a:noFill/>
        </p:spPr>
        <p:txBody>
          <a:bodyPr wrap="none" rtlCol="0">
            <a:spAutoFit/>
          </a:bodyPr>
          <a:lstStyle/>
          <a:p>
            <a:r>
              <a:rPr lang="en-MY" dirty="0"/>
              <a:t>USB to TTL Adapter</a:t>
            </a:r>
          </a:p>
        </p:txBody>
      </p:sp>
      <p:pic>
        <p:nvPicPr>
          <p:cNvPr id="4" name="Picture 2" descr="ST-LINK/V2 - In-circuit debugger / programmer for Botland - Robotic Shop">
            <a:extLst>
              <a:ext uri="{FF2B5EF4-FFF2-40B4-BE49-F238E27FC236}">
                <a16:creationId xmlns:a16="http://schemas.microsoft.com/office/drawing/2014/main" id="{C391A1A8-13CD-3CE2-962D-41EE8DD32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892" y="4599880"/>
            <a:ext cx="1280075" cy="1280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P2102 USB 2.0 to UART TTL Converter Module – QuartzComponents">
            <a:extLst>
              <a:ext uri="{FF2B5EF4-FFF2-40B4-BE49-F238E27FC236}">
                <a16:creationId xmlns:a16="http://schemas.microsoft.com/office/drawing/2014/main" id="{1920D610-64B5-3C09-7D77-4D88D42BD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8498" y="4599880"/>
            <a:ext cx="1444741" cy="144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388443"/>
            <a:ext cx="4924244" cy="334963"/>
          </a:xfrm>
          <a:prstGeom prst="rect">
            <a:avLst/>
          </a:prstGeom>
          <a:noFill/>
        </p:spPr>
        <p:txBody>
          <a:bodyPr wrap="square" rtlCol="0" anchor="t">
            <a:noAutofit/>
          </a:bodyPr>
          <a:lstStyle/>
          <a:p>
            <a:pPr>
              <a:lnSpc>
                <a:spcPct val="90000"/>
              </a:lnSpc>
              <a:spcAft>
                <a:spcPts val="600"/>
              </a:spcAft>
            </a:pPr>
            <a:r>
              <a:rPr lang="en-MY" sz="2400" b="1" dirty="0"/>
              <a:t>Software Tools</a:t>
            </a:r>
          </a:p>
          <a:p>
            <a:pPr>
              <a:lnSpc>
                <a:spcPct val="90000"/>
              </a:lnSpc>
              <a:spcAft>
                <a:spcPts val="600"/>
              </a:spcAft>
            </a:pPr>
            <a:endParaRPr lang="en-MY" sz="2400" b="1" dirty="0"/>
          </a:p>
        </p:txBody>
      </p:sp>
      <p:sp>
        <p:nvSpPr>
          <p:cNvPr id="9" name="TextBox 8">
            <a:extLst>
              <a:ext uri="{FF2B5EF4-FFF2-40B4-BE49-F238E27FC236}">
                <a16:creationId xmlns:a16="http://schemas.microsoft.com/office/drawing/2014/main" id="{B882B181-6EDB-F769-4D2E-A0516E06A9DC}"/>
              </a:ext>
            </a:extLst>
          </p:cNvPr>
          <p:cNvSpPr txBox="1"/>
          <p:nvPr/>
        </p:nvSpPr>
        <p:spPr>
          <a:xfrm>
            <a:off x="2098086" y="2324982"/>
            <a:ext cx="1736757" cy="369332"/>
          </a:xfrm>
          <a:prstGeom prst="rect">
            <a:avLst/>
          </a:prstGeom>
          <a:noFill/>
        </p:spPr>
        <p:txBody>
          <a:bodyPr wrap="none" rtlCol="0">
            <a:spAutoFit/>
          </a:bodyPr>
          <a:lstStyle/>
          <a:p>
            <a:r>
              <a:rPr lang="en-MY" dirty="0"/>
              <a:t>STM32CubeIDE</a:t>
            </a:r>
          </a:p>
        </p:txBody>
      </p:sp>
      <p:sp>
        <p:nvSpPr>
          <p:cNvPr id="10" name="TextBox 9">
            <a:extLst>
              <a:ext uri="{FF2B5EF4-FFF2-40B4-BE49-F238E27FC236}">
                <a16:creationId xmlns:a16="http://schemas.microsoft.com/office/drawing/2014/main" id="{B1317691-E540-2279-F33C-01B5C5B5879B}"/>
              </a:ext>
            </a:extLst>
          </p:cNvPr>
          <p:cNvSpPr txBox="1"/>
          <p:nvPr/>
        </p:nvSpPr>
        <p:spPr>
          <a:xfrm>
            <a:off x="7709743" y="2324982"/>
            <a:ext cx="2780441" cy="369332"/>
          </a:xfrm>
          <a:prstGeom prst="rect">
            <a:avLst/>
          </a:prstGeom>
          <a:noFill/>
        </p:spPr>
        <p:txBody>
          <a:bodyPr wrap="none" rtlCol="0">
            <a:spAutoFit/>
          </a:bodyPr>
          <a:lstStyle/>
          <a:p>
            <a:r>
              <a:rPr lang="en-MY" dirty="0"/>
              <a:t>Arduino IDE Serial Monitor</a:t>
            </a:r>
          </a:p>
        </p:txBody>
      </p:sp>
      <p:pic>
        <p:nvPicPr>
          <p:cNvPr id="6146" name="Picture 2" descr="STM32CubeIDE | mbedded.ninja">
            <a:extLst>
              <a:ext uri="{FF2B5EF4-FFF2-40B4-BE49-F238E27FC236}">
                <a16:creationId xmlns:a16="http://schemas.microsoft.com/office/drawing/2014/main" id="{6630640F-1C23-1E51-43C9-5EAD4DCC1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107" y="2894326"/>
            <a:ext cx="3187480" cy="1846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rduino UI Elements">
            <a:extLst>
              <a:ext uri="{FF2B5EF4-FFF2-40B4-BE49-F238E27FC236}">
                <a16:creationId xmlns:a16="http://schemas.microsoft.com/office/drawing/2014/main" id="{BD16AFE1-C66A-7771-ED0E-103508CAB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14" y="2733839"/>
            <a:ext cx="2476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CD0945-8081-DC7C-4939-D3AB73A3E6EF}"/>
              </a:ext>
            </a:extLst>
          </p:cNvPr>
          <p:cNvSpPr txBox="1"/>
          <p:nvPr/>
        </p:nvSpPr>
        <p:spPr>
          <a:xfrm>
            <a:off x="5060570" y="4417720"/>
            <a:ext cx="2258247" cy="369332"/>
          </a:xfrm>
          <a:prstGeom prst="rect">
            <a:avLst/>
          </a:prstGeom>
          <a:noFill/>
        </p:spPr>
        <p:txBody>
          <a:bodyPr wrap="none" rtlCol="0">
            <a:spAutoFit/>
          </a:bodyPr>
          <a:lstStyle/>
          <a:p>
            <a:r>
              <a:rPr lang="en-MY" dirty="0"/>
              <a:t>Autodesk Fusion 360</a:t>
            </a:r>
          </a:p>
        </p:txBody>
      </p:sp>
      <p:pic>
        <p:nvPicPr>
          <p:cNvPr id="1026" name="Picture 2" descr="Fusion 360 - Wikipedia">
            <a:extLst>
              <a:ext uri="{FF2B5EF4-FFF2-40B4-BE49-F238E27FC236}">
                <a16:creationId xmlns:a16="http://schemas.microsoft.com/office/drawing/2014/main" id="{D2A5BEBA-CF27-98D4-0D15-F6D989C64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050" y="4417720"/>
            <a:ext cx="3217851" cy="158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8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54A00-A211-48FA-31DB-9C30B4E7DB6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Future Implementation (FYP 2)</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5C9790D-F1F9-CB4B-AE37-53D902A3D9F2}"/>
              </a:ext>
            </a:extLst>
          </p:cNvPr>
          <p:cNvGrpSpPr/>
          <p:nvPr/>
        </p:nvGrpSpPr>
        <p:grpSpPr>
          <a:xfrm>
            <a:off x="841280" y="2467048"/>
            <a:ext cx="10509438" cy="3446315"/>
            <a:chOff x="841280" y="2467048"/>
            <a:chExt cx="10509438" cy="3446315"/>
          </a:xfrm>
        </p:grpSpPr>
        <p:sp>
          <p:nvSpPr>
            <p:cNvPr id="6" name="Freeform: Shape 5">
              <a:extLst>
                <a:ext uri="{FF2B5EF4-FFF2-40B4-BE49-F238E27FC236}">
                  <a16:creationId xmlns:a16="http://schemas.microsoft.com/office/drawing/2014/main" id="{EB603563-EBAD-7F84-4975-64973864F391}"/>
                </a:ext>
              </a:extLst>
            </p:cNvPr>
            <p:cNvSpPr/>
            <p:nvPr/>
          </p:nvSpPr>
          <p:spPr>
            <a:xfrm>
              <a:off x="841280" y="2491686"/>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Develop a real-time PID control system.</a:t>
              </a:r>
            </a:p>
          </p:txBody>
        </p:sp>
        <p:sp>
          <p:nvSpPr>
            <p:cNvPr id="7" name="Freeform: Shape 6">
              <a:extLst>
                <a:ext uri="{FF2B5EF4-FFF2-40B4-BE49-F238E27FC236}">
                  <a16:creationId xmlns:a16="http://schemas.microsoft.com/office/drawing/2014/main" id="{E3CC7E6A-98B8-AC00-B40B-6D3F9427B8E5}"/>
                </a:ext>
              </a:extLst>
            </p:cNvPr>
            <p:cNvSpPr/>
            <p:nvPr/>
          </p:nvSpPr>
          <p:spPr>
            <a:xfrm>
              <a:off x="1550056" y="2833853"/>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sp>
          <p:nvSpPr>
            <p:cNvPr id="8" name="Rectangle 7">
              <a:extLst>
                <a:ext uri="{FF2B5EF4-FFF2-40B4-BE49-F238E27FC236}">
                  <a16:creationId xmlns:a16="http://schemas.microsoft.com/office/drawing/2014/main" id="{C03DAAE4-8F77-B40E-BD24-13AC49CE3CB2}"/>
                </a:ext>
              </a:extLst>
            </p:cNvPr>
            <p:cNvSpPr/>
            <p:nvPr/>
          </p:nvSpPr>
          <p:spPr>
            <a:xfrm>
              <a:off x="841280" y="5913291"/>
              <a:ext cx="2444055" cy="72"/>
            </a:xfrm>
            <a:prstGeom prst="rect">
              <a:avLst/>
            </a:prstGeom>
          </p:spPr>
          <p:style>
            <a:lnRef idx="2">
              <a:schemeClr val="accent2">
                <a:hueOff val="920516"/>
                <a:satOff val="-2642"/>
                <a:lumOff val="-4230"/>
                <a:alphaOff val="0"/>
              </a:schemeClr>
            </a:lnRef>
            <a:fillRef idx="1">
              <a:schemeClr val="accent2">
                <a:hueOff val="920516"/>
                <a:satOff val="-2642"/>
                <a:lumOff val="-4230"/>
                <a:alphaOff val="0"/>
              </a:schemeClr>
            </a:fillRef>
            <a:effectRef idx="0">
              <a:schemeClr val="accent2">
                <a:hueOff val="920516"/>
                <a:satOff val="-2642"/>
                <a:lumOff val="-4230"/>
                <a:alphaOff val="0"/>
              </a:schemeClr>
            </a:effectRef>
            <a:fontRef idx="minor">
              <a:schemeClr val="lt1"/>
            </a:fontRef>
          </p:style>
          <p:txBody>
            <a:bodyPr/>
            <a:lstStyle/>
            <a:p>
              <a:endParaRPr lang="en-MY"/>
            </a:p>
          </p:txBody>
        </p:sp>
        <p:sp>
          <p:nvSpPr>
            <p:cNvPr id="10" name="Freeform: Shape 9">
              <a:extLst>
                <a:ext uri="{FF2B5EF4-FFF2-40B4-BE49-F238E27FC236}">
                  <a16:creationId xmlns:a16="http://schemas.microsoft.com/office/drawing/2014/main" id="{18F7A1A3-48C2-B893-E747-8145ED1B0460}"/>
                </a:ext>
              </a:extLst>
            </p:cNvPr>
            <p:cNvSpPr/>
            <p:nvPr/>
          </p:nvSpPr>
          <p:spPr>
            <a:xfrm>
              <a:off x="6218202" y="2491614"/>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2244906"/>
                <a:satOff val="-20744"/>
                <a:lumOff val="-2338"/>
                <a:alphaOff val="0"/>
              </a:schemeClr>
            </a:lnRef>
            <a:fillRef idx="1">
              <a:schemeClr val="accent2">
                <a:tint val="40000"/>
                <a:alpha val="90000"/>
                <a:hueOff val="2244906"/>
                <a:satOff val="-20744"/>
                <a:lumOff val="-2338"/>
                <a:alphaOff val="0"/>
              </a:schemeClr>
            </a:fillRef>
            <a:effectRef idx="0">
              <a:schemeClr val="accent2">
                <a:tint val="40000"/>
                <a:alpha val="90000"/>
                <a:hueOff val="2244906"/>
                <a:satOff val="-20744"/>
                <a:lumOff val="-2338"/>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Precisely adjust the PID controller for optimal speed and position accuracy.</a:t>
              </a:r>
            </a:p>
          </p:txBody>
        </p:sp>
        <p:sp>
          <p:nvSpPr>
            <p:cNvPr id="14" name="Rectangle 13">
              <a:extLst>
                <a:ext uri="{FF2B5EF4-FFF2-40B4-BE49-F238E27FC236}">
                  <a16:creationId xmlns:a16="http://schemas.microsoft.com/office/drawing/2014/main" id="{0730A773-47B1-B472-7B40-A95A8FAC9E11}"/>
                </a:ext>
              </a:extLst>
            </p:cNvPr>
            <p:cNvSpPr/>
            <p:nvPr/>
          </p:nvSpPr>
          <p:spPr>
            <a:xfrm>
              <a:off x="3529741" y="5913291"/>
              <a:ext cx="2444055" cy="72"/>
            </a:xfrm>
            <a:prstGeom prst="rect">
              <a:avLst/>
            </a:prstGeom>
          </p:spPr>
          <p:style>
            <a:lnRef idx="2">
              <a:schemeClr val="accent2">
                <a:hueOff val="2761549"/>
                <a:satOff val="-7926"/>
                <a:lumOff val="-12690"/>
                <a:alphaOff val="0"/>
              </a:schemeClr>
            </a:lnRef>
            <a:fillRef idx="1">
              <a:schemeClr val="accent2">
                <a:hueOff val="2761549"/>
                <a:satOff val="-7926"/>
                <a:lumOff val="-12690"/>
                <a:alphaOff val="0"/>
              </a:schemeClr>
            </a:fillRef>
            <a:effectRef idx="0">
              <a:schemeClr val="accent2">
                <a:hueOff val="2761549"/>
                <a:satOff val="-7926"/>
                <a:lumOff val="-12690"/>
                <a:alphaOff val="0"/>
              </a:schemeClr>
            </a:effectRef>
            <a:fontRef idx="minor">
              <a:schemeClr val="lt1"/>
            </a:fontRef>
          </p:style>
          <p:txBody>
            <a:bodyPr/>
            <a:lstStyle/>
            <a:p>
              <a:endParaRPr lang="en-MY"/>
            </a:p>
          </p:txBody>
        </p:sp>
        <p:sp>
          <p:nvSpPr>
            <p:cNvPr id="15" name="Freeform: Shape 14">
              <a:extLst>
                <a:ext uri="{FF2B5EF4-FFF2-40B4-BE49-F238E27FC236}">
                  <a16:creationId xmlns:a16="http://schemas.microsoft.com/office/drawing/2014/main" id="{DD902EA8-62D5-F2D2-8290-B15116DCE80F}"/>
                </a:ext>
              </a:extLst>
            </p:cNvPr>
            <p:cNvSpPr/>
            <p:nvPr/>
          </p:nvSpPr>
          <p:spPr>
            <a:xfrm>
              <a:off x="8906663" y="2467048"/>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4489812"/>
                <a:satOff val="-41488"/>
                <a:lumOff val="-4677"/>
                <a:alphaOff val="0"/>
              </a:schemeClr>
            </a:lnRef>
            <a:fillRef idx="1">
              <a:schemeClr val="accent2">
                <a:tint val="40000"/>
                <a:alpha val="90000"/>
                <a:hueOff val="4489812"/>
                <a:satOff val="-41488"/>
                <a:lumOff val="-4677"/>
                <a:alphaOff val="0"/>
              </a:schemeClr>
            </a:fillRef>
            <a:effectRef idx="0">
              <a:schemeClr val="accent2">
                <a:tint val="40000"/>
                <a:alpha val="90000"/>
                <a:hueOff val="4489812"/>
                <a:satOff val="-41488"/>
                <a:lumOff val="-4677"/>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Design a PCB for the motor driver circuit.</a:t>
              </a:r>
            </a:p>
          </p:txBody>
        </p:sp>
        <p:sp>
          <p:nvSpPr>
            <p:cNvPr id="22" name="Freeform: Shape 21">
              <a:extLst>
                <a:ext uri="{FF2B5EF4-FFF2-40B4-BE49-F238E27FC236}">
                  <a16:creationId xmlns:a16="http://schemas.microsoft.com/office/drawing/2014/main" id="{AE715D61-3BE6-1FF5-282A-CB26D8B709AF}"/>
                </a:ext>
              </a:extLst>
            </p:cNvPr>
            <p:cNvSpPr/>
            <p:nvPr/>
          </p:nvSpPr>
          <p:spPr>
            <a:xfrm>
              <a:off x="3529740" y="2467049"/>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6734718"/>
                <a:satOff val="-62232"/>
                <a:lumOff val="-7015"/>
                <a:alphaOff val="0"/>
              </a:schemeClr>
            </a:lnRef>
            <a:fillRef idx="1">
              <a:schemeClr val="accent2">
                <a:tint val="40000"/>
                <a:alpha val="90000"/>
                <a:hueOff val="6734718"/>
                <a:satOff val="-62232"/>
                <a:lumOff val="-7015"/>
                <a:alphaOff val="0"/>
              </a:schemeClr>
            </a:fillRef>
            <a:effectRef idx="0">
              <a:schemeClr val="accent2">
                <a:tint val="40000"/>
                <a:alpha val="90000"/>
                <a:hueOff val="6734718"/>
                <a:satOff val="-62232"/>
                <a:lumOff val="-7015"/>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MY" sz="1900" kern="1200" dirty="0"/>
                <a:t>Use Optical Encoder as feedback loop.</a:t>
              </a:r>
              <a:endParaRPr lang="en-US" sz="1900" kern="1200" dirty="0"/>
            </a:p>
          </p:txBody>
        </p:sp>
        <p:sp>
          <p:nvSpPr>
            <p:cNvPr id="18" name="Freeform: Shape 17">
              <a:extLst>
                <a:ext uri="{FF2B5EF4-FFF2-40B4-BE49-F238E27FC236}">
                  <a16:creationId xmlns:a16="http://schemas.microsoft.com/office/drawing/2014/main" id="{A216365B-53B2-A7DC-4B6C-D784FCAE0398}"/>
                </a:ext>
              </a:extLst>
            </p:cNvPr>
            <p:cNvSpPr/>
            <p:nvPr/>
          </p:nvSpPr>
          <p:spPr>
            <a:xfrm>
              <a:off x="6926978" y="2833853"/>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3682065"/>
                <a:satOff val="-10567"/>
                <a:lumOff val="-16919"/>
                <a:alphaOff val="0"/>
              </a:schemeClr>
            </a:lnRef>
            <a:fillRef idx="1">
              <a:schemeClr val="accent2">
                <a:hueOff val="3682065"/>
                <a:satOff val="-10567"/>
                <a:lumOff val="-16919"/>
                <a:alphaOff val="0"/>
              </a:schemeClr>
            </a:fillRef>
            <a:effectRef idx="0">
              <a:schemeClr val="accent2">
                <a:hueOff val="3682065"/>
                <a:satOff val="-10567"/>
                <a:lumOff val="-16919"/>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p:txBody>
        </p:sp>
        <p:sp>
          <p:nvSpPr>
            <p:cNvPr id="20" name="Rectangle 19">
              <a:extLst>
                <a:ext uri="{FF2B5EF4-FFF2-40B4-BE49-F238E27FC236}">
                  <a16:creationId xmlns:a16="http://schemas.microsoft.com/office/drawing/2014/main" id="{C31DC3A6-F0A8-9E31-FC74-98FCEFCBEF79}"/>
                </a:ext>
              </a:extLst>
            </p:cNvPr>
            <p:cNvSpPr/>
            <p:nvPr/>
          </p:nvSpPr>
          <p:spPr>
            <a:xfrm>
              <a:off x="6218202" y="5913291"/>
              <a:ext cx="2444055" cy="72"/>
            </a:xfrm>
            <a:prstGeom prst="rect">
              <a:avLst/>
            </a:prstGeom>
          </p:spPr>
          <p:style>
            <a:lnRef idx="2">
              <a:schemeClr val="accent2">
                <a:hueOff val="4602581"/>
                <a:satOff val="-13209"/>
                <a:lumOff val="-21149"/>
                <a:alphaOff val="0"/>
              </a:schemeClr>
            </a:lnRef>
            <a:fillRef idx="1">
              <a:schemeClr val="accent2">
                <a:hueOff val="4602581"/>
                <a:satOff val="-13209"/>
                <a:lumOff val="-21149"/>
                <a:alphaOff val="0"/>
              </a:schemeClr>
            </a:fillRef>
            <a:effectRef idx="0">
              <a:schemeClr val="accent2">
                <a:hueOff val="4602581"/>
                <a:satOff val="-13209"/>
                <a:lumOff val="-21149"/>
                <a:alphaOff val="0"/>
              </a:schemeClr>
            </a:effectRef>
            <a:fontRef idx="minor">
              <a:schemeClr val="lt1"/>
            </a:fontRef>
          </p:style>
          <p:txBody>
            <a:bodyPr/>
            <a:lstStyle/>
            <a:p>
              <a:endParaRPr lang="en-MY"/>
            </a:p>
          </p:txBody>
        </p:sp>
        <p:sp>
          <p:nvSpPr>
            <p:cNvPr id="24" name="Freeform: Shape 23">
              <a:extLst>
                <a:ext uri="{FF2B5EF4-FFF2-40B4-BE49-F238E27FC236}">
                  <a16:creationId xmlns:a16="http://schemas.microsoft.com/office/drawing/2014/main" id="{261812A7-C354-306C-5233-D177CDAEA6FA}"/>
                </a:ext>
              </a:extLst>
            </p:cNvPr>
            <p:cNvSpPr/>
            <p:nvPr/>
          </p:nvSpPr>
          <p:spPr>
            <a:xfrm>
              <a:off x="9615438" y="2734589"/>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5523098"/>
                <a:satOff val="-15851"/>
                <a:lumOff val="-25379"/>
                <a:alphaOff val="0"/>
              </a:schemeClr>
            </a:lnRef>
            <a:fillRef idx="1">
              <a:schemeClr val="accent2">
                <a:hueOff val="5523098"/>
                <a:satOff val="-15851"/>
                <a:lumOff val="-25379"/>
                <a:alphaOff val="0"/>
              </a:schemeClr>
            </a:fillRef>
            <a:effectRef idx="0">
              <a:schemeClr val="accent2">
                <a:hueOff val="5523098"/>
                <a:satOff val="-15851"/>
                <a:lumOff val="-25379"/>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MY" sz="4800" kern="1200" dirty="0"/>
                <a:t>4</a:t>
              </a:r>
            </a:p>
          </p:txBody>
        </p:sp>
        <p:sp>
          <p:nvSpPr>
            <p:cNvPr id="25" name="Rectangle 24">
              <a:extLst>
                <a:ext uri="{FF2B5EF4-FFF2-40B4-BE49-F238E27FC236}">
                  <a16:creationId xmlns:a16="http://schemas.microsoft.com/office/drawing/2014/main" id="{85A27E86-ABE5-730B-32C7-F3795ADE433B}"/>
                </a:ext>
              </a:extLst>
            </p:cNvPr>
            <p:cNvSpPr/>
            <p:nvPr/>
          </p:nvSpPr>
          <p:spPr>
            <a:xfrm>
              <a:off x="8906663" y="5913291"/>
              <a:ext cx="2444055" cy="72"/>
            </a:xfrm>
            <a:prstGeom prst="rect">
              <a:avLst/>
            </a:prstGeom>
          </p:spPr>
          <p:style>
            <a:lnRef idx="2">
              <a:schemeClr val="accent2">
                <a:hueOff val="6443614"/>
                <a:satOff val="-18493"/>
                <a:lumOff val="-29609"/>
                <a:alphaOff val="0"/>
              </a:schemeClr>
            </a:lnRef>
            <a:fillRef idx="1">
              <a:schemeClr val="accent2">
                <a:hueOff val="6443614"/>
                <a:satOff val="-18493"/>
                <a:lumOff val="-29609"/>
                <a:alphaOff val="0"/>
              </a:schemeClr>
            </a:fillRef>
            <a:effectRef idx="0">
              <a:schemeClr val="accent2">
                <a:hueOff val="6443614"/>
                <a:satOff val="-18493"/>
                <a:lumOff val="-29609"/>
                <a:alphaOff val="0"/>
              </a:schemeClr>
            </a:effectRef>
            <a:fontRef idx="minor">
              <a:schemeClr val="lt1"/>
            </a:fontRef>
          </p:style>
          <p:txBody>
            <a:bodyPr/>
            <a:lstStyle/>
            <a:p>
              <a:endParaRPr lang="en-MY"/>
            </a:p>
          </p:txBody>
        </p:sp>
        <p:sp>
          <p:nvSpPr>
            <p:cNvPr id="12" name="Freeform: Shape 11">
              <a:extLst>
                <a:ext uri="{FF2B5EF4-FFF2-40B4-BE49-F238E27FC236}">
                  <a16:creationId xmlns:a16="http://schemas.microsoft.com/office/drawing/2014/main" id="{FF183980-59A9-3898-BD50-4916B343EBBD}"/>
                </a:ext>
              </a:extLst>
            </p:cNvPr>
            <p:cNvSpPr/>
            <p:nvPr/>
          </p:nvSpPr>
          <p:spPr>
            <a:xfrm>
              <a:off x="4232510" y="2831046"/>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1841033"/>
                <a:satOff val="-5284"/>
                <a:lumOff val="-8460"/>
                <a:alphaOff val="0"/>
              </a:schemeClr>
            </a:lnRef>
            <a:fillRef idx="1">
              <a:schemeClr val="accent2">
                <a:hueOff val="1841033"/>
                <a:satOff val="-5284"/>
                <a:lumOff val="-8460"/>
                <a:alphaOff val="0"/>
              </a:schemeClr>
            </a:fillRef>
            <a:effectRef idx="0">
              <a:schemeClr val="accent2">
                <a:hueOff val="1841033"/>
                <a:satOff val="-5284"/>
                <a:lumOff val="-8460"/>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2</a:t>
              </a:r>
            </a:p>
          </p:txBody>
        </p:sp>
      </p:grpSp>
    </p:spTree>
    <p:extLst>
      <p:ext uri="{BB962C8B-B14F-4D97-AF65-F5344CB8AC3E}">
        <p14:creationId xmlns:p14="http://schemas.microsoft.com/office/powerpoint/2010/main" val="252505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Result and Discussion</a:t>
            </a:r>
          </a:p>
        </p:txBody>
      </p:sp>
      <p:sp>
        <p:nvSpPr>
          <p:cNvPr id="37" name="Rectangle 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D624CF-C6C5-9A89-7A65-1143D1F3554A}"/>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a:t>Brushed DC Motor Driver Circuit</a:t>
            </a:r>
          </a:p>
          <a:p>
            <a:pPr indent="-228600">
              <a:lnSpc>
                <a:spcPct val="90000"/>
              </a:lnSpc>
              <a:spcAft>
                <a:spcPts val="600"/>
              </a:spcAft>
              <a:buFont typeface="Arial" panose="020B0604020202020204" pitchFamily="34" charset="0"/>
              <a:buChar char="•"/>
            </a:pPr>
            <a:endParaRPr lang="en-US" sz="1700" b="1"/>
          </a:p>
        </p:txBody>
      </p:sp>
      <p:pic>
        <p:nvPicPr>
          <p:cNvPr id="5" name="Picture 4" descr="A circuit board with wires and a remote&#10;&#10;Description automatically generated">
            <a:extLst>
              <a:ext uri="{FF2B5EF4-FFF2-40B4-BE49-F238E27FC236}">
                <a16:creationId xmlns:a16="http://schemas.microsoft.com/office/drawing/2014/main" id="{22FABB35-2B97-3A69-DF19-36B9F53F21D7}"/>
              </a:ext>
            </a:extLst>
          </p:cNvPr>
          <p:cNvPicPr>
            <a:picLocks noChangeAspect="1"/>
          </p:cNvPicPr>
          <p:nvPr/>
        </p:nvPicPr>
        <p:blipFill rotWithShape="1">
          <a:blip r:embed="rId2">
            <a:extLst>
              <a:ext uri="{28A0092B-C50C-407E-A947-70E740481C1C}">
                <a14:useLocalDpi xmlns:a14="http://schemas.microsoft.com/office/drawing/2010/main" val="0"/>
              </a:ext>
            </a:extLst>
          </a:blip>
          <a:srcRect l="8983" t="11306" r="18340" b="-4736"/>
          <a:stretch/>
        </p:blipFill>
        <p:spPr>
          <a:xfrm>
            <a:off x="4901184" y="976562"/>
            <a:ext cx="6922008" cy="5005460"/>
          </a:xfrm>
          <a:prstGeom prst="rect">
            <a:avLst/>
          </a:prstGeom>
        </p:spPr>
      </p:pic>
    </p:spTree>
    <p:extLst>
      <p:ext uri="{BB962C8B-B14F-4D97-AF65-F5344CB8AC3E}">
        <p14:creationId xmlns:p14="http://schemas.microsoft.com/office/powerpoint/2010/main" val="205821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27000" y="138624"/>
            <a:ext cx="6421582" cy="8127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Result and Discussion</a:t>
            </a:r>
          </a:p>
        </p:txBody>
      </p:sp>
      <p:sp>
        <p:nvSpPr>
          <p:cNvPr id="4" name="TextBox 3">
            <a:extLst>
              <a:ext uri="{FF2B5EF4-FFF2-40B4-BE49-F238E27FC236}">
                <a16:creationId xmlns:a16="http://schemas.microsoft.com/office/drawing/2014/main" id="{2BD624CF-C6C5-9A89-7A65-1143D1F3554A}"/>
              </a:ext>
            </a:extLst>
          </p:cNvPr>
          <p:cNvSpPr txBox="1"/>
          <p:nvPr/>
        </p:nvSpPr>
        <p:spPr>
          <a:xfrm>
            <a:off x="127000" y="890627"/>
            <a:ext cx="4924244" cy="334963"/>
          </a:xfrm>
          <a:prstGeom prst="rect">
            <a:avLst/>
          </a:prstGeom>
          <a:noFill/>
        </p:spPr>
        <p:txBody>
          <a:bodyPr wrap="square" rtlCol="0" anchor="t">
            <a:noAutofit/>
          </a:bodyPr>
          <a:lstStyle/>
          <a:p>
            <a:pPr>
              <a:lnSpc>
                <a:spcPct val="90000"/>
              </a:lnSpc>
              <a:spcAft>
                <a:spcPts val="600"/>
              </a:spcAft>
            </a:pPr>
            <a:r>
              <a:rPr lang="en-MY" sz="2400" b="1" dirty="0"/>
              <a:t>Motor at 40% PWM Duty Cycle</a:t>
            </a:r>
          </a:p>
          <a:p>
            <a:pPr>
              <a:lnSpc>
                <a:spcPct val="90000"/>
              </a:lnSpc>
              <a:spcAft>
                <a:spcPts val="600"/>
              </a:spcAft>
            </a:pPr>
            <a:endParaRPr lang="en-MY" sz="2400" b="1" dirty="0"/>
          </a:p>
        </p:txBody>
      </p:sp>
      <p:pic>
        <p:nvPicPr>
          <p:cNvPr id="6" name="Picture 5" descr="A screen with a graph on it&#10;&#10;Description automatically generated">
            <a:extLst>
              <a:ext uri="{FF2B5EF4-FFF2-40B4-BE49-F238E27FC236}">
                <a16:creationId xmlns:a16="http://schemas.microsoft.com/office/drawing/2014/main" id="{3F10F699-38AF-BBA2-3BC6-72BC5783F09A}"/>
              </a:ext>
            </a:extLst>
          </p:cNvPr>
          <p:cNvPicPr>
            <a:picLocks noChangeAspect="1"/>
          </p:cNvPicPr>
          <p:nvPr/>
        </p:nvPicPr>
        <p:blipFill rotWithShape="1">
          <a:blip r:embed="rId2">
            <a:extLst>
              <a:ext uri="{28A0092B-C50C-407E-A947-70E740481C1C}">
                <a14:useLocalDpi xmlns:a14="http://schemas.microsoft.com/office/drawing/2010/main" val="0"/>
              </a:ext>
            </a:extLst>
          </a:blip>
          <a:srcRect l="19635" t="22686" r="28773" b="15428"/>
          <a:stretch/>
        </p:blipFill>
        <p:spPr>
          <a:xfrm>
            <a:off x="1056296" y="1781947"/>
            <a:ext cx="3053427" cy="2061665"/>
          </a:xfrm>
          <a:prstGeom prst="rect">
            <a:avLst/>
          </a:prstGeom>
        </p:spPr>
      </p:pic>
      <p:sp>
        <p:nvSpPr>
          <p:cNvPr id="7" name="TextBox 6">
            <a:extLst>
              <a:ext uri="{FF2B5EF4-FFF2-40B4-BE49-F238E27FC236}">
                <a16:creationId xmlns:a16="http://schemas.microsoft.com/office/drawing/2014/main" id="{3327342D-CCA0-C78F-6D9B-A773D7EA9475}"/>
              </a:ext>
            </a:extLst>
          </p:cNvPr>
          <p:cNvSpPr txBox="1"/>
          <p:nvPr/>
        </p:nvSpPr>
        <p:spPr>
          <a:xfrm>
            <a:off x="1612874" y="1244439"/>
            <a:ext cx="1712456" cy="369332"/>
          </a:xfrm>
          <a:prstGeom prst="rect">
            <a:avLst/>
          </a:prstGeom>
          <a:noFill/>
        </p:spPr>
        <p:txBody>
          <a:bodyPr wrap="none" rtlCol="0">
            <a:spAutoFit/>
          </a:bodyPr>
          <a:lstStyle/>
          <a:p>
            <a:r>
              <a:rPr lang="en-MY" dirty="0"/>
              <a:t>Microcontroller</a:t>
            </a:r>
          </a:p>
        </p:txBody>
      </p:sp>
      <p:pic>
        <p:nvPicPr>
          <p:cNvPr id="9" name="Picture 8" descr="A screen shot of a computer&#10;&#10;Description automatically generated">
            <a:extLst>
              <a:ext uri="{FF2B5EF4-FFF2-40B4-BE49-F238E27FC236}">
                <a16:creationId xmlns:a16="http://schemas.microsoft.com/office/drawing/2014/main" id="{5DF91800-07AF-AC7E-E251-FD738D20EA96}"/>
              </a:ext>
            </a:extLst>
          </p:cNvPr>
          <p:cNvPicPr>
            <a:picLocks noChangeAspect="1"/>
          </p:cNvPicPr>
          <p:nvPr/>
        </p:nvPicPr>
        <p:blipFill rotWithShape="1">
          <a:blip r:embed="rId3">
            <a:extLst>
              <a:ext uri="{28A0092B-C50C-407E-A947-70E740481C1C}">
                <a14:useLocalDpi xmlns:a14="http://schemas.microsoft.com/office/drawing/2010/main" val="0"/>
              </a:ext>
            </a:extLst>
          </a:blip>
          <a:srcRect l="11319" t="16364" r="26703" b="6936"/>
          <a:stretch/>
        </p:blipFill>
        <p:spPr>
          <a:xfrm>
            <a:off x="4939142" y="1782344"/>
            <a:ext cx="2959039" cy="2061268"/>
          </a:xfrm>
          <a:prstGeom prst="rect">
            <a:avLst/>
          </a:prstGeom>
        </p:spPr>
      </p:pic>
      <p:sp>
        <p:nvSpPr>
          <p:cNvPr id="10" name="TextBox 9">
            <a:extLst>
              <a:ext uri="{FF2B5EF4-FFF2-40B4-BE49-F238E27FC236}">
                <a16:creationId xmlns:a16="http://schemas.microsoft.com/office/drawing/2014/main" id="{B4E564CC-E571-2235-62C9-6791CF989DD6}"/>
              </a:ext>
            </a:extLst>
          </p:cNvPr>
          <p:cNvSpPr txBox="1"/>
          <p:nvPr/>
        </p:nvSpPr>
        <p:spPr>
          <a:xfrm>
            <a:off x="5126658" y="1281724"/>
            <a:ext cx="2481961" cy="369332"/>
          </a:xfrm>
          <a:prstGeom prst="rect">
            <a:avLst/>
          </a:prstGeom>
          <a:noFill/>
        </p:spPr>
        <p:txBody>
          <a:bodyPr wrap="none" rtlCol="0">
            <a:spAutoFit/>
          </a:bodyPr>
          <a:lstStyle/>
          <a:p>
            <a:r>
              <a:rPr lang="en-MY" dirty="0"/>
              <a:t>High Side MOSFET VGS</a:t>
            </a:r>
          </a:p>
        </p:txBody>
      </p:sp>
      <p:pic>
        <p:nvPicPr>
          <p:cNvPr id="12" name="Picture 11" descr="A screen with a square image&#10;&#10;Description automatically generated with medium confidence">
            <a:extLst>
              <a:ext uri="{FF2B5EF4-FFF2-40B4-BE49-F238E27FC236}">
                <a16:creationId xmlns:a16="http://schemas.microsoft.com/office/drawing/2014/main" id="{FBF20D4D-B566-0261-BA1E-BA6DC0EAA148}"/>
              </a:ext>
            </a:extLst>
          </p:cNvPr>
          <p:cNvPicPr>
            <a:picLocks noChangeAspect="1"/>
          </p:cNvPicPr>
          <p:nvPr/>
        </p:nvPicPr>
        <p:blipFill rotWithShape="1">
          <a:blip r:embed="rId4">
            <a:extLst>
              <a:ext uri="{28A0092B-C50C-407E-A947-70E740481C1C}">
                <a14:useLocalDpi xmlns:a14="http://schemas.microsoft.com/office/drawing/2010/main" val="0"/>
              </a:ext>
            </a:extLst>
          </a:blip>
          <a:srcRect l="18439" t="20194" r="30695" b="12690"/>
          <a:stretch/>
        </p:blipFill>
        <p:spPr>
          <a:xfrm rot="-120000">
            <a:off x="8732208" y="1670941"/>
            <a:ext cx="2859006" cy="2123428"/>
          </a:xfrm>
          <a:prstGeom prst="rect">
            <a:avLst/>
          </a:prstGeom>
        </p:spPr>
      </p:pic>
      <p:sp>
        <p:nvSpPr>
          <p:cNvPr id="13" name="TextBox 12">
            <a:extLst>
              <a:ext uri="{FF2B5EF4-FFF2-40B4-BE49-F238E27FC236}">
                <a16:creationId xmlns:a16="http://schemas.microsoft.com/office/drawing/2014/main" id="{FF909499-E5DC-DFE1-7D10-108F42F08A64}"/>
              </a:ext>
            </a:extLst>
          </p:cNvPr>
          <p:cNvSpPr txBox="1"/>
          <p:nvPr/>
        </p:nvSpPr>
        <p:spPr>
          <a:xfrm>
            <a:off x="8979217" y="1244439"/>
            <a:ext cx="2018951" cy="369332"/>
          </a:xfrm>
          <a:prstGeom prst="rect">
            <a:avLst/>
          </a:prstGeom>
          <a:noFill/>
        </p:spPr>
        <p:txBody>
          <a:bodyPr wrap="none" rtlCol="0">
            <a:spAutoFit/>
          </a:bodyPr>
          <a:lstStyle/>
          <a:p>
            <a:r>
              <a:rPr lang="en-MY" dirty="0"/>
              <a:t>Brushed DC Motor</a:t>
            </a:r>
          </a:p>
        </p:txBody>
      </p:sp>
      <p:pic>
        <p:nvPicPr>
          <p:cNvPr id="15" name="Picture 14" descr="A screen with a square pattern&#10;&#10;Description automatically generated with medium confidence">
            <a:extLst>
              <a:ext uri="{FF2B5EF4-FFF2-40B4-BE49-F238E27FC236}">
                <a16:creationId xmlns:a16="http://schemas.microsoft.com/office/drawing/2014/main" id="{81D3D1DF-0ECE-5AB3-B4AD-4C2A18A24330}"/>
              </a:ext>
            </a:extLst>
          </p:cNvPr>
          <p:cNvPicPr>
            <a:picLocks noChangeAspect="1"/>
          </p:cNvPicPr>
          <p:nvPr/>
        </p:nvPicPr>
        <p:blipFill rotWithShape="1">
          <a:blip r:embed="rId5">
            <a:extLst>
              <a:ext uri="{28A0092B-C50C-407E-A947-70E740481C1C}">
                <a14:useLocalDpi xmlns:a14="http://schemas.microsoft.com/office/drawing/2010/main" val="0"/>
              </a:ext>
            </a:extLst>
          </a:blip>
          <a:srcRect l="13449" t="12460" r="28930" b="13208"/>
          <a:stretch/>
        </p:blipFill>
        <p:spPr>
          <a:xfrm>
            <a:off x="2986564" y="4477074"/>
            <a:ext cx="3061087" cy="2222790"/>
          </a:xfrm>
          <a:prstGeom prst="rect">
            <a:avLst/>
          </a:prstGeom>
        </p:spPr>
      </p:pic>
      <p:sp>
        <p:nvSpPr>
          <p:cNvPr id="16" name="TextBox 15">
            <a:extLst>
              <a:ext uri="{FF2B5EF4-FFF2-40B4-BE49-F238E27FC236}">
                <a16:creationId xmlns:a16="http://schemas.microsoft.com/office/drawing/2014/main" id="{1D6B494D-821A-2F4E-F18A-05BC4FF71291}"/>
              </a:ext>
            </a:extLst>
          </p:cNvPr>
          <p:cNvSpPr txBox="1"/>
          <p:nvPr/>
        </p:nvSpPr>
        <p:spPr>
          <a:xfrm>
            <a:off x="3405583" y="4001747"/>
            <a:ext cx="2432204" cy="369332"/>
          </a:xfrm>
          <a:prstGeom prst="rect">
            <a:avLst/>
          </a:prstGeom>
          <a:noFill/>
        </p:spPr>
        <p:txBody>
          <a:bodyPr wrap="none" rtlCol="0">
            <a:spAutoFit/>
          </a:bodyPr>
          <a:lstStyle/>
          <a:p>
            <a:r>
              <a:rPr lang="en-MY" dirty="0"/>
              <a:t>Low Side MOSFET VGS</a:t>
            </a:r>
          </a:p>
        </p:txBody>
      </p:sp>
      <p:pic>
        <p:nvPicPr>
          <p:cNvPr id="18" name="Picture 17" descr="A screenshot of a computer&#10;&#10;Description automatically generated">
            <a:extLst>
              <a:ext uri="{FF2B5EF4-FFF2-40B4-BE49-F238E27FC236}">
                <a16:creationId xmlns:a16="http://schemas.microsoft.com/office/drawing/2014/main" id="{5BC743E7-BB66-AA98-9B5F-8F81084A5E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1512" y="4477074"/>
            <a:ext cx="3429025" cy="2171716"/>
          </a:xfrm>
          <a:prstGeom prst="rect">
            <a:avLst/>
          </a:prstGeom>
        </p:spPr>
      </p:pic>
      <p:sp>
        <p:nvSpPr>
          <p:cNvPr id="19" name="TextBox 18">
            <a:extLst>
              <a:ext uri="{FF2B5EF4-FFF2-40B4-BE49-F238E27FC236}">
                <a16:creationId xmlns:a16="http://schemas.microsoft.com/office/drawing/2014/main" id="{E64993F8-6C2D-5F0C-0868-74AFA61D3BBA}"/>
              </a:ext>
            </a:extLst>
          </p:cNvPr>
          <p:cNvSpPr txBox="1"/>
          <p:nvPr/>
        </p:nvSpPr>
        <p:spPr>
          <a:xfrm>
            <a:off x="7913374" y="4001747"/>
            <a:ext cx="1565300" cy="369332"/>
          </a:xfrm>
          <a:prstGeom prst="rect">
            <a:avLst/>
          </a:prstGeom>
          <a:noFill/>
        </p:spPr>
        <p:txBody>
          <a:bodyPr wrap="none" rtlCol="0">
            <a:spAutoFit/>
          </a:bodyPr>
          <a:lstStyle/>
          <a:p>
            <a:r>
              <a:rPr lang="en-MY" dirty="0"/>
              <a:t>Serial Monitor</a:t>
            </a:r>
          </a:p>
        </p:txBody>
      </p:sp>
    </p:spTree>
    <p:extLst>
      <p:ext uri="{BB962C8B-B14F-4D97-AF65-F5344CB8AC3E}">
        <p14:creationId xmlns:p14="http://schemas.microsoft.com/office/powerpoint/2010/main" val="378254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74A29D-9126-EEDE-0B94-767C352F8DDB}"/>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200" kern="1200">
                <a:solidFill>
                  <a:schemeClr val="tx1"/>
                </a:solidFill>
                <a:latin typeface="+mj-lt"/>
                <a:ea typeface="+mj-ea"/>
                <a:cs typeface="+mj-cs"/>
              </a:rPr>
              <a:t>TABLE OF CONTENT</a:t>
            </a:r>
          </a:p>
        </p:txBody>
      </p:sp>
      <p:cxnSp>
        <p:nvCxnSpPr>
          <p:cNvPr id="34" name="Straight Connector 3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313BF2-6602-F7FE-3125-A5B55E8012C7}"/>
              </a:ext>
            </a:extLst>
          </p:cNvPr>
          <p:cNvSpPr txBox="1"/>
          <p:nvPr/>
        </p:nvSpPr>
        <p:spPr>
          <a:xfrm>
            <a:off x="803776" y="2829330"/>
            <a:ext cx="6190412" cy="3344459"/>
          </a:xfrm>
          <a:prstGeom prst="rect">
            <a:avLst/>
          </a:prstGeom>
        </p:spPr>
        <p:txBody>
          <a:bodyPr vert="horz" lIns="91440" tIns="45720" rIns="91440" bIns="45720" rtlCol="0" anchor="t">
            <a:normAutofit fontScale="92500" lnSpcReduction="20000"/>
          </a:bodyPr>
          <a:lstStyle/>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Background Overview</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Problem Statement</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Scope</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Objectives</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Literature Review</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Methodology</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Future Implementation (FYP 2)</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Result and Discussion</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Timeline</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Budget</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Summary</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References</a:t>
            </a:r>
          </a:p>
          <a:p>
            <a:pPr indent="-228600">
              <a:lnSpc>
                <a:spcPct val="90000"/>
              </a:lnSpc>
              <a:spcAft>
                <a:spcPts val="600"/>
              </a:spcAft>
              <a:buFont typeface="Arial" panose="020B0604020202020204" pitchFamily="34" charset="0"/>
              <a:buChar char="•"/>
            </a:pPr>
            <a:endParaRPr lang="en-US" sz="1700" dirty="0">
              <a:solidFill>
                <a:schemeClr val="tx1">
                  <a:alpha val="80000"/>
                </a:schemeClr>
              </a:solidFill>
            </a:endParaRPr>
          </a:p>
        </p:txBody>
      </p:sp>
      <p:pic>
        <p:nvPicPr>
          <p:cNvPr id="7" name="Graphic 6" descr="Magnifying glass">
            <a:extLst>
              <a:ext uri="{FF2B5EF4-FFF2-40B4-BE49-F238E27FC236}">
                <a16:creationId xmlns:a16="http://schemas.microsoft.com/office/drawing/2014/main" id="{8B0F5C5A-4ABE-F98F-61D4-834FD998F2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00696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27000" y="138624"/>
            <a:ext cx="6421582" cy="8127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Result and Discussion</a:t>
            </a:r>
          </a:p>
        </p:txBody>
      </p:sp>
      <p:sp>
        <p:nvSpPr>
          <p:cNvPr id="4" name="TextBox 3">
            <a:extLst>
              <a:ext uri="{FF2B5EF4-FFF2-40B4-BE49-F238E27FC236}">
                <a16:creationId xmlns:a16="http://schemas.microsoft.com/office/drawing/2014/main" id="{2BD624CF-C6C5-9A89-7A65-1143D1F3554A}"/>
              </a:ext>
            </a:extLst>
          </p:cNvPr>
          <p:cNvSpPr txBox="1"/>
          <p:nvPr/>
        </p:nvSpPr>
        <p:spPr>
          <a:xfrm>
            <a:off x="127000" y="890627"/>
            <a:ext cx="4924244" cy="334963"/>
          </a:xfrm>
          <a:prstGeom prst="rect">
            <a:avLst/>
          </a:prstGeom>
          <a:noFill/>
        </p:spPr>
        <p:txBody>
          <a:bodyPr wrap="square" rtlCol="0" anchor="t">
            <a:noAutofit/>
          </a:bodyPr>
          <a:lstStyle/>
          <a:p>
            <a:pPr>
              <a:lnSpc>
                <a:spcPct val="90000"/>
              </a:lnSpc>
              <a:spcAft>
                <a:spcPts val="600"/>
              </a:spcAft>
            </a:pPr>
            <a:r>
              <a:rPr lang="en-MY" sz="2400" b="1" dirty="0"/>
              <a:t>Motor at 90% PWM Duty Cycle</a:t>
            </a:r>
          </a:p>
          <a:p>
            <a:pPr>
              <a:lnSpc>
                <a:spcPct val="90000"/>
              </a:lnSpc>
              <a:spcAft>
                <a:spcPts val="600"/>
              </a:spcAft>
            </a:pPr>
            <a:endParaRPr lang="en-MY" sz="2400" b="1" dirty="0"/>
          </a:p>
        </p:txBody>
      </p:sp>
      <p:pic>
        <p:nvPicPr>
          <p:cNvPr id="6" name="Picture 5">
            <a:extLst>
              <a:ext uri="{FF2B5EF4-FFF2-40B4-BE49-F238E27FC236}">
                <a16:creationId xmlns:a16="http://schemas.microsoft.com/office/drawing/2014/main" id="{3F10F699-38AF-BBA2-3BC6-72BC5783F09A}"/>
              </a:ext>
            </a:extLst>
          </p:cNvPr>
          <p:cNvPicPr>
            <a:picLocks noChangeAspect="1"/>
          </p:cNvPicPr>
          <p:nvPr/>
        </p:nvPicPr>
        <p:blipFill rotWithShape="1">
          <a:blip r:embed="rId2">
            <a:extLst>
              <a:ext uri="{28A0092B-C50C-407E-A947-70E740481C1C}">
                <a14:useLocalDpi xmlns:a14="http://schemas.microsoft.com/office/drawing/2010/main" val="0"/>
              </a:ext>
            </a:extLst>
          </a:blip>
          <a:srcRect l="15791" t="26506" r="34312" b="5364"/>
          <a:stretch/>
        </p:blipFill>
        <p:spPr>
          <a:xfrm>
            <a:off x="1123436" y="1710252"/>
            <a:ext cx="2931371" cy="2251413"/>
          </a:xfrm>
          <a:prstGeom prst="rect">
            <a:avLst/>
          </a:prstGeom>
        </p:spPr>
      </p:pic>
      <p:sp>
        <p:nvSpPr>
          <p:cNvPr id="7" name="TextBox 6">
            <a:extLst>
              <a:ext uri="{FF2B5EF4-FFF2-40B4-BE49-F238E27FC236}">
                <a16:creationId xmlns:a16="http://schemas.microsoft.com/office/drawing/2014/main" id="{3327342D-CCA0-C78F-6D9B-A773D7EA9475}"/>
              </a:ext>
            </a:extLst>
          </p:cNvPr>
          <p:cNvSpPr txBox="1"/>
          <p:nvPr/>
        </p:nvSpPr>
        <p:spPr>
          <a:xfrm>
            <a:off x="1612874" y="1244439"/>
            <a:ext cx="1712456" cy="369332"/>
          </a:xfrm>
          <a:prstGeom prst="rect">
            <a:avLst/>
          </a:prstGeom>
          <a:noFill/>
        </p:spPr>
        <p:txBody>
          <a:bodyPr wrap="none" rtlCol="0">
            <a:spAutoFit/>
          </a:bodyPr>
          <a:lstStyle/>
          <a:p>
            <a:r>
              <a:rPr lang="en-MY" dirty="0"/>
              <a:t>Microcontroller</a:t>
            </a:r>
          </a:p>
        </p:txBody>
      </p:sp>
      <p:pic>
        <p:nvPicPr>
          <p:cNvPr id="9" name="Picture 8">
            <a:extLst>
              <a:ext uri="{FF2B5EF4-FFF2-40B4-BE49-F238E27FC236}">
                <a16:creationId xmlns:a16="http://schemas.microsoft.com/office/drawing/2014/main" id="{5DF91800-07AF-AC7E-E251-FD738D20EA96}"/>
              </a:ext>
            </a:extLst>
          </p:cNvPr>
          <p:cNvPicPr>
            <a:picLocks noChangeAspect="1"/>
          </p:cNvPicPr>
          <p:nvPr/>
        </p:nvPicPr>
        <p:blipFill rotWithShape="1">
          <a:blip r:embed="rId3">
            <a:extLst>
              <a:ext uri="{28A0092B-C50C-407E-A947-70E740481C1C}">
                <a14:useLocalDpi xmlns:a14="http://schemas.microsoft.com/office/drawing/2010/main" val="0"/>
              </a:ext>
            </a:extLst>
          </a:blip>
          <a:srcRect l="11017" t="17916" r="29801" b="3950"/>
          <a:stretch/>
        </p:blipFill>
        <p:spPr>
          <a:xfrm>
            <a:off x="4960489" y="1710252"/>
            <a:ext cx="2953657" cy="2193507"/>
          </a:xfrm>
          <a:prstGeom prst="rect">
            <a:avLst/>
          </a:prstGeom>
        </p:spPr>
      </p:pic>
      <p:sp>
        <p:nvSpPr>
          <p:cNvPr id="10" name="TextBox 9">
            <a:extLst>
              <a:ext uri="{FF2B5EF4-FFF2-40B4-BE49-F238E27FC236}">
                <a16:creationId xmlns:a16="http://schemas.microsoft.com/office/drawing/2014/main" id="{B4E564CC-E571-2235-62C9-6791CF989DD6}"/>
              </a:ext>
            </a:extLst>
          </p:cNvPr>
          <p:cNvSpPr txBox="1"/>
          <p:nvPr/>
        </p:nvSpPr>
        <p:spPr>
          <a:xfrm>
            <a:off x="5126658" y="1281724"/>
            <a:ext cx="2481961" cy="369332"/>
          </a:xfrm>
          <a:prstGeom prst="rect">
            <a:avLst/>
          </a:prstGeom>
          <a:noFill/>
        </p:spPr>
        <p:txBody>
          <a:bodyPr wrap="none" rtlCol="0">
            <a:spAutoFit/>
          </a:bodyPr>
          <a:lstStyle/>
          <a:p>
            <a:r>
              <a:rPr lang="en-MY" dirty="0"/>
              <a:t>High Side MOSFET VGS</a:t>
            </a:r>
          </a:p>
        </p:txBody>
      </p:sp>
      <p:pic>
        <p:nvPicPr>
          <p:cNvPr id="12" name="Picture 11">
            <a:extLst>
              <a:ext uri="{FF2B5EF4-FFF2-40B4-BE49-F238E27FC236}">
                <a16:creationId xmlns:a16="http://schemas.microsoft.com/office/drawing/2014/main" id="{FBF20D4D-B566-0261-BA1E-BA6DC0EAA148}"/>
              </a:ext>
            </a:extLst>
          </p:cNvPr>
          <p:cNvPicPr>
            <a:picLocks noChangeAspect="1"/>
          </p:cNvPicPr>
          <p:nvPr/>
        </p:nvPicPr>
        <p:blipFill rotWithShape="1">
          <a:blip r:embed="rId4">
            <a:extLst>
              <a:ext uri="{28A0092B-C50C-407E-A947-70E740481C1C}">
                <a14:useLocalDpi xmlns:a14="http://schemas.microsoft.com/office/drawing/2010/main" val="0"/>
              </a:ext>
            </a:extLst>
          </a:blip>
          <a:srcRect l="16151" t="18596" r="34367" b="14937"/>
          <a:stretch/>
        </p:blipFill>
        <p:spPr>
          <a:xfrm rot="60000">
            <a:off x="8671913" y="1761761"/>
            <a:ext cx="2778416" cy="2099353"/>
          </a:xfrm>
          <a:prstGeom prst="rect">
            <a:avLst/>
          </a:prstGeom>
        </p:spPr>
      </p:pic>
      <p:sp>
        <p:nvSpPr>
          <p:cNvPr id="13" name="TextBox 12">
            <a:extLst>
              <a:ext uri="{FF2B5EF4-FFF2-40B4-BE49-F238E27FC236}">
                <a16:creationId xmlns:a16="http://schemas.microsoft.com/office/drawing/2014/main" id="{FF909499-E5DC-DFE1-7D10-108F42F08A64}"/>
              </a:ext>
            </a:extLst>
          </p:cNvPr>
          <p:cNvSpPr txBox="1"/>
          <p:nvPr/>
        </p:nvSpPr>
        <p:spPr>
          <a:xfrm>
            <a:off x="8979217" y="1244439"/>
            <a:ext cx="2018951" cy="369332"/>
          </a:xfrm>
          <a:prstGeom prst="rect">
            <a:avLst/>
          </a:prstGeom>
          <a:noFill/>
        </p:spPr>
        <p:txBody>
          <a:bodyPr wrap="none" rtlCol="0">
            <a:spAutoFit/>
          </a:bodyPr>
          <a:lstStyle/>
          <a:p>
            <a:r>
              <a:rPr lang="en-MY" dirty="0"/>
              <a:t>Brushed DC Motor</a:t>
            </a:r>
          </a:p>
        </p:txBody>
      </p:sp>
      <p:pic>
        <p:nvPicPr>
          <p:cNvPr id="2" name="Picture 1" descr="A screen with a square pattern&#10;&#10;Description automatically generated with medium confidence">
            <a:extLst>
              <a:ext uri="{FF2B5EF4-FFF2-40B4-BE49-F238E27FC236}">
                <a16:creationId xmlns:a16="http://schemas.microsoft.com/office/drawing/2014/main" id="{F4C682A7-C0F2-0318-EEF7-D693913E86E9}"/>
              </a:ext>
            </a:extLst>
          </p:cNvPr>
          <p:cNvPicPr>
            <a:picLocks noChangeAspect="1"/>
          </p:cNvPicPr>
          <p:nvPr/>
        </p:nvPicPr>
        <p:blipFill rotWithShape="1">
          <a:blip r:embed="rId5">
            <a:extLst>
              <a:ext uri="{28A0092B-C50C-407E-A947-70E740481C1C}">
                <a14:useLocalDpi xmlns:a14="http://schemas.microsoft.com/office/drawing/2010/main" val="0"/>
              </a:ext>
            </a:extLst>
          </a:blip>
          <a:srcRect l="13449" t="12460" r="28930" b="13208"/>
          <a:stretch/>
        </p:blipFill>
        <p:spPr>
          <a:xfrm>
            <a:off x="2986564" y="4477074"/>
            <a:ext cx="3061087" cy="2222790"/>
          </a:xfrm>
          <a:prstGeom prst="rect">
            <a:avLst/>
          </a:prstGeom>
        </p:spPr>
      </p:pic>
      <p:sp>
        <p:nvSpPr>
          <p:cNvPr id="5" name="TextBox 4">
            <a:extLst>
              <a:ext uri="{FF2B5EF4-FFF2-40B4-BE49-F238E27FC236}">
                <a16:creationId xmlns:a16="http://schemas.microsoft.com/office/drawing/2014/main" id="{FB7B8173-03AE-9D02-4FEC-D84081036F82}"/>
              </a:ext>
            </a:extLst>
          </p:cNvPr>
          <p:cNvSpPr txBox="1"/>
          <p:nvPr/>
        </p:nvSpPr>
        <p:spPr>
          <a:xfrm>
            <a:off x="3405583" y="4001747"/>
            <a:ext cx="2432204" cy="369332"/>
          </a:xfrm>
          <a:prstGeom prst="rect">
            <a:avLst/>
          </a:prstGeom>
          <a:noFill/>
        </p:spPr>
        <p:txBody>
          <a:bodyPr wrap="none" rtlCol="0">
            <a:spAutoFit/>
          </a:bodyPr>
          <a:lstStyle/>
          <a:p>
            <a:r>
              <a:rPr lang="en-MY" dirty="0"/>
              <a:t>Low Side MOSFET VGS</a:t>
            </a:r>
          </a:p>
        </p:txBody>
      </p:sp>
      <p:pic>
        <p:nvPicPr>
          <p:cNvPr id="8" name="Picture 7">
            <a:extLst>
              <a:ext uri="{FF2B5EF4-FFF2-40B4-BE49-F238E27FC236}">
                <a16:creationId xmlns:a16="http://schemas.microsoft.com/office/drawing/2014/main" id="{0CB9A40F-CDD0-15F4-940F-6A443CCC594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233310" y="4477074"/>
            <a:ext cx="2925428" cy="2171716"/>
          </a:xfrm>
          <a:prstGeom prst="rect">
            <a:avLst/>
          </a:prstGeom>
        </p:spPr>
      </p:pic>
      <p:sp>
        <p:nvSpPr>
          <p:cNvPr id="11" name="TextBox 10">
            <a:extLst>
              <a:ext uri="{FF2B5EF4-FFF2-40B4-BE49-F238E27FC236}">
                <a16:creationId xmlns:a16="http://schemas.microsoft.com/office/drawing/2014/main" id="{A4DD3636-B7BF-54A4-AB4C-251D3F8E9B26}"/>
              </a:ext>
            </a:extLst>
          </p:cNvPr>
          <p:cNvSpPr txBox="1"/>
          <p:nvPr/>
        </p:nvSpPr>
        <p:spPr>
          <a:xfrm>
            <a:off x="7913374" y="4001747"/>
            <a:ext cx="1565300" cy="369332"/>
          </a:xfrm>
          <a:prstGeom prst="rect">
            <a:avLst/>
          </a:prstGeom>
          <a:noFill/>
        </p:spPr>
        <p:txBody>
          <a:bodyPr wrap="none" rtlCol="0">
            <a:spAutoFit/>
          </a:bodyPr>
          <a:lstStyle/>
          <a:p>
            <a:r>
              <a:rPr lang="en-MY" dirty="0"/>
              <a:t>Serial Monitor</a:t>
            </a:r>
          </a:p>
        </p:txBody>
      </p:sp>
    </p:spTree>
    <p:extLst>
      <p:ext uri="{BB962C8B-B14F-4D97-AF65-F5344CB8AC3E}">
        <p14:creationId xmlns:p14="http://schemas.microsoft.com/office/powerpoint/2010/main" val="130861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275538" y="545024"/>
            <a:ext cx="6421582" cy="8127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Result and Discussion</a:t>
            </a:r>
          </a:p>
        </p:txBody>
      </p:sp>
      <p:sp>
        <p:nvSpPr>
          <p:cNvPr id="4" name="TextBox 3">
            <a:extLst>
              <a:ext uri="{FF2B5EF4-FFF2-40B4-BE49-F238E27FC236}">
                <a16:creationId xmlns:a16="http://schemas.microsoft.com/office/drawing/2014/main" id="{2BD624CF-C6C5-9A89-7A65-1143D1F3554A}"/>
              </a:ext>
            </a:extLst>
          </p:cNvPr>
          <p:cNvSpPr txBox="1"/>
          <p:nvPr/>
        </p:nvSpPr>
        <p:spPr>
          <a:xfrm>
            <a:off x="275538" y="1226633"/>
            <a:ext cx="5717856" cy="334963"/>
          </a:xfrm>
          <a:prstGeom prst="rect">
            <a:avLst/>
          </a:prstGeom>
          <a:noFill/>
        </p:spPr>
        <p:txBody>
          <a:bodyPr wrap="square" rtlCol="0" anchor="t">
            <a:noAutofit/>
          </a:bodyPr>
          <a:lstStyle/>
          <a:p>
            <a:pPr>
              <a:lnSpc>
                <a:spcPct val="90000"/>
              </a:lnSpc>
              <a:spcAft>
                <a:spcPts val="600"/>
              </a:spcAft>
            </a:pPr>
            <a:r>
              <a:rPr lang="en-MY" sz="2400" b="1" dirty="0"/>
              <a:t>MOSFET Gate Discharge Time Diode</a:t>
            </a:r>
          </a:p>
          <a:p>
            <a:pPr>
              <a:lnSpc>
                <a:spcPct val="90000"/>
              </a:lnSpc>
              <a:spcAft>
                <a:spcPts val="600"/>
              </a:spcAft>
            </a:pPr>
            <a:endParaRPr lang="en-MY" sz="2400" b="1" dirty="0"/>
          </a:p>
        </p:txBody>
      </p:sp>
      <p:pic>
        <p:nvPicPr>
          <p:cNvPr id="15" name="Picture 14" descr="A screen with a graph on it&#10;&#10;Description automatically generated">
            <a:extLst>
              <a:ext uri="{FF2B5EF4-FFF2-40B4-BE49-F238E27FC236}">
                <a16:creationId xmlns:a16="http://schemas.microsoft.com/office/drawing/2014/main" id="{B5D8A723-4C60-60F3-87DE-EBC7F28747A8}"/>
              </a:ext>
            </a:extLst>
          </p:cNvPr>
          <p:cNvPicPr>
            <a:picLocks noChangeAspect="1"/>
          </p:cNvPicPr>
          <p:nvPr/>
        </p:nvPicPr>
        <p:blipFill rotWithShape="1">
          <a:blip r:embed="rId3">
            <a:extLst>
              <a:ext uri="{28A0092B-C50C-407E-A947-70E740481C1C}">
                <a14:useLocalDpi xmlns:a14="http://schemas.microsoft.com/office/drawing/2010/main" val="0"/>
              </a:ext>
            </a:extLst>
          </a:blip>
          <a:srcRect l="16313" t="18398" r="31168" b="16866"/>
          <a:stretch/>
        </p:blipFill>
        <p:spPr>
          <a:xfrm>
            <a:off x="7242170" y="1278582"/>
            <a:ext cx="3352906" cy="2326284"/>
          </a:xfrm>
          <a:prstGeom prst="rect">
            <a:avLst/>
          </a:prstGeom>
        </p:spPr>
      </p:pic>
      <p:sp>
        <p:nvSpPr>
          <p:cNvPr id="16" name="TextBox 15">
            <a:extLst>
              <a:ext uri="{FF2B5EF4-FFF2-40B4-BE49-F238E27FC236}">
                <a16:creationId xmlns:a16="http://schemas.microsoft.com/office/drawing/2014/main" id="{297F70C2-8F05-C761-1C3F-7AB58D31FAE1}"/>
              </a:ext>
            </a:extLst>
          </p:cNvPr>
          <p:cNvSpPr txBox="1"/>
          <p:nvPr/>
        </p:nvSpPr>
        <p:spPr>
          <a:xfrm>
            <a:off x="7140758" y="849694"/>
            <a:ext cx="3352906" cy="369332"/>
          </a:xfrm>
          <a:prstGeom prst="rect">
            <a:avLst/>
          </a:prstGeom>
          <a:noFill/>
        </p:spPr>
        <p:txBody>
          <a:bodyPr wrap="none" rtlCol="0">
            <a:spAutoFit/>
          </a:bodyPr>
          <a:lstStyle/>
          <a:p>
            <a:r>
              <a:rPr lang="en-MY" dirty="0"/>
              <a:t>Gate Discharge Time with Diode</a:t>
            </a:r>
          </a:p>
        </p:txBody>
      </p:sp>
      <p:pic>
        <p:nvPicPr>
          <p:cNvPr id="17" name="Picture 16">
            <a:extLst>
              <a:ext uri="{FF2B5EF4-FFF2-40B4-BE49-F238E27FC236}">
                <a16:creationId xmlns:a16="http://schemas.microsoft.com/office/drawing/2014/main" id="{730CF8A8-0B1F-1576-8FA7-180F48C62200}"/>
              </a:ext>
            </a:extLst>
          </p:cNvPr>
          <p:cNvPicPr>
            <a:picLocks noChangeAspect="1"/>
          </p:cNvPicPr>
          <p:nvPr/>
        </p:nvPicPr>
        <p:blipFill rotWithShape="1">
          <a:blip r:embed="rId4">
            <a:extLst>
              <a:ext uri="{28A0092B-C50C-407E-A947-70E740481C1C}">
                <a14:useLocalDpi xmlns:a14="http://schemas.microsoft.com/office/drawing/2010/main" val="0"/>
              </a:ext>
            </a:extLst>
          </a:blip>
          <a:srcRect l="11622" t="15770" r="31263" b="9178"/>
          <a:stretch/>
        </p:blipFill>
        <p:spPr>
          <a:xfrm>
            <a:off x="7242170" y="4031518"/>
            <a:ext cx="3441385" cy="2545487"/>
          </a:xfrm>
          <a:prstGeom prst="rect">
            <a:avLst/>
          </a:prstGeom>
        </p:spPr>
      </p:pic>
      <p:sp>
        <p:nvSpPr>
          <p:cNvPr id="18" name="TextBox 17">
            <a:extLst>
              <a:ext uri="{FF2B5EF4-FFF2-40B4-BE49-F238E27FC236}">
                <a16:creationId xmlns:a16="http://schemas.microsoft.com/office/drawing/2014/main" id="{157F15B2-B844-B4C3-C6D6-CF483A4F9D0F}"/>
              </a:ext>
            </a:extLst>
          </p:cNvPr>
          <p:cNvSpPr txBox="1"/>
          <p:nvPr/>
        </p:nvSpPr>
        <p:spPr>
          <a:xfrm>
            <a:off x="7121301" y="3664422"/>
            <a:ext cx="3683124" cy="369332"/>
          </a:xfrm>
          <a:prstGeom prst="rect">
            <a:avLst/>
          </a:prstGeom>
          <a:noFill/>
        </p:spPr>
        <p:txBody>
          <a:bodyPr wrap="none" rtlCol="0">
            <a:spAutoFit/>
          </a:bodyPr>
          <a:lstStyle/>
          <a:p>
            <a:r>
              <a:rPr lang="en-MY" dirty="0"/>
              <a:t>Gate Discharge Time without Diode</a:t>
            </a:r>
          </a:p>
        </p:txBody>
      </p:sp>
      <p:sp>
        <p:nvSpPr>
          <p:cNvPr id="19" name="TextBox 18">
            <a:extLst>
              <a:ext uri="{FF2B5EF4-FFF2-40B4-BE49-F238E27FC236}">
                <a16:creationId xmlns:a16="http://schemas.microsoft.com/office/drawing/2014/main" id="{692890A6-EE52-0C67-B5E8-B2F098EA5DED}"/>
              </a:ext>
            </a:extLst>
          </p:cNvPr>
          <p:cNvSpPr txBox="1"/>
          <p:nvPr/>
        </p:nvSpPr>
        <p:spPr>
          <a:xfrm>
            <a:off x="320688" y="2589203"/>
            <a:ext cx="6034206" cy="2031325"/>
          </a:xfrm>
          <a:prstGeom prst="rect">
            <a:avLst/>
          </a:prstGeom>
          <a:noFill/>
        </p:spPr>
        <p:txBody>
          <a:bodyPr wrap="square" rtlCol="0">
            <a:spAutoFit/>
          </a:bodyPr>
          <a:lstStyle/>
          <a:p>
            <a:pPr algn="just"/>
            <a:r>
              <a:rPr lang="en-US" dirty="0"/>
              <a:t>From the oscilloscope readings, it's evident that incorporating a diode at the MOSFET gate impacts the gate discharge time. With the diode in place, the gate discharges in about 300ns. Conversely, removing the diode results in a longer discharge time of 400ns. Therefore, the inclusion of a diode at the MOSFET gate contributes to a slight improvement in the gate's discharge efficiency.</a:t>
            </a:r>
            <a:endParaRPr lang="en-MY" dirty="0"/>
          </a:p>
        </p:txBody>
      </p:sp>
      <p:pic>
        <p:nvPicPr>
          <p:cNvPr id="5" name="Picture 4">
            <a:extLst>
              <a:ext uri="{FF2B5EF4-FFF2-40B4-BE49-F238E27FC236}">
                <a16:creationId xmlns:a16="http://schemas.microsoft.com/office/drawing/2014/main" id="{FFC6A3BC-8D24-F230-DFFC-EFD23EEDCE68}"/>
              </a:ext>
            </a:extLst>
          </p:cNvPr>
          <p:cNvPicPr>
            <a:picLocks noChangeAspect="1"/>
          </p:cNvPicPr>
          <p:nvPr/>
        </p:nvPicPr>
        <p:blipFill>
          <a:blip r:embed="rId5"/>
          <a:stretch>
            <a:fillRect/>
          </a:stretch>
        </p:blipFill>
        <p:spPr>
          <a:xfrm>
            <a:off x="4990654" y="4639166"/>
            <a:ext cx="2066166" cy="1965103"/>
          </a:xfrm>
          <a:prstGeom prst="rect">
            <a:avLst/>
          </a:prstGeom>
        </p:spPr>
      </p:pic>
      <p:sp>
        <p:nvSpPr>
          <p:cNvPr id="6" name="Rectangle 5">
            <a:extLst>
              <a:ext uri="{FF2B5EF4-FFF2-40B4-BE49-F238E27FC236}">
                <a16:creationId xmlns:a16="http://schemas.microsoft.com/office/drawing/2014/main" id="{23E6900E-0D3C-BBC0-DD6B-41EA4D189DEC}"/>
              </a:ext>
            </a:extLst>
          </p:cNvPr>
          <p:cNvSpPr/>
          <p:nvPr/>
        </p:nvSpPr>
        <p:spPr>
          <a:xfrm>
            <a:off x="5199782" y="4665583"/>
            <a:ext cx="896218" cy="9657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70397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369498" y="-34652"/>
            <a:ext cx="4885993" cy="87516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Project Timeline</a:t>
            </a:r>
          </a:p>
        </p:txBody>
      </p:sp>
      <p:pic>
        <p:nvPicPr>
          <p:cNvPr id="6" name="Picture 5" descr="A graph with colorful squares&#10;&#10;Description automatically generated with medium confidence">
            <a:extLst>
              <a:ext uri="{FF2B5EF4-FFF2-40B4-BE49-F238E27FC236}">
                <a16:creationId xmlns:a16="http://schemas.microsoft.com/office/drawing/2014/main" id="{D24CB229-AEE7-9113-A5CB-F1F86806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98" y="743444"/>
            <a:ext cx="11628495" cy="6114556"/>
          </a:xfrm>
          <a:prstGeom prst="rect">
            <a:avLst/>
          </a:prstGeom>
        </p:spPr>
      </p:pic>
    </p:spTree>
    <p:extLst>
      <p:ext uri="{BB962C8B-B14F-4D97-AF65-F5344CB8AC3E}">
        <p14:creationId xmlns:p14="http://schemas.microsoft.com/office/powerpoint/2010/main" val="132578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404E10-3FD8-0656-1975-0994B769BD2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Project Budget</a:t>
            </a:r>
          </a:p>
        </p:txBody>
      </p:sp>
      <p:sp>
        <p:nvSpPr>
          <p:cNvPr id="12" name="Rectangle: Rounded Corners 1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 name="Table 2">
            <a:extLst>
              <a:ext uri="{FF2B5EF4-FFF2-40B4-BE49-F238E27FC236}">
                <a16:creationId xmlns:a16="http://schemas.microsoft.com/office/drawing/2014/main" id="{0EBB63E3-F82B-4BC5-F83F-722119364966}"/>
              </a:ext>
            </a:extLst>
          </p:cNvPr>
          <p:cNvGraphicFramePr>
            <a:graphicFrameLocks noGrp="1"/>
          </p:cNvGraphicFramePr>
          <p:nvPr>
            <p:extLst>
              <p:ext uri="{D42A27DB-BD31-4B8C-83A1-F6EECF244321}">
                <p14:modId xmlns:p14="http://schemas.microsoft.com/office/powerpoint/2010/main" val="878748799"/>
              </p:ext>
            </p:extLst>
          </p:nvPr>
        </p:nvGraphicFramePr>
        <p:xfrm>
          <a:off x="1708977" y="2139484"/>
          <a:ext cx="8774048" cy="4096512"/>
        </p:xfrm>
        <a:graphic>
          <a:graphicData uri="http://schemas.openxmlformats.org/drawingml/2006/table">
            <a:tbl>
              <a:tblPr firstRow="1" firstCol="1" bandRow="1">
                <a:tableStyleId>{5C22544A-7EE6-4342-B048-85BDC9FD1C3A}</a:tableStyleId>
              </a:tblPr>
              <a:tblGrid>
                <a:gridCol w="3129893">
                  <a:extLst>
                    <a:ext uri="{9D8B030D-6E8A-4147-A177-3AD203B41FA5}">
                      <a16:colId xmlns:a16="http://schemas.microsoft.com/office/drawing/2014/main" val="3635343774"/>
                    </a:ext>
                  </a:extLst>
                </a:gridCol>
                <a:gridCol w="2513168">
                  <a:extLst>
                    <a:ext uri="{9D8B030D-6E8A-4147-A177-3AD203B41FA5}">
                      <a16:colId xmlns:a16="http://schemas.microsoft.com/office/drawing/2014/main" val="1544480387"/>
                    </a:ext>
                  </a:extLst>
                </a:gridCol>
                <a:gridCol w="3130987">
                  <a:extLst>
                    <a:ext uri="{9D8B030D-6E8A-4147-A177-3AD203B41FA5}">
                      <a16:colId xmlns:a16="http://schemas.microsoft.com/office/drawing/2014/main" val="1771124148"/>
                    </a:ext>
                  </a:extLst>
                </a:gridCol>
              </a:tblGrid>
              <a:tr h="292608">
                <a:tc>
                  <a:txBody>
                    <a:bodyPr/>
                    <a:lstStyle/>
                    <a:p>
                      <a:pPr algn="ctr">
                        <a:lnSpc>
                          <a:spcPct val="150000"/>
                        </a:lnSpc>
                        <a:spcAft>
                          <a:spcPts val="1200"/>
                        </a:spcAft>
                      </a:pPr>
                      <a:r>
                        <a:rPr lang="en-MY" sz="1200" kern="100">
                          <a:effectLst/>
                        </a:rPr>
                        <a:t>Part Name</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Quantity</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Unit Cost (RM)</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1659431752"/>
                  </a:ext>
                </a:extLst>
              </a:tr>
              <a:tr h="292608">
                <a:tc>
                  <a:txBody>
                    <a:bodyPr/>
                    <a:lstStyle/>
                    <a:p>
                      <a:pPr algn="ctr">
                        <a:lnSpc>
                          <a:spcPct val="150000"/>
                        </a:lnSpc>
                        <a:spcAft>
                          <a:spcPts val="1200"/>
                        </a:spcAft>
                      </a:pPr>
                      <a:r>
                        <a:rPr lang="en-MY" sz="1200" kern="100">
                          <a:effectLst/>
                        </a:rPr>
                        <a:t>LM7805 Voltage Regulator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0.80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586339618"/>
                  </a:ext>
                </a:extLst>
              </a:tr>
              <a:tr h="292608">
                <a:tc>
                  <a:txBody>
                    <a:bodyPr/>
                    <a:lstStyle/>
                    <a:p>
                      <a:pPr algn="ctr">
                        <a:lnSpc>
                          <a:spcPct val="150000"/>
                        </a:lnSpc>
                        <a:spcAft>
                          <a:spcPts val="1200"/>
                        </a:spcAft>
                      </a:pPr>
                      <a:r>
                        <a:rPr lang="en-MY" sz="1200" kern="100">
                          <a:effectLst/>
                        </a:rPr>
                        <a:t>LM7812 Voltage Regulator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0.80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416225698"/>
                  </a:ext>
                </a:extLst>
              </a:tr>
              <a:tr h="292608">
                <a:tc>
                  <a:txBody>
                    <a:bodyPr/>
                    <a:lstStyle/>
                    <a:p>
                      <a:pPr algn="ctr">
                        <a:lnSpc>
                          <a:spcPct val="150000"/>
                        </a:lnSpc>
                        <a:spcAft>
                          <a:spcPts val="1200"/>
                        </a:spcAft>
                      </a:pPr>
                      <a:r>
                        <a:rPr lang="en-MY" sz="1200" kern="100">
                          <a:effectLst/>
                        </a:rPr>
                        <a:t>IR2110 MOSFET Gate Driver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3.59</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4035016253"/>
                  </a:ext>
                </a:extLst>
              </a:tr>
              <a:tr h="292608">
                <a:tc>
                  <a:txBody>
                    <a:bodyPr/>
                    <a:lstStyle/>
                    <a:p>
                      <a:pPr algn="ctr">
                        <a:lnSpc>
                          <a:spcPct val="150000"/>
                        </a:lnSpc>
                        <a:spcAft>
                          <a:spcPts val="1200"/>
                        </a:spcAft>
                      </a:pPr>
                      <a:r>
                        <a:rPr lang="en-MY" sz="1200" kern="100">
                          <a:effectLst/>
                        </a:rPr>
                        <a:t>IRF3205 Power MOSFET</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4</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3.50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4171930593"/>
                  </a:ext>
                </a:extLst>
              </a:tr>
              <a:tr h="292608">
                <a:tc>
                  <a:txBody>
                    <a:bodyPr/>
                    <a:lstStyle/>
                    <a:p>
                      <a:pPr algn="ctr">
                        <a:lnSpc>
                          <a:spcPct val="150000"/>
                        </a:lnSpc>
                        <a:spcAft>
                          <a:spcPts val="1200"/>
                        </a:spcAft>
                      </a:pPr>
                      <a:r>
                        <a:rPr lang="en-MY" sz="1200" kern="100">
                          <a:effectLst/>
                        </a:rPr>
                        <a:t>STM32F103C8T6 Blue Pill Board</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16.90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3910545519"/>
                  </a:ext>
                </a:extLst>
              </a:tr>
              <a:tr h="292608">
                <a:tc>
                  <a:txBody>
                    <a:bodyPr/>
                    <a:lstStyle/>
                    <a:p>
                      <a:pPr algn="ctr">
                        <a:lnSpc>
                          <a:spcPct val="150000"/>
                        </a:lnSpc>
                        <a:spcAft>
                          <a:spcPts val="1200"/>
                        </a:spcAft>
                      </a:pPr>
                      <a:r>
                        <a:rPr lang="en-MY" sz="1200" kern="100">
                          <a:effectLst/>
                        </a:rPr>
                        <a:t>Metal Film Resistors</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8</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3668934388"/>
                  </a:ext>
                </a:extLst>
              </a:tr>
              <a:tr h="292608">
                <a:tc>
                  <a:txBody>
                    <a:bodyPr/>
                    <a:lstStyle/>
                    <a:p>
                      <a:pPr algn="ctr">
                        <a:lnSpc>
                          <a:spcPct val="150000"/>
                        </a:lnSpc>
                        <a:spcAft>
                          <a:spcPts val="1200"/>
                        </a:spcAft>
                      </a:pPr>
                      <a:r>
                        <a:rPr lang="en-MY" sz="1200" kern="100">
                          <a:effectLst/>
                        </a:rPr>
                        <a:t>1N5819 Diode</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6</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0.20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241120944"/>
                  </a:ext>
                </a:extLst>
              </a:tr>
              <a:tr h="292608">
                <a:tc>
                  <a:txBody>
                    <a:bodyPr/>
                    <a:lstStyle/>
                    <a:p>
                      <a:pPr algn="ctr">
                        <a:lnSpc>
                          <a:spcPct val="150000"/>
                        </a:lnSpc>
                        <a:spcAft>
                          <a:spcPts val="1200"/>
                        </a:spcAft>
                      </a:pPr>
                      <a:r>
                        <a:rPr lang="en-MY" sz="1200" kern="100">
                          <a:effectLst/>
                        </a:rPr>
                        <a:t>2.2uF 50V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4083755166"/>
                  </a:ext>
                </a:extLst>
              </a:tr>
              <a:tr h="292608">
                <a:tc>
                  <a:txBody>
                    <a:bodyPr/>
                    <a:lstStyle/>
                    <a:p>
                      <a:pPr algn="ctr">
                        <a:lnSpc>
                          <a:spcPct val="150000"/>
                        </a:lnSpc>
                        <a:spcAft>
                          <a:spcPts val="1200"/>
                        </a:spcAft>
                      </a:pPr>
                      <a:r>
                        <a:rPr lang="en-MY" sz="1200" kern="100">
                          <a:effectLst/>
                        </a:rPr>
                        <a:t>10uF 50V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817887914"/>
                  </a:ext>
                </a:extLst>
              </a:tr>
              <a:tr h="292608">
                <a:tc>
                  <a:txBody>
                    <a:bodyPr/>
                    <a:lstStyle/>
                    <a:p>
                      <a:pPr algn="ctr">
                        <a:lnSpc>
                          <a:spcPct val="150000"/>
                        </a:lnSpc>
                        <a:spcAft>
                          <a:spcPts val="1200"/>
                        </a:spcAft>
                      </a:pPr>
                      <a:r>
                        <a:rPr lang="en-MY" sz="1200" kern="100">
                          <a:effectLst/>
                        </a:rPr>
                        <a:t>100uF 25V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1887220515"/>
                  </a:ext>
                </a:extLst>
              </a:tr>
              <a:tr h="292608">
                <a:tc>
                  <a:txBody>
                    <a:bodyPr/>
                    <a:lstStyle/>
                    <a:p>
                      <a:pPr algn="ctr">
                        <a:lnSpc>
                          <a:spcPct val="150000"/>
                        </a:lnSpc>
                        <a:spcAft>
                          <a:spcPts val="1200"/>
                        </a:spcAft>
                      </a:pPr>
                      <a:r>
                        <a:rPr lang="en-MY" sz="1200" kern="100">
                          <a:effectLst/>
                        </a:rPr>
                        <a:t>100nF Ceramic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4</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561072079"/>
                  </a:ext>
                </a:extLst>
              </a:tr>
              <a:tr h="292608">
                <a:tc>
                  <a:txBody>
                    <a:bodyPr/>
                    <a:lstStyle/>
                    <a:p>
                      <a:pPr algn="ctr">
                        <a:lnSpc>
                          <a:spcPct val="150000"/>
                        </a:lnSpc>
                        <a:spcAft>
                          <a:spcPts val="1200"/>
                        </a:spcAft>
                      </a:pPr>
                      <a:r>
                        <a:rPr lang="en-MY" sz="1200" kern="100">
                          <a:effectLst/>
                        </a:rPr>
                        <a:t>Breadboard</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3.60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857015539"/>
                  </a:ext>
                </a:extLst>
              </a:tr>
              <a:tr h="292608">
                <a:tc gridSpan="2">
                  <a:txBody>
                    <a:bodyPr/>
                    <a:lstStyle/>
                    <a:p>
                      <a:pPr algn="ctr">
                        <a:lnSpc>
                          <a:spcPct val="150000"/>
                        </a:lnSpc>
                        <a:spcAft>
                          <a:spcPts val="1200"/>
                        </a:spcAft>
                      </a:pPr>
                      <a:r>
                        <a:rPr lang="en-MY" sz="1200" kern="100" dirty="0">
                          <a:effectLst/>
                        </a:rPr>
                        <a:t>Total</a:t>
                      </a:r>
                      <a:endParaRPr lang="en-MY" sz="1100" kern="100" dirty="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hMerge="1">
                  <a:txBody>
                    <a:bodyPr/>
                    <a:lstStyle/>
                    <a:p>
                      <a:endParaRPr lang="en-MY"/>
                    </a:p>
                  </a:txBody>
                  <a:tcPr/>
                </a:tc>
                <a:tc>
                  <a:txBody>
                    <a:bodyPr/>
                    <a:lstStyle/>
                    <a:p>
                      <a:pPr algn="ctr">
                        <a:lnSpc>
                          <a:spcPct val="150000"/>
                        </a:lnSpc>
                        <a:spcAft>
                          <a:spcPts val="1200"/>
                        </a:spcAft>
                      </a:pPr>
                      <a:r>
                        <a:rPr lang="en-MY" sz="1200" kern="100" dirty="0">
                          <a:effectLst/>
                        </a:rPr>
                        <a:t>53.48</a:t>
                      </a:r>
                      <a:endParaRPr lang="en-MY" sz="1100" kern="100" dirty="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835694756"/>
                  </a:ext>
                </a:extLst>
              </a:tr>
            </a:tbl>
          </a:graphicData>
        </a:graphic>
      </p:graphicFrame>
    </p:spTree>
    <p:extLst>
      <p:ext uri="{BB962C8B-B14F-4D97-AF65-F5344CB8AC3E}">
        <p14:creationId xmlns:p14="http://schemas.microsoft.com/office/powerpoint/2010/main" val="231270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Summary</a:t>
            </a: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C9B4259-4E08-2EDB-2E91-DB4ABBFD4CD6}"/>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dirty="0"/>
              <a:t>In conclusion, the project effectively developed a driver circuit for Brushed DC motors, allowing speed and direction control with PWM signal using microcontroller. Notably, the PID control aspect is planned for FYP part 2, promising to further refine motor operation. Future directions involve enhancing real-time control mechanisms, advancing the motor driver circuit design, and integrating optical encoder feedback for superior precision and performance.</a:t>
            </a:r>
          </a:p>
        </p:txBody>
      </p:sp>
    </p:spTree>
    <p:extLst>
      <p:ext uri="{BB962C8B-B14F-4D97-AF65-F5344CB8AC3E}">
        <p14:creationId xmlns:p14="http://schemas.microsoft.com/office/powerpoint/2010/main" val="1801867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13EB1-7A2F-44CD-0E85-577AA91DFD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30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ADF3FF01-B1ED-75EC-1EB6-652240227ED4}"/>
              </a:ext>
            </a:extLst>
          </p:cNvPr>
          <p:cNvSpPr txBox="1"/>
          <p:nvPr/>
        </p:nvSpPr>
        <p:spPr>
          <a:xfrm>
            <a:off x="120208" y="37029"/>
            <a:ext cx="2938177" cy="769441"/>
          </a:xfrm>
          <a:prstGeom prst="rect">
            <a:avLst/>
          </a:prstGeom>
          <a:noFill/>
        </p:spPr>
        <p:txBody>
          <a:bodyPr wrap="none" rtlCol="0">
            <a:spAutoFit/>
          </a:bodyPr>
          <a:lstStyle/>
          <a:p>
            <a:r>
              <a:rPr lang="en-US" sz="4400" dirty="0"/>
              <a:t>References</a:t>
            </a:r>
            <a:endParaRPr lang="en-MY" sz="4400" dirty="0">
              <a:latin typeface="Aptos Display (Headings)"/>
            </a:endParaRPr>
          </a:p>
        </p:txBody>
      </p:sp>
      <p:sp>
        <p:nvSpPr>
          <p:cNvPr id="5" name="TextBox 4">
            <a:extLst>
              <a:ext uri="{FF2B5EF4-FFF2-40B4-BE49-F238E27FC236}">
                <a16:creationId xmlns:a16="http://schemas.microsoft.com/office/drawing/2014/main" id="{2510F041-DE39-D83C-1018-DB78EA0751DA}"/>
              </a:ext>
            </a:extLst>
          </p:cNvPr>
          <p:cNvSpPr txBox="1"/>
          <p:nvPr/>
        </p:nvSpPr>
        <p:spPr>
          <a:xfrm>
            <a:off x="477049" y="1133108"/>
            <a:ext cx="9061231" cy="5554726"/>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[1] </a:t>
            </a:r>
            <a:r>
              <a:rPr lang="en-MY" sz="1800" dirty="0" err="1">
                <a:effectLst/>
                <a:latin typeface="Times New Roman" panose="02020603050405020304" pitchFamily="18" charset="0"/>
                <a:ea typeface="Calibri" panose="020F0502020204030204" pitchFamily="34" charset="0"/>
              </a:rPr>
              <a:t>Ayyanathan</a:t>
            </a:r>
            <a:r>
              <a:rPr lang="en-MY" sz="1800" dirty="0">
                <a:effectLst/>
                <a:latin typeface="Times New Roman" panose="02020603050405020304" pitchFamily="18" charset="0"/>
                <a:ea typeface="Calibri" panose="020F0502020204030204" pitchFamily="34" charset="0"/>
              </a:rPr>
              <a:t>, </a:t>
            </a:r>
            <a:r>
              <a:rPr lang="en-MY" sz="1800" dirty="0" err="1">
                <a:effectLst/>
                <a:latin typeface="Times New Roman" panose="02020603050405020304" pitchFamily="18" charset="0"/>
                <a:ea typeface="Calibri" panose="020F0502020204030204" pitchFamily="34" charset="0"/>
              </a:rPr>
              <a:t>Mariyammal</a:t>
            </a:r>
            <a:r>
              <a:rPr lang="en-MY" sz="1800" dirty="0">
                <a:effectLst/>
                <a:latin typeface="Times New Roman" panose="02020603050405020304" pitchFamily="18" charset="0"/>
                <a:ea typeface="Calibri" panose="020F0502020204030204" pitchFamily="34" charset="0"/>
              </a:rPr>
              <a:t>. "DC Motor Speed Control Using PWM." 2018, vol. 3, pp. 2456-2165. [Online]. Available: </a:t>
            </a:r>
            <a:r>
              <a:rPr lang="en-MY" sz="1800" dirty="0">
                <a:effectLst/>
                <a:latin typeface="Times New Roman" panose="02020603050405020304" pitchFamily="18" charset="0"/>
                <a:ea typeface="Calibri" panose="020F0502020204030204" pitchFamily="34" charset="0"/>
                <a:hlinkClick r:id="rId2"/>
              </a:rPr>
              <a:t>https://www.researchgate.net/publication/338116979_DC_Motor_Speed_Control_Using_PWM</a:t>
            </a:r>
            <a:endParaRPr lang="en-MY" sz="1800" dirty="0">
              <a:effectLst/>
              <a:latin typeface="Times New Roman" panose="02020603050405020304" pitchFamily="18" charset="0"/>
              <a:ea typeface="Calibri" panose="020F0502020204030204" pitchFamily="34" charset="0"/>
            </a:endParaRPr>
          </a:p>
          <a:p>
            <a:endParaRPr lang="en-MY" dirty="0">
              <a:latin typeface="Times New Roman" panose="02020603050405020304" pitchFamily="18" charset="0"/>
              <a:ea typeface="Calibri" panose="020F0502020204030204" pitchFamily="34" charset="0"/>
            </a:endParaRPr>
          </a:p>
          <a:p>
            <a:r>
              <a:rPr lang="en-MY" sz="1800" dirty="0">
                <a:effectLst/>
                <a:latin typeface="Times New Roman" panose="02020603050405020304" pitchFamily="18" charset="0"/>
                <a:ea typeface="Calibri" panose="020F0502020204030204" pitchFamily="34" charset="0"/>
              </a:rPr>
              <a:t>[2] V. Gupta, "Working and analysis of the H - bridge motor driver circuit designed for wheeled mobile robots," 2010 2nd International Conference on Advanced Computer Control, Shenyang, China, 2010, pp. 441-444, [Online]. Available: </a:t>
            </a:r>
            <a:r>
              <a:rPr lang="en-MY" sz="1800" dirty="0">
                <a:effectLst/>
                <a:latin typeface="Times New Roman" panose="02020603050405020304" pitchFamily="18" charset="0"/>
                <a:ea typeface="Calibri" panose="020F0502020204030204" pitchFamily="34" charset="0"/>
                <a:hlinkClick r:id="rId3"/>
              </a:rPr>
              <a:t>https://ieeexplore.ieee.org/document/5486818</a:t>
            </a:r>
            <a:endParaRPr lang="en-MY" sz="1800" dirty="0">
              <a:effectLst/>
              <a:latin typeface="Times New Roman" panose="02020603050405020304" pitchFamily="18" charset="0"/>
              <a:ea typeface="Calibri" panose="020F0502020204030204" pitchFamily="34" charset="0"/>
            </a:endParaRPr>
          </a:p>
          <a:p>
            <a:endParaRPr lang="en-MY" sz="1800" dirty="0">
              <a:effectLst/>
              <a:latin typeface="Times New Roman" panose="02020603050405020304" pitchFamily="18" charset="0"/>
              <a:ea typeface="Calibri" panose="020F0502020204030204" pitchFamily="34" charset="0"/>
            </a:endParaRPr>
          </a:p>
          <a:p>
            <a:r>
              <a:rPr lang="en-MY" sz="1800" dirty="0">
                <a:effectLst/>
                <a:latin typeface="Times New Roman" panose="02020603050405020304" pitchFamily="18" charset="0"/>
                <a:ea typeface="Calibri" panose="020F0502020204030204" pitchFamily="34" charset="0"/>
              </a:rPr>
              <a:t>[3] X. Zhang, "Design and implementation of fuzzy PID DC motor control system based on STM32," in 2023 IEEE International Conference on Control, Electronics and Computer Technology (ICCECT), Jilin, China, 2023, pp. 1129-1131, [Online]. Available: </a:t>
            </a:r>
            <a:r>
              <a:rPr lang="en-MY" sz="1800" dirty="0">
                <a:effectLst/>
                <a:latin typeface="Times New Roman" panose="02020603050405020304" pitchFamily="18" charset="0"/>
                <a:ea typeface="Calibri" panose="020F0502020204030204" pitchFamily="34" charset="0"/>
                <a:hlinkClick r:id="rId4"/>
              </a:rPr>
              <a:t>https://ieeexplore.ieee.org/document/10141000</a:t>
            </a:r>
            <a:endParaRPr lang="en-MY" sz="1800" dirty="0">
              <a:effectLst/>
              <a:latin typeface="Times New Roman" panose="02020603050405020304" pitchFamily="18" charset="0"/>
              <a:ea typeface="Calibri" panose="020F0502020204030204" pitchFamily="34" charset="0"/>
            </a:endParaRPr>
          </a:p>
          <a:p>
            <a:endParaRPr lang="en-MY" dirty="0">
              <a:latin typeface="Times New Roman" panose="02020603050405020304" pitchFamily="18" charset="0"/>
              <a:ea typeface="Calibri" panose="020F0502020204030204" pitchFamily="34" charset="0"/>
            </a:endParaRPr>
          </a:p>
          <a:p>
            <a:r>
              <a:rPr lang="en-MY" sz="1800" kern="100" dirty="0">
                <a:effectLst/>
                <a:latin typeface="Times New Roman" panose="02020603050405020304" pitchFamily="18" charset="0"/>
                <a:ea typeface="Calibri" panose="020F0502020204030204" pitchFamily="34" charset="0"/>
                <a:cs typeface="Arial" panose="020B0604020202020204" pitchFamily="34" charset="0"/>
              </a:rPr>
              <a:t>[4] Z. Adel, A. A. </a:t>
            </a:r>
            <a:r>
              <a:rPr lang="en-MY" sz="1800" kern="100" dirty="0" err="1">
                <a:effectLst/>
                <a:latin typeface="Times New Roman" panose="02020603050405020304" pitchFamily="18" charset="0"/>
                <a:ea typeface="Calibri" panose="020F0502020204030204" pitchFamily="34" charset="0"/>
                <a:cs typeface="Arial" panose="020B0604020202020204" pitchFamily="34" charset="0"/>
              </a:rPr>
              <a:t>Hamou</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 and S. </a:t>
            </a:r>
            <a:r>
              <a:rPr lang="en-MY" sz="1800" kern="100" dirty="0" err="1">
                <a:effectLst/>
                <a:latin typeface="Times New Roman" panose="02020603050405020304" pitchFamily="18" charset="0"/>
                <a:ea typeface="Calibri" panose="020F0502020204030204" pitchFamily="34" charset="0"/>
                <a:cs typeface="Arial" panose="020B0604020202020204" pitchFamily="34" charset="0"/>
              </a:rPr>
              <a:t>Abdellatif</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 "Design of Real-time PID tracking controller using Arduino Mega 2560for a permanent magnet DC motor under real disturbances," 2018 International Conference on Electrical Sciences and Technologies in Maghreb (CISTEM), Algiers, Algeria, 2018, pp. 1-5, [Online]. Available: </a:t>
            </a:r>
            <a:r>
              <a:rPr lang="en-MY" sz="1800" kern="100" dirty="0">
                <a:effectLst/>
                <a:latin typeface="Times New Roman" panose="02020603050405020304" pitchFamily="18" charset="0"/>
                <a:ea typeface="Calibri" panose="020F0502020204030204" pitchFamily="34" charset="0"/>
                <a:cs typeface="Arial" panose="020B0604020202020204" pitchFamily="34" charset="0"/>
                <a:hlinkClick r:id="rId5"/>
              </a:rPr>
              <a:t>https://ieeexplore.ieee.org/document/8613560</a:t>
            </a:r>
            <a:endParaRPr lang="en-MY"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MY" dirty="0"/>
          </a:p>
        </p:txBody>
      </p:sp>
    </p:spTree>
    <p:extLst>
      <p:ext uri="{BB962C8B-B14F-4D97-AF65-F5344CB8AC3E}">
        <p14:creationId xmlns:p14="http://schemas.microsoft.com/office/powerpoint/2010/main" val="34429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Background Overview</a:t>
            </a:r>
          </a:p>
        </p:txBody>
      </p:sp>
      <p:sp>
        <p:nvSpPr>
          <p:cNvPr id="5" name="TextBox 4">
            <a:extLst>
              <a:ext uri="{FF2B5EF4-FFF2-40B4-BE49-F238E27FC236}">
                <a16:creationId xmlns:a16="http://schemas.microsoft.com/office/drawing/2014/main" id="{65991A9A-01DC-4F22-69E2-24D6B5578CF3}"/>
              </a:ext>
            </a:extLst>
          </p:cNvPr>
          <p:cNvSpPr txBox="1"/>
          <p:nvPr/>
        </p:nvSpPr>
        <p:spPr>
          <a:xfrm>
            <a:off x="838200" y="1825625"/>
            <a:ext cx="5393361"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dirty="0"/>
              <a:t>Brushed DC motors are integral in mechanical systems evolution due to their simple structure and cost-effectiveness.</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They are favored for their DC power source. These motors are popular in mass-produced products.</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However, advanced applications require precision that exceeds basic controller circuit capabilities.</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Servo Controller Solution offers refined motor control via feedback mechanisms for precise operation.</a:t>
            </a:r>
          </a:p>
          <a:p>
            <a:pPr marL="342900" indent="-228600">
              <a:lnSpc>
                <a:spcPct val="90000"/>
              </a:lnSpc>
              <a:spcAft>
                <a:spcPts val="600"/>
              </a:spcAft>
              <a:buFont typeface="Arial" panose="020B0604020202020204" pitchFamily="34" charset="0"/>
              <a:buChar char="•"/>
            </a:pPr>
            <a:endParaRPr lang="en-US" dirty="0"/>
          </a:p>
        </p:txBody>
      </p:sp>
      <p:pic>
        <p:nvPicPr>
          <p:cNvPr id="1026" name="Picture 2" descr="RS550 DC Motor 8.2mm 14 Teeth Gear Micro Motor for Hand Saw Electric Chain  Saw | eBay">
            <a:extLst>
              <a:ext uri="{FF2B5EF4-FFF2-40B4-BE49-F238E27FC236}">
                <a16:creationId xmlns:a16="http://schemas.microsoft.com/office/drawing/2014/main" id="{EC8B6F12-A611-E4B2-3125-D4A0D209D7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05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50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1336390"/>
            <a:ext cx="6155988"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a:solidFill>
                  <a:schemeClr val="tx1"/>
                </a:solidFill>
                <a:latin typeface="+mj-lt"/>
                <a:ea typeface="+mj-ea"/>
                <a:cs typeface="+mj-cs"/>
              </a:rPr>
              <a:t>Problem Statement</a:t>
            </a:r>
          </a:p>
        </p:txBody>
      </p:sp>
      <p:cxnSp>
        <p:nvCxnSpPr>
          <p:cNvPr id="52" name="Straight Connector 5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1CB2BC4-0FA6-64C6-C637-C78DD4FE4605}"/>
              </a:ext>
            </a:extLst>
          </p:cNvPr>
          <p:cNvSpPr txBox="1"/>
          <p:nvPr/>
        </p:nvSpPr>
        <p:spPr>
          <a:xfrm>
            <a:off x="803776" y="2829330"/>
            <a:ext cx="6190412" cy="334445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b="1" dirty="0">
                <a:solidFill>
                  <a:schemeClr val="tx1">
                    <a:alpha val="80000"/>
                  </a:schemeClr>
                </a:solidFill>
              </a:rPr>
              <a:t>Precision Limitation: </a:t>
            </a:r>
            <a:r>
              <a:rPr lang="en-US" sz="1700" dirty="0">
                <a:solidFill>
                  <a:schemeClr val="tx1">
                    <a:alpha val="80000"/>
                  </a:schemeClr>
                </a:solidFill>
              </a:rPr>
              <a:t>The basic mechanical design of Brushed DC motors hinders precise control using just standard driver circuits.</a:t>
            </a:r>
          </a:p>
          <a:p>
            <a:pPr marL="285750" indent="-228600">
              <a:lnSpc>
                <a:spcPct val="90000"/>
              </a:lnSpc>
              <a:spcAft>
                <a:spcPts val="600"/>
              </a:spcAft>
              <a:buFont typeface="Arial" panose="020B0604020202020204" pitchFamily="34" charset="0"/>
              <a:buChar char="•"/>
            </a:pPr>
            <a:endParaRPr lang="en-US" sz="1700" dirty="0">
              <a:solidFill>
                <a:schemeClr val="tx1">
                  <a:alpha val="80000"/>
                </a:schemeClr>
              </a:solidFill>
            </a:endParaRPr>
          </a:p>
          <a:p>
            <a:pPr marL="285750" indent="-228600">
              <a:lnSpc>
                <a:spcPct val="90000"/>
              </a:lnSpc>
              <a:spcAft>
                <a:spcPts val="600"/>
              </a:spcAft>
              <a:buFont typeface="Arial" panose="020B0604020202020204" pitchFamily="34" charset="0"/>
              <a:buChar char="•"/>
            </a:pPr>
            <a:r>
              <a:rPr lang="en-US" sz="1700" b="1" dirty="0">
                <a:solidFill>
                  <a:schemeClr val="tx1">
                    <a:alpha val="80000"/>
                  </a:schemeClr>
                </a:solidFill>
              </a:rPr>
              <a:t>Performance Variables: </a:t>
            </a:r>
            <a:r>
              <a:rPr lang="en-US" sz="1700" dirty="0">
                <a:solidFill>
                  <a:schemeClr val="tx1">
                    <a:alpha val="80000"/>
                  </a:schemeClr>
                </a:solidFill>
              </a:rPr>
              <a:t>External factors like load changes affect motor performance, which is unaddressed by simple drivers.</a:t>
            </a:r>
          </a:p>
        </p:txBody>
      </p:sp>
      <p:pic>
        <p:nvPicPr>
          <p:cNvPr id="25" name="Graphic 24" descr="Tools">
            <a:extLst>
              <a:ext uri="{FF2B5EF4-FFF2-40B4-BE49-F238E27FC236}">
                <a16:creationId xmlns:a16="http://schemas.microsoft.com/office/drawing/2014/main" id="{FDE3748F-C16C-9E12-5829-48C52C197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08058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Project Scope</a:t>
            </a:r>
          </a:p>
        </p:txBody>
      </p:sp>
      <p:graphicFrame>
        <p:nvGraphicFramePr>
          <p:cNvPr id="23" name="TextBox 1">
            <a:extLst>
              <a:ext uri="{FF2B5EF4-FFF2-40B4-BE49-F238E27FC236}">
                <a16:creationId xmlns:a16="http://schemas.microsoft.com/office/drawing/2014/main" id="{34928319-B1A5-86F3-FA51-B7D3667ADFDD}"/>
              </a:ext>
            </a:extLst>
          </p:cNvPr>
          <p:cNvGraphicFramePr/>
          <p:nvPr>
            <p:extLst>
              <p:ext uri="{D42A27DB-BD31-4B8C-83A1-F6EECF244321}">
                <p14:modId xmlns:p14="http://schemas.microsoft.com/office/powerpoint/2010/main" val="1878062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433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497866" y="525854"/>
            <a:ext cx="3939688" cy="558312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Project Objectives</a:t>
            </a:r>
          </a:p>
        </p:txBody>
      </p:sp>
      <p:cxnSp>
        <p:nvCxnSpPr>
          <p:cNvPr id="36" name="Straight Connector 3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TextBox 4">
            <a:extLst>
              <a:ext uri="{FF2B5EF4-FFF2-40B4-BE49-F238E27FC236}">
                <a16:creationId xmlns:a16="http://schemas.microsoft.com/office/drawing/2014/main" id="{13AF03E7-7D55-FC87-DED4-B5C6BE2A9E4A}"/>
              </a:ext>
            </a:extLst>
          </p:cNvPr>
          <p:cNvGraphicFramePr/>
          <p:nvPr>
            <p:extLst>
              <p:ext uri="{D42A27DB-BD31-4B8C-83A1-F6EECF244321}">
                <p14:modId xmlns:p14="http://schemas.microsoft.com/office/powerpoint/2010/main" val="145752055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42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4" name="TextBox 3">
            <a:extLst>
              <a:ext uri="{FF2B5EF4-FFF2-40B4-BE49-F238E27FC236}">
                <a16:creationId xmlns:a16="http://schemas.microsoft.com/office/drawing/2014/main" id="{9F9AFD3D-E401-578E-B560-424D3C01EDCC}"/>
              </a:ext>
            </a:extLst>
          </p:cNvPr>
          <p:cNvSpPr txBox="1"/>
          <p:nvPr/>
        </p:nvSpPr>
        <p:spPr>
          <a:xfrm>
            <a:off x="556532" y="1492204"/>
            <a:ext cx="4798634" cy="606101"/>
          </a:xfrm>
          <a:prstGeom prst="rect">
            <a:avLst/>
          </a:prstGeom>
          <a:noFill/>
        </p:spPr>
        <p:txBody>
          <a:bodyPr wrap="none" rtlCol="0">
            <a:spAutoFit/>
          </a:bodyPr>
          <a:lstStyle/>
          <a:p>
            <a:pPr defTabSz="941832">
              <a:spcAft>
                <a:spcPts val="600"/>
              </a:spcAft>
            </a:pPr>
            <a:r>
              <a:rPr lang="en-US" sz="3296" kern="1200">
                <a:solidFill>
                  <a:schemeClr val="tx2"/>
                </a:solidFill>
                <a:latin typeface="+mj-lt"/>
                <a:ea typeface="+mj-ea"/>
                <a:cs typeface="+mj-cs"/>
              </a:rPr>
              <a:t>Motor Driver Circuit Design</a:t>
            </a:r>
            <a:endParaRPr lang="en-MY" sz="3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1F0C9569-6BE6-633A-D747-C119F38CCDFB}"/>
              </a:ext>
            </a:extLst>
          </p:cNvPr>
          <p:cNvSpPr txBox="1"/>
          <p:nvPr/>
        </p:nvSpPr>
        <p:spPr>
          <a:xfrm>
            <a:off x="556532" y="2184897"/>
            <a:ext cx="10905066" cy="1244103"/>
          </a:xfrm>
          <a:prstGeom prst="rect">
            <a:avLst/>
          </a:prstGeom>
          <a:noFill/>
        </p:spPr>
        <p:txBody>
          <a:bodyPr wrap="square" rtlCol="0">
            <a:spAutoFit/>
          </a:bodyPr>
          <a:lstStyle/>
          <a:p>
            <a:pPr defTabSz="941832">
              <a:spcAft>
                <a:spcPts val="600"/>
              </a:spcAft>
            </a:pPr>
            <a:r>
              <a:rPr lang="en-MY" sz="1854" kern="1200" dirty="0" err="1">
                <a:solidFill>
                  <a:schemeClr val="tx1"/>
                </a:solidFill>
                <a:latin typeface="Times New Roman" panose="02020603050405020304" pitchFamily="18" charset="0"/>
                <a:ea typeface="+mn-ea"/>
                <a:cs typeface="+mn-cs"/>
              </a:rPr>
              <a:t>Ayyanathan</a:t>
            </a:r>
            <a:r>
              <a:rPr lang="en-MY" sz="1854" kern="1200" dirty="0">
                <a:solidFill>
                  <a:schemeClr val="tx1"/>
                </a:solidFill>
                <a:latin typeface="Times New Roman" panose="02020603050405020304" pitchFamily="18" charset="0"/>
                <a:ea typeface="+mn-ea"/>
                <a:cs typeface="+mn-cs"/>
              </a:rPr>
              <a:t> and </a:t>
            </a:r>
            <a:r>
              <a:rPr lang="en-MY" sz="1854" kern="1200" dirty="0" err="1">
                <a:solidFill>
                  <a:schemeClr val="tx1"/>
                </a:solidFill>
                <a:latin typeface="Times New Roman" panose="02020603050405020304" pitchFamily="18" charset="0"/>
                <a:ea typeface="+mn-ea"/>
                <a:cs typeface="+mn-cs"/>
              </a:rPr>
              <a:t>Mariyammal</a:t>
            </a:r>
            <a:r>
              <a:rPr lang="en-MY" sz="1854" kern="1200" dirty="0">
                <a:solidFill>
                  <a:schemeClr val="tx1"/>
                </a:solidFill>
                <a:latin typeface="Times New Roman" panose="02020603050405020304" pitchFamily="18" charset="0"/>
                <a:ea typeface="+mn-ea"/>
                <a:cs typeface="+mn-cs"/>
              </a:rPr>
              <a:t>[1] explore the use of Pulse Width Modulation (PWM) for controlling DC motor speed, employing an AT89S52 microcontroller and L293D IC. This method excels in providing precise speed and direction control over small DC motors in a cost-effective manner. However, the reliance on L293D IC limits its applicability to small motors, posing a challenge for more complex operational contexts.</a:t>
            </a:r>
            <a:endParaRPr lang="en-MY" sz="2000" dirty="0">
              <a:solidFill>
                <a:schemeClr val="tx2"/>
              </a:solidFill>
              <a:ea typeface="+mj-ea"/>
              <a:cs typeface="+mj-cs"/>
            </a:endParaRPr>
          </a:p>
        </p:txBody>
      </p:sp>
      <p:sp>
        <p:nvSpPr>
          <p:cNvPr id="7" name="TextBox 6">
            <a:extLst>
              <a:ext uri="{FF2B5EF4-FFF2-40B4-BE49-F238E27FC236}">
                <a16:creationId xmlns:a16="http://schemas.microsoft.com/office/drawing/2014/main" id="{946CE182-9789-CDF9-D7E1-87EEAEDF0A1C}"/>
              </a:ext>
            </a:extLst>
          </p:cNvPr>
          <p:cNvSpPr txBox="1"/>
          <p:nvPr/>
        </p:nvSpPr>
        <p:spPr>
          <a:xfrm>
            <a:off x="4785142" y="6406400"/>
            <a:ext cx="2753703" cy="369332"/>
          </a:xfrm>
          <a:prstGeom prst="rect">
            <a:avLst/>
          </a:prstGeom>
          <a:noFill/>
        </p:spPr>
        <p:txBody>
          <a:bodyPr wrap="none" rtlCol="0">
            <a:spAutoFit/>
          </a:bodyPr>
          <a:lstStyle/>
          <a:p>
            <a:r>
              <a:rPr kumimoji="0" lang="en-US" altLang="en-US" sz="1800" b="0" i="1" u="none" strike="noStrike" cap="none" normalizeH="0" baseline="0" dirty="0" bmk="_Toc154440018">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 Motor Driving IC</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C530A83-C7DB-8829-0418-76FE7C76BEB1}"/>
              </a:ext>
            </a:extLst>
          </p:cNvPr>
          <p:cNvPicPr>
            <a:picLocks noChangeAspect="1"/>
          </p:cNvPicPr>
          <p:nvPr/>
        </p:nvPicPr>
        <p:blipFill>
          <a:blip r:embed="rId2"/>
          <a:stretch>
            <a:fillRect/>
          </a:stretch>
        </p:blipFill>
        <p:spPr>
          <a:xfrm>
            <a:off x="4084094" y="3515592"/>
            <a:ext cx="3849941" cy="2890808"/>
          </a:xfrm>
          <a:prstGeom prst="rect">
            <a:avLst/>
          </a:prstGeom>
        </p:spPr>
      </p:pic>
    </p:spTree>
    <p:extLst>
      <p:ext uri="{BB962C8B-B14F-4D97-AF65-F5344CB8AC3E}">
        <p14:creationId xmlns:p14="http://schemas.microsoft.com/office/powerpoint/2010/main" val="15617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3" name="TextBox 2">
            <a:extLst>
              <a:ext uri="{FF2B5EF4-FFF2-40B4-BE49-F238E27FC236}">
                <a16:creationId xmlns:a16="http://schemas.microsoft.com/office/drawing/2014/main" id="{81F6383D-E3D4-EB98-E3C5-4574CF3B2C7B}"/>
              </a:ext>
            </a:extLst>
          </p:cNvPr>
          <p:cNvSpPr txBox="1"/>
          <p:nvPr/>
        </p:nvSpPr>
        <p:spPr>
          <a:xfrm>
            <a:off x="556532" y="1396588"/>
            <a:ext cx="4629794" cy="584775"/>
          </a:xfrm>
          <a:prstGeom prst="rect">
            <a:avLst/>
          </a:prstGeom>
          <a:noFill/>
        </p:spPr>
        <p:txBody>
          <a:bodyPr wrap="none" rtlCol="0">
            <a:spAutoFit/>
          </a:bodyPr>
          <a:lstStyle/>
          <a:p>
            <a:r>
              <a:rPr lang="en-US" sz="3200" dirty="0">
                <a:solidFill>
                  <a:schemeClr val="tx2"/>
                </a:solidFill>
                <a:latin typeface="+mj-lt"/>
                <a:ea typeface="+mj-ea"/>
                <a:cs typeface="+mj-cs"/>
              </a:rPr>
              <a:t>Motor Driver Circuit Design</a:t>
            </a:r>
            <a:endParaRPr lang="en-MY" sz="3200" dirty="0">
              <a:solidFill>
                <a:schemeClr val="tx2"/>
              </a:solidFill>
              <a:latin typeface="+mj-lt"/>
              <a:ea typeface="+mj-ea"/>
              <a:cs typeface="+mj-cs"/>
            </a:endParaRPr>
          </a:p>
        </p:txBody>
      </p:sp>
      <p:sp>
        <p:nvSpPr>
          <p:cNvPr id="8" name="TextBox 7">
            <a:extLst>
              <a:ext uri="{FF2B5EF4-FFF2-40B4-BE49-F238E27FC236}">
                <a16:creationId xmlns:a16="http://schemas.microsoft.com/office/drawing/2014/main" id="{22FDC18F-ABA1-3509-BE2C-0544E142220E}"/>
              </a:ext>
            </a:extLst>
          </p:cNvPr>
          <p:cNvSpPr txBox="1"/>
          <p:nvPr/>
        </p:nvSpPr>
        <p:spPr>
          <a:xfrm>
            <a:off x="4164267" y="5845201"/>
            <a:ext cx="3995453" cy="369332"/>
          </a:xfrm>
          <a:prstGeom prst="rect">
            <a:avLst/>
          </a:prstGeom>
          <a:noFill/>
        </p:spPr>
        <p:txBody>
          <a:bodyPr wrap="none" rtlCol="0">
            <a:spAutoFit/>
          </a:bodyPr>
          <a:lstStyle/>
          <a:p>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2:H- Bridge Motor Driver Circuit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82F57FD-50A7-28AE-E4A0-9E0A4BF6ED92}"/>
              </a:ext>
            </a:extLst>
          </p:cNvPr>
          <p:cNvSpPr txBox="1"/>
          <p:nvPr/>
        </p:nvSpPr>
        <p:spPr>
          <a:xfrm>
            <a:off x="556532" y="2128701"/>
            <a:ext cx="10521371" cy="1231106"/>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V. Gupta [2] designed </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H-bridge motor driver circuit for wheeled mobile robots. The use of BJTs in this design provides a cost-effective solution, however, it falls short in terms of efficiency and power management compared to MOSFETs, which could affect its performance in more demanding robotic applications.</a:t>
            </a:r>
            <a:endParaRPr lang="en-MY"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MY" sz="2000" dirty="0">
              <a:solidFill>
                <a:schemeClr val="tx2"/>
              </a:solidFill>
              <a:ea typeface="+mj-ea"/>
              <a:cs typeface="+mj-cs"/>
            </a:endParaRPr>
          </a:p>
        </p:txBody>
      </p:sp>
      <p:pic>
        <p:nvPicPr>
          <p:cNvPr id="1026" name="Picture 2" descr="Fig. 1 - H- Bridge Motor Driver Circuit [8]">
            <a:extLst>
              <a:ext uri="{FF2B5EF4-FFF2-40B4-BE49-F238E27FC236}">
                <a16:creationId xmlns:a16="http://schemas.microsoft.com/office/drawing/2014/main" id="{3335DE2A-6828-60E3-26E9-F12FDAFB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961" y="3261386"/>
            <a:ext cx="3088077" cy="258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53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4" name="TextBox 3">
            <a:extLst>
              <a:ext uri="{FF2B5EF4-FFF2-40B4-BE49-F238E27FC236}">
                <a16:creationId xmlns:a16="http://schemas.microsoft.com/office/drawing/2014/main" id="{C7BF6E03-D1E3-787D-9704-B7ADF8F7B7B0}"/>
              </a:ext>
            </a:extLst>
          </p:cNvPr>
          <p:cNvSpPr txBox="1"/>
          <p:nvPr/>
        </p:nvSpPr>
        <p:spPr>
          <a:xfrm>
            <a:off x="485934" y="1388303"/>
            <a:ext cx="3747757" cy="584775"/>
          </a:xfrm>
          <a:prstGeom prst="rect">
            <a:avLst/>
          </a:prstGeom>
          <a:noFill/>
        </p:spPr>
        <p:txBody>
          <a:bodyPr wrap="none" rtlCol="0">
            <a:spAutoFit/>
          </a:bodyPr>
          <a:lstStyle/>
          <a:p>
            <a:r>
              <a:rPr lang="en-US" sz="3200" dirty="0">
                <a:solidFill>
                  <a:schemeClr val="tx2"/>
                </a:solidFill>
                <a:latin typeface="+mj-lt"/>
                <a:ea typeface="+mj-ea"/>
                <a:cs typeface="+mj-cs"/>
              </a:rPr>
              <a:t>PID Controller Design</a:t>
            </a:r>
            <a:endParaRPr lang="en-MY" sz="3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E5DC1C3F-DFE1-91CE-F9A4-39ABE43923A7}"/>
              </a:ext>
            </a:extLst>
          </p:cNvPr>
          <p:cNvSpPr txBox="1"/>
          <p:nvPr/>
        </p:nvSpPr>
        <p:spPr>
          <a:xfrm>
            <a:off x="7246757" y="6164568"/>
            <a:ext cx="4500078" cy="369332"/>
          </a:xfrm>
          <a:prstGeom prst="rect">
            <a:avLst/>
          </a:prstGeom>
          <a:noFill/>
        </p:spPr>
        <p:txBody>
          <a:bodyPr wrap="none" rtlCol="0">
            <a:spAutoFit/>
          </a:bodyPr>
          <a:lstStyle/>
          <a:p>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4: A Closed-loop Motor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peed Control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3D81453-01D9-BD20-A10A-81226FE0B9C0}"/>
              </a:ext>
            </a:extLst>
          </p:cNvPr>
          <p:cNvSpPr txBox="1"/>
          <p:nvPr/>
        </p:nvSpPr>
        <p:spPr>
          <a:xfrm>
            <a:off x="485934" y="2120416"/>
            <a:ext cx="10521371" cy="646331"/>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X. Zhang [3] used fuzzy logic with PID control to enhance the system’s adaptability and robustness. However, </a:t>
            </a:r>
            <a:r>
              <a:rPr lang="en-US" sz="1800" dirty="0">
                <a:effectLst/>
                <a:latin typeface="Times New Roman" panose="02020603050405020304" pitchFamily="18" charset="0"/>
                <a:ea typeface="Calibri" panose="020F0502020204030204" pitchFamily="34" charset="0"/>
              </a:rPr>
              <a:t>the use of fuzzy logic adds computational complexity.</a:t>
            </a:r>
            <a:endParaRPr lang="en-MY" sz="2000" dirty="0">
              <a:solidFill>
                <a:schemeClr val="tx2"/>
              </a:solidFill>
              <a:ea typeface="+mj-ea"/>
              <a:cs typeface="+mj-cs"/>
            </a:endParaRPr>
          </a:p>
        </p:txBody>
      </p:sp>
      <p:sp>
        <p:nvSpPr>
          <p:cNvPr id="7" name="TextBox 6">
            <a:extLst>
              <a:ext uri="{FF2B5EF4-FFF2-40B4-BE49-F238E27FC236}">
                <a16:creationId xmlns:a16="http://schemas.microsoft.com/office/drawing/2014/main" id="{CC6F53C4-6D0C-B85C-87AF-CC6EA4AEC400}"/>
              </a:ext>
            </a:extLst>
          </p:cNvPr>
          <p:cNvSpPr txBox="1"/>
          <p:nvPr/>
        </p:nvSpPr>
        <p:spPr>
          <a:xfrm>
            <a:off x="501745" y="2825301"/>
            <a:ext cx="10521371" cy="923330"/>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Arial" panose="020B0604020202020204" pitchFamily="34" charset="0"/>
              </a:rPr>
              <a:t>Z. Adel, A. A.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Hamou</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and S.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Abdellatif</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implemented a real-time PID control system on an Arduino Mega 2560, complemented by MATLAB for interface and real-time monitoring. However, their reliance on a speed sensor may limit the system's precision for applications demanding high accuracy.</a:t>
            </a:r>
            <a:endParaRPr lang="en-MY" sz="2000" dirty="0">
              <a:solidFill>
                <a:schemeClr val="tx2"/>
              </a:solidFill>
              <a:ea typeface="+mj-ea"/>
              <a:cs typeface="+mj-cs"/>
            </a:endParaRPr>
          </a:p>
        </p:txBody>
      </p:sp>
      <p:pic>
        <p:nvPicPr>
          <p:cNvPr id="11" name="Picture 10" descr="A diagram of a software system&#10;&#10;Description automatically generated">
            <a:extLst>
              <a:ext uri="{FF2B5EF4-FFF2-40B4-BE49-F238E27FC236}">
                <a16:creationId xmlns:a16="http://schemas.microsoft.com/office/drawing/2014/main" id="{B7435A22-D263-DF00-0707-6D96E8EFA979}"/>
              </a:ext>
            </a:extLst>
          </p:cNvPr>
          <p:cNvPicPr>
            <a:picLocks noChangeAspect="1"/>
          </p:cNvPicPr>
          <p:nvPr/>
        </p:nvPicPr>
        <p:blipFill>
          <a:blip r:embed="rId3"/>
          <a:stretch>
            <a:fillRect/>
          </a:stretch>
        </p:blipFill>
        <p:spPr>
          <a:xfrm>
            <a:off x="7015150" y="3810680"/>
            <a:ext cx="3825978" cy="2304762"/>
          </a:xfrm>
          <a:prstGeom prst="rect">
            <a:avLst/>
          </a:prstGeom>
        </p:spPr>
      </p:pic>
      <p:pic>
        <p:nvPicPr>
          <p:cNvPr id="12" name="Picture 2">
            <a:extLst>
              <a:ext uri="{FF2B5EF4-FFF2-40B4-BE49-F238E27FC236}">
                <a16:creationId xmlns:a16="http://schemas.microsoft.com/office/drawing/2014/main" id="{C2CED8BC-397A-BF4B-CBD5-FFC42A2D8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546" y="3862633"/>
            <a:ext cx="4606364" cy="19436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77736F0-D64E-F0C8-E943-D693609B41C5}"/>
              </a:ext>
            </a:extLst>
          </p:cNvPr>
          <p:cNvSpPr txBox="1"/>
          <p:nvPr/>
        </p:nvSpPr>
        <p:spPr>
          <a:xfrm>
            <a:off x="850403" y="5792276"/>
            <a:ext cx="5345257" cy="369332"/>
          </a:xfrm>
          <a:prstGeom prst="rect">
            <a:avLst/>
          </a:prstGeom>
          <a:noFill/>
        </p:spPr>
        <p:txBody>
          <a:bodyPr wrap="square" rtlCol="0">
            <a:spAutoFit/>
          </a:bodyPr>
          <a:lstStyle/>
          <a:p>
            <a:pPr algn="ct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3: A Closed-loop Motor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peed Control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05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1947</Words>
  <Application>Microsoft Office PowerPoint</Application>
  <PresentationFormat>Widescreen</PresentationFormat>
  <Paragraphs>214</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Aptos</vt:lpstr>
      <vt:lpstr>Aptos Display</vt:lpstr>
      <vt:lpstr>Aptos Display (Headings)</vt:lpstr>
      <vt:lpstr>Arial</vt:lpstr>
      <vt:lpstr>Calibri</vt:lpstr>
      <vt:lpstr>Söhne</vt:lpstr>
      <vt:lpstr>Times New Roman</vt:lpstr>
      <vt:lpstr>Office Theme</vt:lpstr>
      <vt:lpstr>A Servo Controller for Brushed DC Motor</vt:lpstr>
      <vt:lpstr>TABLE OF CONTENT</vt:lpstr>
      <vt:lpstr>PowerPoint Presentation</vt:lpstr>
      <vt:lpstr>PowerPoint Presentation</vt:lpstr>
      <vt:lpstr>PowerPoint Presentation</vt:lpstr>
      <vt:lpstr>PowerPoint Presentation</vt:lpstr>
      <vt:lpstr>Literature Review</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Implementation (FYP 2)</vt:lpstr>
      <vt:lpstr>PowerPoint Presentation</vt:lpstr>
      <vt:lpstr>PowerPoint Presentation</vt:lpstr>
      <vt:lpstr>PowerPoint Presentation</vt:lpstr>
      <vt:lpstr>PowerPoint Presentation</vt:lpstr>
      <vt:lpstr>PowerPoint Presentation</vt:lpstr>
      <vt:lpstr>Project Budget</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BASHIR TAWFIG BASHIR ABUGHARSA</dc:creator>
  <cp:lastModifiedBy>BASHIR TAWFIG BASHIR ABUGHARSA</cp:lastModifiedBy>
  <cp:revision>57</cp:revision>
  <dcterms:created xsi:type="dcterms:W3CDTF">2024-01-26T10:57:06Z</dcterms:created>
  <dcterms:modified xsi:type="dcterms:W3CDTF">2024-01-31T18:05:07Z</dcterms:modified>
</cp:coreProperties>
</file>