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147479361" r:id="rId2"/>
    <p:sldId id="2147479365" r:id="rId3"/>
    <p:sldId id="2147479372" r:id="rId4"/>
    <p:sldId id="2147479362" r:id="rId5"/>
    <p:sldId id="2147479364" r:id="rId6"/>
    <p:sldId id="2147479367" r:id="rId7"/>
    <p:sldId id="2147479368" r:id="rId8"/>
    <p:sldId id="214748009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002" autoAdjust="0"/>
  </p:normalViewPr>
  <p:slideViewPr>
    <p:cSldViewPr snapToGrid="0">
      <p:cViewPr varScale="1">
        <p:scale>
          <a:sx n="95" d="100"/>
          <a:sy n="95" d="100"/>
        </p:scale>
        <p:origin x="7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FB69E-073E-4208-937E-EC3A94FFE7CD}" type="datetimeFigureOut">
              <a:rPr lang="en-US" smtClean="0"/>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82730-5656-4D53-8067-C9ED92537C92}" type="slidenum">
              <a:rPr lang="en-US" smtClean="0"/>
              <a:t>‹#›</a:t>
            </a:fld>
            <a:endParaRPr lang="en-US"/>
          </a:p>
        </p:txBody>
      </p:sp>
    </p:spTree>
    <p:extLst>
      <p:ext uri="{BB962C8B-B14F-4D97-AF65-F5344CB8AC3E}">
        <p14:creationId xmlns:p14="http://schemas.microsoft.com/office/powerpoint/2010/main" val="993811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tra.microsoft.com/?l=en.en-us#view/Microsoft_AAD_IAM/IdentityProtectionMenuBlade/~/RiskyUsers/fromNav/"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tra.microsoft.com/?l=en.en-us#view/Microsoft_AAD_IAM/IdentityProtectionMenuBlade/~/RiskDetections/fromNav/" TargetMode="External"/><Relationship Id="rId5" Type="http://schemas.openxmlformats.org/officeDocument/2006/relationships/hyperlink" Target="https://entra.microsoft.com/?l=en.en-us#view/Microsoft_AAD_IAM/IdentityProtectionMenuBlade/~/RiskyServicePrincipals/fromNav/" TargetMode="External"/><Relationship Id="rId4" Type="http://schemas.openxmlformats.org/officeDocument/2006/relationships/hyperlink" Target="https://entra.microsoft.com/?l=en.en-us#view/Microsoft_AAD_IAM/IdentityProtectionMenuBlade/~/RiskySignIns/fromNav/"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Calibri" panose="020F0502020204030204" pitchFamily="34" charset="0"/>
                <a:ea typeface="Calibri" panose="020F0502020204030204" pitchFamily="34" charset="0"/>
                <a:cs typeface="Times New Roman" panose="02020603050405020304" pitchFamily="18" charset="0"/>
              </a:rPr>
              <a:t>ID Protection provides organizations with reporting they can use to investigate identity risks in their environment. These reports include </a:t>
            </a:r>
            <a:r>
              <a:rPr lang="en-US" sz="1800" b="1"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risky users</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risky sign-ins</a:t>
            </a: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b="1"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risky workload identities</a:t>
            </a:r>
            <a:r>
              <a:rPr lang="en-US" sz="1800" kern="100">
                <a:effectLst/>
                <a:latin typeface="Calibri" panose="020F0502020204030204" pitchFamily="34" charset="0"/>
                <a:ea typeface="Calibri" panose="020F0502020204030204" pitchFamily="34" charset="0"/>
                <a:cs typeface="Times New Roman" panose="02020603050405020304" pitchFamily="18" charset="0"/>
              </a:rPr>
              <a:t>, and </a:t>
            </a:r>
            <a:r>
              <a:rPr lang="en-US" sz="1800" b="1" u="sng" kern="10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risk detections</a:t>
            </a:r>
            <a:r>
              <a:rPr lang="en-US" sz="1800" kern="100">
                <a:effectLst/>
                <a:latin typeface="Calibri" panose="020F0502020204030204" pitchFamily="34" charset="0"/>
                <a:ea typeface="Calibri" panose="020F0502020204030204" pitchFamily="34" charset="0"/>
                <a:cs typeface="Times New Roman" panose="02020603050405020304" pitchFamily="18" charset="0"/>
              </a:rPr>
              <a:t>. Investigation of events is key to better understanding and identifying any weak points in your security strategy. All of these reports allow for downloading of events in .CSV format or integration with other security solutions like a dedicated SIEM tool for further analysis. Organizations can </a:t>
            </a:r>
            <a:r>
              <a:rPr lang="en-US" sz="1800" kern="100" err="1">
                <a:effectLst/>
                <a:latin typeface="Calibri" panose="020F0502020204030204" pitchFamily="34" charset="0"/>
                <a:ea typeface="Calibri" panose="020F0502020204030204" pitchFamily="34" charset="0"/>
                <a:cs typeface="Times New Roman" panose="02020603050405020304" pitchFamily="18" charset="0"/>
              </a:rPr>
              <a:t>alsIo</a:t>
            </a:r>
            <a:r>
              <a:rPr lang="en-US" sz="1800" kern="100">
                <a:effectLst/>
                <a:latin typeface="Calibri" panose="020F0502020204030204" pitchFamily="34" charset="0"/>
                <a:ea typeface="Calibri" panose="020F0502020204030204" pitchFamily="34" charset="0"/>
                <a:cs typeface="Times New Roman" panose="02020603050405020304" pitchFamily="18" charset="0"/>
              </a:rPr>
              <a:t> take advantage of the Microsoft Graph API integrations to aggregate data with other sources.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CD47D8-DB4B-4183-B11A-7359FD5883B0}"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31403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a:t>
            </a:r>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CFE5D8-2234-42A6-A69E-2976D39D826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0170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40339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11/13/2024 11:42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1813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D823-4328-DE5A-06E8-7EDF618F3B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79A251-7129-DE96-851B-7DB7458349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1171B2-C8A9-AB2B-9818-F066B98C3F6B}"/>
              </a:ext>
            </a:extLst>
          </p:cNvPr>
          <p:cNvSpPr>
            <a:spLocks noGrp="1"/>
          </p:cNvSpPr>
          <p:nvPr>
            <p:ph type="dt" sz="half" idx="10"/>
          </p:nvPr>
        </p:nvSpPr>
        <p:spPr/>
        <p:txBody>
          <a:bodyPr/>
          <a:lstStyle/>
          <a:p>
            <a:fld id="{C6654EC3-4F32-4D4B-AF64-CEA5EFF959FD}" type="datetimeFigureOut">
              <a:rPr lang="en-US" smtClean="0"/>
              <a:t>11/13/2024</a:t>
            </a:fld>
            <a:endParaRPr lang="en-US"/>
          </a:p>
        </p:txBody>
      </p:sp>
      <p:sp>
        <p:nvSpPr>
          <p:cNvPr id="5" name="Footer Placeholder 4">
            <a:extLst>
              <a:ext uri="{FF2B5EF4-FFF2-40B4-BE49-F238E27FC236}">
                <a16:creationId xmlns:a16="http://schemas.microsoft.com/office/drawing/2014/main" id="{080BFFCF-31CE-9B58-1E2D-A87F2B2A5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AAE47-7E65-2836-F0AC-ECFF60DA9DDC}"/>
              </a:ext>
            </a:extLst>
          </p:cNvPr>
          <p:cNvSpPr>
            <a:spLocks noGrp="1"/>
          </p:cNvSpPr>
          <p:nvPr>
            <p:ph type="sldNum" sz="quarter" idx="12"/>
          </p:nvPr>
        </p:nvSpPr>
        <p:spPr/>
        <p:txBody>
          <a:bodyPr/>
          <a:lstStyle/>
          <a:p>
            <a:fld id="{328A8F67-D4A7-4C0A-987B-A5F60D62AB5F}" type="slidenum">
              <a:rPr lang="en-US" smtClean="0"/>
              <a:t>‹#›</a:t>
            </a:fld>
            <a:endParaRPr lang="en-US"/>
          </a:p>
        </p:txBody>
      </p:sp>
    </p:spTree>
    <p:extLst>
      <p:ext uri="{BB962C8B-B14F-4D97-AF65-F5344CB8AC3E}">
        <p14:creationId xmlns:p14="http://schemas.microsoft.com/office/powerpoint/2010/main" val="239452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FBBB-2599-3E6A-859E-66991146B3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450A34-D3E5-2E2F-36DC-8F275E17F4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76F8DB-80EB-21CF-7500-1F57750A2206}"/>
              </a:ext>
            </a:extLst>
          </p:cNvPr>
          <p:cNvSpPr>
            <a:spLocks noGrp="1"/>
          </p:cNvSpPr>
          <p:nvPr>
            <p:ph type="dt" sz="half" idx="10"/>
          </p:nvPr>
        </p:nvSpPr>
        <p:spPr/>
        <p:txBody>
          <a:bodyPr/>
          <a:lstStyle/>
          <a:p>
            <a:fld id="{C6654EC3-4F32-4D4B-AF64-CEA5EFF959FD}" type="datetimeFigureOut">
              <a:rPr lang="en-US" smtClean="0"/>
              <a:t>11/13/2024</a:t>
            </a:fld>
            <a:endParaRPr lang="en-US"/>
          </a:p>
        </p:txBody>
      </p:sp>
      <p:sp>
        <p:nvSpPr>
          <p:cNvPr id="5" name="Footer Placeholder 4">
            <a:extLst>
              <a:ext uri="{FF2B5EF4-FFF2-40B4-BE49-F238E27FC236}">
                <a16:creationId xmlns:a16="http://schemas.microsoft.com/office/drawing/2014/main" id="{86DB7AE8-2762-B03B-801D-BCDBE93E9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469DE-036F-7E74-34E3-02EED2BBAE11}"/>
              </a:ext>
            </a:extLst>
          </p:cNvPr>
          <p:cNvSpPr>
            <a:spLocks noGrp="1"/>
          </p:cNvSpPr>
          <p:nvPr>
            <p:ph type="sldNum" sz="quarter" idx="12"/>
          </p:nvPr>
        </p:nvSpPr>
        <p:spPr/>
        <p:txBody>
          <a:bodyPr/>
          <a:lstStyle/>
          <a:p>
            <a:fld id="{328A8F67-D4A7-4C0A-987B-A5F60D62AB5F}" type="slidenum">
              <a:rPr lang="en-US" smtClean="0"/>
              <a:t>‹#›</a:t>
            </a:fld>
            <a:endParaRPr lang="en-US"/>
          </a:p>
        </p:txBody>
      </p:sp>
    </p:spTree>
    <p:extLst>
      <p:ext uri="{BB962C8B-B14F-4D97-AF65-F5344CB8AC3E}">
        <p14:creationId xmlns:p14="http://schemas.microsoft.com/office/powerpoint/2010/main" val="227817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22FFD2-268A-C721-A857-96451F8F45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5EEB7C-2535-B0BF-F5D7-AA2C79CDBE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0A4FB-30B3-FD5A-9869-A2ACBFCF0DFD}"/>
              </a:ext>
            </a:extLst>
          </p:cNvPr>
          <p:cNvSpPr>
            <a:spLocks noGrp="1"/>
          </p:cNvSpPr>
          <p:nvPr>
            <p:ph type="dt" sz="half" idx="10"/>
          </p:nvPr>
        </p:nvSpPr>
        <p:spPr/>
        <p:txBody>
          <a:bodyPr/>
          <a:lstStyle/>
          <a:p>
            <a:fld id="{C6654EC3-4F32-4D4B-AF64-CEA5EFF959FD}" type="datetimeFigureOut">
              <a:rPr lang="en-US" smtClean="0"/>
              <a:t>11/13/2024</a:t>
            </a:fld>
            <a:endParaRPr lang="en-US"/>
          </a:p>
        </p:txBody>
      </p:sp>
      <p:sp>
        <p:nvSpPr>
          <p:cNvPr id="5" name="Footer Placeholder 4">
            <a:extLst>
              <a:ext uri="{FF2B5EF4-FFF2-40B4-BE49-F238E27FC236}">
                <a16:creationId xmlns:a16="http://schemas.microsoft.com/office/drawing/2014/main" id="{CEE89F48-29B8-F748-5850-E8519B50A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D4F4B-6E65-5C36-E182-404AC565BA1F}"/>
              </a:ext>
            </a:extLst>
          </p:cNvPr>
          <p:cNvSpPr>
            <a:spLocks noGrp="1"/>
          </p:cNvSpPr>
          <p:nvPr>
            <p:ph type="sldNum" sz="quarter" idx="12"/>
          </p:nvPr>
        </p:nvSpPr>
        <p:spPr/>
        <p:txBody>
          <a:bodyPr/>
          <a:lstStyle/>
          <a:p>
            <a:fld id="{328A8F67-D4A7-4C0A-987B-A5F60D62AB5F}" type="slidenum">
              <a:rPr lang="en-US" smtClean="0"/>
              <a:t>‹#›</a:t>
            </a:fld>
            <a:endParaRPr lang="en-US"/>
          </a:p>
        </p:txBody>
      </p:sp>
    </p:spTree>
    <p:extLst>
      <p:ext uri="{BB962C8B-B14F-4D97-AF65-F5344CB8AC3E}">
        <p14:creationId xmlns:p14="http://schemas.microsoft.com/office/powerpoint/2010/main" val="1524882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blue">
    <p:bg>
      <p:bgPr>
        <a:solidFill>
          <a:srgbClr val="0278D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A1BD43-4947-4C7D-B1C8-B6C8FC3789B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365</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spTree>
    <p:extLst>
      <p:ext uri="{BB962C8B-B14F-4D97-AF65-F5344CB8AC3E}">
        <p14:creationId xmlns:p14="http://schemas.microsoft.com/office/powerpoint/2010/main" val="25335170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369F613-ED04-2EF4-1637-5D2FE4E8192C}"/>
              </a:ext>
            </a:extLst>
          </p:cNvPr>
          <p:cNvGrpSpPr/>
          <p:nvPr userDrawn="1"/>
        </p:nvGrpSpPr>
        <p:grpSpPr>
          <a:xfrm>
            <a:off x="7075507" y="1670304"/>
            <a:ext cx="3467968" cy="4541759"/>
            <a:chOff x="7072556" y="1708404"/>
            <a:chExt cx="3467968" cy="4541759"/>
          </a:xfrm>
        </p:grpSpPr>
        <p:sp>
          <p:nvSpPr>
            <p:cNvPr id="4" name="Rectangle 3">
              <a:extLst>
                <a:ext uri="{FF2B5EF4-FFF2-40B4-BE49-F238E27FC236}">
                  <a16:creationId xmlns:a16="http://schemas.microsoft.com/office/drawing/2014/main" id="{D52523FE-3FFB-A345-32B3-F8B199989A22}"/>
                </a:ext>
              </a:extLst>
            </p:cNvPr>
            <p:cNvSpPr/>
            <p:nvPr userDrawn="1"/>
          </p:nvSpPr>
          <p:spPr bwMode="auto">
            <a:xfrm>
              <a:off x="7131049" y="1708404"/>
              <a:ext cx="3122931" cy="413677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5" name="Group 4">
              <a:extLst>
                <a:ext uri="{FF2B5EF4-FFF2-40B4-BE49-F238E27FC236}">
                  <a16:creationId xmlns:a16="http://schemas.microsoft.com/office/drawing/2014/main" id="{D535E3BC-3E15-1353-64B5-655970F3789B}"/>
                </a:ext>
              </a:extLst>
            </p:cNvPr>
            <p:cNvGrpSpPr/>
            <p:nvPr/>
          </p:nvGrpSpPr>
          <p:grpSpPr>
            <a:xfrm>
              <a:off x="7072556" y="5831671"/>
              <a:ext cx="3467968" cy="418492"/>
              <a:chOff x="6597266" y="5038071"/>
              <a:chExt cx="3888817" cy="469277"/>
            </a:xfrm>
          </p:grpSpPr>
          <p:sp>
            <p:nvSpPr>
              <p:cNvPr id="6" name="Graphic 99">
                <a:extLst>
                  <a:ext uri="{FF2B5EF4-FFF2-40B4-BE49-F238E27FC236}">
                    <a16:creationId xmlns:a16="http://schemas.microsoft.com/office/drawing/2014/main" id="{DE15981D-A150-1896-FC71-E50F7056BDEF}"/>
                  </a:ext>
                </a:extLst>
              </p:cNvPr>
              <p:cNvSpPr/>
              <p:nvPr/>
            </p:nvSpPr>
            <p:spPr>
              <a:xfrm>
                <a:off x="6597266" y="5038071"/>
                <a:ext cx="3888817" cy="469277"/>
              </a:xfrm>
              <a:custGeom>
                <a:avLst/>
                <a:gdLst>
                  <a:gd name="connsiteX0" fmla="*/ 3654179 w 3888817"/>
                  <a:gd name="connsiteY0" fmla="*/ 469278 h 469277"/>
                  <a:gd name="connsiteX1" fmla="*/ 0 w 3888817"/>
                  <a:gd name="connsiteY1" fmla="*/ 469278 h 469277"/>
                  <a:gd name="connsiteX2" fmla="*/ 0 w 3888817"/>
                  <a:gd name="connsiteY2" fmla="*/ 0 h 469277"/>
                  <a:gd name="connsiteX3" fmla="*/ 3654179 w 3888817"/>
                  <a:gd name="connsiteY3" fmla="*/ 0 h 469277"/>
                  <a:gd name="connsiteX4" fmla="*/ 3888818 w 3888817"/>
                  <a:gd name="connsiteY4" fmla="*/ 234639 h 469277"/>
                  <a:gd name="connsiteX5" fmla="*/ 3888818 w 3888817"/>
                  <a:gd name="connsiteY5" fmla="*/ 234639 h 469277"/>
                  <a:gd name="connsiteX6" fmla="*/ 3654179 w 3888817"/>
                  <a:gd name="connsiteY6" fmla="*/ 469278 h 469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8817" h="469277">
                    <a:moveTo>
                      <a:pt x="3654179" y="469278"/>
                    </a:moveTo>
                    <a:lnTo>
                      <a:pt x="0" y="469278"/>
                    </a:lnTo>
                    <a:lnTo>
                      <a:pt x="0" y="0"/>
                    </a:lnTo>
                    <a:lnTo>
                      <a:pt x="3654179" y="0"/>
                    </a:lnTo>
                    <a:cubicBezTo>
                      <a:pt x="3783785" y="0"/>
                      <a:pt x="3888818" y="105070"/>
                      <a:pt x="3888818" y="234639"/>
                    </a:cubicBezTo>
                    <a:lnTo>
                      <a:pt x="3888818" y="234639"/>
                    </a:lnTo>
                    <a:cubicBezTo>
                      <a:pt x="3888818" y="364245"/>
                      <a:pt x="3783748" y="469278"/>
                      <a:pt x="3654179" y="469278"/>
                    </a:cubicBezTo>
                    <a:close/>
                  </a:path>
                </a:pathLst>
              </a:custGeom>
              <a:solidFill>
                <a:srgbClr val="0078D4"/>
              </a:solidFill>
              <a:ln w="3722" cap="flat">
                <a:noFill/>
                <a:prstDash val="solid"/>
                <a:miter/>
              </a:ln>
            </p:spPr>
            <p:txBody>
              <a:bodyPr rtlCol="0" anchor="ctr"/>
              <a:lstStyle/>
              <a:p>
                <a:endParaRPr lang="en-US"/>
              </a:p>
            </p:txBody>
          </p:sp>
          <p:sp>
            <p:nvSpPr>
              <p:cNvPr id="7" name="Graphic 99">
                <a:extLst>
                  <a:ext uri="{FF2B5EF4-FFF2-40B4-BE49-F238E27FC236}">
                    <a16:creationId xmlns:a16="http://schemas.microsoft.com/office/drawing/2014/main" id="{FB993722-1319-3FBF-D134-4647675CB705}"/>
                  </a:ext>
                </a:extLst>
              </p:cNvPr>
              <p:cNvSpPr/>
              <p:nvPr/>
            </p:nvSpPr>
            <p:spPr>
              <a:xfrm>
                <a:off x="10068000" y="5095895"/>
                <a:ext cx="356612" cy="356613"/>
              </a:xfrm>
              <a:custGeom>
                <a:avLst/>
                <a:gdLst>
                  <a:gd name="connsiteX0" fmla="*/ 356612 w 356612"/>
                  <a:gd name="connsiteY0" fmla="*/ 178306 h 356612"/>
                  <a:gd name="connsiteX1" fmla="*/ 178306 w 356612"/>
                  <a:gd name="connsiteY1" fmla="*/ 356613 h 356612"/>
                  <a:gd name="connsiteX2" fmla="*/ 0 w 356612"/>
                  <a:gd name="connsiteY2" fmla="*/ 178306 h 356612"/>
                  <a:gd name="connsiteX3" fmla="*/ 178306 w 356612"/>
                  <a:gd name="connsiteY3" fmla="*/ 0 h 356612"/>
                  <a:gd name="connsiteX4" fmla="*/ 356612 w 356612"/>
                  <a:gd name="connsiteY4" fmla="*/ 178306 h 356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612" h="356612">
                    <a:moveTo>
                      <a:pt x="356612" y="178306"/>
                    </a:moveTo>
                    <a:cubicBezTo>
                      <a:pt x="356612" y="276782"/>
                      <a:pt x="276782" y="356613"/>
                      <a:pt x="178306" y="356613"/>
                    </a:cubicBezTo>
                    <a:cubicBezTo>
                      <a:pt x="79830" y="356613"/>
                      <a:pt x="0" y="276782"/>
                      <a:pt x="0" y="178306"/>
                    </a:cubicBezTo>
                    <a:cubicBezTo>
                      <a:pt x="0" y="79830"/>
                      <a:pt x="79830" y="0"/>
                      <a:pt x="178306" y="0"/>
                    </a:cubicBezTo>
                    <a:cubicBezTo>
                      <a:pt x="276782" y="0"/>
                      <a:pt x="356612" y="79830"/>
                      <a:pt x="356612" y="178306"/>
                    </a:cubicBezTo>
                    <a:close/>
                  </a:path>
                </a:pathLst>
              </a:custGeom>
              <a:solidFill>
                <a:srgbClr val="FFFFFF"/>
              </a:solidFill>
              <a:ln w="3722" cap="flat">
                <a:noFill/>
                <a:prstDash val="solid"/>
                <a:miter/>
              </a:ln>
            </p:spPr>
            <p:txBody>
              <a:bodyPr rtlCol="0" anchor="ctr"/>
              <a:lstStyle/>
              <a:p>
                <a:endParaRPr lang="en-US"/>
              </a:p>
            </p:txBody>
          </p:sp>
        </p:grpSp>
      </p:grpSp>
      <p:grpSp>
        <p:nvGrpSpPr>
          <p:cNvPr id="8" name="Group 7">
            <a:extLst>
              <a:ext uri="{FF2B5EF4-FFF2-40B4-BE49-F238E27FC236}">
                <a16:creationId xmlns:a16="http://schemas.microsoft.com/office/drawing/2014/main" id="{01B82EA0-9E94-94F6-5615-3B0771CF9B22}"/>
              </a:ext>
            </a:extLst>
          </p:cNvPr>
          <p:cNvGrpSpPr/>
          <p:nvPr userDrawn="1"/>
        </p:nvGrpSpPr>
        <p:grpSpPr>
          <a:xfrm>
            <a:off x="3835397" y="1645920"/>
            <a:ext cx="3467965" cy="4566137"/>
            <a:chOff x="3832446" y="1684020"/>
            <a:chExt cx="3467965" cy="4566137"/>
          </a:xfrm>
        </p:grpSpPr>
        <p:sp>
          <p:nvSpPr>
            <p:cNvPr id="9" name="Rectangle 8">
              <a:extLst>
                <a:ext uri="{FF2B5EF4-FFF2-40B4-BE49-F238E27FC236}">
                  <a16:creationId xmlns:a16="http://schemas.microsoft.com/office/drawing/2014/main" id="{E9E45D1C-BDC0-AC13-7756-6FC52059B08A}"/>
                </a:ext>
              </a:extLst>
            </p:cNvPr>
            <p:cNvSpPr/>
            <p:nvPr userDrawn="1"/>
          </p:nvSpPr>
          <p:spPr bwMode="auto">
            <a:xfrm>
              <a:off x="3864493" y="1684020"/>
              <a:ext cx="3122295" cy="41738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grpSp>
          <p:nvGrpSpPr>
            <p:cNvPr id="10" name="Group 9">
              <a:extLst>
                <a:ext uri="{FF2B5EF4-FFF2-40B4-BE49-F238E27FC236}">
                  <a16:creationId xmlns:a16="http://schemas.microsoft.com/office/drawing/2014/main" id="{C8DD1E27-39CA-F9A1-1805-D734B2C39BDB}"/>
                </a:ext>
              </a:extLst>
            </p:cNvPr>
            <p:cNvGrpSpPr/>
            <p:nvPr/>
          </p:nvGrpSpPr>
          <p:grpSpPr>
            <a:xfrm>
              <a:off x="3832446" y="5831665"/>
              <a:ext cx="3467965" cy="418492"/>
              <a:chOff x="2898804" y="6244476"/>
              <a:chExt cx="3455378" cy="416973"/>
            </a:xfrm>
          </p:grpSpPr>
          <p:sp>
            <p:nvSpPr>
              <p:cNvPr id="11" name="Graphic 98">
                <a:extLst>
                  <a:ext uri="{FF2B5EF4-FFF2-40B4-BE49-F238E27FC236}">
                    <a16:creationId xmlns:a16="http://schemas.microsoft.com/office/drawing/2014/main" id="{5125370F-7608-D342-046B-CE996AD8AAD4}"/>
                  </a:ext>
                </a:extLst>
              </p:cNvPr>
              <p:cNvSpPr/>
              <p:nvPr/>
            </p:nvSpPr>
            <p:spPr>
              <a:xfrm>
                <a:off x="2898804" y="6244476"/>
                <a:ext cx="3455378" cy="416973"/>
              </a:xfrm>
              <a:custGeom>
                <a:avLst/>
                <a:gdLst>
                  <a:gd name="connsiteX0" fmla="*/ 3246892 w 3455378"/>
                  <a:gd name="connsiteY0" fmla="*/ 416973 h 416973"/>
                  <a:gd name="connsiteX1" fmla="*/ 0 w 3455378"/>
                  <a:gd name="connsiteY1" fmla="*/ 416973 h 416973"/>
                  <a:gd name="connsiteX2" fmla="*/ 0 w 3455378"/>
                  <a:gd name="connsiteY2" fmla="*/ 0 h 416973"/>
                  <a:gd name="connsiteX3" fmla="*/ 3246892 w 3455378"/>
                  <a:gd name="connsiteY3" fmla="*/ 0 h 416973"/>
                  <a:gd name="connsiteX4" fmla="*/ 3455379 w 3455378"/>
                  <a:gd name="connsiteY4" fmla="*/ 208487 h 416973"/>
                  <a:gd name="connsiteX5" fmla="*/ 3455379 w 3455378"/>
                  <a:gd name="connsiteY5" fmla="*/ 208487 h 416973"/>
                  <a:gd name="connsiteX6" fmla="*/ 3246892 w 3455378"/>
                  <a:gd name="connsiteY6" fmla="*/ 416973 h 4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5378" h="416973">
                    <a:moveTo>
                      <a:pt x="3246892" y="416973"/>
                    </a:moveTo>
                    <a:lnTo>
                      <a:pt x="0" y="416973"/>
                    </a:lnTo>
                    <a:lnTo>
                      <a:pt x="0" y="0"/>
                    </a:lnTo>
                    <a:lnTo>
                      <a:pt x="3246892" y="0"/>
                    </a:lnTo>
                    <a:cubicBezTo>
                      <a:pt x="3362053" y="0"/>
                      <a:pt x="3455379" y="93359"/>
                      <a:pt x="3455379" y="208487"/>
                    </a:cubicBezTo>
                    <a:lnTo>
                      <a:pt x="3455379" y="208487"/>
                    </a:lnTo>
                    <a:cubicBezTo>
                      <a:pt x="3455379" y="323647"/>
                      <a:pt x="3362020" y="416973"/>
                      <a:pt x="3246892" y="416973"/>
                    </a:cubicBezTo>
                    <a:close/>
                  </a:path>
                </a:pathLst>
              </a:custGeom>
              <a:solidFill>
                <a:srgbClr val="107C10"/>
              </a:solidFill>
              <a:ln w="3303" cap="flat">
                <a:noFill/>
                <a:prstDash val="solid"/>
                <a:miter/>
              </a:ln>
            </p:spPr>
            <p:txBody>
              <a:bodyPr rtlCol="0" anchor="ctr"/>
              <a:lstStyle/>
              <a:p>
                <a:endParaRPr lang="en-US"/>
              </a:p>
            </p:txBody>
          </p:sp>
          <p:sp>
            <p:nvSpPr>
              <p:cNvPr id="12" name="Graphic 98">
                <a:extLst>
                  <a:ext uri="{FF2B5EF4-FFF2-40B4-BE49-F238E27FC236}">
                    <a16:creationId xmlns:a16="http://schemas.microsoft.com/office/drawing/2014/main" id="{86937DDE-8D3E-C060-DC61-99E285BD9CC4}"/>
                  </a:ext>
                </a:extLst>
              </p:cNvPr>
              <p:cNvSpPr/>
              <p:nvPr/>
            </p:nvSpPr>
            <p:spPr>
              <a:xfrm>
                <a:off x="5982699" y="6295845"/>
                <a:ext cx="316865" cy="316865"/>
              </a:xfrm>
              <a:custGeom>
                <a:avLst/>
                <a:gdLst>
                  <a:gd name="connsiteX0" fmla="*/ 316865 w 316865"/>
                  <a:gd name="connsiteY0" fmla="*/ 158433 h 316865"/>
                  <a:gd name="connsiteX1" fmla="*/ 158432 w 316865"/>
                  <a:gd name="connsiteY1" fmla="*/ 316865 h 316865"/>
                  <a:gd name="connsiteX2" fmla="*/ 0 w 316865"/>
                  <a:gd name="connsiteY2" fmla="*/ 158433 h 316865"/>
                  <a:gd name="connsiteX3" fmla="*/ 158432 w 316865"/>
                  <a:gd name="connsiteY3" fmla="*/ 0 h 316865"/>
                  <a:gd name="connsiteX4" fmla="*/ 316865 w 316865"/>
                  <a:gd name="connsiteY4" fmla="*/ 158433 h 31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65" h="316865">
                    <a:moveTo>
                      <a:pt x="316865" y="158433"/>
                    </a:moveTo>
                    <a:cubicBezTo>
                      <a:pt x="316865" y="245933"/>
                      <a:pt x="245932" y="316865"/>
                      <a:pt x="158432" y="316865"/>
                    </a:cubicBezTo>
                    <a:cubicBezTo>
                      <a:pt x="70933" y="316865"/>
                      <a:pt x="0" y="245933"/>
                      <a:pt x="0" y="158433"/>
                    </a:cubicBezTo>
                    <a:cubicBezTo>
                      <a:pt x="0" y="70933"/>
                      <a:pt x="70933" y="0"/>
                      <a:pt x="158432" y="0"/>
                    </a:cubicBezTo>
                    <a:cubicBezTo>
                      <a:pt x="245932" y="0"/>
                      <a:pt x="316865" y="70933"/>
                      <a:pt x="316865" y="158433"/>
                    </a:cubicBezTo>
                    <a:close/>
                  </a:path>
                </a:pathLst>
              </a:custGeom>
              <a:solidFill>
                <a:srgbClr val="FFFFFF"/>
              </a:solidFill>
              <a:ln w="3303" cap="flat">
                <a:noFill/>
                <a:prstDash val="solid"/>
                <a:miter/>
              </a:ln>
            </p:spPr>
            <p:txBody>
              <a:bodyPr rtlCol="0" anchor="ctr"/>
              <a:lstStyle/>
              <a:p>
                <a:endParaRPr lang="en-US"/>
              </a:p>
            </p:txBody>
          </p:sp>
        </p:grpSp>
      </p:grpSp>
      <p:grpSp>
        <p:nvGrpSpPr>
          <p:cNvPr id="47" name="Group 46">
            <a:extLst>
              <a:ext uri="{FF2B5EF4-FFF2-40B4-BE49-F238E27FC236}">
                <a16:creationId xmlns:a16="http://schemas.microsoft.com/office/drawing/2014/main" id="{00ABE2CF-02A6-4EAC-3526-693309A80531}"/>
              </a:ext>
            </a:extLst>
          </p:cNvPr>
          <p:cNvGrpSpPr/>
          <p:nvPr userDrawn="1"/>
        </p:nvGrpSpPr>
        <p:grpSpPr>
          <a:xfrm>
            <a:off x="588263" y="1645920"/>
            <a:ext cx="3471170" cy="4566134"/>
            <a:chOff x="588263" y="1645920"/>
            <a:chExt cx="3471170" cy="4566134"/>
          </a:xfrm>
        </p:grpSpPr>
        <p:sp>
          <p:nvSpPr>
            <p:cNvPr id="14" name="Rectangle 13">
              <a:extLst>
                <a:ext uri="{FF2B5EF4-FFF2-40B4-BE49-F238E27FC236}">
                  <a16:creationId xmlns:a16="http://schemas.microsoft.com/office/drawing/2014/main" id="{AAAB528E-FF18-8875-A5B4-623597DBB41C}"/>
                </a:ext>
              </a:extLst>
            </p:cNvPr>
            <p:cNvSpPr/>
            <p:nvPr userDrawn="1"/>
          </p:nvSpPr>
          <p:spPr bwMode="auto">
            <a:xfrm>
              <a:off x="588263" y="1645920"/>
              <a:ext cx="3119437" cy="41738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5" name="Graphic 14">
              <a:extLst>
                <a:ext uri="{FF2B5EF4-FFF2-40B4-BE49-F238E27FC236}">
                  <a16:creationId xmlns:a16="http://schemas.microsoft.com/office/drawing/2014/main" id="{F016D853-1B3B-9700-A913-67B647A76247}"/>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93025" y="5793694"/>
              <a:ext cx="3466408" cy="418360"/>
            </a:xfrm>
            <a:prstGeom prst="rect">
              <a:avLst/>
            </a:prstGeom>
          </p:spPr>
        </p:pic>
      </p:grpSp>
      <p:sp>
        <p:nvSpPr>
          <p:cNvPr id="35" name="Picture Placeholder 33">
            <a:extLst>
              <a:ext uri="{FF2B5EF4-FFF2-40B4-BE49-F238E27FC236}">
                <a16:creationId xmlns:a16="http://schemas.microsoft.com/office/drawing/2014/main" id="{7A61179F-15E4-5CA0-7C30-04C2C36AEFE7}"/>
              </a:ext>
            </a:extLst>
          </p:cNvPr>
          <p:cNvSpPr>
            <a:spLocks noGrp="1"/>
          </p:cNvSpPr>
          <p:nvPr>
            <p:ph type="pic" sz="quarter" idx="24"/>
          </p:nvPr>
        </p:nvSpPr>
        <p:spPr>
          <a:xfrm>
            <a:off x="1500698" y="1646779"/>
            <a:ext cx="2204341" cy="2405270"/>
          </a:xfrm>
        </p:spPr>
        <p:txBody>
          <a:bodyPr/>
          <a:lstStyle/>
          <a:p>
            <a:endParaRPr lang="es-MX"/>
          </a:p>
        </p:txBody>
      </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a:xfrm>
            <a:off x="588263" y="483326"/>
            <a:ext cx="11018520" cy="553998"/>
          </a:xfrm>
        </p:spPr>
        <p:txBody>
          <a:bodyPr/>
          <a:lstStyle/>
          <a:p>
            <a:r>
              <a:rPr lang="en-US"/>
              <a:t>Click to edit Master title style</a:t>
            </a:r>
          </a:p>
        </p:txBody>
      </p:sp>
      <p:sp>
        <p:nvSpPr>
          <p:cNvPr id="25" name="Text Placeholder 15">
            <a:extLst>
              <a:ext uri="{FF2B5EF4-FFF2-40B4-BE49-F238E27FC236}">
                <a16:creationId xmlns:a16="http://schemas.microsoft.com/office/drawing/2014/main" id="{07629366-A116-D425-F8FA-280A80422257}"/>
              </a:ext>
            </a:extLst>
          </p:cNvPr>
          <p:cNvSpPr>
            <a:spLocks noGrp="1"/>
          </p:cNvSpPr>
          <p:nvPr>
            <p:ph type="body" sz="quarter" idx="20" hasCustomPrompt="1"/>
          </p:nvPr>
        </p:nvSpPr>
        <p:spPr>
          <a:xfrm>
            <a:off x="803189" y="4055670"/>
            <a:ext cx="2816859" cy="1538883"/>
          </a:xfrm>
        </p:spPr>
        <p:txBody>
          <a:bodyPr/>
          <a:lstStyle>
            <a:lvl1pPr>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Lorem</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Lorem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imsus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dolor sit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amet</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constetur</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adipiscing</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elit</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urna</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consequat</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felis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vehicular class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ultricies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mollis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dictumst</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aenean</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non.</a:t>
            </a:r>
          </a:p>
        </p:txBody>
      </p:sp>
      <p:sp>
        <p:nvSpPr>
          <p:cNvPr id="26" name="Text Placeholder 15">
            <a:extLst>
              <a:ext uri="{FF2B5EF4-FFF2-40B4-BE49-F238E27FC236}">
                <a16:creationId xmlns:a16="http://schemas.microsoft.com/office/drawing/2014/main" id="{6850E4FC-A4B4-E572-0975-A1ADFCA87863}"/>
              </a:ext>
            </a:extLst>
          </p:cNvPr>
          <p:cNvSpPr>
            <a:spLocks noGrp="1"/>
          </p:cNvSpPr>
          <p:nvPr>
            <p:ph type="body" sz="quarter" idx="21" hasCustomPrompt="1"/>
          </p:nvPr>
        </p:nvSpPr>
        <p:spPr>
          <a:xfrm>
            <a:off x="4079269" y="4055670"/>
            <a:ext cx="2816859" cy="1538883"/>
          </a:xfrm>
        </p:spPr>
        <p:txBody>
          <a:bodyPr/>
          <a:lstStyle>
            <a:lvl1pPr>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Lorem</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Lorem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imsus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dolor sit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amet</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constetur</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adipiscing</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elit</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urna</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consequat</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felis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vehicular class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ultricies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mollis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dictumst</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aenean</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non.</a:t>
            </a:r>
          </a:p>
        </p:txBody>
      </p:sp>
      <p:sp>
        <p:nvSpPr>
          <p:cNvPr id="27" name="Text Placeholder 15">
            <a:extLst>
              <a:ext uri="{FF2B5EF4-FFF2-40B4-BE49-F238E27FC236}">
                <a16:creationId xmlns:a16="http://schemas.microsoft.com/office/drawing/2014/main" id="{DB603C21-F889-272F-30BC-A4DC99375E0C}"/>
              </a:ext>
            </a:extLst>
          </p:cNvPr>
          <p:cNvSpPr>
            <a:spLocks noGrp="1"/>
          </p:cNvSpPr>
          <p:nvPr>
            <p:ph type="body" sz="quarter" idx="22" hasCustomPrompt="1"/>
          </p:nvPr>
        </p:nvSpPr>
        <p:spPr>
          <a:xfrm>
            <a:off x="7365108" y="4055670"/>
            <a:ext cx="2816859" cy="1538883"/>
          </a:xfrm>
        </p:spPr>
        <p:txBody>
          <a:bodyPr/>
          <a:lstStyle>
            <a:lvl1pPr>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solidFill>
                  <a:srgbClr val="000000"/>
                </a:solidFill>
                <a:effectLst/>
                <a:uLnTx/>
                <a:uFillTx/>
                <a:latin typeface="Segoe UI Semibold" panose="020B0702040204020203" pitchFamily="34" charset="0"/>
                <a:ea typeface="+mn-ea"/>
                <a:cs typeface="Segoe UI Semibold" panose="020B0702040204020203" pitchFamily="34" charset="0"/>
              </a:rPr>
              <a:t>Lorem</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Lorem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imsus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dolor sit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amet</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constetur</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adipiscing</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elit</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urna</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consequat</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felis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vehicular class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ultricies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mollis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dictumst</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aenean</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non.</a:t>
            </a:r>
          </a:p>
        </p:txBody>
      </p:sp>
      <p:pic>
        <p:nvPicPr>
          <p:cNvPr id="42" name="Graphic 41">
            <a:extLst>
              <a:ext uri="{FF2B5EF4-FFF2-40B4-BE49-F238E27FC236}">
                <a16:creationId xmlns:a16="http://schemas.microsoft.com/office/drawing/2014/main" id="{9F713A67-9ABE-CAA6-DD4A-7F8C265976D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386014" y="1647258"/>
            <a:ext cx="2321865" cy="2430138"/>
          </a:xfrm>
          <a:prstGeom prst="rect">
            <a:avLst/>
          </a:prstGeom>
        </p:spPr>
      </p:pic>
      <p:sp>
        <p:nvSpPr>
          <p:cNvPr id="43" name="Picture Placeholder 33">
            <a:extLst>
              <a:ext uri="{FF2B5EF4-FFF2-40B4-BE49-F238E27FC236}">
                <a16:creationId xmlns:a16="http://schemas.microsoft.com/office/drawing/2014/main" id="{ABF054FE-A6E9-0FDE-BC21-48DBA464C003}"/>
              </a:ext>
            </a:extLst>
          </p:cNvPr>
          <p:cNvSpPr>
            <a:spLocks noGrp="1"/>
          </p:cNvSpPr>
          <p:nvPr>
            <p:ph type="pic" sz="quarter" idx="25"/>
          </p:nvPr>
        </p:nvSpPr>
        <p:spPr>
          <a:xfrm>
            <a:off x="4811265" y="1646779"/>
            <a:ext cx="2204341" cy="2405270"/>
          </a:xfrm>
        </p:spPr>
        <p:txBody>
          <a:bodyPr/>
          <a:lstStyle/>
          <a:p>
            <a:endParaRPr lang="es-MX"/>
          </a:p>
        </p:txBody>
      </p:sp>
      <p:pic>
        <p:nvPicPr>
          <p:cNvPr id="44" name="Graphic 43">
            <a:extLst>
              <a:ext uri="{FF2B5EF4-FFF2-40B4-BE49-F238E27FC236}">
                <a16:creationId xmlns:a16="http://schemas.microsoft.com/office/drawing/2014/main" id="{8E5F48FA-83FC-BC19-E2E7-328FBD6798B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696581" y="1647258"/>
            <a:ext cx="2321865" cy="2430138"/>
          </a:xfrm>
          <a:prstGeom prst="rect">
            <a:avLst/>
          </a:prstGeom>
        </p:spPr>
      </p:pic>
      <p:sp>
        <p:nvSpPr>
          <p:cNvPr id="45" name="Picture Placeholder 33">
            <a:extLst>
              <a:ext uri="{FF2B5EF4-FFF2-40B4-BE49-F238E27FC236}">
                <a16:creationId xmlns:a16="http://schemas.microsoft.com/office/drawing/2014/main" id="{9F0B71F6-3DC8-F29F-C66E-5DDA30CA07F2}"/>
              </a:ext>
            </a:extLst>
          </p:cNvPr>
          <p:cNvSpPr>
            <a:spLocks noGrp="1"/>
          </p:cNvSpPr>
          <p:nvPr>
            <p:ph type="pic" sz="quarter" idx="26"/>
          </p:nvPr>
        </p:nvSpPr>
        <p:spPr>
          <a:xfrm>
            <a:off x="8048244" y="1646779"/>
            <a:ext cx="2204341" cy="2405270"/>
          </a:xfrm>
        </p:spPr>
        <p:txBody>
          <a:bodyPr/>
          <a:lstStyle/>
          <a:p>
            <a:endParaRPr lang="es-MX"/>
          </a:p>
        </p:txBody>
      </p:sp>
      <p:pic>
        <p:nvPicPr>
          <p:cNvPr id="46" name="Graphic 45">
            <a:extLst>
              <a:ext uri="{FF2B5EF4-FFF2-40B4-BE49-F238E27FC236}">
                <a16:creationId xmlns:a16="http://schemas.microsoft.com/office/drawing/2014/main" id="{37DBD19A-0F64-F18C-8056-BA62BA1586C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933560" y="1647258"/>
            <a:ext cx="2321865" cy="2430138"/>
          </a:xfrm>
          <a:prstGeom prst="rect">
            <a:avLst/>
          </a:prstGeom>
        </p:spPr>
      </p:pic>
      <p:pic>
        <p:nvPicPr>
          <p:cNvPr id="48" name="Graphic 47">
            <a:extLst>
              <a:ext uri="{FF2B5EF4-FFF2-40B4-BE49-F238E27FC236}">
                <a16:creationId xmlns:a16="http://schemas.microsoft.com/office/drawing/2014/main" id="{E2490DB4-4AE4-6837-5AA9-FE768247972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930720" y="1634345"/>
            <a:ext cx="2321865" cy="2430138"/>
          </a:xfrm>
          <a:prstGeom prst="rect">
            <a:avLst/>
          </a:prstGeom>
        </p:spPr>
      </p:pic>
    </p:spTree>
    <p:extLst>
      <p:ext uri="{BB962C8B-B14F-4D97-AF65-F5344CB8AC3E}">
        <p14:creationId xmlns:p14="http://schemas.microsoft.com/office/powerpoint/2010/main" val="40367974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98">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
        <p:nvSpPr>
          <p:cNvPr id="4" name="Text Placeholder 3">
            <a:extLst>
              <a:ext uri="{FF2B5EF4-FFF2-40B4-BE49-F238E27FC236}">
                <a16:creationId xmlns:a16="http://schemas.microsoft.com/office/drawing/2014/main" id="{567B8D63-347C-7B4E-B40B-D5729D1F07C4}"/>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4"/>
              </a:spcAft>
              <a:buNone/>
              <a:defRPr sz="2549" b="0" i="0">
                <a:solidFill>
                  <a:schemeClr val="accent1"/>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25904291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DD30C53D-F6C4-0670-1790-639472337FBC}"/>
              </a:ext>
            </a:extLst>
          </p:cNvPr>
          <p:cNvSpPr/>
          <p:nvPr userDrawn="1"/>
        </p:nvSpPr>
        <p:spPr bwMode="auto">
          <a:xfrm>
            <a:off x="6071754" y="1632562"/>
            <a:ext cx="3122295" cy="41738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8" name="Rectangle 37">
            <a:extLst>
              <a:ext uri="{FF2B5EF4-FFF2-40B4-BE49-F238E27FC236}">
                <a16:creationId xmlns:a16="http://schemas.microsoft.com/office/drawing/2014/main" id="{904997AC-81E4-0D99-B162-511DF5F1F179}"/>
              </a:ext>
            </a:extLst>
          </p:cNvPr>
          <p:cNvSpPr/>
          <p:nvPr userDrawn="1"/>
        </p:nvSpPr>
        <p:spPr bwMode="auto">
          <a:xfrm>
            <a:off x="575409" y="1645920"/>
            <a:ext cx="3119437" cy="41738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a:xfrm>
            <a:off x="588263" y="483326"/>
            <a:ext cx="11018520" cy="553998"/>
          </a:xfrm>
        </p:spPr>
        <p:txBody>
          <a:bodyPr/>
          <a:lstStyle/>
          <a:p>
            <a:r>
              <a:rPr lang="en-US"/>
              <a:t>Click to edit Master title style</a:t>
            </a:r>
          </a:p>
        </p:txBody>
      </p:sp>
      <p:sp>
        <p:nvSpPr>
          <p:cNvPr id="21" name="Text Placeholder 15">
            <a:extLst>
              <a:ext uri="{FF2B5EF4-FFF2-40B4-BE49-F238E27FC236}">
                <a16:creationId xmlns:a16="http://schemas.microsoft.com/office/drawing/2014/main" id="{788C2DAD-2830-76BD-0425-3DB07C23F424}"/>
              </a:ext>
            </a:extLst>
          </p:cNvPr>
          <p:cNvSpPr>
            <a:spLocks noGrp="1"/>
          </p:cNvSpPr>
          <p:nvPr>
            <p:ph type="body" sz="quarter" idx="20" hasCustomPrompt="1"/>
          </p:nvPr>
        </p:nvSpPr>
        <p:spPr>
          <a:xfrm>
            <a:off x="728795" y="3428999"/>
            <a:ext cx="2812663" cy="1969770"/>
          </a:xfrm>
        </p:spPr>
        <p:txBody>
          <a:bodyPr/>
          <a:lstStyle>
            <a:lvl1pPr marL="0" indent="0" algn="ctr">
              <a:buFontTx/>
              <a:buNone/>
              <a:defRPr sz="2000"/>
            </a:lvl1pPr>
          </a:lstStyle>
          <a:p>
            <a:pPr marL="228600" marR="0" lvl="0" indent="-228600" algn="l" defTabSz="932742" rtl="0" eaLnBrk="1" fontAlgn="auto" latinLnBrk="0" hangingPunct="1">
              <a:lnSpc>
                <a:spcPct val="100000"/>
              </a:lnSpc>
              <a:spcBef>
                <a:spcPts val="0"/>
              </a:spcBef>
              <a:spcAft>
                <a:spcPts val="0"/>
              </a:spcAft>
              <a:buClrTx/>
              <a:buSzPct val="90000"/>
              <a:buFontTx/>
              <a:buNone/>
              <a:tabLst/>
              <a:defRPr/>
            </a:pP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Lorem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imsus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dolor sit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ametLorem</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imsus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dolor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siLorem</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imsus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dolor sit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ametLorem</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imsus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dolor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si</a:t>
            </a:r>
            <a:endPar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a:p>
            <a:pPr marL="228600" marR="0" lvl="0" indent="-228600" algn="l" defTabSz="932742" rtl="0" eaLnBrk="1" fontAlgn="auto" latinLnBrk="0" hangingPunct="1">
              <a:lnSpc>
                <a:spcPct val="100000"/>
              </a:lnSpc>
              <a:spcBef>
                <a:spcPts val="0"/>
              </a:spcBef>
              <a:spcAft>
                <a:spcPts val="0"/>
              </a:spcAft>
              <a:buClrTx/>
              <a:buSzPct val="90000"/>
              <a:buFontTx/>
              <a:buNone/>
              <a:tabLst/>
              <a:defRPr/>
            </a:pP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Lorem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imsus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dolor sit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ametLorem</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imsus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dolor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siLorem</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imsus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dolor sit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ametLorem</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imsus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dolor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si</a:t>
            </a:r>
            <a:endPar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p:txBody>
      </p:sp>
      <p:sp>
        <p:nvSpPr>
          <p:cNvPr id="24" name="Text Placeholder 15">
            <a:extLst>
              <a:ext uri="{FF2B5EF4-FFF2-40B4-BE49-F238E27FC236}">
                <a16:creationId xmlns:a16="http://schemas.microsoft.com/office/drawing/2014/main" id="{8C92794E-58BE-07B8-0CA8-52FE4439A363}"/>
              </a:ext>
            </a:extLst>
          </p:cNvPr>
          <p:cNvSpPr>
            <a:spLocks noGrp="1"/>
          </p:cNvSpPr>
          <p:nvPr>
            <p:ph type="body" sz="quarter" idx="23" hasCustomPrompt="1"/>
          </p:nvPr>
        </p:nvSpPr>
        <p:spPr>
          <a:xfrm>
            <a:off x="6227443" y="3415641"/>
            <a:ext cx="2812663" cy="1969770"/>
          </a:xfrm>
        </p:spPr>
        <p:txBody>
          <a:bodyPr/>
          <a:lstStyle>
            <a:lvl1pPr marL="0" indent="0" algn="ctr">
              <a:buFontTx/>
              <a:buNone/>
              <a:defRPr sz="1800"/>
            </a:lvl1pPr>
          </a:lstStyle>
          <a:p>
            <a:pPr marL="228600" marR="0" lvl="0" indent="-228600" algn="l" defTabSz="932742" rtl="0" eaLnBrk="1" fontAlgn="auto" latinLnBrk="0" hangingPunct="1">
              <a:lnSpc>
                <a:spcPct val="100000"/>
              </a:lnSpc>
              <a:spcBef>
                <a:spcPts val="0"/>
              </a:spcBef>
              <a:spcAft>
                <a:spcPts val="0"/>
              </a:spcAft>
              <a:buClrTx/>
              <a:buSzPct val="90000"/>
              <a:buFontTx/>
              <a:buNone/>
              <a:tabLst/>
              <a:defRPr/>
            </a:pP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Lorem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imsus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dolor sit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ametLorem</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imsus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dolor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siLorem</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imsus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dolor sit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ametLorem</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imsus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dolor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si</a:t>
            </a:r>
            <a:endPar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a:p>
            <a:pPr marL="228600" marR="0" lvl="0" indent="-228600" algn="l" defTabSz="932742" rtl="0" eaLnBrk="1" fontAlgn="auto" latinLnBrk="0" hangingPunct="1">
              <a:lnSpc>
                <a:spcPct val="100000"/>
              </a:lnSpc>
              <a:spcBef>
                <a:spcPts val="0"/>
              </a:spcBef>
              <a:spcAft>
                <a:spcPts val="0"/>
              </a:spcAft>
              <a:buClrTx/>
              <a:buSzPct val="90000"/>
              <a:buFontTx/>
              <a:buNone/>
              <a:tabLst/>
              <a:defRPr/>
            </a:pP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Lorem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imsus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dolor sit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ametLorem</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imsus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dolor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siLorem</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imsus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dolor sit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ametLorem</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imsus</a:t>
            </a:r>
            <a:r>
              <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dolor </a:t>
            </a:r>
            <a:r>
              <a:rPr kumimoji="0" lang="en-US" sz="1600" b="0" i="0" u="none" strike="noStrike" kern="1200" cap="none" spc="0" normalizeH="0" baseline="0" noProof="0" err="1">
                <a:ln>
                  <a:noFill/>
                </a:ln>
                <a:solidFill>
                  <a:srgbClr val="000000"/>
                </a:solidFill>
                <a:effectLst/>
                <a:uLnTx/>
                <a:uFillTx/>
                <a:latin typeface="Segoe UI" panose="020B0502040204020203" pitchFamily="34" charset="0"/>
                <a:ea typeface="+mn-ea"/>
                <a:cs typeface="Segoe UI" panose="020B0502040204020203" pitchFamily="34" charset="0"/>
              </a:rPr>
              <a:t>si</a:t>
            </a:r>
            <a:endParaRPr kumimoji="0" lang="en-US" sz="16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endParaRPr>
          </a:p>
        </p:txBody>
      </p:sp>
      <p:sp>
        <p:nvSpPr>
          <p:cNvPr id="41" name="Graphic 98">
            <a:extLst>
              <a:ext uri="{FF2B5EF4-FFF2-40B4-BE49-F238E27FC236}">
                <a16:creationId xmlns:a16="http://schemas.microsoft.com/office/drawing/2014/main" id="{A2F3B2F3-3120-467F-1015-8E5C55A1388F}"/>
              </a:ext>
            </a:extLst>
          </p:cNvPr>
          <p:cNvSpPr/>
          <p:nvPr userDrawn="1"/>
        </p:nvSpPr>
        <p:spPr>
          <a:xfrm>
            <a:off x="7874005" y="5845121"/>
            <a:ext cx="318019" cy="318019"/>
          </a:xfrm>
          <a:custGeom>
            <a:avLst/>
            <a:gdLst>
              <a:gd name="connsiteX0" fmla="*/ 316865 w 316865"/>
              <a:gd name="connsiteY0" fmla="*/ 158433 h 316865"/>
              <a:gd name="connsiteX1" fmla="*/ 158432 w 316865"/>
              <a:gd name="connsiteY1" fmla="*/ 316865 h 316865"/>
              <a:gd name="connsiteX2" fmla="*/ 0 w 316865"/>
              <a:gd name="connsiteY2" fmla="*/ 158433 h 316865"/>
              <a:gd name="connsiteX3" fmla="*/ 158432 w 316865"/>
              <a:gd name="connsiteY3" fmla="*/ 0 h 316865"/>
              <a:gd name="connsiteX4" fmla="*/ 316865 w 316865"/>
              <a:gd name="connsiteY4" fmla="*/ 158433 h 31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65" h="316865">
                <a:moveTo>
                  <a:pt x="316865" y="158433"/>
                </a:moveTo>
                <a:cubicBezTo>
                  <a:pt x="316865" y="245933"/>
                  <a:pt x="245932" y="316865"/>
                  <a:pt x="158432" y="316865"/>
                </a:cubicBezTo>
                <a:cubicBezTo>
                  <a:pt x="70933" y="316865"/>
                  <a:pt x="0" y="245933"/>
                  <a:pt x="0" y="158433"/>
                </a:cubicBezTo>
                <a:cubicBezTo>
                  <a:pt x="0" y="70933"/>
                  <a:pt x="70933" y="0"/>
                  <a:pt x="158432" y="0"/>
                </a:cubicBezTo>
                <a:cubicBezTo>
                  <a:pt x="245932" y="0"/>
                  <a:pt x="316865" y="70933"/>
                  <a:pt x="316865" y="158433"/>
                </a:cubicBezTo>
                <a:close/>
              </a:path>
            </a:pathLst>
          </a:custGeom>
          <a:solidFill>
            <a:srgbClr val="FFFFFF"/>
          </a:solidFill>
          <a:ln w="3303" cap="flat">
            <a:noFill/>
            <a:prstDash val="solid"/>
            <a:miter/>
          </a:ln>
        </p:spPr>
        <p:txBody>
          <a:bodyPr rtlCol="0" anchor="ctr"/>
          <a:lstStyle/>
          <a:p>
            <a:endParaRPr lang="en-US"/>
          </a:p>
        </p:txBody>
      </p:sp>
      <p:sp>
        <p:nvSpPr>
          <p:cNvPr id="42" name="Graphic 98">
            <a:extLst>
              <a:ext uri="{FF2B5EF4-FFF2-40B4-BE49-F238E27FC236}">
                <a16:creationId xmlns:a16="http://schemas.microsoft.com/office/drawing/2014/main" id="{0905554C-F24B-5DB2-927F-AC2E27FB3BF1}"/>
              </a:ext>
            </a:extLst>
          </p:cNvPr>
          <p:cNvSpPr/>
          <p:nvPr userDrawn="1"/>
        </p:nvSpPr>
        <p:spPr>
          <a:xfrm>
            <a:off x="11243369" y="5845121"/>
            <a:ext cx="318019" cy="318019"/>
          </a:xfrm>
          <a:custGeom>
            <a:avLst/>
            <a:gdLst>
              <a:gd name="connsiteX0" fmla="*/ 316865 w 316865"/>
              <a:gd name="connsiteY0" fmla="*/ 158433 h 316865"/>
              <a:gd name="connsiteX1" fmla="*/ 158432 w 316865"/>
              <a:gd name="connsiteY1" fmla="*/ 316865 h 316865"/>
              <a:gd name="connsiteX2" fmla="*/ 0 w 316865"/>
              <a:gd name="connsiteY2" fmla="*/ 158433 h 316865"/>
              <a:gd name="connsiteX3" fmla="*/ 158432 w 316865"/>
              <a:gd name="connsiteY3" fmla="*/ 0 h 316865"/>
              <a:gd name="connsiteX4" fmla="*/ 316865 w 316865"/>
              <a:gd name="connsiteY4" fmla="*/ 158433 h 31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65" h="316865">
                <a:moveTo>
                  <a:pt x="316865" y="158433"/>
                </a:moveTo>
                <a:cubicBezTo>
                  <a:pt x="316865" y="245933"/>
                  <a:pt x="245932" y="316865"/>
                  <a:pt x="158432" y="316865"/>
                </a:cubicBezTo>
                <a:cubicBezTo>
                  <a:pt x="70933" y="316865"/>
                  <a:pt x="0" y="245933"/>
                  <a:pt x="0" y="158433"/>
                </a:cubicBezTo>
                <a:cubicBezTo>
                  <a:pt x="0" y="70933"/>
                  <a:pt x="70933" y="0"/>
                  <a:pt x="158432" y="0"/>
                </a:cubicBezTo>
                <a:cubicBezTo>
                  <a:pt x="245932" y="0"/>
                  <a:pt x="316865" y="70933"/>
                  <a:pt x="316865" y="158433"/>
                </a:cubicBezTo>
                <a:close/>
              </a:path>
            </a:pathLst>
          </a:custGeom>
          <a:solidFill>
            <a:srgbClr val="FFFFFF"/>
          </a:solidFill>
          <a:ln w="3303" cap="flat">
            <a:noFill/>
            <a:prstDash val="solid"/>
            <a:miter/>
          </a:ln>
        </p:spPr>
        <p:txBody>
          <a:bodyPr rtlCol="0" anchor="ctr"/>
          <a:lstStyle/>
          <a:p>
            <a:endParaRPr lang="en-US"/>
          </a:p>
        </p:txBody>
      </p:sp>
      <p:sp>
        <p:nvSpPr>
          <p:cNvPr id="44" name="Graphic 98">
            <a:extLst>
              <a:ext uri="{FF2B5EF4-FFF2-40B4-BE49-F238E27FC236}">
                <a16:creationId xmlns:a16="http://schemas.microsoft.com/office/drawing/2014/main" id="{32B612D6-9F36-94D6-EAF7-A2D9D0F94121}"/>
              </a:ext>
            </a:extLst>
          </p:cNvPr>
          <p:cNvSpPr/>
          <p:nvPr userDrawn="1"/>
        </p:nvSpPr>
        <p:spPr>
          <a:xfrm>
            <a:off x="4009077" y="5845121"/>
            <a:ext cx="318019" cy="318019"/>
          </a:xfrm>
          <a:custGeom>
            <a:avLst/>
            <a:gdLst>
              <a:gd name="connsiteX0" fmla="*/ 316865 w 316865"/>
              <a:gd name="connsiteY0" fmla="*/ 158433 h 316865"/>
              <a:gd name="connsiteX1" fmla="*/ 158432 w 316865"/>
              <a:gd name="connsiteY1" fmla="*/ 316865 h 316865"/>
              <a:gd name="connsiteX2" fmla="*/ 0 w 316865"/>
              <a:gd name="connsiteY2" fmla="*/ 158433 h 316865"/>
              <a:gd name="connsiteX3" fmla="*/ 158432 w 316865"/>
              <a:gd name="connsiteY3" fmla="*/ 0 h 316865"/>
              <a:gd name="connsiteX4" fmla="*/ 316865 w 316865"/>
              <a:gd name="connsiteY4" fmla="*/ 158433 h 31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65" h="316865">
                <a:moveTo>
                  <a:pt x="316865" y="158433"/>
                </a:moveTo>
                <a:cubicBezTo>
                  <a:pt x="316865" y="245933"/>
                  <a:pt x="245932" y="316865"/>
                  <a:pt x="158432" y="316865"/>
                </a:cubicBezTo>
                <a:cubicBezTo>
                  <a:pt x="70933" y="316865"/>
                  <a:pt x="0" y="245933"/>
                  <a:pt x="0" y="158433"/>
                </a:cubicBezTo>
                <a:cubicBezTo>
                  <a:pt x="0" y="70933"/>
                  <a:pt x="70933" y="0"/>
                  <a:pt x="158432" y="0"/>
                </a:cubicBezTo>
                <a:cubicBezTo>
                  <a:pt x="245932" y="0"/>
                  <a:pt x="316865" y="70933"/>
                  <a:pt x="316865" y="158433"/>
                </a:cubicBezTo>
                <a:close/>
              </a:path>
            </a:pathLst>
          </a:custGeom>
          <a:solidFill>
            <a:srgbClr val="FFFFFF"/>
          </a:solidFill>
          <a:ln w="3303" cap="flat">
            <a:noFill/>
            <a:prstDash val="solid"/>
            <a:miter/>
          </a:ln>
        </p:spPr>
        <p:txBody>
          <a:bodyPr rtlCol="0" anchor="ctr"/>
          <a:lstStyle/>
          <a:p>
            <a:endParaRPr lang="en-US"/>
          </a:p>
        </p:txBody>
      </p:sp>
      <p:grpSp>
        <p:nvGrpSpPr>
          <p:cNvPr id="67" name="Group 66">
            <a:extLst>
              <a:ext uri="{FF2B5EF4-FFF2-40B4-BE49-F238E27FC236}">
                <a16:creationId xmlns:a16="http://schemas.microsoft.com/office/drawing/2014/main" id="{2659D193-21F4-2F49-C366-527634E0C7B8}"/>
              </a:ext>
            </a:extLst>
          </p:cNvPr>
          <p:cNvGrpSpPr/>
          <p:nvPr userDrawn="1"/>
        </p:nvGrpSpPr>
        <p:grpSpPr>
          <a:xfrm>
            <a:off x="7260104" y="5793059"/>
            <a:ext cx="4548149" cy="425181"/>
            <a:chOff x="7062304" y="5793565"/>
            <a:chExt cx="4548149" cy="425181"/>
          </a:xfrm>
        </p:grpSpPr>
        <p:pic>
          <p:nvPicPr>
            <p:cNvPr id="68" name="Graphic 67">
              <a:extLst>
                <a:ext uri="{FF2B5EF4-FFF2-40B4-BE49-F238E27FC236}">
                  <a16:creationId xmlns:a16="http://schemas.microsoft.com/office/drawing/2014/main" id="{B2C0923B-8DD2-BD00-F954-28F9FDA3613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779" r="1"/>
            <a:stretch/>
          </p:blipFill>
          <p:spPr>
            <a:xfrm>
              <a:off x="7062304" y="5793565"/>
              <a:ext cx="4548149" cy="425181"/>
            </a:xfrm>
            <a:prstGeom prst="rect">
              <a:avLst/>
            </a:prstGeom>
          </p:spPr>
        </p:pic>
        <p:sp>
          <p:nvSpPr>
            <p:cNvPr id="69" name="Graphic 98">
              <a:extLst>
                <a:ext uri="{FF2B5EF4-FFF2-40B4-BE49-F238E27FC236}">
                  <a16:creationId xmlns:a16="http://schemas.microsoft.com/office/drawing/2014/main" id="{B6038A00-C669-7F7A-3E05-30075049AD17}"/>
                </a:ext>
              </a:extLst>
            </p:cNvPr>
            <p:cNvSpPr/>
            <p:nvPr userDrawn="1"/>
          </p:nvSpPr>
          <p:spPr>
            <a:xfrm>
              <a:off x="11243369" y="5845121"/>
              <a:ext cx="318019" cy="318019"/>
            </a:xfrm>
            <a:custGeom>
              <a:avLst/>
              <a:gdLst>
                <a:gd name="connsiteX0" fmla="*/ 316865 w 316865"/>
                <a:gd name="connsiteY0" fmla="*/ 158433 h 316865"/>
                <a:gd name="connsiteX1" fmla="*/ 158432 w 316865"/>
                <a:gd name="connsiteY1" fmla="*/ 316865 h 316865"/>
                <a:gd name="connsiteX2" fmla="*/ 0 w 316865"/>
                <a:gd name="connsiteY2" fmla="*/ 158433 h 316865"/>
                <a:gd name="connsiteX3" fmla="*/ 158432 w 316865"/>
                <a:gd name="connsiteY3" fmla="*/ 0 h 316865"/>
                <a:gd name="connsiteX4" fmla="*/ 316865 w 316865"/>
                <a:gd name="connsiteY4" fmla="*/ 158433 h 31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65" h="316865">
                  <a:moveTo>
                    <a:pt x="316865" y="158433"/>
                  </a:moveTo>
                  <a:cubicBezTo>
                    <a:pt x="316865" y="245933"/>
                    <a:pt x="245932" y="316865"/>
                    <a:pt x="158432" y="316865"/>
                  </a:cubicBezTo>
                  <a:cubicBezTo>
                    <a:pt x="70933" y="316865"/>
                    <a:pt x="0" y="245933"/>
                    <a:pt x="0" y="158433"/>
                  </a:cubicBezTo>
                  <a:cubicBezTo>
                    <a:pt x="0" y="70933"/>
                    <a:pt x="70933" y="0"/>
                    <a:pt x="158432" y="0"/>
                  </a:cubicBezTo>
                  <a:cubicBezTo>
                    <a:pt x="245932" y="0"/>
                    <a:pt x="316865" y="70933"/>
                    <a:pt x="316865" y="158433"/>
                  </a:cubicBezTo>
                  <a:close/>
                </a:path>
              </a:pathLst>
            </a:custGeom>
            <a:solidFill>
              <a:srgbClr val="FFFFFF"/>
            </a:solidFill>
            <a:ln w="3303" cap="flat">
              <a:noFill/>
              <a:prstDash val="solid"/>
              <a:miter/>
            </a:ln>
          </p:spPr>
          <p:txBody>
            <a:bodyPr rtlCol="0" anchor="ctr"/>
            <a:lstStyle/>
            <a:p>
              <a:endParaRPr lang="en-US"/>
            </a:p>
          </p:txBody>
        </p:sp>
      </p:grpSp>
      <p:sp>
        <p:nvSpPr>
          <p:cNvPr id="70" name="Rectangle 69">
            <a:extLst>
              <a:ext uri="{FF2B5EF4-FFF2-40B4-BE49-F238E27FC236}">
                <a16:creationId xmlns:a16="http://schemas.microsoft.com/office/drawing/2014/main" id="{4BAB5D9E-5C1F-171D-CCA8-AE20A0A53292}"/>
              </a:ext>
            </a:extLst>
          </p:cNvPr>
          <p:cNvSpPr/>
          <p:nvPr userDrawn="1"/>
        </p:nvSpPr>
        <p:spPr bwMode="auto">
          <a:xfrm>
            <a:off x="7584737" y="5793059"/>
            <a:ext cx="1642082" cy="425181"/>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71" name="Graphic 70">
            <a:extLst>
              <a:ext uri="{FF2B5EF4-FFF2-40B4-BE49-F238E27FC236}">
                <a16:creationId xmlns:a16="http://schemas.microsoft.com/office/drawing/2014/main" id="{0A6F1100-80B3-E78E-5D4F-B834DB297DA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779" r="1"/>
          <a:stretch/>
        </p:blipFill>
        <p:spPr>
          <a:xfrm>
            <a:off x="3451837" y="5793059"/>
            <a:ext cx="4548149" cy="425181"/>
          </a:xfrm>
          <a:prstGeom prst="rect">
            <a:avLst/>
          </a:prstGeom>
        </p:spPr>
      </p:pic>
      <p:sp>
        <p:nvSpPr>
          <p:cNvPr id="72" name="Rectangle 71">
            <a:extLst>
              <a:ext uri="{FF2B5EF4-FFF2-40B4-BE49-F238E27FC236}">
                <a16:creationId xmlns:a16="http://schemas.microsoft.com/office/drawing/2014/main" id="{171F0806-D4A7-5B31-7B07-B4FFC7388F96}"/>
              </a:ext>
            </a:extLst>
          </p:cNvPr>
          <p:cNvSpPr/>
          <p:nvPr userDrawn="1"/>
        </p:nvSpPr>
        <p:spPr bwMode="auto">
          <a:xfrm>
            <a:off x="3893212" y="5793059"/>
            <a:ext cx="1230346" cy="425181"/>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73" name="Graphic 98">
            <a:extLst>
              <a:ext uri="{FF2B5EF4-FFF2-40B4-BE49-F238E27FC236}">
                <a16:creationId xmlns:a16="http://schemas.microsoft.com/office/drawing/2014/main" id="{CD561DFA-7CF2-E95C-7A75-BF67CD47880F}"/>
              </a:ext>
            </a:extLst>
          </p:cNvPr>
          <p:cNvSpPr/>
          <p:nvPr userDrawn="1"/>
        </p:nvSpPr>
        <p:spPr>
          <a:xfrm>
            <a:off x="7632902" y="5846640"/>
            <a:ext cx="318019" cy="318019"/>
          </a:xfrm>
          <a:custGeom>
            <a:avLst/>
            <a:gdLst>
              <a:gd name="connsiteX0" fmla="*/ 316865 w 316865"/>
              <a:gd name="connsiteY0" fmla="*/ 158433 h 316865"/>
              <a:gd name="connsiteX1" fmla="*/ 158432 w 316865"/>
              <a:gd name="connsiteY1" fmla="*/ 316865 h 316865"/>
              <a:gd name="connsiteX2" fmla="*/ 0 w 316865"/>
              <a:gd name="connsiteY2" fmla="*/ 158433 h 316865"/>
              <a:gd name="connsiteX3" fmla="*/ 158432 w 316865"/>
              <a:gd name="connsiteY3" fmla="*/ 0 h 316865"/>
              <a:gd name="connsiteX4" fmla="*/ 316865 w 316865"/>
              <a:gd name="connsiteY4" fmla="*/ 158433 h 31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65" h="316865">
                <a:moveTo>
                  <a:pt x="316865" y="158433"/>
                </a:moveTo>
                <a:cubicBezTo>
                  <a:pt x="316865" y="245933"/>
                  <a:pt x="245932" y="316865"/>
                  <a:pt x="158432" y="316865"/>
                </a:cubicBezTo>
                <a:cubicBezTo>
                  <a:pt x="70933" y="316865"/>
                  <a:pt x="0" y="245933"/>
                  <a:pt x="0" y="158433"/>
                </a:cubicBezTo>
                <a:cubicBezTo>
                  <a:pt x="0" y="70933"/>
                  <a:pt x="70933" y="0"/>
                  <a:pt x="158432" y="0"/>
                </a:cubicBezTo>
                <a:cubicBezTo>
                  <a:pt x="245932" y="0"/>
                  <a:pt x="316865" y="70933"/>
                  <a:pt x="316865" y="158433"/>
                </a:cubicBezTo>
                <a:close/>
              </a:path>
            </a:pathLst>
          </a:custGeom>
          <a:solidFill>
            <a:srgbClr val="FFFFFF"/>
          </a:solidFill>
          <a:ln w="3303" cap="flat">
            <a:noFill/>
            <a:prstDash val="solid"/>
            <a:miter/>
          </a:ln>
        </p:spPr>
        <p:txBody>
          <a:bodyPr rtlCol="0" anchor="ctr"/>
          <a:lstStyle/>
          <a:p>
            <a:endParaRPr lang="en-US"/>
          </a:p>
        </p:txBody>
      </p:sp>
      <p:grpSp>
        <p:nvGrpSpPr>
          <p:cNvPr id="74" name="Group 73">
            <a:extLst>
              <a:ext uri="{FF2B5EF4-FFF2-40B4-BE49-F238E27FC236}">
                <a16:creationId xmlns:a16="http://schemas.microsoft.com/office/drawing/2014/main" id="{5EB13BCB-02EF-D366-9EDC-83681E5E272E}"/>
              </a:ext>
            </a:extLst>
          </p:cNvPr>
          <p:cNvGrpSpPr/>
          <p:nvPr userDrawn="1"/>
        </p:nvGrpSpPr>
        <p:grpSpPr>
          <a:xfrm>
            <a:off x="-355530" y="5793059"/>
            <a:ext cx="4548149" cy="425181"/>
            <a:chOff x="7062304" y="5793565"/>
            <a:chExt cx="4548149" cy="425181"/>
          </a:xfrm>
        </p:grpSpPr>
        <p:pic>
          <p:nvPicPr>
            <p:cNvPr id="75" name="Graphic 74">
              <a:extLst>
                <a:ext uri="{FF2B5EF4-FFF2-40B4-BE49-F238E27FC236}">
                  <a16:creationId xmlns:a16="http://schemas.microsoft.com/office/drawing/2014/main" id="{C48B245A-0BCB-D391-6C66-9FED7F71BD83}"/>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25779" r="1"/>
            <a:stretch/>
          </p:blipFill>
          <p:spPr>
            <a:xfrm>
              <a:off x="7062304" y="5793565"/>
              <a:ext cx="4548149" cy="425181"/>
            </a:xfrm>
            <a:prstGeom prst="rect">
              <a:avLst/>
            </a:prstGeom>
          </p:spPr>
        </p:pic>
        <p:sp>
          <p:nvSpPr>
            <p:cNvPr id="76" name="Graphic 98">
              <a:extLst>
                <a:ext uri="{FF2B5EF4-FFF2-40B4-BE49-F238E27FC236}">
                  <a16:creationId xmlns:a16="http://schemas.microsoft.com/office/drawing/2014/main" id="{6863AC21-BE0F-7572-6FAB-F4A481D79990}"/>
                </a:ext>
              </a:extLst>
            </p:cNvPr>
            <p:cNvSpPr/>
            <p:nvPr userDrawn="1"/>
          </p:nvSpPr>
          <p:spPr>
            <a:xfrm>
              <a:off x="11243369" y="5845121"/>
              <a:ext cx="318019" cy="318019"/>
            </a:xfrm>
            <a:custGeom>
              <a:avLst/>
              <a:gdLst>
                <a:gd name="connsiteX0" fmla="*/ 316865 w 316865"/>
                <a:gd name="connsiteY0" fmla="*/ 158433 h 316865"/>
                <a:gd name="connsiteX1" fmla="*/ 158432 w 316865"/>
                <a:gd name="connsiteY1" fmla="*/ 316865 h 316865"/>
                <a:gd name="connsiteX2" fmla="*/ 0 w 316865"/>
                <a:gd name="connsiteY2" fmla="*/ 158433 h 316865"/>
                <a:gd name="connsiteX3" fmla="*/ 158432 w 316865"/>
                <a:gd name="connsiteY3" fmla="*/ 0 h 316865"/>
                <a:gd name="connsiteX4" fmla="*/ 316865 w 316865"/>
                <a:gd name="connsiteY4" fmla="*/ 158433 h 31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65" h="316865">
                  <a:moveTo>
                    <a:pt x="316865" y="158433"/>
                  </a:moveTo>
                  <a:cubicBezTo>
                    <a:pt x="316865" y="245933"/>
                    <a:pt x="245932" y="316865"/>
                    <a:pt x="158432" y="316865"/>
                  </a:cubicBezTo>
                  <a:cubicBezTo>
                    <a:pt x="70933" y="316865"/>
                    <a:pt x="0" y="245933"/>
                    <a:pt x="0" y="158433"/>
                  </a:cubicBezTo>
                  <a:cubicBezTo>
                    <a:pt x="0" y="70933"/>
                    <a:pt x="70933" y="0"/>
                    <a:pt x="158432" y="0"/>
                  </a:cubicBezTo>
                  <a:cubicBezTo>
                    <a:pt x="245932" y="0"/>
                    <a:pt x="316865" y="70933"/>
                    <a:pt x="316865" y="158433"/>
                  </a:cubicBezTo>
                  <a:close/>
                </a:path>
              </a:pathLst>
            </a:custGeom>
            <a:solidFill>
              <a:srgbClr val="FFFFFF"/>
            </a:solidFill>
            <a:ln w="3303" cap="flat">
              <a:noFill/>
              <a:prstDash val="solid"/>
              <a:miter/>
            </a:ln>
          </p:spPr>
          <p:txBody>
            <a:bodyPr rtlCol="0" anchor="ctr"/>
            <a:lstStyle/>
            <a:p>
              <a:endParaRPr lang="en-US"/>
            </a:p>
          </p:txBody>
        </p:sp>
      </p:grpSp>
    </p:spTree>
    <p:extLst>
      <p:ext uri="{BB962C8B-B14F-4D97-AF65-F5344CB8AC3E}">
        <p14:creationId xmlns:p14="http://schemas.microsoft.com/office/powerpoint/2010/main" val="343578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47">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7" pos="6900">
          <p15:clr>
            <a:srgbClr val="A4A3A4"/>
          </p15:clr>
        </p15:guide>
        <p15:guide id="28" orient="horz" pos="905">
          <p15:clr>
            <a:srgbClr val="5ACBF0"/>
          </p15:clr>
        </p15:guide>
        <p15:guide id="29" orient="horz" pos="1298">
          <p15:clr>
            <a:srgbClr val="5ACBF0"/>
          </p15:clr>
        </p15:guide>
        <p15:guide id="30" orient="horz" pos="288">
          <p15:clr>
            <a:srgbClr val="5ACBF0"/>
          </p15:clr>
        </p15:guide>
        <p15:guide id="31" pos="6720">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Title Slide 2">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82952"/>
            <a:ext cx="5964881" cy="553998"/>
          </a:xfrm>
          <a:noFill/>
        </p:spPr>
        <p:txBody>
          <a:bodyPr wrap="square" lIns="0" tIns="0" rIns="0" bIns="0" anchor="b" anchorCtr="0">
            <a:spAutoFit/>
          </a:bodyPr>
          <a:lstStyle>
            <a:lvl1pPr>
              <a:defRPr sz="3600" spc="-50" baseline="0">
                <a:solidFill>
                  <a:schemeClr val="tx1"/>
                </a:solidFill>
                <a:latin typeface="Segoe UI Semibold" panose="020B0702040204020203" pitchFamily="34" charset="0"/>
                <a:cs typeface="Segoe UI Semibold" panose="020B0702040204020203" pitchFamily="34" charset="0"/>
              </a:defRPr>
            </a:lvl1pPr>
          </a:lstStyle>
          <a:p>
            <a:r>
              <a:rPr lang="en-US"/>
              <a:t>Title goes here</a:t>
            </a:r>
          </a:p>
        </p:txBody>
      </p:sp>
      <p:sp>
        <p:nvSpPr>
          <p:cNvPr id="5" name="Text Placeholder 4"/>
          <p:cNvSpPr>
            <a:spLocks noGrp="1"/>
          </p:cNvSpPr>
          <p:nvPr>
            <p:ph type="body" sz="quarter" idx="12" hasCustomPrompt="1"/>
          </p:nvPr>
        </p:nvSpPr>
        <p:spPr>
          <a:xfrm>
            <a:off x="584200" y="3771900"/>
            <a:ext cx="5964881" cy="246221"/>
          </a:xfrm>
          <a:noFill/>
        </p:spPr>
        <p:txBody>
          <a:bodyPr wrap="square" lIns="0" tIns="0" rIns="0" bIns="0">
            <a:spAutoFit/>
          </a:bodyPr>
          <a:lstStyle>
            <a:lvl1pPr marL="0" indent="0">
              <a:spcBef>
                <a:spcPts val="0"/>
              </a:spcBef>
              <a:buNone/>
              <a:defRPr sz="1600" spc="0" baseline="0">
                <a:solidFill>
                  <a:srgbClr val="000000"/>
                </a:solidFill>
                <a:latin typeface="Segoe UI" panose="020B0502040204020203" pitchFamily="34" charset="0"/>
                <a:cs typeface="Segoe UI" panose="020B0502040204020203" pitchFamily="34" charset="0"/>
              </a:defRPr>
            </a:lvl1pPr>
          </a:lstStyle>
          <a:p>
            <a:pPr lvl="0"/>
            <a:r>
              <a:rPr lang="en-US"/>
              <a:t>Speaker name or subtitle text</a:t>
            </a:r>
          </a:p>
        </p:txBody>
      </p:sp>
      <p:sp>
        <p:nvSpPr>
          <p:cNvPr id="13" name="Rectangle 12">
            <a:extLst>
              <a:ext uri="{FF2B5EF4-FFF2-40B4-BE49-F238E27FC236}">
                <a16:creationId xmlns:a16="http://schemas.microsoft.com/office/drawing/2014/main" id="{1E496E0B-D426-DA9A-1C40-E5216B9B7551}"/>
              </a:ext>
            </a:extLst>
          </p:cNvPr>
          <p:cNvSpPr/>
          <p:nvPr userDrawn="1"/>
        </p:nvSpPr>
        <p:spPr bwMode="auto">
          <a:xfrm>
            <a:off x="0" y="6611778"/>
            <a:ext cx="12192000" cy="24622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MX"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783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73A9-8D5B-3DD1-A9A8-A9623DF09E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2B85B4-1CCD-0B09-DE17-78AE0F0515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CD6B6-F755-7BF7-AF3B-7C177C88C6EA}"/>
              </a:ext>
            </a:extLst>
          </p:cNvPr>
          <p:cNvSpPr>
            <a:spLocks noGrp="1"/>
          </p:cNvSpPr>
          <p:nvPr>
            <p:ph type="dt" sz="half" idx="10"/>
          </p:nvPr>
        </p:nvSpPr>
        <p:spPr/>
        <p:txBody>
          <a:bodyPr/>
          <a:lstStyle/>
          <a:p>
            <a:fld id="{C6654EC3-4F32-4D4B-AF64-CEA5EFF959FD}" type="datetimeFigureOut">
              <a:rPr lang="en-US" smtClean="0"/>
              <a:t>11/13/2024</a:t>
            </a:fld>
            <a:endParaRPr lang="en-US"/>
          </a:p>
        </p:txBody>
      </p:sp>
      <p:sp>
        <p:nvSpPr>
          <p:cNvPr id="5" name="Footer Placeholder 4">
            <a:extLst>
              <a:ext uri="{FF2B5EF4-FFF2-40B4-BE49-F238E27FC236}">
                <a16:creationId xmlns:a16="http://schemas.microsoft.com/office/drawing/2014/main" id="{26B0C033-C803-FDBE-CBD5-37B0C8AA7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D5634-D8E2-46AC-2C8A-BA8321DC0096}"/>
              </a:ext>
            </a:extLst>
          </p:cNvPr>
          <p:cNvSpPr>
            <a:spLocks noGrp="1"/>
          </p:cNvSpPr>
          <p:nvPr>
            <p:ph type="sldNum" sz="quarter" idx="12"/>
          </p:nvPr>
        </p:nvSpPr>
        <p:spPr/>
        <p:txBody>
          <a:bodyPr/>
          <a:lstStyle/>
          <a:p>
            <a:fld id="{328A8F67-D4A7-4C0A-987B-A5F60D62AB5F}" type="slidenum">
              <a:rPr lang="en-US" smtClean="0"/>
              <a:t>‹#›</a:t>
            </a:fld>
            <a:endParaRPr lang="en-US"/>
          </a:p>
        </p:txBody>
      </p:sp>
    </p:spTree>
    <p:extLst>
      <p:ext uri="{BB962C8B-B14F-4D97-AF65-F5344CB8AC3E}">
        <p14:creationId xmlns:p14="http://schemas.microsoft.com/office/powerpoint/2010/main" val="57391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AFB33-297C-8BED-B559-F0123DFE7B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4BBB2B-2027-08D9-E41D-7F8CA00E6F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430FEE-48DB-8482-24E9-6F73446AFCE1}"/>
              </a:ext>
            </a:extLst>
          </p:cNvPr>
          <p:cNvSpPr>
            <a:spLocks noGrp="1"/>
          </p:cNvSpPr>
          <p:nvPr>
            <p:ph type="dt" sz="half" idx="10"/>
          </p:nvPr>
        </p:nvSpPr>
        <p:spPr/>
        <p:txBody>
          <a:bodyPr/>
          <a:lstStyle/>
          <a:p>
            <a:fld id="{C6654EC3-4F32-4D4B-AF64-CEA5EFF959FD}" type="datetimeFigureOut">
              <a:rPr lang="en-US" smtClean="0"/>
              <a:t>11/13/2024</a:t>
            </a:fld>
            <a:endParaRPr lang="en-US"/>
          </a:p>
        </p:txBody>
      </p:sp>
      <p:sp>
        <p:nvSpPr>
          <p:cNvPr id="5" name="Footer Placeholder 4">
            <a:extLst>
              <a:ext uri="{FF2B5EF4-FFF2-40B4-BE49-F238E27FC236}">
                <a16:creationId xmlns:a16="http://schemas.microsoft.com/office/drawing/2014/main" id="{6808091B-D129-F29E-8407-AF217AEF1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5CB2A-04B4-2BAA-1B61-6FF32A114868}"/>
              </a:ext>
            </a:extLst>
          </p:cNvPr>
          <p:cNvSpPr>
            <a:spLocks noGrp="1"/>
          </p:cNvSpPr>
          <p:nvPr>
            <p:ph type="sldNum" sz="quarter" idx="12"/>
          </p:nvPr>
        </p:nvSpPr>
        <p:spPr/>
        <p:txBody>
          <a:bodyPr/>
          <a:lstStyle/>
          <a:p>
            <a:fld id="{328A8F67-D4A7-4C0A-987B-A5F60D62AB5F}" type="slidenum">
              <a:rPr lang="en-US" smtClean="0"/>
              <a:t>‹#›</a:t>
            </a:fld>
            <a:endParaRPr lang="en-US"/>
          </a:p>
        </p:txBody>
      </p:sp>
    </p:spTree>
    <p:extLst>
      <p:ext uri="{BB962C8B-B14F-4D97-AF65-F5344CB8AC3E}">
        <p14:creationId xmlns:p14="http://schemas.microsoft.com/office/powerpoint/2010/main" val="808048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4151E-CA02-7DD3-67CF-67715E7C59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AE84E8-F855-30B7-76BC-8FD7A3B6FB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1F07E0-F8F2-1D15-89D9-AEABD2115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12D1A5-A701-6EC3-1B82-95AD68514FCA}"/>
              </a:ext>
            </a:extLst>
          </p:cNvPr>
          <p:cNvSpPr>
            <a:spLocks noGrp="1"/>
          </p:cNvSpPr>
          <p:nvPr>
            <p:ph type="dt" sz="half" idx="10"/>
          </p:nvPr>
        </p:nvSpPr>
        <p:spPr/>
        <p:txBody>
          <a:bodyPr/>
          <a:lstStyle/>
          <a:p>
            <a:fld id="{C6654EC3-4F32-4D4B-AF64-CEA5EFF959FD}" type="datetimeFigureOut">
              <a:rPr lang="en-US" smtClean="0"/>
              <a:t>11/13/2024</a:t>
            </a:fld>
            <a:endParaRPr lang="en-US"/>
          </a:p>
        </p:txBody>
      </p:sp>
      <p:sp>
        <p:nvSpPr>
          <p:cNvPr id="6" name="Footer Placeholder 5">
            <a:extLst>
              <a:ext uri="{FF2B5EF4-FFF2-40B4-BE49-F238E27FC236}">
                <a16:creationId xmlns:a16="http://schemas.microsoft.com/office/drawing/2014/main" id="{FDD8D5B6-188A-8CF4-EC2D-C84640C27E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4E9655-034C-FD7B-097F-62ED5A250FB4}"/>
              </a:ext>
            </a:extLst>
          </p:cNvPr>
          <p:cNvSpPr>
            <a:spLocks noGrp="1"/>
          </p:cNvSpPr>
          <p:nvPr>
            <p:ph type="sldNum" sz="quarter" idx="12"/>
          </p:nvPr>
        </p:nvSpPr>
        <p:spPr/>
        <p:txBody>
          <a:bodyPr/>
          <a:lstStyle/>
          <a:p>
            <a:fld id="{328A8F67-D4A7-4C0A-987B-A5F60D62AB5F}" type="slidenum">
              <a:rPr lang="en-US" smtClean="0"/>
              <a:t>‹#›</a:t>
            </a:fld>
            <a:endParaRPr lang="en-US"/>
          </a:p>
        </p:txBody>
      </p:sp>
    </p:spTree>
    <p:extLst>
      <p:ext uri="{BB962C8B-B14F-4D97-AF65-F5344CB8AC3E}">
        <p14:creationId xmlns:p14="http://schemas.microsoft.com/office/powerpoint/2010/main" val="51185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484B-31A2-E116-D0E7-91E950B58B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43BF6-5896-9CE3-27EB-1F9E9E16D3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042F1C-9A5A-6CCA-E51A-312E4F8DFA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1E38FF-DE7D-A1AE-FECD-A1C7F02B6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683451-011A-3FBD-8AEB-272E984235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0C4DE7-86B9-B77D-B757-40D3E4D22B63}"/>
              </a:ext>
            </a:extLst>
          </p:cNvPr>
          <p:cNvSpPr>
            <a:spLocks noGrp="1"/>
          </p:cNvSpPr>
          <p:nvPr>
            <p:ph type="dt" sz="half" idx="10"/>
          </p:nvPr>
        </p:nvSpPr>
        <p:spPr/>
        <p:txBody>
          <a:bodyPr/>
          <a:lstStyle/>
          <a:p>
            <a:fld id="{C6654EC3-4F32-4D4B-AF64-CEA5EFF959FD}" type="datetimeFigureOut">
              <a:rPr lang="en-US" smtClean="0"/>
              <a:t>11/13/2024</a:t>
            </a:fld>
            <a:endParaRPr lang="en-US"/>
          </a:p>
        </p:txBody>
      </p:sp>
      <p:sp>
        <p:nvSpPr>
          <p:cNvPr id="8" name="Footer Placeholder 7">
            <a:extLst>
              <a:ext uri="{FF2B5EF4-FFF2-40B4-BE49-F238E27FC236}">
                <a16:creationId xmlns:a16="http://schemas.microsoft.com/office/drawing/2014/main" id="{863B4A27-D615-07F8-848C-DAB4F7312D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5FF492-38B1-439B-4D6A-A7EBCE31A0A5}"/>
              </a:ext>
            </a:extLst>
          </p:cNvPr>
          <p:cNvSpPr>
            <a:spLocks noGrp="1"/>
          </p:cNvSpPr>
          <p:nvPr>
            <p:ph type="sldNum" sz="quarter" idx="12"/>
          </p:nvPr>
        </p:nvSpPr>
        <p:spPr/>
        <p:txBody>
          <a:bodyPr/>
          <a:lstStyle/>
          <a:p>
            <a:fld id="{328A8F67-D4A7-4C0A-987B-A5F60D62AB5F}" type="slidenum">
              <a:rPr lang="en-US" smtClean="0"/>
              <a:t>‹#›</a:t>
            </a:fld>
            <a:endParaRPr lang="en-US"/>
          </a:p>
        </p:txBody>
      </p:sp>
    </p:spTree>
    <p:extLst>
      <p:ext uri="{BB962C8B-B14F-4D97-AF65-F5344CB8AC3E}">
        <p14:creationId xmlns:p14="http://schemas.microsoft.com/office/powerpoint/2010/main" val="77059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D5CD-A41C-09EC-1B7D-6A73169589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540E70-9EEE-3AE4-CADD-CD24CEB6F623}"/>
              </a:ext>
            </a:extLst>
          </p:cNvPr>
          <p:cNvSpPr>
            <a:spLocks noGrp="1"/>
          </p:cNvSpPr>
          <p:nvPr>
            <p:ph type="dt" sz="half" idx="10"/>
          </p:nvPr>
        </p:nvSpPr>
        <p:spPr/>
        <p:txBody>
          <a:bodyPr/>
          <a:lstStyle/>
          <a:p>
            <a:fld id="{C6654EC3-4F32-4D4B-AF64-CEA5EFF959FD}" type="datetimeFigureOut">
              <a:rPr lang="en-US" smtClean="0"/>
              <a:t>11/13/2024</a:t>
            </a:fld>
            <a:endParaRPr lang="en-US"/>
          </a:p>
        </p:txBody>
      </p:sp>
      <p:sp>
        <p:nvSpPr>
          <p:cNvPr id="4" name="Footer Placeholder 3">
            <a:extLst>
              <a:ext uri="{FF2B5EF4-FFF2-40B4-BE49-F238E27FC236}">
                <a16:creationId xmlns:a16="http://schemas.microsoft.com/office/drawing/2014/main" id="{B9FB4611-ACF7-8C1D-85CF-58D6FE1D04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33B169-41E0-F8FA-9BDF-751C3A182DB9}"/>
              </a:ext>
            </a:extLst>
          </p:cNvPr>
          <p:cNvSpPr>
            <a:spLocks noGrp="1"/>
          </p:cNvSpPr>
          <p:nvPr>
            <p:ph type="sldNum" sz="quarter" idx="12"/>
          </p:nvPr>
        </p:nvSpPr>
        <p:spPr/>
        <p:txBody>
          <a:bodyPr/>
          <a:lstStyle/>
          <a:p>
            <a:fld id="{328A8F67-D4A7-4C0A-987B-A5F60D62AB5F}" type="slidenum">
              <a:rPr lang="en-US" smtClean="0"/>
              <a:t>‹#›</a:t>
            </a:fld>
            <a:endParaRPr lang="en-US"/>
          </a:p>
        </p:txBody>
      </p:sp>
    </p:spTree>
    <p:extLst>
      <p:ext uri="{BB962C8B-B14F-4D97-AF65-F5344CB8AC3E}">
        <p14:creationId xmlns:p14="http://schemas.microsoft.com/office/powerpoint/2010/main" val="400264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B1FF6A-EB9D-15C8-63D0-5F083EFB2B94}"/>
              </a:ext>
            </a:extLst>
          </p:cNvPr>
          <p:cNvSpPr>
            <a:spLocks noGrp="1"/>
          </p:cNvSpPr>
          <p:nvPr>
            <p:ph type="dt" sz="half" idx="10"/>
          </p:nvPr>
        </p:nvSpPr>
        <p:spPr/>
        <p:txBody>
          <a:bodyPr/>
          <a:lstStyle/>
          <a:p>
            <a:fld id="{C6654EC3-4F32-4D4B-AF64-CEA5EFF959FD}" type="datetimeFigureOut">
              <a:rPr lang="en-US" smtClean="0"/>
              <a:t>11/13/2024</a:t>
            </a:fld>
            <a:endParaRPr lang="en-US"/>
          </a:p>
        </p:txBody>
      </p:sp>
      <p:sp>
        <p:nvSpPr>
          <p:cNvPr id="3" name="Footer Placeholder 2">
            <a:extLst>
              <a:ext uri="{FF2B5EF4-FFF2-40B4-BE49-F238E27FC236}">
                <a16:creationId xmlns:a16="http://schemas.microsoft.com/office/drawing/2014/main" id="{44A30930-C3DE-019C-F7CD-7EFC4767EC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421CCA-B828-76B1-6382-4B4F16386867}"/>
              </a:ext>
            </a:extLst>
          </p:cNvPr>
          <p:cNvSpPr>
            <a:spLocks noGrp="1"/>
          </p:cNvSpPr>
          <p:nvPr>
            <p:ph type="sldNum" sz="quarter" idx="12"/>
          </p:nvPr>
        </p:nvSpPr>
        <p:spPr/>
        <p:txBody>
          <a:bodyPr/>
          <a:lstStyle/>
          <a:p>
            <a:fld id="{328A8F67-D4A7-4C0A-987B-A5F60D62AB5F}" type="slidenum">
              <a:rPr lang="en-US" smtClean="0"/>
              <a:t>‹#›</a:t>
            </a:fld>
            <a:endParaRPr lang="en-US"/>
          </a:p>
        </p:txBody>
      </p:sp>
    </p:spTree>
    <p:extLst>
      <p:ext uri="{BB962C8B-B14F-4D97-AF65-F5344CB8AC3E}">
        <p14:creationId xmlns:p14="http://schemas.microsoft.com/office/powerpoint/2010/main" val="1624122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12D6-5F35-E4A0-EF99-C3A310539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7D3037-AFCB-9404-E49F-212226D6DE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DB22F5-148D-8F45-2E33-8448B8C08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E2BAC-CF7A-C603-C771-FAB4C53ABE32}"/>
              </a:ext>
            </a:extLst>
          </p:cNvPr>
          <p:cNvSpPr>
            <a:spLocks noGrp="1"/>
          </p:cNvSpPr>
          <p:nvPr>
            <p:ph type="dt" sz="half" idx="10"/>
          </p:nvPr>
        </p:nvSpPr>
        <p:spPr/>
        <p:txBody>
          <a:bodyPr/>
          <a:lstStyle/>
          <a:p>
            <a:fld id="{C6654EC3-4F32-4D4B-AF64-CEA5EFF959FD}" type="datetimeFigureOut">
              <a:rPr lang="en-US" smtClean="0"/>
              <a:t>11/13/2024</a:t>
            </a:fld>
            <a:endParaRPr lang="en-US"/>
          </a:p>
        </p:txBody>
      </p:sp>
      <p:sp>
        <p:nvSpPr>
          <p:cNvPr id="6" name="Footer Placeholder 5">
            <a:extLst>
              <a:ext uri="{FF2B5EF4-FFF2-40B4-BE49-F238E27FC236}">
                <a16:creationId xmlns:a16="http://schemas.microsoft.com/office/drawing/2014/main" id="{E59E6408-D3D3-219B-6A0A-B0A303F3F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68436-4B8E-1809-29B2-278BBD3756FC}"/>
              </a:ext>
            </a:extLst>
          </p:cNvPr>
          <p:cNvSpPr>
            <a:spLocks noGrp="1"/>
          </p:cNvSpPr>
          <p:nvPr>
            <p:ph type="sldNum" sz="quarter" idx="12"/>
          </p:nvPr>
        </p:nvSpPr>
        <p:spPr/>
        <p:txBody>
          <a:bodyPr/>
          <a:lstStyle/>
          <a:p>
            <a:fld id="{328A8F67-D4A7-4C0A-987B-A5F60D62AB5F}" type="slidenum">
              <a:rPr lang="en-US" smtClean="0"/>
              <a:t>‹#›</a:t>
            </a:fld>
            <a:endParaRPr lang="en-US"/>
          </a:p>
        </p:txBody>
      </p:sp>
    </p:spTree>
    <p:extLst>
      <p:ext uri="{BB962C8B-B14F-4D97-AF65-F5344CB8AC3E}">
        <p14:creationId xmlns:p14="http://schemas.microsoft.com/office/powerpoint/2010/main" val="218917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1DCF-242C-5999-1B1A-B889D9AD4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28B6B1-6EBD-8C2A-4EB2-0DBAB0FC9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646B1C-EDA8-4E5D-4277-F20288DF0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A57FC-C43E-D5D4-1EE6-4D2F94DA7C4B}"/>
              </a:ext>
            </a:extLst>
          </p:cNvPr>
          <p:cNvSpPr>
            <a:spLocks noGrp="1"/>
          </p:cNvSpPr>
          <p:nvPr>
            <p:ph type="dt" sz="half" idx="10"/>
          </p:nvPr>
        </p:nvSpPr>
        <p:spPr/>
        <p:txBody>
          <a:bodyPr/>
          <a:lstStyle/>
          <a:p>
            <a:fld id="{C6654EC3-4F32-4D4B-AF64-CEA5EFF959FD}" type="datetimeFigureOut">
              <a:rPr lang="en-US" smtClean="0"/>
              <a:t>11/13/2024</a:t>
            </a:fld>
            <a:endParaRPr lang="en-US"/>
          </a:p>
        </p:txBody>
      </p:sp>
      <p:sp>
        <p:nvSpPr>
          <p:cNvPr id="6" name="Footer Placeholder 5">
            <a:extLst>
              <a:ext uri="{FF2B5EF4-FFF2-40B4-BE49-F238E27FC236}">
                <a16:creationId xmlns:a16="http://schemas.microsoft.com/office/drawing/2014/main" id="{2690C35D-27B7-B0B3-607E-034565E1F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4F2F43-6E82-D213-050D-1BD42E80F9ED}"/>
              </a:ext>
            </a:extLst>
          </p:cNvPr>
          <p:cNvSpPr>
            <a:spLocks noGrp="1"/>
          </p:cNvSpPr>
          <p:nvPr>
            <p:ph type="sldNum" sz="quarter" idx="12"/>
          </p:nvPr>
        </p:nvSpPr>
        <p:spPr/>
        <p:txBody>
          <a:bodyPr/>
          <a:lstStyle/>
          <a:p>
            <a:fld id="{328A8F67-D4A7-4C0A-987B-A5F60D62AB5F}" type="slidenum">
              <a:rPr lang="en-US" smtClean="0"/>
              <a:t>‹#›</a:t>
            </a:fld>
            <a:endParaRPr lang="en-US"/>
          </a:p>
        </p:txBody>
      </p:sp>
    </p:spTree>
    <p:extLst>
      <p:ext uri="{BB962C8B-B14F-4D97-AF65-F5344CB8AC3E}">
        <p14:creationId xmlns:p14="http://schemas.microsoft.com/office/powerpoint/2010/main" val="3137709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4B2787-5183-758D-D721-0E7320668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2D2764-D16D-0B50-06E8-D8017A37E8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E6772D-B23C-98E1-CF8C-D1F1997FAD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654EC3-4F32-4D4B-AF64-CEA5EFF959FD}" type="datetimeFigureOut">
              <a:rPr lang="en-US" smtClean="0"/>
              <a:t>11/13/2024</a:t>
            </a:fld>
            <a:endParaRPr lang="en-US"/>
          </a:p>
        </p:txBody>
      </p:sp>
      <p:sp>
        <p:nvSpPr>
          <p:cNvPr id="5" name="Footer Placeholder 4">
            <a:extLst>
              <a:ext uri="{FF2B5EF4-FFF2-40B4-BE49-F238E27FC236}">
                <a16:creationId xmlns:a16="http://schemas.microsoft.com/office/drawing/2014/main" id="{5D41A290-C754-F398-2E1F-B363B4BC6D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026623C-D7AB-0D71-5674-4B9A7C21C4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8A8F67-D4A7-4C0A-987B-A5F60D62AB5F}" type="slidenum">
              <a:rPr lang="en-US" smtClean="0"/>
              <a:t>‹#›</a:t>
            </a:fld>
            <a:endParaRPr lang="en-US"/>
          </a:p>
        </p:txBody>
      </p:sp>
    </p:spTree>
    <p:extLst>
      <p:ext uri="{BB962C8B-B14F-4D97-AF65-F5344CB8AC3E}">
        <p14:creationId xmlns:p14="http://schemas.microsoft.com/office/powerpoint/2010/main" val="3443275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entra/id-protection/howto-identity-protection-investigate-risk#investigate-risk-with-microsoft-365-defender" TargetMode="External"/><Relationship Id="rId2" Type="http://schemas.openxmlformats.org/officeDocument/2006/relationships/image" Target="../media/image18.png"/><Relationship Id="rId1" Type="http://schemas.openxmlformats.org/officeDocument/2006/relationships/slideLayout" Target="../slideLayouts/slideLayout15.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credentials/certifications/identity-and-access-administrator/?source=recommendations&amp;practice-assessment-type=certification" TargetMode="External"/><Relationship Id="rId2" Type="http://schemas.openxmlformats.org/officeDocument/2006/relationships/hyperlink" Target="https://learn.microsoft.com/en-us/training/modules/manage-azure-active-directory-identity-protection/" TargetMode="External"/><Relationship Id="rId1" Type="http://schemas.openxmlformats.org/officeDocument/2006/relationships/slideLayout" Target="../slideLayouts/slideLayout13.xml"/><Relationship Id="rId6" Type="http://schemas.openxmlformats.org/officeDocument/2006/relationships/hyperlink" Target="https://forms.office.com/r/NSBAqZbSAc" TargetMode="External"/><Relationship Id="rId5" Type="http://schemas.openxmlformats.org/officeDocument/2006/relationships/hyperlink" Target="https://learn.microsoft.com/en-us/entra/id-protection/howto-export-risk-data-" TargetMode="External"/><Relationship Id="rId4" Type="http://schemas.openxmlformats.org/officeDocument/2006/relationships/hyperlink" Target="https://learn.microsoft.com/en-us/graph/tutorial-riskdetection-api?tabs=htt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E4FE39-0E2E-4A07-BEF0-81C43605E48D}"/>
              </a:ext>
            </a:extLst>
          </p:cNvPr>
          <p:cNvSpPr>
            <a:spLocks noGrp="1"/>
          </p:cNvSpPr>
          <p:nvPr>
            <p:ph type="title"/>
          </p:nvPr>
        </p:nvSpPr>
        <p:spPr/>
        <p:txBody>
          <a:bodyPr wrap="square" anchor="b">
            <a:normAutofit fontScale="90000"/>
          </a:bodyPr>
          <a:lstStyle/>
          <a:p>
            <a:r>
              <a:rPr lang="en-US" sz="4400" err="1"/>
              <a:t>Entra</a:t>
            </a:r>
            <a:r>
              <a:rPr lang="en-US" sz="4400"/>
              <a:t> ID Protection</a:t>
            </a:r>
            <a:br>
              <a:rPr lang="en-US" sz="4400"/>
            </a:br>
            <a:br>
              <a:rPr lang="en-US" sz="4400"/>
            </a:br>
            <a:r>
              <a:rPr lang="en-US" sz="3200"/>
              <a:t>Proof of Concept (PoC) in a Box</a:t>
            </a:r>
            <a:endParaRPr lang="en-US" sz="4400"/>
          </a:p>
        </p:txBody>
      </p:sp>
      <p:sp>
        <p:nvSpPr>
          <p:cNvPr id="5" name="Text Placeholder 4">
            <a:extLst>
              <a:ext uri="{FF2B5EF4-FFF2-40B4-BE49-F238E27FC236}">
                <a16:creationId xmlns:a16="http://schemas.microsoft.com/office/drawing/2014/main" id="{9AB5C8F3-DEED-425D-B687-CBD7C48B01C6}"/>
              </a:ext>
            </a:extLst>
          </p:cNvPr>
          <p:cNvSpPr>
            <a:spLocks noGrp="1"/>
          </p:cNvSpPr>
          <p:nvPr>
            <p:ph type="body" sz="quarter" idx="12"/>
          </p:nvPr>
        </p:nvSpPr>
        <p:spPr/>
        <p:txBody>
          <a:bodyPr wrap="square">
            <a:normAutofit/>
          </a:bodyPr>
          <a:lstStyle/>
          <a:p>
            <a:pPr>
              <a:spcAft>
                <a:spcPts val="600"/>
              </a:spcAft>
            </a:pPr>
            <a:r>
              <a:rPr lang="en-US" sz="1800"/>
              <a:t>Through partner execution</a:t>
            </a:r>
          </a:p>
        </p:txBody>
      </p:sp>
    </p:spTree>
    <p:extLst>
      <p:ext uri="{BB962C8B-B14F-4D97-AF65-F5344CB8AC3E}">
        <p14:creationId xmlns:p14="http://schemas.microsoft.com/office/powerpoint/2010/main" val="351982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42B042-224D-45FF-A038-10E80B1EB4E9}"/>
              </a:ext>
            </a:extLst>
          </p:cNvPr>
          <p:cNvSpPr>
            <a:spLocks noGrp="1"/>
          </p:cNvSpPr>
          <p:nvPr>
            <p:ph type="title"/>
          </p:nvPr>
        </p:nvSpPr>
        <p:spPr/>
        <p:txBody>
          <a:bodyPr>
            <a:normAutofit fontScale="90000"/>
          </a:bodyPr>
          <a:lstStyle/>
          <a:p>
            <a:r>
              <a:rPr lang="en-US"/>
              <a:t>Top Scenarios For Identity Protection</a:t>
            </a:r>
          </a:p>
        </p:txBody>
      </p:sp>
      <p:sp>
        <p:nvSpPr>
          <p:cNvPr id="9" name="Rectangle 8" descr="Statistics with solid fill">
            <a:extLst>
              <a:ext uri="{FF2B5EF4-FFF2-40B4-BE49-F238E27FC236}">
                <a16:creationId xmlns:a16="http://schemas.microsoft.com/office/drawing/2014/main" id="{E83115F2-3701-DBDD-E0E7-D2913D98D269}"/>
              </a:ext>
            </a:extLst>
          </p:cNvPr>
          <p:cNvSpPr/>
          <p:nvPr/>
        </p:nvSpPr>
        <p:spPr>
          <a:xfrm>
            <a:off x="1465820" y="1854894"/>
            <a:ext cx="1020472" cy="1020472"/>
          </a:xfrm>
          <a:prstGeom prst="rect">
            <a:avLst/>
          </a:prstGeom>
          <a:blipFill>
            <a:blip r:embed="rId3">
              <a:extLs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descr="Clipboard with solid fill">
            <a:extLst>
              <a:ext uri="{FF2B5EF4-FFF2-40B4-BE49-F238E27FC236}">
                <a16:creationId xmlns:a16="http://schemas.microsoft.com/office/drawing/2014/main" id="{966A6087-76B8-016C-2406-6FC40DC71CF0}"/>
              </a:ext>
            </a:extLst>
          </p:cNvPr>
          <p:cNvSpPr/>
          <p:nvPr/>
        </p:nvSpPr>
        <p:spPr>
          <a:xfrm>
            <a:off x="5169554" y="1935687"/>
            <a:ext cx="926446" cy="926446"/>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descr="Completed with solid fill">
            <a:extLst>
              <a:ext uri="{FF2B5EF4-FFF2-40B4-BE49-F238E27FC236}">
                <a16:creationId xmlns:a16="http://schemas.microsoft.com/office/drawing/2014/main" id="{E61FFF5D-C025-8A72-E379-A99E9C708563}"/>
              </a:ext>
            </a:extLst>
          </p:cNvPr>
          <p:cNvSpPr/>
          <p:nvPr/>
        </p:nvSpPr>
        <p:spPr>
          <a:xfrm>
            <a:off x="8329963" y="1841661"/>
            <a:ext cx="1020472" cy="102047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01157E03-8BF4-384E-7A06-4BEDDACC2B64}"/>
              </a:ext>
            </a:extLst>
          </p:cNvPr>
          <p:cNvSpPr/>
          <p:nvPr/>
        </p:nvSpPr>
        <p:spPr>
          <a:xfrm>
            <a:off x="588263" y="2955406"/>
            <a:ext cx="3089072" cy="481261"/>
          </a:xfrm>
          <a:custGeom>
            <a:avLst/>
            <a:gdLst>
              <a:gd name="connsiteX0" fmla="*/ 0 w 3208411"/>
              <a:gd name="connsiteY0" fmla="*/ 0 h 481261"/>
              <a:gd name="connsiteX1" fmla="*/ 3208411 w 3208411"/>
              <a:gd name="connsiteY1" fmla="*/ 0 h 481261"/>
              <a:gd name="connsiteX2" fmla="*/ 3208411 w 3208411"/>
              <a:gd name="connsiteY2" fmla="*/ 481261 h 481261"/>
              <a:gd name="connsiteX3" fmla="*/ 0 w 3208411"/>
              <a:gd name="connsiteY3" fmla="*/ 481261 h 481261"/>
              <a:gd name="connsiteX4" fmla="*/ 0 w 3208411"/>
              <a:gd name="connsiteY4" fmla="*/ 0 h 481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8411" h="481261">
                <a:moveTo>
                  <a:pt x="0" y="0"/>
                </a:moveTo>
                <a:lnTo>
                  <a:pt x="3208411" y="0"/>
                </a:lnTo>
                <a:lnTo>
                  <a:pt x="3208411" y="481261"/>
                </a:lnTo>
                <a:lnTo>
                  <a:pt x="0" y="4812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44550" rtl="0" eaLnBrk="1" fontAlgn="auto" latinLnBrk="0" hangingPunct="1">
              <a:lnSpc>
                <a:spcPct val="100000"/>
              </a:lnSpc>
              <a:spcBef>
                <a:spcPct val="0"/>
              </a:spcBef>
              <a:spcAft>
                <a:spcPct val="35000"/>
              </a:spcAft>
              <a:buClrTx/>
              <a:buSzTx/>
              <a:buFontTx/>
              <a:buNone/>
              <a:tabLst/>
              <a:defRPr b="1"/>
            </a:pPr>
            <a:r>
              <a:rPr kumimoji="0" lang="en-US" sz="1900" b="1" i="0" u="none" strike="noStrike" kern="1200" cap="none" spc="0" normalizeH="0" baseline="0" noProof="0">
                <a:ln>
                  <a:noFill/>
                </a:ln>
                <a:solidFill>
                  <a:srgbClr val="666666"/>
                </a:solidFill>
                <a:effectLst/>
                <a:uLnTx/>
                <a:uFillTx/>
                <a:latin typeface="Segoe UI Semibold"/>
                <a:ea typeface="+mn-ea"/>
                <a:cs typeface="Segoe UI" panose="020B0502040204020203" pitchFamily="34" charset="0"/>
              </a:rPr>
              <a:t>Monitor and analyze risk events</a:t>
            </a:r>
          </a:p>
        </p:txBody>
      </p:sp>
      <p:sp>
        <p:nvSpPr>
          <p:cNvPr id="13" name="Freeform: Shape 12">
            <a:extLst>
              <a:ext uri="{FF2B5EF4-FFF2-40B4-BE49-F238E27FC236}">
                <a16:creationId xmlns:a16="http://schemas.microsoft.com/office/drawing/2014/main" id="{176DBA52-2BA5-BCFA-393A-597A1368FB4D}"/>
              </a:ext>
            </a:extLst>
          </p:cNvPr>
          <p:cNvSpPr/>
          <p:nvPr/>
        </p:nvSpPr>
        <p:spPr>
          <a:xfrm>
            <a:off x="3868110" y="2949951"/>
            <a:ext cx="3089072" cy="481261"/>
          </a:xfrm>
          <a:custGeom>
            <a:avLst/>
            <a:gdLst>
              <a:gd name="connsiteX0" fmla="*/ 0 w 3208411"/>
              <a:gd name="connsiteY0" fmla="*/ 0 h 481261"/>
              <a:gd name="connsiteX1" fmla="*/ 3208411 w 3208411"/>
              <a:gd name="connsiteY1" fmla="*/ 0 h 481261"/>
              <a:gd name="connsiteX2" fmla="*/ 3208411 w 3208411"/>
              <a:gd name="connsiteY2" fmla="*/ 481261 h 481261"/>
              <a:gd name="connsiteX3" fmla="*/ 0 w 3208411"/>
              <a:gd name="connsiteY3" fmla="*/ 481261 h 481261"/>
              <a:gd name="connsiteX4" fmla="*/ 0 w 3208411"/>
              <a:gd name="connsiteY4" fmla="*/ 0 h 481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8411" h="481261">
                <a:moveTo>
                  <a:pt x="0" y="0"/>
                </a:moveTo>
                <a:lnTo>
                  <a:pt x="3208411" y="0"/>
                </a:lnTo>
                <a:lnTo>
                  <a:pt x="3208411" y="481261"/>
                </a:lnTo>
                <a:lnTo>
                  <a:pt x="0" y="4812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44550" rtl="0" eaLnBrk="1" fontAlgn="auto" latinLnBrk="0" hangingPunct="1">
              <a:lnSpc>
                <a:spcPct val="100000"/>
              </a:lnSpc>
              <a:spcBef>
                <a:spcPct val="0"/>
              </a:spcBef>
              <a:spcAft>
                <a:spcPct val="35000"/>
              </a:spcAft>
              <a:buClrTx/>
              <a:buSzTx/>
              <a:buFontTx/>
              <a:buNone/>
              <a:tabLst/>
              <a:defRPr b="1"/>
            </a:pPr>
            <a:r>
              <a:rPr kumimoji="0" lang="en-US" sz="1900" b="1" i="0" u="none" strike="noStrike" kern="1200" cap="none" spc="0" normalizeH="0" baseline="0" noProof="0">
                <a:ln>
                  <a:noFill/>
                </a:ln>
                <a:solidFill>
                  <a:srgbClr val="666666"/>
                </a:solidFill>
                <a:effectLst/>
                <a:uLnTx/>
                <a:uFillTx/>
                <a:latin typeface="Segoe UI Semibold"/>
                <a:ea typeface="+mn-ea"/>
                <a:cs typeface="Segoe UI" panose="020B0502040204020203" pitchFamily="34" charset="0"/>
              </a:rPr>
              <a:t>Investigate risk</a:t>
            </a:r>
          </a:p>
        </p:txBody>
      </p:sp>
      <p:sp>
        <p:nvSpPr>
          <p:cNvPr id="14" name="Freeform: Shape 13">
            <a:extLst>
              <a:ext uri="{FF2B5EF4-FFF2-40B4-BE49-F238E27FC236}">
                <a16:creationId xmlns:a16="http://schemas.microsoft.com/office/drawing/2014/main" id="{F900ED9A-9FC8-356E-301F-814F95CD58AC}"/>
              </a:ext>
            </a:extLst>
          </p:cNvPr>
          <p:cNvSpPr/>
          <p:nvPr/>
        </p:nvSpPr>
        <p:spPr>
          <a:xfrm>
            <a:off x="7147957" y="2957805"/>
            <a:ext cx="3089073" cy="481261"/>
          </a:xfrm>
          <a:custGeom>
            <a:avLst/>
            <a:gdLst>
              <a:gd name="connsiteX0" fmla="*/ 0 w 3208411"/>
              <a:gd name="connsiteY0" fmla="*/ 0 h 481261"/>
              <a:gd name="connsiteX1" fmla="*/ 3208411 w 3208411"/>
              <a:gd name="connsiteY1" fmla="*/ 0 h 481261"/>
              <a:gd name="connsiteX2" fmla="*/ 3208411 w 3208411"/>
              <a:gd name="connsiteY2" fmla="*/ 481261 h 481261"/>
              <a:gd name="connsiteX3" fmla="*/ 0 w 3208411"/>
              <a:gd name="connsiteY3" fmla="*/ 481261 h 481261"/>
              <a:gd name="connsiteX4" fmla="*/ 0 w 3208411"/>
              <a:gd name="connsiteY4" fmla="*/ 0 h 481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8411" h="481261">
                <a:moveTo>
                  <a:pt x="0" y="0"/>
                </a:moveTo>
                <a:lnTo>
                  <a:pt x="3208411" y="0"/>
                </a:lnTo>
                <a:lnTo>
                  <a:pt x="3208411" y="481261"/>
                </a:lnTo>
                <a:lnTo>
                  <a:pt x="0" y="4812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44550" rtl="0" eaLnBrk="1" fontAlgn="auto" latinLnBrk="0" hangingPunct="1">
              <a:lnSpc>
                <a:spcPct val="100000"/>
              </a:lnSpc>
              <a:spcBef>
                <a:spcPct val="0"/>
              </a:spcBef>
              <a:spcAft>
                <a:spcPct val="35000"/>
              </a:spcAft>
              <a:buClrTx/>
              <a:buSzTx/>
              <a:buFontTx/>
              <a:buNone/>
              <a:tabLst/>
              <a:defRPr b="1"/>
            </a:pPr>
            <a:r>
              <a:rPr kumimoji="0" lang="en-US" sz="1900" b="1" i="0" u="none" strike="noStrike" kern="1200" cap="none" spc="0" normalizeH="0" baseline="0" noProof="0">
                <a:ln>
                  <a:noFill/>
                </a:ln>
                <a:solidFill>
                  <a:srgbClr val="666666"/>
                </a:solidFill>
                <a:effectLst/>
                <a:uLnTx/>
                <a:uFillTx/>
                <a:latin typeface="Segoe UI Semibold"/>
                <a:ea typeface="+mn-ea"/>
                <a:cs typeface="+mn-cs"/>
              </a:rPr>
              <a:t>Remediate risk</a:t>
            </a:r>
          </a:p>
        </p:txBody>
      </p:sp>
      <p:sp>
        <p:nvSpPr>
          <p:cNvPr id="15" name="Freeform: Shape 14">
            <a:extLst>
              <a:ext uri="{FF2B5EF4-FFF2-40B4-BE49-F238E27FC236}">
                <a16:creationId xmlns:a16="http://schemas.microsoft.com/office/drawing/2014/main" id="{C815F381-C9A4-29F3-9B66-903D9DA92BB6}"/>
              </a:ext>
            </a:extLst>
          </p:cNvPr>
          <p:cNvSpPr/>
          <p:nvPr/>
        </p:nvSpPr>
        <p:spPr>
          <a:xfrm>
            <a:off x="588263" y="3885536"/>
            <a:ext cx="3089072" cy="523964"/>
          </a:xfrm>
          <a:custGeom>
            <a:avLst/>
            <a:gdLst>
              <a:gd name="connsiteX0" fmla="*/ 0 w 3314417"/>
              <a:gd name="connsiteY0" fmla="*/ 0 h 523964"/>
              <a:gd name="connsiteX1" fmla="*/ 3314417 w 3314417"/>
              <a:gd name="connsiteY1" fmla="*/ 0 h 523964"/>
              <a:gd name="connsiteX2" fmla="*/ 3314417 w 3314417"/>
              <a:gd name="connsiteY2" fmla="*/ 523964 h 523964"/>
              <a:gd name="connsiteX3" fmla="*/ 0 w 3314417"/>
              <a:gd name="connsiteY3" fmla="*/ 523964 h 523964"/>
              <a:gd name="connsiteX4" fmla="*/ 0 w 3314417"/>
              <a:gd name="connsiteY4" fmla="*/ 0 h 523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417" h="523964">
                <a:moveTo>
                  <a:pt x="0" y="0"/>
                </a:moveTo>
                <a:lnTo>
                  <a:pt x="3314417" y="0"/>
                </a:lnTo>
                <a:lnTo>
                  <a:pt x="3314417" y="523964"/>
                </a:lnTo>
                <a:lnTo>
                  <a:pt x="0" y="52396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622300" rtl="0" eaLnBrk="1" fontAlgn="auto" latinLnBrk="0" hangingPunct="1">
              <a:lnSpc>
                <a:spcPct val="10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666666"/>
                </a:solidFill>
                <a:effectLst/>
                <a:uLnTx/>
                <a:uFillTx/>
                <a:latin typeface="Segoe UI" panose="020B0502040204020203" pitchFamily="34" charset="0"/>
                <a:ea typeface="+mn-ea"/>
                <a:cs typeface="Segoe UI" panose="020B0502040204020203" pitchFamily="34" charset="0"/>
              </a:rPr>
              <a:t>Monitor the volume of risky users, sign-ins and detections to identify any anomalies and ensure timely actions to prevent compromises. </a:t>
            </a:r>
          </a:p>
        </p:txBody>
      </p:sp>
      <p:sp>
        <p:nvSpPr>
          <p:cNvPr id="16" name="Freeform: Shape 15">
            <a:extLst>
              <a:ext uri="{FF2B5EF4-FFF2-40B4-BE49-F238E27FC236}">
                <a16:creationId xmlns:a16="http://schemas.microsoft.com/office/drawing/2014/main" id="{6178DE4F-7701-B18E-DE4F-4A8D3B8C8536}"/>
              </a:ext>
            </a:extLst>
          </p:cNvPr>
          <p:cNvSpPr/>
          <p:nvPr/>
        </p:nvSpPr>
        <p:spPr>
          <a:xfrm>
            <a:off x="3868110" y="3897454"/>
            <a:ext cx="3121495" cy="523964"/>
          </a:xfrm>
          <a:custGeom>
            <a:avLst/>
            <a:gdLst>
              <a:gd name="connsiteX0" fmla="*/ 0 w 3284130"/>
              <a:gd name="connsiteY0" fmla="*/ 0 h 523964"/>
              <a:gd name="connsiteX1" fmla="*/ 3284130 w 3284130"/>
              <a:gd name="connsiteY1" fmla="*/ 0 h 523964"/>
              <a:gd name="connsiteX2" fmla="*/ 3284130 w 3284130"/>
              <a:gd name="connsiteY2" fmla="*/ 523964 h 523964"/>
              <a:gd name="connsiteX3" fmla="*/ 0 w 3284130"/>
              <a:gd name="connsiteY3" fmla="*/ 523964 h 523964"/>
              <a:gd name="connsiteX4" fmla="*/ 0 w 3284130"/>
              <a:gd name="connsiteY4" fmla="*/ 0 h 523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4130" h="523964">
                <a:moveTo>
                  <a:pt x="0" y="0"/>
                </a:moveTo>
                <a:lnTo>
                  <a:pt x="3284130" y="0"/>
                </a:lnTo>
                <a:lnTo>
                  <a:pt x="3284130" y="523964"/>
                </a:lnTo>
                <a:lnTo>
                  <a:pt x="0" y="52396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622300" rtl="0" eaLnBrk="1" fontAlgn="auto" latinLnBrk="0" hangingPunct="1">
              <a:lnSpc>
                <a:spcPct val="10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666666"/>
                </a:solidFill>
                <a:effectLst/>
                <a:uLnTx/>
                <a:uFillTx/>
                <a:latin typeface="Segoe UI" panose="020B0502040204020203" pitchFamily="34" charset="0"/>
                <a:ea typeface="+mn-ea"/>
                <a:cs typeface="Segoe UI" panose="020B0502040204020203" pitchFamily="34" charset="0"/>
              </a:rPr>
              <a:t>Investigate risks using Identity Protection reports and sign-in logs to catch any compromises.</a:t>
            </a:r>
          </a:p>
        </p:txBody>
      </p:sp>
      <p:sp>
        <p:nvSpPr>
          <p:cNvPr id="17" name="Freeform: Shape 16">
            <a:extLst>
              <a:ext uri="{FF2B5EF4-FFF2-40B4-BE49-F238E27FC236}">
                <a16:creationId xmlns:a16="http://schemas.microsoft.com/office/drawing/2014/main" id="{CD5BB705-EAF6-C886-560D-48D24C61AB95}"/>
              </a:ext>
            </a:extLst>
          </p:cNvPr>
          <p:cNvSpPr/>
          <p:nvPr/>
        </p:nvSpPr>
        <p:spPr>
          <a:xfrm>
            <a:off x="7147958" y="3885536"/>
            <a:ext cx="3089072" cy="495136"/>
          </a:xfrm>
          <a:custGeom>
            <a:avLst/>
            <a:gdLst>
              <a:gd name="connsiteX0" fmla="*/ 0 w 3208411"/>
              <a:gd name="connsiteY0" fmla="*/ 0 h 495136"/>
              <a:gd name="connsiteX1" fmla="*/ 3208411 w 3208411"/>
              <a:gd name="connsiteY1" fmla="*/ 0 h 495136"/>
              <a:gd name="connsiteX2" fmla="*/ 3208411 w 3208411"/>
              <a:gd name="connsiteY2" fmla="*/ 495136 h 495136"/>
              <a:gd name="connsiteX3" fmla="*/ 0 w 3208411"/>
              <a:gd name="connsiteY3" fmla="*/ 495136 h 495136"/>
              <a:gd name="connsiteX4" fmla="*/ 0 w 3208411"/>
              <a:gd name="connsiteY4" fmla="*/ 0 h 495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8411" h="495136">
                <a:moveTo>
                  <a:pt x="0" y="0"/>
                </a:moveTo>
                <a:lnTo>
                  <a:pt x="3208411" y="0"/>
                </a:lnTo>
                <a:lnTo>
                  <a:pt x="3208411" y="495136"/>
                </a:lnTo>
                <a:lnTo>
                  <a:pt x="0" y="49513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622300" rtl="0" eaLnBrk="1" fontAlgn="auto" latinLnBrk="0" hangingPunct="1">
              <a:lnSpc>
                <a:spcPct val="10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666666"/>
                </a:solidFill>
                <a:effectLst/>
                <a:uLnTx/>
                <a:uFillTx/>
                <a:latin typeface="Segoe UI" panose="020B0502040204020203" pitchFamily="34" charset="0"/>
                <a:ea typeface="+mn-ea"/>
                <a:cs typeface="Segoe UI" panose="020B0502040204020203" pitchFamily="34" charset="0"/>
              </a:rPr>
              <a:t>Require password reset or dismiss the risk to ensure that users are no longer at risk to be compromised. </a:t>
            </a:r>
          </a:p>
          <a:p>
            <a:pPr marL="0" marR="0" lvl="0" indent="0" algn="ctr" defTabSz="622300" rtl="0" eaLnBrk="1" fontAlgn="auto" latinLnBrk="0" hangingPunct="1">
              <a:lnSpc>
                <a:spcPct val="100000"/>
              </a:lnSpc>
              <a:spcBef>
                <a:spcPct val="0"/>
              </a:spcBef>
              <a:spcAft>
                <a:spcPct val="35000"/>
              </a:spcAft>
              <a:buClrTx/>
              <a:buSzTx/>
              <a:buFontTx/>
              <a:buNone/>
              <a:tabLst/>
              <a:defRPr/>
            </a:pPr>
            <a:r>
              <a:rPr kumimoji="0" lang="en-US" sz="1400" b="0" i="0" u="none" strike="noStrike" kern="1200" cap="none" spc="0" normalizeH="0" baseline="0" noProof="0">
                <a:ln>
                  <a:noFill/>
                </a:ln>
                <a:solidFill>
                  <a:srgbClr val="666666"/>
                </a:solidFill>
                <a:effectLst/>
                <a:uLnTx/>
                <a:uFillTx/>
                <a:latin typeface="Segoe UI" panose="020B0502040204020203" pitchFamily="34" charset="0"/>
                <a:ea typeface="+mn-ea"/>
                <a:cs typeface="Segoe UI" panose="020B0502040204020203" pitchFamily="34" charset="0"/>
              </a:rPr>
              <a:t>Setup risk-based CA policies for access control and auto risk remediation to reduce admin burden while ensure secure access.</a:t>
            </a:r>
          </a:p>
        </p:txBody>
      </p:sp>
    </p:spTree>
    <p:extLst>
      <p:ext uri="{BB962C8B-B14F-4D97-AF65-F5344CB8AC3E}">
        <p14:creationId xmlns:p14="http://schemas.microsoft.com/office/powerpoint/2010/main" val="38268307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5" name="Rectangle"/>
          <p:cNvSpPr/>
          <p:nvPr/>
        </p:nvSpPr>
        <p:spPr>
          <a:xfrm>
            <a:off x="0" y="1565311"/>
            <a:ext cx="10566402" cy="1157360"/>
          </a:xfrm>
          <a:prstGeom prst="rect">
            <a:avLst/>
          </a:prstGeom>
          <a:solidFill>
            <a:schemeClr val="bg1">
              <a:lumMod val="95000"/>
            </a:schemeClr>
          </a:solidFill>
          <a:ln w="12700">
            <a:miter lim="400000"/>
          </a:ln>
        </p:spPr>
        <p:txBody>
          <a:bodyPr lIns="25400" tIns="25400" rIns="25400" bIns="254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282828"/>
                </a:solidFill>
                <a:effectLst/>
                <a:uLnTx/>
                <a:uFillTx/>
                <a:latin typeface="Segoe UI"/>
                <a:ea typeface="+mn-ea"/>
                <a:cs typeface="+mn-cs"/>
              </a:rPr>
              <a:t>			</a:t>
            </a:r>
            <a:endParaRPr kumimoji="0" lang="en-US" sz="1600" b="1" i="0" u="none" strike="noStrike" kern="1200" cap="none" spc="0" normalizeH="0" baseline="0" noProof="0">
              <a:ln>
                <a:noFill/>
              </a:ln>
              <a:solidFill>
                <a:srgbClr val="282828"/>
              </a:solidFill>
              <a:effectLst/>
              <a:uLnTx/>
              <a:uFillTx/>
              <a:latin typeface="Segoe UI"/>
              <a:ea typeface="+mn-ea"/>
              <a:cs typeface="+mn-cs"/>
            </a:endParaRPr>
          </a:p>
        </p:txBody>
      </p:sp>
      <p:sp>
        <p:nvSpPr>
          <p:cNvPr id="166" name="Rectangle"/>
          <p:cNvSpPr/>
          <p:nvPr/>
        </p:nvSpPr>
        <p:spPr>
          <a:xfrm>
            <a:off x="0" y="2900375"/>
            <a:ext cx="10566397" cy="1345168"/>
          </a:xfrm>
          <a:prstGeom prst="rect">
            <a:avLst/>
          </a:prstGeom>
          <a:solidFill>
            <a:schemeClr val="bg1">
              <a:lumMod val="95000"/>
            </a:schemeClr>
          </a:solidFill>
          <a:ln w="12700">
            <a:miter lim="400000"/>
          </a:ln>
        </p:spPr>
        <p:txBody>
          <a:bodyPr lIns="25400" tIns="25400" rIns="25400" bIns="25400" anchor="ctr"/>
          <a:lstStyle/>
          <a:p>
            <a:pPr marL="0" marR="0" lvl="0" indent="0" algn="l" defTabSz="2921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Ubuntu Medium"/>
              <a:ea typeface="+mn-ea"/>
              <a:cs typeface="+mn-cs"/>
            </a:endParaRPr>
          </a:p>
        </p:txBody>
      </p:sp>
      <p:sp>
        <p:nvSpPr>
          <p:cNvPr id="167" name="Rectangle"/>
          <p:cNvSpPr/>
          <p:nvPr/>
        </p:nvSpPr>
        <p:spPr>
          <a:xfrm>
            <a:off x="0" y="4489098"/>
            <a:ext cx="10566402" cy="1157360"/>
          </a:xfrm>
          <a:prstGeom prst="rect">
            <a:avLst/>
          </a:prstGeom>
          <a:solidFill>
            <a:schemeClr val="bg1">
              <a:lumMod val="95000"/>
            </a:schemeClr>
          </a:solidFill>
          <a:ln w="12700">
            <a:miter lim="400000"/>
          </a:ln>
        </p:spPr>
        <p:txBody>
          <a:bodyPr lIns="25400" tIns="25400" rIns="25400" bIns="25400" anchor="ctr"/>
          <a:lstStyle/>
          <a:p>
            <a:pPr marL="0" marR="0" lvl="0" indent="0" algn="l" defTabSz="2921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Ubuntu Medium"/>
              <a:ea typeface="+mn-ea"/>
              <a:cs typeface="+mn-cs"/>
            </a:endParaRPr>
          </a:p>
        </p:txBody>
      </p:sp>
      <p:sp>
        <p:nvSpPr>
          <p:cNvPr id="176" name="Rectangle"/>
          <p:cNvSpPr/>
          <p:nvPr/>
        </p:nvSpPr>
        <p:spPr>
          <a:xfrm>
            <a:off x="372483" y="1692091"/>
            <a:ext cx="1828800" cy="911703"/>
          </a:xfrm>
          <a:prstGeom prst="rect">
            <a:avLst/>
          </a:prstGeom>
          <a:solidFill>
            <a:schemeClr val="accent1"/>
          </a:solidFill>
          <a:ln w="12700">
            <a:miter lim="400000"/>
          </a:ln>
        </p:spPr>
        <p:txBody>
          <a:bodyPr lIns="25400" tIns="25400" rIns="25400" bIns="25400" anchor="ctr"/>
          <a:lstStyle/>
          <a:p>
            <a:pPr marL="0" marR="0" lvl="0" indent="0" algn="ctr" defTabSz="292100" rtl="0" eaLnBrk="1" fontAlgn="auto" latinLnBrk="0" hangingPunct="1">
              <a:lnSpc>
                <a:spcPct val="100000"/>
              </a:lnSpc>
              <a:spcBef>
                <a:spcPts val="0"/>
              </a:spcBef>
              <a:spcAft>
                <a:spcPts val="0"/>
              </a:spcAft>
              <a:buClrTx/>
              <a:buSzTx/>
              <a:buFontTx/>
              <a:buNone/>
              <a:tabLst/>
              <a:defRPr sz="4000">
                <a:solidFill>
                  <a:srgbClr val="FFFFFF"/>
                </a:solidFill>
                <a:effectLst>
                  <a:outerShdw blurRad="38100" dist="12700" dir="5400000" rotWithShape="0">
                    <a:srgbClr val="000000">
                      <a:alpha val="50000"/>
                    </a:srgbClr>
                  </a:outerShdw>
                </a:effectLst>
                <a:latin typeface="Ubuntu Medium"/>
                <a:ea typeface="Ubuntu Medium"/>
                <a:cs typeface="Ubuntu Medium"/>
                <a:sym typeface="Ubuntu Medium"/>
              </a:defRPr>
            </a:pPr>
            <a:r>
              <a:rPr kumimoji="0" lang="en-US" sz="2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Ubuntu Medium"/>
                <a:sym typeface="Ubuntu Medium"/>
              </a:rPr>
              <a:t>Drive Conversations</a:t>
            </a:r>
            <a:endParaRPr kumimoji="0" sz="2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Ubuntu Medium"/>
              <a:sym typeface="Ubuntu Medium"/>
            </a:endParaRPr>
          </a:p>
        </p:txBody>
      </p:sp>
      <p:sp>
        <p:nvSpPr>
          <p:cNvPr id="178" name="Rectangle"/>
          <p:cNvSpPr/>
          <p:nvPr/>
        </p:nvSpPr>
        <p:spPr>
          <a:xfrm>
            <a:off x="372483" y="3021855"/>
            <a:ext cx="1828790" cy="1025122"/>
          </a:xfrm>
          <a:prstGeom prst="rect">
            <a:avLst/>
          </a:prstGeom>
          <a:solidFill>
            <a:schemeClr val="accent1"/>
          </a:solidFill>
          <a:ln w="12700">
            <a:miter lim="400000"/>
          </a:ln>
        </p:spPr>
        <p:txBody>
          <a:bodyPr lIns="25400" tIns="25400" rIns="25400" bIns="25400" anchor="ctr"/>
          <a:lstStyle/>
          <a:p>
            <a:pPr marL="0" marR="0" lvl="0" indent="0" algn="ctr" defTabSz="292100" rtl="0" eaLnBrk="1" fontAlgn="auto" latinLnBrk="0" hangingPunct="1">
              <a:lnSpc>
                <a:spcPct val="100000"/>
              </a:lnSpc>
              <a:spcBef>
                <a:spcPts val="0"/>
              </a:spcBef>
              <a:spcAft>
                <a:spcPts val="0"/>
              </a:spcAft>
              <a:buClrTx/>
              <a:buSzTx/>
              <a:buFontTx/>
              <a:buNone/>
              <a:tabLst/>
              <a:defRPr sz="4000">
                <a:solidFill>
                  <a:srgbClr val="FFFFFF"/>
                </a:solidFill>
                <a:effectLst>
                  <a:outerShdw blurRad="38100" dist="12700" dir="5400000" rotWithShape="0">
                    <a:srgbClr val="000000">
                      <a:alpha val="50000"/>
                    </a:srgbClr>
                  </a:outerShdw>
                </a:effectLst>
                <a:latin typeface="Ubuntu Medium"/>
                <a:ea typeface="Ubuntu Medium"/>
                <a:cs typeface="Ubuntu Medium"/>
                <a:sym typeface="Ubuntu Medium"/>
              </a:defRPr>
            </a:pPr>
            <a:r>
              <a:rPr kumimoji="0" lang="en-US" sz="2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Ubuntu Medium"/>
                <a:sym typeface="Ubuntu Medium"/>
              </a:rPr>
              <a:t>Explain Benefits</a:t>
            </a:r>
          </a:p>
        </p:txBody>
      </p:sp>
      <p:sp>
        <p:nvSpPr>
          <p:cNvPr id="182" name="Rectangle"/>
          <p:cNvSpPr/>
          <p:nvPr/>
        </p:nvSpPr>
        <p:spPr>
          <a:xfrm>
            <a:off x="372483" y="4610578"/>
            <a:ext cx="1828800" cy="914400"/>
          </a:xfrm>
          <a:prstGeom prst="rect">
            <a:avLst/>
          </a:prstGeom>
          <a:solidFill>
            <a:schemeClr val="accent1"/>
          </a:solidFill>
          <a:ln w="12700">
            <a:miter lim="400000"/>
          </a:ln>
        </p:spPr>
        <p:txBody>
          <a:bodyPr lIns="25400" tIns="25400" rIns="25400" bIns="25400" anchor="ctr"/>
          <a:lstStyle/>
          <a:p>
            <a:pPr marL="0" marR="0" lvl="0" indent="0" algn="ctr" defTabSz="292100" rtl="0" eaLnBrk="1" fontAlgn="auto" latinLnBrk="0" hangingPunct="1">
              <a:lnSpc>
                <a:spcPct val="100000"/>
              </a:lnSpc>
              <a:spcBef>
                <a:spcPts val="0"/>
              </a:spcBef>
              <a:spcAft>
                <a:spcPts val="0"/>
              </a:spcAft>
              <a:buClrTx/>
              <a:buSzTx/>
              <a:buFontTx/>
              <a:buNone/>
              <a:tabLst/>
              <a:defRPr sz="4000">
                <a:solidFill>
                  <a:srgbClr val="FFFFFF"/>
                </a:solidFill>
                <a:effectLst>
                  <a:outerShdw blurRad="38100" dist="12700" dir="5400000" rotWithShape="0">
                    <a:srgbClr val="000000">
                      <a:alpha val="50000"/>
                    </a:srgbClr>
                  </a:outerShdw>
                </a:effectLst>
                <a:latin typeface="Ubuntu Medium"/>
                <a:ea typeface="Ubuntu Medium"/>
                <a:cs typeface="Ubuntu Medium"/>
                <a:sym typeface="Ubuntu Medium"/>
              </a:defRPr>
            </a:pPr>
            <a:r>
              <a:rPr kumimoji="0" lang="en-US" sz="2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Ubuntu Medium"/>
                <a:sym typeface="Ubuntu Medium"/>
              </a:rPr>
              <a:t>Target The Audience</a:t>
            </a:r>
            <a:endParaRPr kumimoji="0" sz="2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Ubuntu Medium"/>
              <a:sym typeface="Ubuntu Medium"/>
            </a:endParaRPr>
          </a:p>
        </p:txBody>
      </p:sp>
      <p:sp>
        <p:nvSpPr>
          <p:cNvPr id="25" name="Title 1">
            <a:extLst>
              <a:ext uri="{FF2B5EF4-FFF2-40B4-BE49-F238E27FC236}">
                <a16:creationId xmlns:a16="http://schemas.microsoft.com/office/drawing/2014/main" id="{5C1DF119-E871-4C56-9779-3CEAE42575F6}"/>
              </a:ext>
            </a:extLst>
          </p:cNvPr>
          <p:cNvSpPr txBox="1">
            <a:spLocks/>
          </p:cNvSpPr>
          <p:nvPr/>
        </p:nvSpPr>
        <p:spPr>
          <a:xfrm>
            <a:off x="340648" y="458939"/>
            <a:ext cx="11018520" cy="553998"/>
          </a:xfrm>
          <a:prstGeom prst="rect">
            <a:avLst/>
          </a:prstGeom>
        </p:spPr>
        <p:txBody>
          <a:bodyPr wrap="square" anchor="t">
            <a:normAutofit fontScale="97500"/>
          </a:bodyPr>
          <a:lstStyle>
            <a:lvl1pPr algn="l" defTabSz="914367" rtl="0" eaLnBrk="1" latinLnBrk="0" hangingPunct="1">
              <a:lnSpc>
                <a:spcPct val="90000"/>
              </a:lnSpc>
              <a:spcBef>
                <a:spcPct val="0"/>
              </a:spcBef>
              <a:buNone/>
              <a:defRPr lang="en-US" sz="3137" b="0" kern="1200" cap="none" spc="-147" baseline="0" dirty="0" smtClean="0">
                <a:ln w="3175">
                  <a:noFill/>
                </a:ln>
                <a:solidFill>
                  <a:srgbClr val="000000"/>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137" b="0" i="0" u="none" strike="noStrike" kern="1200" cap="none" spc="-147" normalizeH="0" baseline="0" noProof="0">
                <a:ln w="3175">
                  <a:noFill/>
                </a:ln>
                <a:solidFill>
                  <a:srgbClr val="000000"/>
                </a:solidFill>
                <a:effectLst/>
                <a:uLnTx/>
                <a:uFillTx/>
                <a:latin typeface="Segoe UI Semibold"/>
                <a:ea typeface="+mn-ea"/>
                <a:cs typeface="Segoe UI" pitchFamily="34" charset="0"/>
              </a:rPr>
              <a:t>What can partners do?</a:t>
            </a:r>
          </a:p>
        </p:txBody>
      </p:sp>
      <p:cxnSp>
        <p:nvCxnSpPr>
          <p:cNvPr id="3" name="Straight Arrow Connector 2">
            <a:extLst>
              <a:ext uri="{FF2B5EF4-FFF2-40B4-BE49-F238E27FC236}">
                <a16:creationId xmlns:a16="http://schemas.microsoft.com/office/drawing/2014/main" id="{47AE090F-9109-2139-D748-13BEF1C532F4}"/>
              </a:ext>
            </a:extLst>
          </p:cNvPr>
          <p:cNvCxnSpPr>
            <a:cxnSpLocks/>
          </p:cNvCxnSpPr>
          <p:nvPr/>
        </p:nvCxnSpPr>
        <p:spPr>
          <a:xfrm>
            <a:off x="10748601" y="1465201"/>
            <a:ext cx="0" cy="1257470"/>
          </a:xfrm>
          <a:prstGeom prst="straightConnector1">
            <a:avLst/>
          </a:prstGeom>
          <a:ln w="381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B21DDC2-4A14-3F82-AE23-1A8C87AE8D9D}"/>
              </a:ext>
            </a:extLst>
          </p:cNvPr>
          <p:cNvCxnSpPr>
            <a:cxnSpLocks/>
          </p:cNvCxnSpPr>
          <p:nvPr/>
        </p:nvCxnSpPr>
        <p:spPr>
          <a:xfrm>
            <a:off x="10748601" y="2779614"/>
            <a:ext cx="0" cy="1267363"/>
          </a:xfrm>
          <a:prstGeom prst="straightConnector1">
            <a:avLst/>
          </a:prstGeom>
          <a:ln w="38100">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91C89C6-0542-797F-0F1C-47291C03CB2E}"/>
              </a:ext>
            </a:extLst>
          </p:cNvPr>
          <p:cNvCxnSpPr>
            <a:cxnSpLocks/>
          </p:cNvCxnSpPr>
          <p:nvPr/>
        </p:nvCxnSpPr>
        <p:spPr>
          <a:xfrm>
            <a:off x="10748601" y="4102230"/>
            <a:ext cx="0" cy="1345168"/>
          </a:xfrm>
          <a:prstGeom prst="straightConnector1">
            <a:avLst/>
          </a:prstGeom>
          <a:ln w="38100">
            <a:solidFill>
              <a:schemeClr val="tx1"/>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C51087A-7893-36FA-BB67-D60882095D2D}"/>
              </a:ext>
            </a:extLst>
          </p:cNvPr>
          <p:cNvSpPr txBox="1"/>
          <p:nvPr/>
        </p:nvSpPr>
        <p:spPr>
          <a:xfrm>
            <a:off x="2383477" y="1649687"/>
            <a:ext cx="8182920" cy="95410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282828"/>
                </a:solidFill>
                <a:effectLst/>
                <a:uLnTx/>
                <a:uFillTx/>
                <a:latin typeface="Segoe UI"/>
                <a:ea typeface="+mn-ea"/>
                <a:cs typeface="+mn-cs"/>
              </a:rPr>
              <a:t>Introduce Microsoft Entra Identity Protection – </a:t>
            </a:r>
            <a:r>
              <a:rPr kumimoji="0" lang="en-US" sz="1400" b="0" i="0" u="none" strike="noStrike" kern="1200" cap="none" spc="0" normalizeH="0" baseline="0" noProof="0">
                <a:ln>
                  <a:noFill/>
                </a:ln>
                <a:solidFill>
                  <a:srgbClr val="0078D4"/>
                </a:solidFill>
                <a:effectLst/>
                <a:uLnTx/>
                <a:uFillTx/>
                <a:latin typeface="Segoe UI"/>
                <a:ea typeface="+mn-ea"/>
                <a:cs typeface="+mn-cs"/>
              </a:rPr>
              <a:t>Explain what is offered, how could a customer start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282828"/>
                </a:solidFill>
                <a:effectLst/>
                <a:uLnTx/>
                <a:uFillTx/>
                <a:latin typeface="Segoe UI"/>
                <a:ea typeface="+mn-ea"/>
                <a:cs typeface="+mn-cs"/>
              </a:rPr>
              <a:t>Deliver the message that the risks identified and remediated with tools like Conditional Access to make access decisions or fed to a security information and event management (SIEM) tool for further investigation</a:t>
            </a:r>
          </a:p>
        </p:txBody>
      </p:sp>
      <p:sp>
        <p:nvSpPr>
          <p:cNvPr id="17" name="TextBox 16">
            <a:extLst>
              <a:ext uri="{FF2B5EF4-FFF2-40B4-BE49-F238E27FC236}">
                <a16:creationId xmlns:a16="http://schemas.microsoft.com/office/drawing/2014/main" id="{49D6A5E3-3D24-C998-E0F0-28C6C663A83F}"/>
              </a:ext>
            </a:extLst>
          </p:cNvPr>
          <p:cNvSpPr txBox="1"/>
          <p:nvPr/>
        </p:nvSpPr>
        <p:spPr>
          <a:xfrm>
            <a:off x="2383475" y="3176106"/>
            <a:ext cx="7942209" cy="73866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282828"/>
                </a:solidFill>
                <a:effectLst/>
                <a:uLnTx/>
                <a:uFillTx/>
                <a:latin typeface="Segoe UI"/>
                <a:ea typeface="+mn-ea"/>
                <a:cs typeface="+mn-cs"/>
              </a:rPr>
              <a:t>Unique insights powered by trillions of signals and build detection algorithms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282828"/>
                </a:solidFill>
                <a:effectLst/>
                <a:uLnTx/>
                <a:uFillTx/>
                <a:latin typeface="Segoe UI"/>
                <a:ea typeface="+mn-ea"/>
                <a:cs typeface="+mn-cs"/>
              </a:rPr>
              <a:t>Assess Risk Levels via real-time and offline evaluation engine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282828"/>
                </a:solidFill>
                <a:effectLst/>
                <a:uLnTx/>
                <a:uFillTx/>
                <a:latin typeface="Segoe UI"/>
                <a:ea typeface="+mn-ea"/>
                <a:cs typeface="+mn-cs"/>
              </a:rPr>
              <a:t>Secure Access via policy enforcement and unified investigation experience</a:t>
            </a:r>
          </a:p>
        </p:txBody>
      </p:sp>
      <p:sp>
        <p:nvSpPr>
          <p:cNvPr id="19" name="TextBox 18">
            <a:extLst>
              <a:ext uri="{FF2B5EF4-FFF2-40B4-BE49-F238E27FC236}">
                <a16:creationId xmlns:a16="http://schemas.microsoft.com/office/drawing/2014/main" id="{0298FD71-FEDF-F26D-F933-10E114F92A81}"/>
              </a:ext>
            </a:extLst>
          </p:cNvPr>
          <p:cNvSpPr txBox="1"/>
          <p:nvPr/>
        </p:nvSpPr>
        <p:spPr>
          <a:xfrm>
            <a:off x="2383476" y="4488237"/>
            <a:ext cx="8240668" cy="1169551"/>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282828"/>
                </a:solidFill>
                <a:effectLst/>
                <a:uLnTx/>
                <a:uFillTx/>
                <a:latin typeface="Segoe UI"/>
                <a:ea typeface="+mn-ea"/>
                <a:cs typeface="+mn-cs"/>
              </a:rPr>
              <a:t>Customers: All Entra ID customers for large enterprises and small businesses, who have P2 (example: M365 E5) have full access, free/P1 has limited access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282828"/>
                </a:solidFill>
                <a:effectLst/>
                <a:uLnTx/>
                <a:uFillTx/>
                <a:latin typeface="Segoe UI"/>
                <a:ea typeface="+mn-ea"/>
                <a:cs typeface="+mn-cs"/>
              </a:rPr>
              <a:t>Personas: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282828"/>
                </a:solidFill>
                <a:effectLst/>
                <a:uLnTx/>
                <a:uFillTx/>
                <a:latin typeface="Segoe UI"/>
                <a:ea typeface="+mn-ea"/>
                <a:cs typeface="+mn-cs"/>
              </a:rPr>
              <a:t>SOC Team: Investigate and remediate security risks detected by Identity Protection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282828"/>
                </a:solidFill>
                <a:effectLst/>
                <a:uLnTx/>
                <a:uFillTx/>
                <a:latin typeface="Segoe UI"/>
                <a:ea typeface="+mn-ea"/>
                <a:cs typeface="+mn-cs"/>
              </a:rPr>
              <a:t>IAM Team: Manage risk-based access policies</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65790AC-025A-6732-C633-0E65520B049E}"/>
              </a:ext>
            </a:extLst>
          </p:cNvPr>
          <p:cNvPicPr>
            <a:picLocks noChangeAspect="1"/>
          </p:cNvPicPr>
          <p:nvPr/>
        </p:nvPicPr>
        <p:blipFill>
          <a:blip r:embed="rId2"/>
          <a:stretch>
            <a:fillRect/>
          </a:stretch>
        </p:blipFill>
        <p:spPr>
          <a:xfrm>
            <a:off x="3703532" y="2814313"/>
            <a:ext cx="2364619" cy="2188695"/>
          </a:xfrm>
          <a:prstGeom prst="rect">
            <a:avLst/>
          </a:prstGeom>
        </p:spPr>
      </p:pic>
      <p:sp>
        <p:nvSpPr>
          <p:cNvPr id="2" name="Title 1">
            <a:extLst>
              <a:ext uri="{FF2B5EF4-FFF2-40B4-BE49-F238E27FC236}">
                <a16:creationId xmlns:a16="http://schemas.microsoft.com/office/drawing/2014/main" id="{34D03C9A-3B75-71AC-F3B5-B5146DD3B52B}"/>
              </a:ext>
            </a:extLst>
          </p:cNvPr>
          <p:cNvSpPr>
            <a:spLocks noGrp="1"/>
          </p:cNvSpPr>
          <p:nvPr>
            <p:ph type="title"/>
          </p:nvPr>
        </p:nvSpPr>
        <p:spPr/>
        <p:txBody>
          <a:bodyPr>
            <a:normAutofit fontScale="90000"/>
          </a:bodyPr>
          <a:lstStyle/>
          <a:p>
            <a:r>
              <a:rPr lang="en-US"/>
              <a:t>How To Investigate A Risk</a:t>
            </a:r>
          </a:p>
        </p:txBody>
      </p:sp>
      <p:sp>
        <p:nvSpPr>
          <p:cNvPr id="3" name="Text Placeholder 2">
            <a:extLst>
              <a:ext uri="{FF2B5EF4-FFF2-40B4-BE49-F238E27FC236}">
                <a16:creationId xmlns:a16="http://schemas.microsoft.com/office/drawing/2014/main" id="{8DECB96C-00C3-6934-06B2-3A2D40985099}"/>
              </a:ext>
            </a:extLst>
          </p:cNvPr>
          <p:cNvSpPr>
            <a:spLocks noGrp="1"/>
          </p:cNvSpPr>
          <p:nvPr>
            <p:ph type="body" sz="quarter" idx="20"/>
          </p:nvPr>
        </p:nvSpPr>
        <p:spPr>
          <a:xfrm>
            <a:off x="588264" y="3230215"/>
            <a:ext cx="3115269" cy="1772793"/>
          </a:xfrm>
        </p:spPr>
        <p:txBody>
          <a:bodyPr>
            <a:normAutofit lnSpcReduction="10000"/>
          </a:bodyPr>
          <a:lstStyle/>
          <a:p>
            <a:pPr marL="342900" indent="-342900" algn="l">
              <a:buFont typeface="Arial" panose="020B0604020202020204" pitchFamily="34" charset="0"/>
              <a:buChar char="•"/>
            </a:pPr>
            <a:r>
              <a:rPr lang="en-US" sz="1800" b="1"/>
              <a:t>Reports </a:t>
            </a:r>
            <a:r>
              <a:rPr lang="en-US" sz="1800"/>
              <a:t>are in Microsoft Entra Admin Center </a:t>
            </a:r>
          </a:p>
          <a:p>
            <a:pPr marL="342900" indent="-342900" algn="l">
              <a:buFont typeface="Arial" panose="020B0604020202020204" pitchFamily="34" charset="0"/>
              <a:buChar char="•"/>
            </a:pPr>
            <a:r>
              <a:rPr lang="en-US" sz="1800" b="1"/>
              <a:t>Navigate </a:t>
            </a:r>
            <a:r>
              <a:rPr lang="en-US" sz="1800"/>
              <a:t>&amp; </a:t>
            </a:r>
            <a:r>
              <a:rPr lang="en-US" sz="1800" b="1"/>
              <a:t>View </a:t>
            </a:r>
            <a:r>
              <a:rPr lang="en-US" sz="1800"/>
              <a:t>Dashboard</a:t>
            </a:r>
          </a:p>
          <a:p>
            <a:pPr marL="342900" indent="-342900" algn="l">
              <a:buFont typeface="Arial" panose="020B0604020202020204" pitchFamily="34" charset="0"/>
              <a:buChar char="•"/>
            </a:pPr>
            <a:r>
              <a:rPr lang="en-US" sz="1800" b="1"/>
              <a:t>Report </a:t>
            </a:r>
            <a:r>
              <a:rPr lang="en-US" sz="1800"/>
              <a:t>provides list of detections</a:t>
            </a:r>
          </a:p>
        </p:txBody>
      </p:sp>
      <p:sp>
        <p:nvSpPr>
          <p:cNvPr id="6" name="Oval 5">
            <a:extLst>
              <a:ext uri="{FF2B5EF4-FFF2-40B4-BE49-F238E27FC236}">
                <a16:creationId xmlns:a16="http://schemas.microsoft.com/office/drawing/2014/main" id="{0FA078E9-E398-01B8-CBE4-DC4D50A1201B}"/>
              </a:ext>
            </a:extLst>
          </p:cNvPr>
          <p:cNvSpPr/>
          <p:nvPr/>
        </p:nvSpPr>
        <p:spPr bwMode="auto">
          <a:xfrm>
            <a:off x="285655" y="1664340"/>
            <a:ext cx="605215" cy="61837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FFFFFF"/>
                </a:solidFill>
                <a:effectLst/>
                <a:uLnTx/>
                <a:uFillTx/>
                <a:latin typeface="Segoe UI"/>
                <a:ea typeface="+mn-ea"/>
                <a:cs typeface="Segoe UI" pitchFamily="34" charset="0"/>
              </a:rPr>
              <a:t>1</a:t>
            </a:r>
          </a:p>
        </p:txBody>
      </p:sp>
      <p:sp>
        <p:nvSpPr>
          <p:cNvPr id="7" name="Oval 6">
            <a:extLst>
              <a:ext uri="{FF2B5EF4-FFF2-40B4-BE49-F238E27FC236}">
                <a16:creationId xmlns:a16="http://schemas.microsoft.com/office/drawing/2014/main" id="{2233FAE9-1B5B-F6D8-AF39-B4D8280D670B}"/>
              </a:ext>
            </a:extLst>
          </p:cNvPr>
          <p:cNvSpPr/>
          <p:nvPr/>
        </p:nvSpPr>
        <p:spPr bwMode="auto">
          <a:xfrm>
            <a:off x="5793392" y="1664340"/>
            <a:ext cx="605215" cy="61837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FFFFFF"/>
                </a:solidFill>
                <a:effectLst/>
                <a:uLnTx/>
                <a:uFillTx/>
                <a:latin typeface="Segoe UI"/>
                <a:ea typeface="+mn-ea"/>
                <a:cs typeface="Segoe UI" pitchFamily="34" charset="0"/>
              </a:rPr>
              <a:t>2</a:t>
            </a:r>
          </a:p>
        </p:txBody>
      </p:sp>
      <p:sp>
        <p:nvSpPr>
          <p:cNvPr id="8" name="Freeform: Shape 7">
            <a:extLst>
              <a:ext uri="{FF2B5EF4-FFF2-40B4-BE49-F238E27FC236}">
                <a16:creationId xmlns:a16="http://schemas.microsoft.com/office/drawing/2014/main" id="{AD33702E-6B50-6A26-10DF-C5A61CF9826F}"/>
              </a:ext>
            </a:extLst>
          </p:cNvPr>
          <p:cNvSpPr/>
          <p:nvPr/>
        </p:nvSpPr>
        <p:spPr>
          <a:xfrm>
            <a:off x="890870" y="1810090"/>
            <a:ext cx="2812663" cy="481261"/>
          </a:xfrm>
          <a:custGeom>
            <a:avLst/>
            <a:gdLst>
              <a:gd name="connsiteX0" fmla="*/ 0 w 3208411"/>
              <a:gd name="connsiteY0" fmla="*/ 0 h 481261"/>
              <a:gd name="connsiteX1" fmla="*/ 3208411 w 3208411"/>
              <a:gd name="connsiteY1" fmla="*/ 0 h 481261"/>
              <a:gd name="connsiteX2" fmla="*/ 3208411 w 3208411"/>
              <a:gd name="connsiteY2" fmla="*/ 481261 h 481261"/>
              <a:gd name="connsiteX3" fmla="*/ 0 w 3208411"/>
              <a:gd name="connsiteY3" fmla="*/ 481261 h 481261"/>
              <a:gd name="connsiteX4" fmla="*/ 0 w 3208411"/>
              <a:gd name="connsiteY4" fmla="*/ 0 h 481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8411" h="481261">
                <a:moveTo>
                  <a:pt x="0" y="0"/>
                </a:moveTo>
                <a:lnTo>
                  <a:pt x="3208411" y="0"/>
                </a:lnTo>
                <a:lnTo>
                  <a:pt x="3208411" y="481261"/>
                </a:lnTo>
                <a:lnTo>
                  <a:pt x="0" y="4812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44550" rtl="0" eaLnBrk="1" fontAlgn="auto" latinLnBrk="0" hangingPunct="1">
              <a:lnSpc>
                <a:spcPct val="100000"/>
              </a:lnSpc>
              <a:spcBef>
                <a:spcPct val="0"/>
              </a:spcBef>
              <a:spcAft>
                <a:spcPct val="35000"/>
              </a:spcAft>
              <a:buClrTx/>
              <a:buSzTx/>
              <a:buFontTx/>
              <a:buNone/>
              <a:tabLst/>
              <a:defRPr b="1"/>
            </a:pPr>
            <a:r>
              <a:rPr kumimoji="0" lang="en-US" sz="1900" b="1" i="0" u="none" strike="noStrike" kern="1200" cap="none" spc="0" normalizeH="0" baseline="0" noProof="0">
                <a:ln>
                  <a:noFill/>
                </a:ln>
                <a:solidFill>
                  <a:srgbClr val="666666"/>
                </a:solidFill>
                <a:effectLst/>
                <a:uLnTx/>
                <a:uFillTx/>
                <a:latin typeface="Segoe UI Semibold"/>
                <a:ea typeface="+mn-ea"/>
                <a:cs typeface="Segoe UI" panose="020B0502040204020203" pitchFamily="34" charset="0"/>
              </a:rPr>
              <a:t>Navigating The Reports</a:t>
            </a:r>
          </a:p>
        </p:txBody>
      </p:sp>
      <p:sp>
        <p:nvSpPr>
          <p:cNvPr id="9" name="Freeform: Shape 8">
            <a:extLst>
              <a:ext uri="{FF2B5EF4-FFF2-40B4-BE49-F238E27FC236}">
                <a16:creationId xmlns:a16="http://schemas.microsoft.com/office/drawing/2014/main" id="{C2DF36B0-DBCB-CFBA-DAFF-0DCA69AF1DE7}"/>
              </a:ext>
            </a:extLst>
          </p:cNvPr>
          <p:cNvSpPr/>
          <p:nvPr/>
        </p:nvSpPr>
        <p:spPr>
          <a:xfrm>
            <a:off x="6398607" y="1806141"/>
            <a:ext cx="2812663" cy="481261"/>
          </a:xfrm>
          <a:custGeom>
            <a:avLst/>
            <a:gdLst>
              <a:gd name="connsiteX0" fmla="*/ 0 w 3208411"/>
              <a:gd name="connsiteY0" fmla="*/ 0 h 481261"/>
              <a:gd name="connsiteX1" fmla="*/ 3208411 w 3208411"/>
              <a:gd name="connsiteY1" fmla="*/ 0 h 481261"/>
              <a:gd name="connsiteX2" fmla="*/ 3208411 w 3208411"/>
              <a:gd name="connsiteY2" fmla="*/ 481261 h 481261"/>
              <a:gd name="connsiteX3" fmla="*/ 0 w 3208411"/>
              <a:gd name="connsiteY3" fmla="*/ 481261 h 481261"/>
              <a:gd name="connsiteX4" fmla="*/ 0 w 3208411"/>
              <a:gd name="connsiteY4" fmla="*/ 0 h 481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8411" h="481261">
                <a:moveTo>
                  <a:pt x="0" y="0"/>
                </a:moveTo>
                <a:lnTo>
                  <a:pt x="3208411" y="0"/>
                </a:lnTo>
                <a:lnTo>
                  <a:pt x="3208411" y="481261"/>
                </a:lnTo>
                <a:lnTo>
                  <a:pt x="0" y="4812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44550" rtl="0" eaLnBrk="1" fontAlgn="auto" latinLnBrk="0" hangingPunct="1">
              <a:lnSpc>
                <a:spcPct val="100000"/>
              </a:lnSpc>
              <a:spcBef>
                <a:spcPct val="0"/>
              </a:spcBef>
              <a:spcAft>
                <a:spcPct val="35000"/>
              </a:spcAft>
              <a:buClrTx/>
              <a:buSzTx/>
              <a:buFontTx/>
              <a:buNone/>
              <a:tabLst/>
              <a:defRPr b="1"/>
            </a:pPr>
            <a:r>
              <a:rPr kumimoji="0" lang="en-US" sz="1900" b="1" i="0" u="none" strike="noStrike" kern="1200" cap="none" spc="0" normalizeH="0" baseline="0" noProof="0">
                <a:ln>
                  <a:noFill/>
                </a:ln>
                <a:solidFill>
                  <a:srgbClr val="666666"/>
                </a:solidFill>
                <a:effectLst/>
                <a:uLnTx/>
                <a:uFillTx/>
                <a:latin typeface="Segoe UI Semibold"/>
                <a:ea typeface="+mn-ea"/>
                <a:cs typeface="Segoe UI" panose="020B0502040204020203" pitchFamily="34" charset="0"/>
              </a:rPr>
              <a:t>Risky Users</a:t>
            </a:r>
          </a:p>
        </p:txBody>
      </p:sp>
      <p:sp>
        <p:nvSpPr>
          <p:cNvPr id="17" name="Text Placeholder 2">
            <a:extLst>
              <a:ext uri="{FF2B5EF4-FFF2-40B4-BE49-F238E27FC236}">
                <a16:creationId xmlns:a16="http://schemas.microsoft.com/office/drawing/2014/main" id="{92C8C454-70C8-6874-FF3E-360B00128DF7}"/>
              </a:ext>
            </a:extLst>
          </p:cNvPr>
          <p:cNvSpPr txBox="1">
            <a:spLocks/>
          </p:cNvSpPr>
          <p:nvPr/>
        </p:nvSpPr>
        <p:spPr>
          <a:xfrm>
            <a:off x="6084096" y="3051529"/>
            <a:ext cx="3115269" cy="3046988"/>
          </a:xfrm>
          <a:prstGeom prst="rect">
            <a:avLst/>
          </a:prstGeom>
        </p:spPr>
        <p:txBody>
          <a:bodyPr vert="horz" wrap="square" lIns="0" tIns="0" rIns="0" bIns="0" rtlCol="0">
            <a:spAutoFit/>
          </a:bodyPr>
          <a:lstStyle>
            <a:lvl1pPr marL="0" marR="0" indent="0" algn="ctr" defTabSz="932742" rtl="0" eaLnBrk="1" fontAlgn="auto" latinLnBrk="0" hangingPunct="1">
              <a:lnSpc>
                <a:spcPct val="100000"/>
              </a:lnSpc>
              <a:spcBef>
                <a:spcPct val="20000"/>
              </a:spcBef>
              <a:spcAft>
                <a:spcPts val="0"/>
              </a:spcAft>
              <a:buClrTx/>
              <a:buSzPct val="90000"/>
              <a:buFontTx/>
              <a:buNone/>
              <a:tabLst/>
              <a:defRPr sz="20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Risky Sign-Ins: </a:t>
            </a: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1 or More</a:t>
            </a:r>
          </a:p>
          <a:p>
            <a:pPr marL="342900" marR="0" lvl="0" indent="-3429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Leaked Credential </a:t>
            </a: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(User Account): 1 or More</a:t>
            </a:r>
          </a:p>
          <a:p>
            <a:pPr marL="342900" marR="0" lvl="0" indent="-3429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Admin Actions: </a:t>
            </a: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View report &amp; choose remediation path</a:t>
            </a: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a:t>
            </a:r>
          </a:p>
          <a:p>
            <a:pPr marL="342900" marR="0" lvl="0" indent="-3429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MDI: </a:t>
            </a: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If customers have MDI, follow </a:t>
            </a: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hlinkClick r:id="rId3"/>
              </a:rPr>
              <a:t>guidance</a:t>
            </a:r>
            <a:endPar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800100" marR="0" lvl="1" indent="-342900" algn="l" defTabSz="932742" rtl="0" eaLnBrk="1" fontAlgn="auto" latinLnBrk="0" hangingPunct="1">
              <a:lnSpc>
                <a:spcPct val="100000"/>
              </a:lnSpc>
              <a:spcBef>
                <a:spcPct val="20000"/>
              </a:spcBef>
              <a:spcAft>
                <a:spcPts val="0"/>
              </a:spcAft>
              <a:buClrTx/>
              <a:buSzPct val="90000"/>
              <a:buFont typeface="+mj-lt"/>
              <a:buAutoNum type="arabicPeriod"/>
              <a:tabLst/>
              <a:defRPr/>
            </a:pPr>
            <a:endParaRPr kumimoji="0" lang="en-US" sz="1800" b="1" i="0" u="none" strike="noStrike" kern="1200" cap="none" spc="0" normalizeH="0" baseline="0" noProof="0">
              <a:ln>
                <a:noFill/>
              </a:ln>
              <a:solidFill>
                <a:srgbClr val="000000"/>
              </a:solidFill>
              <a:effectLst/>
              <a:uLnTx/>
              <a:uFillTx/>
              <a:latin typeface="Segoe UI"/>
              <a:ea typeface="+mn-ea"/>
              <a:cs typeface="+mn-cs"/>
            </a:endParaRPr>
          </a:p>
          <a:p>
            <a:pPr marL="342900" marR="0" lvl="0" indent="-3429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pic>
        <p:nvPicPr>
          <p:cNvPr id="19" name="Picture 18">
            <a:extLst>
              <a:ext uri="{FF2B5EF4-FFF2-40B4-BE49-F238E27FC236}">
                <a16:creationId xmlns:a16="http://schemas.microsoft.com/office/drawing/2014/main" id="{F74598DC-9FE8-F6A1-5802-8C60C881ADD2}"/>
              </a:ext>
            </a:extLst>
          </p:cNvPr>
          <p:cNvPicPr>
            <a:picLocks noChangeAspect="1"/>
          </p:cNvPicPr>
          <p:nvPr/>
        </p:nvPicPr>
        <p:blipFill>
          <a:blip r:embed="rId4"/>
          <a:stretch>
            <a:fillRect/>
          </a:stretch>
        </p:blipFill>
        <p:spPr>
          <a:xfrm>
            <a:off x="9211270" y="3029661"/>
            <a:ext cx="2999184" cy="1645706"/>
          </a:xfrm>
          <a:prstGeom prst="rect">
            <a:avLst/>
          </a:prstGeom>
        </p:spPr>
      </p:pic>
      <p:cxnSp>
        <p:nvCxnSpPr>
          <p:cNvPr id="25" name="Straight Connector 24">
            <a:extLst>
              <a:ext uri="{FF2B5EF4-FFF2-40B4-BE49-F238E27FC236}">
                <a16:creationId xmlns:a16="http://schemas.microsoft.com/office/drawing/2014/main" id="{4E5E3EBF-E8AE-78E1-877B-B8E9A7D71624}"/>
              </a:ext>
            </a:extLst>
          </p:cNvPr>
          <p:cNvCxnSpPr>
            <a:cxnSpLocks/>
          </p:cNvCxnSpPr>
          <p:nvPr/>
        </p:nvCxnSpPr>
        <p:spPr>
          <a:xfrm>
            <a:off x="3703532" y="2011680"/>
            <a:ext cx="1067251" cy="0"/>
          </a:xfrm>
          <a:prstGeom prst="line">
            <a:avLst/>
          </a:prstGeom>
          <a:ln w="19050">
            <a:solidFill>
              <a:schemeClr val="accent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E340438-1E09-0522-467A-18E72A30BC0E}"/>
              </a:ext>
            </a:extLst>
          </p:cNvPr>
          <p:cNvCxnSpPr/>
          <p:nvPr/>
        </p:nvCxnSpPr>
        <p:spPr>
          <a:xfrm>
            <a:off x="4770783" y="2011680"/>
            <a:ext cx="0" cy="906449"/>
          </a:xfrm>
          <a:prstGeom prst="straightConnector1">
            <a:avLst/>
          </a:prstGeom>
          <a:ln w="19050">
            <a:solidFill>
              <a:schemeClr val="accent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A9C92A3-2892-CC4D-A322-B13C59575158}"/>
              </a:ext>
            </a:extLst>
          </p:cNvPr>
          <p:cNvCxnSpPr>
            <a:cxnSpLocks/>
          </p:cNvCxnSpPr>
          <p:nvPr/>
        </p:nvCxnSpPr>
        <p:spPr>
          <a:xfrm>
            <a:off x="9200747" y="2075589"/>
            <a:ext cx="1067251" cy="0"/>
          </a:xfrm>
          <a:prstGeom prst="line">
            <a:avLst/>
          </a:prstGeom>
          <a:ln w="19050">
            <a:solidFill>
              <a:schemeClr val="accent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055CADC-D291-D6B8-AB47-9C7E450B2BA7}"/>
              </a:ext>
            </a:extLst>
          </p:cNvPr>
          <p:cNvCxnSpPr/>
          <p:nvPr/>
        </p:nvCxnSpPr>
        <p:spPr>
          <a:xfrm>
            <a:off x="10267998" y="2075589"/>
            <a:ext cx="0" cy="906449"/>
          </a:xfrm>
          <a:prstGeom prst="straightConnector1">
            <a:avLst/>
          </a:prstGeom>
          <a:ln w="19050">
            <a:solidFill>
              <a:schemeClr val="accent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8162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3C9A-3B75-71AC-F3B5-B5146DD3B52B}"/>
              </a:ext>
            </a:extLst>
          </p:cNvPr>
          <p:cNvSpPr>
            <a:spLocks noGrp="1"/>
          </p:cNvSpPr>
          <p:nvPr>
            <p:ph type="title"/>
          </p:nvPr>
        </p:nvSpPr>
        <p:spPr/>
        <p:txBody>
          <a:bodyPr>
            <a:normAutofit fontScale="90000"/>
          </a:bodyPr>
          <a:lstStyle/>
          <a:p>
            <a:r>
              <a:rPr lang="en-US"/>
              <a:t>How To Investigate A Risk</a:t>
            </a:r>
          </a:p>
        </p:txBody>
      </p:sp>
      <p:sp>
        <p:nvSpPr>
          <p:cNvPr id="7" name="Oval 6">
            <a:extLst>
              <a:ext uri="{FF2B5EF4-FFF2-40B4-BE49-F238E27FC236}">
                <a16:creationId xmlns:a16="http://schemas.microsoft.com/office/drawing/2014/main" id="{B0A53F41-B058-C438-A8A8-458431729C68}"/>
              </a:ext>
            </a:extLst>
          </p:cNvPr>
          <p:cNvSpPr/>
          <p:nvPr/>
        </p:nvSpPr>
        <p:spPr bwMode="auto">
          <a:xfrm>
            <a:off x="285655" y="1664340"/>
            <a:ext cx="605215" cy="61837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FFFFFF"/>
                </a:solidFill>
                <a:effectLst/>
                <a:uLnTx/>
                <a:uFillTx/>
                <a:latin typeface="Segoe UI"/>
                <a:ea typeface="+mn-ea"/>
                <a:cs typeface="Segoe UI" pitchFamily="34" charset="0"/>
              </a:rPr>
              <a:t>3</a:t>
            </a:r>
          </a:p>
        </p:txBody>
      </p:sp>
      <p:sp>
        <p:nvSpPr>
          <p:cNvPr id="8" name="Oval 7">
            <a:extLst>
              <a:ext uri="{FF2B5EF4-FFF2-40B4-BE49-F238E27FC236}">
                <a16:creationId xmlns:a16="http://schemas.microsoft.com/office/drawing/2014/main" id="{7A157D01-C5B4-1466-D80A-2D1782CAB57E}"/>
              </a:ext>
            </a:extLst>
          </p:cNvPr>
          <p:cNvSpPr/>
          <p:nvPr/>
        </p:nvSpPr>
        <p:spPr bwMode="auto">
          <a:xfrm>
            <a:off x="5793392" y="1664340"/>
            <a:ext cx="605215" cy="61837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FFFFFF"/>
                </a:solidFill>
                <a:effectLst/>
                <a:uLnTx/>
                <a:uFillTx/>
                <a:latin typeface="Segoe UI"/>
                <a:ea typeface="+mn-ea"/>
                <a:cs typeface="Segoe UI" pitchFamily="34" charset="0"/>
              </a:rPr>
              <a:t>4</a:t>
            </a:r>
          </a:p>
        </p:txBody>
      </p:sp>
      <p:sp>
        <p:nvSpPr>
          <p:cNvPr id="9" name="Freeform: Shape 8">
            <a:extLst>
              <a:ext uri="{FF2B5EF4-FFF2-40B4-BE49-F238E27FC236}">
                <a16:creationId xmlns:a16="http://schemas.microsoft.com/office/drawing/2014/main" id="{D03E60DF-791C-0F1A-6E92-4311F7D6193C}"/>
              </a:ext>
            </a:extLst>
          </p:cNvPr>
          <p:cNvSpPr/>
          <p:nvPr/>
        </p:nvSpPr>
        <p:spPr>
          <a:xfrm>
            <a:off x="890870" y="1810090"/>
            <a:ext cx="2812663" cy="481261"/>
          </a:xfrm>
          <a:custGeom>
            <a:avLst/>
            <a:gdLst>
              <a:gd name="connsiteX0" fmla="*/ 0 w 3208411"/>
              <a:gd name="connsiteY0" fmla="*/ 0 h 481261"/>
              <a:gd name="connsiteX1" fmla="*/ 3208411 w 3208411"/>
              <a:gd name="connsiteY1" fmla="*/ 0 h 481261"/>
              <a:gd name="connsiteX2" fmla="*/ 3208411 w 3208411"/>
              <a:gd name="connsiteY2" fmla="*/ 481261 h 481261"/>
              <a:gd name="connsiteX3" fmla="*/ 0 w 3208411"/>
              <a:gd name="connsiteY3" fmla="*/ 481261 h 481261"/>
              <a:gd name="connsiteX4" fmla="*/ 0 w 3208411"/>
              <a:gd name="connsiteY4" fmla="*/ 0 h 481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8411" h="481261">
                <a:moveTo>
                  <a:pt x="0" y="0"/>
                </a:moveTo>
                <a:lnTo>
                  <a:pt x="3208411" y="0"/>
                </a:lnTo>
                <a:lnTo>
                  <a:pt x="3208411" y="481261"/>
                </a:lnTo>
                <a:lnTo>
                  <a:pt x="0" y="4812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44550" rtl="0" eaLnBrk="1" fontAlgn="auto" latinLnBrk="0" hangingPunct="1">
              <a:lnSpc>
                <a:spcPct val="100000"/>
              </a:lnSpc>
              <a:spcBef>
                <a:spcPct val="0"/>
              </a:spcBef>
              <a:spcAft>
                <a:spcPct val="35000"/>
              </a:spcAft>
              <a:buClrTx/>
              <a:buSzTx/>
              <a:buFontTx/>
              <a:buNone/>
              <a:tabLst/>
              <a:defRPr b="1"/>
            </a:pPr>
            <a:r>
              <a:rPr kumimoji="0" lang="en-US" sz="1900" b="1" i="0" u="none" strike="noStrike" kern="1200" cap="none" spc="0" normalizeH="0" baseline="0" noProof="0">
                <a:ln>
                  <a:noFill/>
                </a:ln>
                <a:solidFill>
                  <a:srgbClr val="666666"/>
                </a:solidFill>
                <a:effectLst/>
                <a:uLnTx/>
                <a:uFillTx/>
                <a:latin typeface="Segoe UI Semibold"/>
                <a:ea typeface="+mn-ea"/>
                <a:cs typeface="Segoe UI" panose="020B0502040204020203" pitchFamily="34" charset="0"/>
              </a:rPr>
              <a:t>Risky Sign-Ins</a:t>
            </a:r>
          </a:p>
        </p:txBody>
      </p:sp>
      <p:sp>
        <p:nvSpPr>
          <p:cNvPr id="10" name="Freeform: Shape 9">
            <a:extLst>
              <a:ext uri="{FF2B5EF4-FFF2-40B4-BE49-F238E27FC236}">
                <a16:creationId xmlns:a16="http://schemas.microsoft.com/office/drawing/2014/main" id="{62DE740B-F442-8FB6-51DD-378B19485DB5}"/>
              </a:ext>
            </a:extLst>
          </p:cNvPr>
          <p:cNvSpPr/>
          <p:nvPr/>
        </p:nvSpPr>
        <p:spPr>
          <a:xfrm>
            <a:off x="6398607" y="1806141"/>
            <a:ext cx="2812663" cy="481261"/>
          </a:xfrm>
          <a:custGeom>
            <a:avLst/>
            <a:gdLst>
              <a:gd name="connsiteX0" fmla="*/ 0 w 3208411"/>
              <a:gd name="connsiteY0" fmla="*/ 0 h 481261"/>
              <a:gd name="connsiteX1" fmla="*/ 3208411 w 3208411"/>
              <a:gd name="connsiteY1" fmla="*/ 0 h 481261"/>
              <a:gd name="connsiteX2" fmla="*/ 3208411 w 3208411"/>
              <a:gd name="connsiteY2" fmla="*/ 481261 h 481261"/>
              <a:gd name="connsiteX3" fmla="*/ 0 w 3208411"/>
              <a:gd name="connsiteY3" fmla="*/ 481261 h 481261"/>
              <a:gd name="connsiteX4" fmla="*/ 0 w 3208411"/>
              <a:gd name="connsiteY4" fmla="*/ 0 h 481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8411" h="481261">
                <a:moveTo>
                  <a:pt x="0" y="0"/>
                </a:moveTo>
                <a:lnTo>
                  <a:pt x="3208411" y="0"/>
                </a:lnTo>
                <a:lnTo>
                  <a:pt x="3208411" y="481261"/>
                </a:lnTo>
                <a:lnTo>
                  <a:pt x="0" y="4812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ctr" defTabSz="844550" rtl="0" eaLnBrk="1" fontAlgn="auto" latinLnBrk="0" hangingPunct="1">
              <a:lnSpc>
                <a:spcPct val="100000"/>
              </a:lnSpc>
              <a:spcBef>
                <a:spcPct val="0"/>
              </a:spcBef>
              <a:spcAft>
                <a:spcPct val="35000"/>
              </a:spcAft>
              <a:buClrTx/>
              <a:buSzTx/>
              <a:buFontTx/>
              <a:buNone/>
              <a:tabLst/>
              <a:defRPr b="1"/>
            </a:pPr>
            <a:r>
              <a:rPr kumimoji="0" lang="en-US" sz="1900" b="1" i="0" u="none" strike="noStrike" kern="1200" cap="none" spc="0" normalizeH="0" baseline="0" noProof="0">
                <a:ln>
                  <a:noFill/>
                </a:ln>
                <a:solidFill>
                  <a:srgbClr val="666666"/>
                </a:solidFill>
                <a:effectLst/>
                <a:uLnTx/>
                <a:uFillTx/>
                <a:latin typeface="Segoe UI Semibold"/>
                <a:ea typeface="+mn-ea"/>
                <a:cs typeface="Segoe UI" panose="020B0502040204020203" pitchFamily="34" charset="0"/>
              </a:rPr>
              <a:t>Risk Detections</a:t>
            </a:r>
          </a:p>
        </p:txBody>
      </p:sp>
      <p:sp>
        <p:nvSpPr>
          <p:cNvPr id="11" name="Text Placeholder 2">
            <a:extLst>
              <a:ext uri="{FF2B5EF4-FFF2-40B4-BE49-F238E27FC236}">
                <a16:creationId xmlns:a16="http://schemas.microsoft.com/office/drawing/2014/main" id="{5A55857E-9A50-7CBF-CBCF-D267AAE6FAA6}"/>
              </a:ext>
            </a:extLst>
          </p:cNvPr>
          <p:cNvSpPr>
            <a:spLocks noGrp="1"/>
          </p:cNvSpPr>
          <p:nvPr>
            <p:ph type="body" sz="quarter" idx="20"/>
          </p:nvPr>
        </p:nvSpPr>
        <p:spPr>
          <a:xfrm>
            <a:off x="588264" y="3230215"/>
            <a:ext cx="3115269" cy="2326791"/>
          </a:xfrm>
        </p:spPr>
        <p:txBody>
          <a:bodyPr/>
          <a:lstStyle/>
          <a:p>
            <a:pPr marL="342900" indent="-342900" algn="l">
              <a:buFont typeface="Arial" panose="020B0604020202020204" pitchFamily="34" charset="0"/>
              <a:buChar char="•"/>
            </a:pPr>
            <a:r>
              <a:rPr lang="en-US" sz="1800" b="1"/>
              <a:t>Reports </a:t>
            </a:r>
            <a:r>
              <a:rPr lang="en-US" sz="1800"/>
              <a:t>are available for past 30 days</a:t>
            </a:r>
          </a:p>
          <a:p>
            <a:pPr marL="342900" indent="-342900" algn="l">
              <a:buFont typeface="Arial" panose="020B0604020202020204" pitchFamily="34" charset="0"/>
              <a:buChar char="•"/>
            </a:pPr>
            <a:r>
              <a:rPr lang="en-US" sz="1800" b="1"/>
              <a:t>View </a:t>
            </a:r>
            <a:r>
              <a:rPr lang="en-US" sz="1800"/>
              <a:t>risky sign-in report that shows both interactive and non-interactive sign-ins.</a:t>
            </a:r>
          </a:p>
          <a:p>
            <a:pPr marL="342900" indent="-342900" algn="l">
              <a:buFont typeface="Arial" panose="020B0604020202020204" pitchFamily="34" charset="0"/>
              <a:buChar char="•"/>
            </a:pPr>
            <a:r>
              <a:rPr lang="en-US" sz="1800" b="1"/>
              <a:t>Admin </a:t>
            </a:r>
            <a:r>
              <a:rPr lang="en-US" sz="1800"/>
              <a:t>takes action to </a:t>
            </a:r>
            <a:r>
              <a:rPr lang="en-US" sz="1800" b="1"/>
              <a:t>Remediate</a:t>
            </a:r>
            <a:endParaRPr lang="en-US" sz="1800"/>
          </a:p>
        </p:txBody>
      </p:sp>
      <p:sp>
        <p:nvSpPr>
          <p:cNvPr id="12" name="Text Placeholder 2">
            <a:extLst>
              <a:ext uri="{FF2B5EF4-FFF2-40B4-BE49-F238E27FC236}">
                <a16:creationId xmlns:a16="http://schemas.microsoft.com/office/drawing/2014/main" id="{9776431F-0344-FBB2-A192-DF72037811EF}"/>
              </a:ext>
            </a:extLst>
          </p:cNvPr>
          <p:cNvSpPr txBox="1">
            <a:spLocks/>
          </p:cNvSpPr>
          <p:nvPr/>
        </p:nvSpPr>
        <p:spPr>
          <a:xfrm>
            <a:off x="6096001" y="3051529"/>
            <a:ext cx="3115269" cy="2049792"/>
          </a:xfrm>
          <a:prstGeom prst="rect">
            <a:avLst/>
          </a:prstGeom>
        </p:spPr>
        <p:txBody>
          <a:bodyPr vert="horz" wrap="square" lIns="0" tIns="0" rIns="0" bIns="0" rtlCol="0">
            <a:spAutoFit/>
          </a:bodyPr>
          <a:lstStyle>
            <a:lvl1pPr marL="0" marR="0" indent="0" algn="ctr" defTabSz="932742" rtl="0" eaLnBrk="1" fontAlgn="auto" latinLnBrk="0" hangingPunct="1">
              <a:lnSpc>
                <a:spcPct val="100000"/>
              </a:lnSpc>
              <a:spcBef>
                <a:spcPct val="20000"/>
              </a:spcBef>
              <a:spcAft>
                <a:spcPts val="0"/>
              </a:spcAft>
              <a:buClrTx/>
              <a:buSzPct val="90000"/>
              <a:buFontTx/>
              <a:buNone/>
              <a:tabLst/>
              <a:defRPr sz="20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Reports </a:t>
            </a: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has filterable data for past 90 days</a:t>
            </a:r>
          </a:p>
          <a:p>
            <a:pPr marL="342900" marR="0" lvl="0" indent="-3429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View </a:t>
            </a: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attack type (MITRE Attack) or other risks</a:t>
            </a:r>
          </a:p>
          <a:p>
            <a:pPr marL="342900" marR="0" lvl="0" indent="-3429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Explore </a:t>
            </a:r>
            <a:r>
              <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more with </a:t>
            </a:r>
            <a:r>
              <a:rPr kumimoji="0" lang="nn-NO"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Microsoft Defender for Cloud Apps</a:t>
            </a:r>
            <a:endPar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pic>
        <p:nvPicPr>
          <p:cNvPr id="14" name="Picture 13">
            <a:extLst>
              <a:ext uri="{FF2B5EF4-FFF2-40B4-BE49-F238E27FC236}">
                <a16:creationId xmlns:a16="http://schemas.microsoft.com/office/drawing/2014/main" id="{E083FF6B-C4AF-DE4C-3C45-D33C413019C5}"/>
              </a:ext>
            </a:extLst>
          </p:cNvPr>
          <p:cNvPicPr>
            <a:picLocks noChangeAspect="1"/>
          </p:cNvPicPr>
          <p:nvPr/>
        </p:nvPicPr>
        <p:blipFill>
          <a:blip r:embed="rId2"/>
          <a:stretch>
            <a:fillRect/>
          </a:stretch>
        </p:blipFill>
        <p:spPr>
          <a:xfrm>
            <a:off x="3703532" y="2959184"/>
            <a:ext cx="2315604" cy="1273582"/>
          </a:xfrm>
          <a:prstGeom prst="rect">
            <a:avLst/>
          </a:prstGeom>
        </p:spPr>
      </p:pic>
      <p:pic>
        <p:nvPicPr>
          <p:cNvPr id="16" name="Picture 15">
            <a:extLst>
              <a:ext uri="{FF2B5EF4-FFF2-40B4-BE49-F238E27FC236}">
                <a16:creationId xmlns:a16="http://schemas.microsoft.com/office/drawing/2014/main" id="{2CE36046-CBF2-4B55-6E18-6305876D4D03}"/>
              </a:ext>
            </a:extLst>
          </p:cNvPr>
          <p:cNvPicPr>
            <a:picLocks noChangeAspect="1"/>
          </p:cNvPicPr>
          <p:nvPr/>
        </p:nvPicPr>
        <p:blipFill>
          <a:blip r:embed="rId3"/>
          <a:stretch>
            <a:fillRect/>
          </a:stretch>
        </p:blipFill>
        <p:spPr>
          <a:xfrm>
            <a:off x="9288135" y="2840433"/>
            <a:ext cx="2783820" cy="1520073"/>
          </a:xfrm>
          <a:prstGeom prst="rect">
            <a:avLst/>
          </a:prstGeom>
        </p:spPr>
      </p:pic>
      <p:cxnSp>
        <p:nvCxnSpPr>
          <p:cNvPr id="17" name="Straight Connector 16">
            <a:extLst>
              <a:ext uri="{FF2B5EF4-FFF2-40B4-BE49-F238E27FC236}">
                <a16:creationId xmlns:a16="http://schemas.microsoft.com/office/drawing/2014/main" id="{4113F540-A5A2-DF81-5684-533739F4230A}"/>
              </a:ext>
            </a:extLst>
          </p:cNvPr>
          <p:cNvCxnSpPr>
            <a:cxnSpLocks/>
          </p:cNvCxnSpPr>
          <p:nvPr/>
        </p:nvCxnSpPr>
        <p:spPr>
          <a:xfrm>
            <a:off x="3703532" y="2011680"/>
            <a:ext cx="1067251" cy="0"/>
          </a:xfrm>
          <a:prstGeom prst="line">
            <a:avLst/>
          </a:prstGeom>
          <a:ln w="19050">
            <a:solidFill>
              <a:schemeClr val="accent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16BF4B0-6246-CFD2-51E0-F6FD49520BCE}"/>
              </a:ext>
            </a:extLst>
          </p:cNvPr>
          <p:cNvCxnSpPr/>
          <p:nvPr/>
        </p:nvCxnSpPr>
        <p:spPr>
          <a:xfrm>
            <a:off x="4770783" y="2011680"/>
            <a:ext cx="0" cy="906449"/>
          </a:xfrm>
          <a:prstGeom prst="straightConnector1">
            <a:avLst/>
          </a:prstGeom>
          <a:ln w="19050">
            <a:solidFill>
              <a:schemeClr val="accent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DA000CF-EE42-96BF-9396-3E32B14AF994}"/>
              </a:ext>
            </a:extLst>
          </p:cNvPr>
          <p:cNvCxnSpPr>
            <a:cxnSpLocks/>
          </p:cNvCxnSpPr>
          <p:nvPr/>
        </p:nvCxnSpPr>
        <p:spPr>
          <a:xfrm>
            <a:off x="9218445" y="1938878"/>
            <a:ext cx="1067251" cy="0"/>
          </a:xfrm>
          <a:prstGeom prst="line">
            <a:avLst/>
          </a:prstGeom>
          <a:ln w="19050">
            <a:solidFill>
              <a:schemeClr val="accent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FF0A2F3-EC42-39CA-2900-870B0AF84D06}"/>
              </a:ext>
            </a:extLst>
          </p:cNvPr>
          <p:cNvCxnSpPr/>
          <p:nvPr/>
        </p:nvCxnSpPr>
        <p:spPr>
          <a:xfrm>
            <a:off x="10285696" y="1938878"/>
            <a:ext cx="0" cy="906449"/>
          </a:xfrm>
          <a:prstGeom prst="straightConnector1">
            <a:avLst/>
          </a:prstGeom>
          <a:ln w="19050">
            <a:solidFill>
              <a:schemeClr val="accent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2610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B723-0EB7-4C87-85F9-285CC3C1256B}"/>
              </a:ext>
            </a:extLst>
          </p:cNvPr>
          <p:cNvSpPr>
            <a:spLocks noGrp="1"/>
          </p:cNvSpPr>
          <p:nvPr>
            <p:ph type="title"/>
          </p:nvPr>
        </p:nvSpPr>
        <p:spPr>
          <a:xfrm>
            <a:off x="214787" y="532317"/>
            <a:ext cx="6759037" cy="553998"/>
          </a:xfrm>
        </p:spPr>
        <p:txBody>
          <a:bodyPr>
            <a:noAutofit/>
          </a:bodyPr>
          <a:lstStyle/>
          <a:p>
            <a:r>
              <a:rPr lang="en-US" sz="3200" b="1">
                <a:solidFill>
                  <a:schemeClr val="tx1"/>
                </a:solidFill>
                <a:cs typeface="Segoe UI"/>
              </a:rPr>
              <a:t>Microsoft Entra Identity Protection Workshop &amp; PoC engagement </a:t>
            </a:r>
            <a:endParaRPr lang="en-US" sz="2400">
              <a:solidFill>
                <a:schemeClr val="tx1"/>
              </a:solidFill>
              <a:cs typeface="Segoe UI"/>
            </a:endParaRPr>
          </a:p>
        </p:txBody>
      </p:sp>
      <p:sp>
        <p:nvSpPr>
          <p:cNvPr id="119" name="TextBox 118">
            <a:extLst>
              <a:ext uri="{FF2B5EF4-FFF2-40B4-BE49-F238E27FC236}">
                <a16:creationId xmlns:a16="http://schemas.microsoft.com/office/drawing/2014/main" id="{BC6F9815-A973-4CA7-ABF1-B069F9DAA51E}"/>
              </a:ext>
            </a:extLst>
          </p:cNvPr>
          <p:cNvSpPr txBox="1"/>
          <p:nvPr/>
        </p:nvSpPr>
        <p:spPr>
          <a:xfrm>
            <a:off x="301663" y="2963747"/>
            <a:ext cx="2317536" cy="3223959"/>
          </a:xfrm>
          <a:prstGeom prst="rect">
            <a:avLst/>
          </a:prstGeom>
          <a:noFill/>
          <a:ln>
            <a:noFill/>
          </a:ln>
        </p:spPr>
        <p:txBody>
          <a:bodyPr wrap="square" lIns="0" tIns="0" rIns="0" bIns="0" rtlCol="0">
            <a:spAutoFit/>
          </a:bodyPr>
          <a:lstStyle/>
          <a:p>
            <a:pPr marL="0" marR="0" lvl="0" indent="0" algn="l" defTabSz="914145"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½</a:t>
            </a:r>
            <a:r>
              <a:rPr kumimoji="0" lang="en-US" sz="14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Hour</a:t>
            </a:r>
          </a:p>
          <a:p>
            <a:pPr marL="0" marR="0" lvl="0" indent="0" algn="l" defTabSz="914145"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endParaRPr>
          </a:p>
          <a:p>
            <a:pPr marL="171402" marR="0" lvl="0" indent="-171402"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Introductions</a:t>
            </a:r>
          </a:p>
          <a:p>
            <a:pPr marL="171402" marR="0" lvl="0" indent="-171402"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Engagement walk-through</a:t>
            </a:r>
          </a:p>
          <a:p>
            <a:pPr marL="171402" marR="0" lvl="0" indent="-171402"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Expectations</a:t>
            </a:r>
          </a:p>
          <a:p>
            <a:pPr marL="171402" marR="0" lvl="0" indent="-171402"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What’s next</a:t>
            </a:r>
          </a:p>
          <a:p>
            <a:pPr marL="171450" marR="0" lvl="0" indent="-171450"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1"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Customer’s agreement?</a:t>
            </a:r>
          </a:p>
          <a:p>
            <a:pPr marL="628650" marR="0" lvl="1" indent="-171450"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YES - Pre-engagement preparations like sharing the agenda, identifying the stakeholders</a:t>
            </a:r>
          </a:p>
          <a:p>
            <a:pPr marL="628650" marR="0" lvl="1" indent="-171450"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NO -  We need your feedback – WHY?</a:t>
            </a:r>
          </a:p>
          <a:p>
            <a:pPr marL="171402" marR="0" lvl="0" indent="-171402" algn="l" defTabSz="914145" rtl="0" eaLnBrk="1" fontAlgn="auto" latinLnBrk="0" hangingPunct="1">
              <a:lnSpc>
                <a:spcPct val="100000"/>
              </a:lnSpc>
              <a:spcBef>
                <a:spcPts val="0"/>
              </a:spcBef>
              <a:spcAft>
                <a:spcPts val="294"/>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171402" marR="0" lvl="0" indent="-171402" algn="l" defTabSz="914145" rtl="0" eaLnBrk="1" fontAlgn="auto" latinLnBrk="0" hangingPunct="1">
              <a:lnSpc>
                <a:spcPct val="100000"/>
              </a:lnSpc>
              <a:spcBef>
                <a:spcPts val="0"/>
              </a:spcBef>
              <a:spcAft>
                <a:spcPts val="294"/>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115" name="TextBox 114">
            <a:extLst>
              <a:ext uri="{FF2B5EF4-FFF2-40B4-BE49-F238E27FC236}">
                <a16:creationId xmlns:a16="http://schemas.microsoft.com/office/drawing/2014/main" id="{93FB70B5-A308-41A1-83C5-649EBC14A09C}"/>
              </a:ext>
            </a:extLst>
          </p:cNvPr>
          <p:cNvSpPr txBox="1"/>
          <p:nvPr/>
        </p:nvSpPr>
        <p:spPr>
          <a:xfrm>
            <a:off x="5103396" y="2963747"/>
            <a:ext cx="2021471" cy="1938992"/>
          </a:xfrm>
          <a:prstGeom prst="rect">
            <a:avLst/>
          </a:prstGeom>
          <a:noFill/>
        </p:spPr>
        <p:txBody>
          <a:bodyPr wrap="square" lIns="0" tIns="0" rIns="0" bIns="0" rtlCol="0">
            <a:spAutoFit/>
          </a:bodyPr>
          <a:lstStyle/>
          <a:p>
            <a:pPr marL="0" marR="0" lvl="0" indent="0" algn="l" defTabSz="914145"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3</a:t>
            </a: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½</a:t>
            </a:r>
            <a:r>
              <a:rPr kumimoji="0" lang="en-US" sz="14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hours</a:t>
            </a:r>
          </a:p>
          <a:p>
            <a:pPr marL="0" marR="0" lvl="0" indent="0" algn="l" defTabSz="914145"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endParaRPr>
          </a:p>
          <a:p>
            <a:pPr marL="171450" marR="0" lvl="0" indent="-171450"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Pre-requisites review</a:t>
            </a:r>
          </a:p>
          <a:p>
            <a:pPr marL="171450" marR="0" lvl="0" indent="-171450"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Seek access to customer tenant (Admin)</a:t>
            </a:r>
          </a:p>
          <a:p>
            <a:pPr marL="171450" marR="0" lvl="0" indent="-171450"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Get access to data</a:t>
            </a:r>
          </a:p>
          <a:p>
            <a:pPr marL="171450" marR="0" lvl="0" indent="-171450"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Investigate Risks</a:t>
            </a:r>
          </a:p>
          <a:p>
            <a:pPr marL="171450" marR="0" lvl="0" indent="-171450"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Test users onboarding and targeting for test use cases</a:t>
            </a:r>
          </a:p>
        </p:txBody>
      </p:sp>
      <p:sp>
        <p:nvSpPr>
          <p:cNvPr id="71" name="TextBox 70">
            <a:extLst>
              <a:ext uri="{FF2B5EF4-FFF2-40B4-BE49-F238E27FC236}">
                <a16:creationId xmlns:a16="http://schemas.microsoft.com/office/drawing/2014/main" id="{8514BD58-571C-4799-AA51-D1993751529B}"/>
              </a:ext>
              <a:ext uri="{C183D7F6-B498-43B3-948B-1728B52AA6E4}">
                <adec:decorative xmlns:adec="http://schemas.microsoft.com/office/drawing/2017/decorative" val="0"/>
              </a:ext>
            </a:extLst>
          </p:cNvPr>
          <p:cNvSpPr txBox="1"/>
          <p:nvPr/>
        </p:nvSpPr>
        <p:spPr>
          <a:xfrm>
            <a:off x="2813508" y="2963747"/>
            <a:ext cx="2016653" cy="2508379"/>
          </a:xfrm>
          <a:prstGeom prst="rect">
            <a:avLst/>
          </a:prstGeom>
          <a:noFill/>
        </p:spPr>
        <p:txBody>
          <a:bodyPr wrap="square" lIns="0" tIns="0" rIns="0" bIns="0" rtlCol="0" anchor="t">
            <a:spAutoFit/>
          </a:bodyPr>
          <a:lstStyle/>
          <a:p>
            <a:pPr marL="0" marR="0" lvl="0" indent="0" algn="l" defTabSz="914145"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1 hour </a:t>
            </a:r>
          </a:p>
          <a:p>
            <a:pPr marL="0" marR="0" lvl="0" indent="0" algn="l" defTabSz="914145"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black"/>
              </a:solidFill>
              <a:effectLst/>
              <a:uLnTx/>
              <a:uFillTx/>
              <a:latin typeface="Segoe UI"/>
              <a:ea typeface="+mn-ea"/>
              <a:cs typeface="Segoe UI" panose="020B0502040204020203" pitchFamily="34" charset="0"/>
            </a:endParaRPr>
          </a:p>
          <a:p>
            <a:pPr marL="171402" marR="0" lvl="0" indent="-171402"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Microsoft Entra Identity Protection Overview</a:t>
            </a:r>
          </a:p>
          <a:p>
            <a:pPr marL="171402" marR="0" lvl="0" indent="-171402"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Discovery of customer’s use case and how this helps organizations detect, investigate, and remediate identity-based risks.</a:t>
            </a:r>
          </a:p>
          <a:p>
            <a:pPr marL="171402" marR="0" lvl="0" indent="-171402"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Drafting the storyboard for POC</a:t>
            </a:r>
          </a:p>
          <a:p>
            <a:pPr marL="171402" marR="0" lvl="0" indent="-171402"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prstClr val="black"/>
                </a:solidFill>
                <a:effectLst/>
                <a:uLnTx/>
                <a:uFillTx/>
                <a:latin typeface="Segoe UI"/>
                <a:ea typeface="+mn-ea"/>
                <a:cs typeface="Segoe UI" panose="020B0502040204020203" pitchFamily="34" charset="0"/>
              </a:rPr>
              <a:t>Discussion on PoC next steps and pre-requisites</a:t>
            </a:r>
          </a:p>
        </p:txBody>
      </p:sp>
      <p:sp>
        <p:nvSpPr>
          <p:cNvPr id="6" name="TextBox 5">
            <a:extLst>
              <a:ext uri="{FF2B5EF4-FFF2-40B4-BE49-F238E27FC236}">
                <a16:creationId xmlns:a16="http://schemas.microsoft.com/office/drawing/2014/main" id="{FE5E9C25-AA64-43F4-89C3-AC2C01F2864E}"/>
              </a:ext>
            </a:extLst>
          </p:cNvPr>
          <p:cNvSpPr txBox="1"/>
          <p:nvPr/>
        </p:nvSpPr>
        <p:spPr>
          <a:xfrm>
            <a:off x="7440638" y="2963747"/>
            <a:ext cx="2016698" cy="1246495"/>
          </a:xfrm>
          <a:prstGeom prst="rect">
            <a:avLst/>
          </a:prstGeom>
          <a:noFill/>
        </p:spPr>
        <p:txBody>
          <a:bodyPr wrap="square" lIns="0" tIns="0" bIns="0" rtlCol="0">
            <a:spAutoFit/>
          </a:bodyPr>
          <a:lstStyle/>
          <a:p>
            <a:pPr marL="0" marR="0" lvl="0" indent="0" algn="l" defTabSz="91414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½</a:t>
            </a:r>
            <a:r>
              <a:rPr kumimoji="0" lang="en-US" sz="1600" b="1"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rPr>
              <a:t> hour</a:t>
            </a:r>
          </a:p>
          <a:p>
            <a:pPr marL="0" marR="0" lvl="0" indent="0" algn="l" defTabSz="914145"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171450" marR="0" lvl="0" indent="-171450"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Walk through configuration &amp; risk level </a:t>
            </a:r>
          </a:p>
          <a:p>
            <a:pPr marL="171450" marR="0" lvl="0" indent="-171450"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Agreement on next steps</a:t>
            </a:r>
          </a:p>
          <a:p>
            <a:pPr marL="0" marR="0" lvl="0" indent="0" algn="l" defTabSz="914145"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51" name="TextBox 50">
            <a:extLst>
              <a:ext uri="{FF2B5EF4-FFF2-40B4-BE49-F238E27FC236}">
                <a16:creationId xmlns:a16="http://schemas.microsoft.com/office/drawing/2014/main" id="{1E90D6C9-A4BB-43C5-B819-8245CBA7AA8C}"/>
              </a:ext>
              <a:ext uri="{C183D7F6-B498-43B3-948B-1728B52AA6E4}">
                <adec:decorative xmlns:adec="http://schemas.microsoft.com/office/drawing/2017/decorative" val="0"/>
              </a:ext>
            </a:extLst>
          </p:cNvPr>
          <p:cNvSpPr txBox="1"/>
          <p:nvPr/>
        </p:nvSpPr>
        <p:spPr>
          <a:xfrm>
            <a:off x="9776986" y="2963747"/>
            <a:ext cx="2060184" cy="2169825"/>
          </a:xfrm>
          <a:prstGeom prst="rect">
            <a:avLst/>
          </a:prstGeom>
          <a:noFill/>
        </p:spPr>
        <p:txBody>
          <a:bodyPr wrap="square" lIns="0" tIns="0" rIns="0" bIns="0" rtlCol="0">
            <a:spAutoFit/>
          </a:bodyPr>
          <a:lstStyle/>
          <a:p>
            <a:pPr marL="0" marR="0" lvl="0" indent="0" algn="l" defTabSz="91414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½ hour</a:t>
            </a:r>
          </a:p>
          <a:p>
            <a:pPr marL="0" marR="0" lvl="0" indent="0" algn="l" defTabSz="914145"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srgbClr val="000000"/>
              </a:solidFill>
              <a:effectLst/>
              <a:uLnTx/>
              <a:uFillTx/>
              <a:latin typeface="Segoe UI"/>
              <a:ea typeface="+mn-ea"/>
              <a:cs typeface="Segoe UI Semibold" panose="020B0702040204020203" pitchFamily="34" charset="0"/>
            </a:endParaRPr>
          </a:p>
          <a:p>
            <a:pPr marL="171402" marR="0" lvl="0" indent="-171402"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PoC review, closure and sign-off</a:t>
            </a:r>
          </a:p>
          <a:p>
            <a:pPr marL="171402" marR="0" lvl="0" indent="-171402"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Consult if customer would like to be highlighted as a reference in Microsoft’s public marketing platforms</a:t>
            </a:r>
          </a:p>
          <a:p>
            <a:pPr marL="171402" marR="0" lvl="0" indent="-171402"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Agreement on next steps kick off date</a:t>
            </a:r>
          </a:p>
          <a:p>
            <a:pPr marL="171402" marR="0" lvl="0" indent="-171402" algn="l" defTabSz="914145"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Complete PoC survey at</a:t>
            </a:r>
          </a:p>
        </p:txBody>
      </p:sp>
      <p:sp>
        <p:nvSpPr>
          <p:cNvPr id="63" name="Freeform: Shape 62">
            <a:extLst>
              <a:ext uri="{FF2B5EF4-FFF2-40B4-BE49-F238E27FC236}">
                <a16:creationId xmlns:a16="http://schemas.microsoft.com/office/drawing/2014/main" id="{C5C5937F-6017-4F71-8801-8C97C4C3573C}"/>
              </a:ext>
              <a:ext uri="{C183D7F6-B498-43B3-948B-1728B52AA6E4}">
                <adec:decorative xmlns:adec="http://schemas.microsoft.com/office/drawing/2017/decorative" val="1"/>
              </a:ext>
            </a:extLst>
          </p:cNvPr>
          <p:cNvSpPr/>
          <p:nvPr/>
        </p:nvSpPr>
        <p:spPr>
          <a:xfrm>
            <a:off x="9559554" y="1850524"/>
            <a:ext cx="2468880" cy="227365"/>
          </a:xfrm>
          <a:custGeom>
            <a:avLst/>
            <a:gdLst>
              <a:gd name="connsiteX0" fmla="*/ 0 w 2057400"/>
              <a:gd name="connsiteY0" fmla="*/ 0 h 228600"/>
              <a:gd name="connsiteX1" fmla="*/ 1975104 w 2057400"/>
              <a:gd name="connsiteY1" fmla="*/ 0 h 228600"/>
              <a:gd name="connsiteX2" fmla="*/ 2057400 w 2057400"/>
              <a:gd name="connsiteY2" fmla="*/ 114300 h 228600"/>
              <a:gd name="connsiteX3" fmla="*/ 1975104 w 2057400"/>
              <a:gd name="connsiteY3" fmla="*/ 228600 h 228600"/>
              <a:gd name="connsiteX4" fmla="*/ 0 w 2057400"/>
              <a:gd name="connsiteY4" fmla="*/ 22860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400" h="228600">
                <a:moveTo>
                  <a:pt x="0" y="0"/>
                </a:moveTo>
                <a:lnTo>
                  <a:pt x="1975104" y="0"/>
                </a:lnTo>
                <a:lnTo>
                  <a:pt x="2057400" y="114300"/>
                </a:lnTo>
                <a:lnTo>
                  <a:pt x="1975104" y="228600"/>
                </a:lnTo>
                <a:lnTo>
                  <a:pt x="0" y="228600"/>
                </a:lnTo>
                <a:close/>
              </a:path>
            </a:pathLst>
          </a:custGeom>
          <a:solidFill>
            <a:srgbClr val="0078D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4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62" name="Freeform: Shape 61">
            <a:extLst>
              <a:ext uri="{FF2B5EF4-FFF2-40B4-BE49-F238E27FC236}">
                <a16:creationId xmlns:a16="http://schemas.microsoft.com/office/drawing/2014/main" id="{73A6796A-8FA6-4EDB-BCFD-7EF073D5F124}"/>
              </a:ext>
              <a:ext uri="{C183D7F6-B498-43B3-948B-1728B52AA6E4}">
                <adec:decorative xmlns:adec="http://schemas.microsoft.com/office/drawing/2017/decorative" val="1"/>
              </a:ext>
            </a:extLst>
          </p:cNvPr>
          <p:cNvSpPr/>
          <p:nvPr/>
        </p:nvSpPr>
        <p:spPr>
          <a:xfrm>
            <a:off x="7231180" y="1850524"/>
            <a:ext cx="2468880" cy="227365"/>
          </a:xfrm>
          <a:custGeom>
            <a:avLst/>
            <a:gdLst>
              <a:gd name="connsiteX0" fmla="*/ 0 w 2057400"/>
              <a:gd name="connsiteY0" fmla="*/ 0 h 228600"/>
              <a:gd name="connsiteX1" fmla="*/ 1975104 w 2057400"/>
              <a:gd name="connsiteY1" fmla="*/ 0 h 228600"/>
              <a:gd name="connsiteX2" fmla="*/ 2057400 w 2057400"/>
              <a:gd name="connsiteY2" fmla="*/ 114300 h 228600"/>
              <a:gd name="connsiteX3" fmla="*/ 1975104 w 2057400"/>
              <a:gd name="connsiteY3" fmla="*/ 228600 h 228600"/>
              <a:gd name="connsiteX4" fmla="*/ 0 w 2057400"/>
              <a:gd name="connsiteY4" fmla="*/ 22860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400" h="228600">
                <a:moveTo>
                  <a:pt x="0" y="0"/>
                </a:moveTo>
                <a:lnTo>
                  <a:pt x="1975104" y="0"/>
                </a:lnTo>
                <a:lnTo>
                  <a:pt x="2057400" y="114300"/>
                </a:lnTo>
                <a:lnTo>
                  <a:pt x="1975104" y="228600"/>
                </a:lnTo>
                <a:lnTo>
                  <a:pt x="0" y="228600"/>
                </a:lnTo>
                <a:close/>
              </a:path>
            </a:pathLst>
          </a:custGeom>
          <a:solidFill>
            <a:srgbClr val="0078D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4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46" name="Oval 45">
            <a:extLst>
              <a:ext uri="{FF2B5EF4-FFF2-40B4-BE49-F238E27FC236}">
                <a16:creationId xmlns:a16="http://schemas.microsoft.com/office/drawing/2014/main" id="{8AC7229E-9F42-486D-AE1E-05AE0B198623}"/>
              </a:ext>
              <a:ext uri="{C183D7F6-B498-43B3-948B-1728B52AA6E4}">
                <adec:decorative xmlns:adec="http://schemas.microsoft.com/office/drawing/2017/decorative" val="1"/>
              </a:ext>
            </a:extLst>
          </p:cNvPr>
          <p:cNvSpPr/>
          <p:nvPr/>
        </p:nvSpPr>
        <p:spPr>
          <a:xfrm>
            <a:off x="10211489" y="1357797"/>
            <a:ext cx="1188720" cy="1188721"/>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4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70C0"/>
              </a:solidFill>
              <a:effectLst/>
              <a:uLnTx/>
              <a:uFillTx/>
              <a:latin typeface="Segoe UI Semibold" panose="020B0702040204020203" pitchFamily="34" charset="0"/>
              <a:ea typeface="+mn-ea"/>
              <a:cs typeface="Segoe UI Semibold" panose="020B0702040204020203" pitchFamily="34" charset="0"/>
            </a:endParaRPr>
          </a:p>
        </p:txBody>
      </p:sp>
      <p:sp>
        <p:nvSpPr>
          <p:cNvPr id="49" name="TextBox 48">
            <a:extLst>
              <a:ext uri="{FF2B5EF4-FFF2-40B4-BE49-F238E27FC236}">
                <a16:creationId xmlns:a16="http://schemas.microsoft.com/office/drawing/2014/main" id="{671315C9-0B8C-4480-8878-F314CD5120A8}"/>
              </a:ext>
              <a:ext uri="{C183D7F6-B498-43B3-948B-1728B52AA6E4}">
                <adec:decorative xmlns:adec="http://schemas.microsoft.com/office/drawing/2017/decorative" val="0"/>
              </a:ext>
            </a:extLst>
          </p:cNvPr>
          <p:cNvSpPr txBox="1"/>
          <p:nvPr/>
        </p:nvSpPr>
        <p:spPr>
          <a:xfrm>
            <a:off x="10324858" y="1740519"/>
            <a:ext cx="961981" cy="461665"/>
          </a:xfrm>
          <a:prstGeom prst="rect">
            <a:avLst/>
          </a:prstGeom>
          <a:noFill/>
        </p:spPr>
        <p:txBody>
          <a:bodyPr wrap="square" lIns="0" tIns="0" rIns="0" bIns="0" rtlCol="0">
            <a:spAutoFit/>
          </a:bodyPr>
          <a:lstStyle/>
          <a:p>
            <a:pPr marL="0" marR="0" lvl="0" indent="0" algn="ctr" defTabSz="91414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282828"/>
                </a:solidFill>
                <a:effectLst/>
                <a:uLnTx/>
                <a:uFillTx/>
                <a:latin typeface="Segoe UI" panose="020B0502040204020203" pitchFamily="34" charset="0"/>
                <a:ea typeface="+mn-ea"/>
                <a:cs typeface="Segoe UI" panose="020B0502040204020203" pitchFamily="34" charset="0"/>
              </a:rPr>
              <a:t>PoC engagement closure</a:t>
            </a:r>
          </a:p>
        </p:txBody>
      </p:sp>
      <p:sp>
        <p:nvSpPr>
          <p:cNvPr id="82" name="Oval 81">
            <a:extLst>
              <a:ext uri="{FF2B5EF4-FFF2-40B4-BE49-F238E27FC236}">
                <a16:creationId xmlns:a16="http://schemas.microsoft.com/office/drawing/2014/main" id="{4AC11BCE-69D4-42DA-90DC-3EC67C8F52E8}"/>
              </a:ext>
              <a:ext uri="{C183D7F6-B498-43B3-948B-1728B52AA6E4}">
                <adec:decorative xmlns:adec="http://schemas.microsoft.com/office/drawing/2017/decorative" val="1"/>
              </a:ext>
            </a:extLst>
          </p:cNvPr>
          <p:cNvSpPr/>
          <p:nvPr/>
        </p:nvSpPr>
        <p:spPr>
          <a:xfrm>
            <a:off x="7855463" y="1357797"/>
            <a:ext cx="1188720" cy="1188720"/>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4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70C0"/>
              </a:solidFill>
              <a:effectLst/>
              <a:uLnTx/>
              <a:uFillTx/>
              <a:latin typeface="Segoe UI Semibold" panose="020B0702040204020203" pitchFamily="34" charset="0"/>
              <a:ea typeface="+mn-ea"/>
              <a:cs typeface="Segoe UI Semibold" panose="020B0702040204020203" pitchFamily="34" charset="0"/>
            </a:endParaRPr>
          </a:p>
        </p:txBody>
      </p:sp>
      <p:sp>
        <p:nvSpPr>
          <p:cNvPr id="32" name="TextBox 31">
            <a:extLst>
              <a:ext uri="{FF2B5EF4-FFF2-40B4-BE49-F238E27FC236}">
                <a16:creationId xmlns:a16="http://schemas.microsoft.com/office/drawing/2014/main" id="{FDAE6CB2-59E8-4D25-B7DC-19F564C68399}"/>
              </a:ext>
              <a:ext uri="{C183D7F6-B498-43B3-948B-1728B52AA6E4}">
                <adec:decorative xmlns:adec="http://schemas.microsoft.com/office/drawing/2017/decorative" val="0"/>
              </a:ext>
            </a:extLst>
          </p:cNvPr>
          <p:cNvSpPr txBox="1"/>
          <p:nvPr/>
        </p:nvSpPr>
        <p:spPr>
          <a:xfrm>
            <a:off x="8097878" y="1817462"/>
            <a:ext cx="735484" cy="307777"/>
          </a:xfrm>
          <a:prstGeom prst="rect">
            <a:avLst/>
          </a:prstGeom>
          <a:noFill/>
        </p:spPr>
        <p:txBody>
          <a:bodyPr wrap="square" lIns="0" tIns="0" rIns="0" bIns="0" rtlCol="0">
            <a:spAutoFit/>
          </a:bodyPr>
          <a:lstStyle>
            <a:defPPr>
              <a:defRPr lang="en-US"/>
            </a:defPPr>
            <a:lvl1pPr marR="0" lvl="0" indent="0" algn="ctr" defTabSz="932418" fontAlgn="auto">
              <a:lnSpc>
                <a:spcPct val="100000"/>
              </a:lnSpc>
              <a:spcBef>
                <a:spcPts val="0"/>
              </a:spcBef>
              <a:spcAft>
                <a:spcPts val="0"/>
              </a:spcAft>
              <a:buClrTx/>
              <a:buSzTx/>
              <a:buFontTx/>
              <a:buNone/>
              <a:tabLst/>
              <a:defRPr kumimoji="0" sz="816" b="1" i="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stStyle>
          <a:p>
            <a:pPr marL="0" marR="0" lvl="0" indent="0" algn="ctr" defTabSz="932418"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Reporting session</a:t>
            </a:r>
          </a:p>
        </p:txBody>
      </p:sp>
      <p:sp>
        <p:nvSpPr>
          <p:cNvPr id="61" name="Freeform: Shape 60">
            <a:extLst>
              <a:ext uri="{FF2B5EF4-FFF2-40B4-BE49-F238E27FC236}">
                <a16:creationId xmlns:a16="http://schemas.microsoft.com/office/drawing/2014/main" id="{E65DC425-9919-410E-AA17-AD416FD87FD0}"/>
              </a:ext>
              <a:ext uri="{C183D7F6-B498-43B3-948B-1728B52AA6E4}">
                <adec:decorative xmlns:adec="http://schemas.microsoft.com/office/drawing/2017/decorative" val="1"/>
              </a:ext>
            </a:extLst>
          </p:cNvPr>
          <p:cNvSpPr/>
          <p:nvPr/>
        </p:nvSpPr>
        <p:spPr>
          <a:xfrm>
            <a:off x="4902806" y="1850524"/>
            <a:ext cx="2468880" cy="227365"/>
          </a:xfrm>
          <a:custGeom>
            <a:avLst/>
            <a:gdLst>
              <a:gd name="connsiteX0" fmla="*/ 0 w 2057400"/>
              <a:gd name="connsiteY0" fmla="*/ 0 h 228600"/>
              <a:gd name="connsiteX1" fmla="*/ 1975104 w 2057400"/>
              <a:gd name="connsiteY1" fmla="*/ 0 h 228600"/>
              <a:gd name="connsiteX2" fmla="*/ 2057400 w 2057400"/>
              <a:gd name="connsiteY2" fmla="*/ 114300 h 228600"/>
              <a:gd name="connsiteX3" fmla="*/ 1975104 w 2057400"/>
              <a:gd name="connsiteY3" fmla="*/ 228600 h 228600"/>
              <a:gd name="connsiteX4" fmla="*/ 0 w 2057400"/>
              <a:gd name="connsiteY4" fmla="*/ 22860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400" h="228600">
                <a:moveTo>
                  <a:pt x="0" y="0"/>
                </a:moveTo>
                <a:lnTo>
                  <a:pt x="1975104" y="0"/>
                </a:lnTo>
                <a:lnTo>
                  <a:pt x="2057400" y="114300"/>
                </a:lnTo>
                <a:lnTo>
                  <a:pt x="1975104" y="228600"/>
                </a:lnTo>
                <a:lnTo>
                  <a:pt x="0" y="228600"/>
                </a:lnTo>
                <a:close/>
              </a:path>
            </a:pathLst>
          </a:custGeom>
          <a:solidFill>
            <a:srgbClr val="0078D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4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219" name="Oval 218">
            <a:extLst>
              <a:ext uri="{FF2B5EF4-FFF2-40B4-BE49-F238E27FC236}">
                <a16:creationId xmlns:a16="http://schemas.microsoft.com/office/drawing/2014/main" id="{093EA086-3D06-4558-87C8-5605215722B7}"/>
              </a:ext>
              <a:ext uri="{C183D7F6-B498-43B3-948B-1728B52AA6E4}">
                <adec:decorative xmlns:adec="http://schemas.microsoft.com/office/drawing/2017/decorative" val="1"/>
              </a:ext>
            </a:extLst>
          </p:cNvPr>
          <p:cNvSpPr/>
          <p:nvPr/>
        </p:nvSpPr>
        <p:spPr>
          <a:xfrm>
            <a:off x="5499435" y="1357797"/>
            <a:ext cx="1188720" cy="1188720"/>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4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70C0"/>
              </a:solidFill>
              <a:effectLst/>
              <a:uLnTx/>
              <a:uFillTx/>
              <a:latin typeface="Segoe UI Semibold" panose="020B0702040204020203" pitchFamily="34" charset="0"/>
              <a:ea typeface="+mn-ea"/>
              <a:cs typeface="Segoe UI Semibold" panose="020B0702040204020203" pitchFamily="34" charset="0"/>
            </a:endParaRPr>
          </a:p>
        </p:txBody>
      </p:sp>
      <p:sp>
        <p:nvSpPr>
          <p:cNvPr id="220" name="TextBox 219">
            <a:extLst>
              <a:ext uri="{FF2B5EF4-FFF2-40B4-BE49-F238E27FC236}">
                <a16:creationId xmlns:a16="http://schemas.microsoft.com/office/drawing/2014/main" id="{1B612235-7084-42EC-ADF6-62CE9BDA930A}"/>
              </a:ext>
              <a:ext uri="{C183D7F6-B498-43B3-948B-1728B52AA6E4}">
                <adec:decorative xmlns:adec="http://schemas.microsoft.com/office/drawing/2017/decorative" val="0"/>
              </a:ext>
            </a:extLst>
          </p:cNvPr>
          <p:cNvSpPr txBox="1"/>
          <p:nvPr/>
        </p:nvSpPr>
        <p:spPr>
          <a:xfrm>
            <a:off x="5718694" y="1864420"/>
            <a:ext cx="739167" cy="153888"/>
          </a:xfrm>
          <a:prstGeom prst="rect">
            <a:avLst/>
          </a:prstGeom>
          <a:noFill/>
        </p:spPr>
        <p:txBody>
          <a:bodyPr wrap="square" lIns="0" tIns="0" rIns="0" bIns="0" rtlCol="0">
            <a:spAutoFit/>
          </a:bodyPr>
          <a:lstStyle/>
          <a:p>
            <a:pPr marL="0" marR="0" lvl="0" indent="0" algn="ctr" defTabSz="91414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PoC</a:t>
            </a:r>
          </a:p>
        </p:txBody>
      </p:sp>
      <p:sp>
        <p:nvSpPr>
          <p:cNvPr id="60" name="Freeform: Shape 59">
            <a:extLst>
              <a:ext uri="{FF2B5EF4-FFF2-40B4-BE49-F238E27FC236}">
                <a16:creationId xmlns:a16="http://schemas.microsoft.com/office/drawing/2014/main" id="{0538A272-5D1E-404D-B75A-35DD62277EBA}"/>
              </a:ext>
              <a:ext uri="{C183D7F6-B498-43B3-948B-1728B52AA6E4}">
                <adec:decorative xmlns:adec="http://schemas.microsoft.com/office/drawing/2017/decorative" val="1"/>
              </a:ext>
            </a:extLst>
          </p:cNvPr>
          <p:cNvSpPr/>
          <p:nvPr/>
        </p:nvSpPr>
        <p:spPr>
          <a:xfrm>
            <a:off x="2574432" y="1850524"/>
            <a:ext cx="2468880" cy="227365"/>
          </a:xfrm>
          <a:custGeom>
            <a:avLst/>
            <a:gdLst>
              <a:gd name="connsiteX0" fmla="*/ 0 w 2057400"/>
              <a:gd name="connsiteY0" fmla="*/ 0 h 228600"/>
              <a:gd name="connsiteX1" fmla="*/ 1975104 w 2057400"/>
              <a:gd name="connsiteY1" fmla="*/ 0 h 228600"/>
              <a:gd name="connsiteX2" fmla="*/ 2057400 w 2057400"/>
              <a:gd name="connsiteY2" fmla="*/ 114300 h 228600"/>
              <a:gd name="connsiteX3" fmla="*/ 1975104 w 2057400"/>
              <a:gd name="connsiteY3" fmla="*/ 228600 h 228600"/>
              <a:gd name="connsiteX4" fmla="*/ 0 w 2057400"/>
              <a:gd name="connsiteY4" fmla="*/ 22860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400" h="228600">
                <a:moveTo>
                  <a:pt x="0" y="0"/>
                </a:moveTo>
                <a:lnTo>
                  <a:pt x="1975104" y="0"/>
                </a:lnTo>
                <a:lnTo>
                  <a:pt x="2057400" y="114300"/>
                </a:lnTo>
                <a:lnTo>
                  <a:pt x="1975104" y="228600"/>
                </a:lnTo>
                <a:lnTo>
                  <a:pt x="0" y="228600"/>
                </a:lnTo>
                <a:close/>
              </a:path>
            </a:pathLst>
          </a:custGeom>
          <a:solidFill>
            <a:srgbClr val="0078D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4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81" name="Oval 80">
            <a:extLst>
              <a:ext uri="{FF2B5EF4-FFF2-40B4-BE49-F238E27FC236}">
                <a16:creationId xmlns:a16="http://schemas.microsoft.com/office/drawing/2014/main" id="{29ADAC61-BEB6-4EF3-80F8-0BAB5FA60919}"/>
              </a:ext>
              <a:ext uri="{C183D7F6-B498-43B3-948B-1728B52AA6E4}">
                <adec:decorative xmlns:adec="http://schemas.microsoft.com/office/drawing/2017/decorative" val="1"/>
              </a:ext>
            </a:extLst>
          </p:cNvPr>
          <p:cNvSpPr/>
          <p:nvPr/>
        </p:nvSpPr>
        <p:spPr>
          <a:xfrm>
            <a:off x="3143407" y="1357797"/>
            <a:ext cx="1188720" cy="1188720"/>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4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70C0"/>
              </a:solidFill>
              <a:effectLst/>
              <a:uLnTx/>
              <a:uFillTx/>
              <a:latin typeface="Segoe UI Semibold" panose="020B0702040204020203" pitchFamily="34" charset="0"/>
              <a:ea typeface="+mn-ea"/>
              <a:cs typeface="Segoe UI Semibold" panose="020B0702040204020203" pitchFamily="34" charset="0"/>
            </a:endParaRPr>
          </a:p>
        </p:txBody>
      </p:sp>
      <p:sp>
        <p:nvSpPr>
          <p:cNvPr id="88" name="TextBox 87">
            <a:extLst>
              <a:ext uri="{FF2B5EF4-FFF2-40B4-BE49-F238E27FC236}">
                <a16:creationId xmlns:a16="http://schemas.microsoft.com/office/drawing/2014/main" id="{810ACCEE-F04D-4DDE-B389-852A8A0AA10F}"/>
              </a:ext>
              <a:ext uri="{C183D7F6-B498-43B3-948B-1728B52AA6E4}">
                <adec:decorative xmlns:adec="http://schemas.microsoft.com/office/drawing/2017/decorative" val="0"/>
              </a:ext>
            </a:extLst>
          </p:cNvPr>
          <p:cNvSpPr txBox="1"/>
          <p:nvPr/>
        </p:nvSpPr>
        <p:spPr>
          <a:xfrm>
            <a:off x="3293034" y="1733373"/>
            <a:ext cx="881446" cy="461665"/>
          </a:xfrm>
          <a:prstGeom prst="rect">
            <a:avLst/>
          </a:prstGeom>
          <a:noFill/>
        </p:spPr>
        <p:txBody>
          <a:bodyPr wrap="square" lIns="0" tIns="0" rIns="0" bIns="0" rtlCol="0">
            <a:spAutoFit/>
          </a:bodyPr>
          <a:lstStyle/>
          <a:p>
            <a:pPr marL="0" marR="0" lvl="0" indent="0" algn="ctr" defTabSz="91414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L100 Workshop Delivery</a:t>
            </a:r>
          </a:p>
        </p:txBody>
      </p:sp>
      <p:sp>
        <p:nvSpPr>
          <p:cNvPr id="138" name="Freeform: Shape 137">
            <a:extLst>
              <a:ext uri="{FF2B5EF4-FFF2-40B4-BE49-F238E27FC236}">
                <a16:creationId xmlns:a16="http://schemas.microsoft.com/office/drawing/2014/main" id="{C4A34EEF-6FA9-4C9F-BC4D-EF514FC969BC}"/>
              </a:ext>
              <a:ext uri="{C183D7F6-B498-43B3-948B-1728B52AA6E4}">
                <adec:decorative xmlns:adec="http://schemas.microsoft.com/office/drawing/2017/decorative" val="1"/>
              </a:ext>
            </a:extLst>
          </p:cNvPr>
          <p:cNvSpPr/>
          <p:nvPr/>
        </p:nvSpPr>
        <p:spPr>
          <a:xfrm>
            <a:off x="246058" y="1850524"/>
            <a:ext cx="2468880" cy="227365"/>
          </a:xfrm>
          <a:custGeom>
            <a:avLst/>
            <a:gdLst>
              <a:gd name="connsiteX0" fmla="*/ 0 w 2057400"/>
              <a:gd name="connsiteY0" fmla="*/ 0 h 228600"/>
              <a:gd name="connsiteX1" fmla="*/ 1975104 w 2057400"/>
              <a:gd name="connsiteY1" fmla="*/ 0 h 228600"/>
              <a:gd name="connsiteX2" fmla="*/ 2057400 w 2057400"/>
              <a:gd name="connsiteY2" fmla="*/ 114300 h 228600"/>
              <a:gd name="connsiteX3" fmla="*/ 1975104 w 2057400"/>
              <a:gd name="connsiteY3" fmla="*/ 228600 h 228600"/>
              <a:gd name="connsiteX4" fmla="*/ 0 w 2057400"/>
              <a:gd name="connsiteY4" fmla="*/ 228600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400" h="228600">
                <a:moveTo>
                  <a:pt x="0" y="0"/>
                </a:moveTo>
                <a:lnTo>
                  <a:pt x="1975104" y="0"/>
                </a:lnTo>
                <a:lnTo>
                  <a:pt x="2057400" y="114300"/>
                </a:lnTo>
                <a:lnTo>
                  <a:pt x="1975104" y="228600"/>
                </a:lnTo>
                <a:lnTo>
                  <a:pt x="0" y="228600"/>
                </a:lnTo>
                <a:close/>
              </a:path>
            </a:pathLst>
          </a:custGeom>
          <a:solidFill>
            <a:srgbClr val="0078D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4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white"/>
              </a:solidFill>
              <a:effectLst/>
              <a:uLnTx/>
              <a:uFillTx/>
              <a:latin typeface="Segoe UI" panose="020B0502040204020203" pitchFamily="34" charset="0"/>
              <a:ea typeface="+mn-ea"/>
              <a:cs typeface="+mn-cs"/>
            </a:endParaRPr>
          </a:p>
        </p:txBody>
      </p:sp>
      <p:sp>
        <p:nvSpPr>
          <p:cNvPr id="37" name="Oval 36">
            <a:extLst>
              <a:ext uri="{FF2B5EF4-FFF2-40B4-BE49-F238E27FC236}">
                <a16:creationId xmlns:a16="http://schemas.microsoft.com/office/drawing/2014/main" id="{75DDEB6A-1851-40E3-833D-84EA85527666}"/>
              </a:ext>
              <a:ext uri="{C183D7F6-B498-43B3-948B-1728B52AA6E4}">
                <adec:decorative xmlns:adec="http://schemas.microsoft.com/office/drawing/2017/decorative" val="1"/>
              </a:ext>
            </a:extLst>
          </p:cNvPr>
          <p:cNvSpPr/>
          <p:nvPr/>
        </p:nvSpPr>
        <p:spPr>
          <a:xfrm>
            <a:off x="787379" y="1357797"/>
            <a:ext cx="1188720" cy="1188720"/>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4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70C0"/>
              </a:solidFill>
              <a:effectLst/>
              <a:uLnTx/>
              <a:uFillTx/>
              <a:latin typeface="Segoe UI Semibold" panose="020B0702040204020203" pitchFamily="34" charset="0"/>
              <a:ea typeface="+mn-ea"/>
              <a:cs typeface="Segoe UI Semibold" panose="020B0702040204020203" pitchFamily="34" charset="0"/>
            </a:endParaRPr>
          </a:p>
        </p:txBody>
      </p:sp>
      <p:sp>
        <p:nvSpPr>
          <p:cNvPr id="144" name="TextBox 143">
            <a:extLst>
              <a:ext uri="{FF2B5EF4-FFF2-40B4-BE49-F238E27FC236}">
                <a16:creationId xmlns:a16="http://schemas.microsoft.com/office/drawing/2014/main" id="{97F16404-3FAD-4C08-B844-66E41FC1ABE9}"/>
              </a:ext>
              <a:ext uri="{C183D7F6-B498-43B3-948B-1728B52AA6E4}">
                <adec:decorative xmlns:adec="http://schemas.microsoft.com/office/drawing/2017/decorative" val="0"/>
              </a:ext>
            </a:extLst>
          </p:cNvPr>
          <p:cNvSpPr txBox="1"/>
          <p:nvPr/>
        </p:nvSpPr>
        <p:spPr>
          <a:xfrm>
            <a:off x="804476" y="1811419"/>
            <a:ext cx="1161234" cy="307777"/>
          </a:xfrm>
          <a:prstGeom prst="rect">
            <a:avLst/>
          </a:prstGeom>
          <a:noFill/>
        </p:spPr>
        <p:txBody>
          <a:bodyPr wrap="square" lIns="0" tIns="0" rIns="0" bIns="0" rtlCol="0">
            <a:spAutoFit/>
          </a:bodyPr>
          <a:lstStyle/>
          <a:p>
            <a:pPr marL="0" marR="0" lvl="0" indent="0" algn="ctr" defTabSz="91414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282828"/>
                </a:solidFill>
                <a:effectLst/>
                <a:uLnTx/>
                <a:uFillTx/>
                <a:latin typeface="Segoe UI" panose="020B0502040204020203" pitchFamily="34" charset="0"/>
                <a:ea typeface="+mn-ea"/>
                <a:cs typeface="Segoe UI" panose="020B0502040204020203" pitchFamily="34" charset="0"/>
              </a:rPr>
              <a:t>Pre-</a:t>
            </a:r>
          </a:p>
          <a:p>
            <a:pPr marL="0" marR="0" lvl="0" indent="0" algn="ctr" defTabSz="91414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282828"/>
                </a:solidFill>
                <a:effectLst/>
                <a:uLnTx/>
                <a:uFillTx/>
                <a:latin typeface="Segoe UI" panose="020B0502040204020203" pitchFamily="34" charset="0"/>
                <a:ea typeface="+mn-ea"/>
                <a:cs typeface="Segoe UI" panose="020B0502040204020203" pitchFamily="34" charset="0"/>
              </a:rPr>
              <a:t>engagement</a:t>
            </a:r>
            <a:endParaRPr kumimoji="0" lang="en-US" sz="800" b="1" i="0" u="none" strike="noStrike" kern="1200" cap="none" spc="0" normalizeH="0" baseline="0" noProof="0">
              <a:ln>
                <a:noFill/>
              </a:ln>
              <a:solidFill>
                <a:srgbClr val="282828"/>
              </a:solidFill>
              <a:effectLst/>
              <a:uLnTx/>
              <a:uFillTx/>
              <a:latin typeface="Segoe UI" panose="020B0502040204020203" pitchFamily="34" charset="0"/>
              <a:ea typeface="+mn-ea"/>
              <a:cs typeface="Segoe UI" panose="020B0502040204020203" pitchFamily="34" charset="0"/>
            </a:endParaRPr>
          </a:p>
        </p:txBody>
      </p:sp>
      <p:cxnSp>
        <p:nvCxnSpPr>
          <p:cNvPr id="15" name="Straight Connector 14">
            <a:extLst>
              <a:ext uri="{FF2B5EF4-FFF2-40B4-BE49-F238E27FC236}">
                <a16:creationId xmlns:a16="http://schemas.microsoft.com/office/drawing/2014/main" id="{B3175F1F-43CE-485B-87BB-C36BFAB9CCF5}"/>
              </a:ext>
            </a:extLst>
          </p:cNvPr>
          <p:cNvCxnSpPr>
            <a:cxnSpLocks/>
          </p:cNvCxnSpPr>
          <p:nvPr/>
        </p:nvCxnSpPr>
        <p:spPr>
          <a:xfrm>
            <a:off x="2619199" y="2242343"/>
            <a:ext cx="0" cy="3566160"/>
          </a:xfrm>
          <a:prstGeom prst="line">
            <a:avLst/>
          </a:prstGeom>
          <a:ln>
            <a:solidFill>
              <a:schemeClr val="bg1">
                <a:lumMod val="7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C86F209-AFAE-4754-BC41-2E5804445B67}"/>
              </a:ext>
            </a:extLst>
          </p:cNvPr>
          <p:cNvCxnSpPr>
            <a:cxnSpLocks/>
          </p:cNvCxnSpPr>
          <p:nvPr/>
        </p:nvCxnSpPr>
        <p:spPr>
          <a:xfrm>
            <a:off x="4936736" y="2242343"/>
            <a:ext cx="0" cy="3566160"/>
          </a:xfrm>
          <a:prstGeom prst="line">
            <a:avLst/>
          </a:prstGeom>
          <a:ln>
            <a:solidFill>
              <a:schemeClr val="bg1">
                <a:lumMod val="7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7DA68EB-F86A-4269-B911-C6683845840B}"/>
              </a:ext>
            </a:extLst>
          </p:cNvPr>
          <p:cNvCxnSpPr>
            <a:cxnSpLocks/>
          </p:cNvCxnSpPr>
          <p:nvPr/>
        </p:nvCxnSpPr>
        <p:spPr>
          <a:xfrm>
            <a:off x="7266934" y="2242343"/>
            <a:ext cx="0" cy="3566160"/>
          </a:xfrm>
          <a:prstGeom prst="line">
            <a:avLst/>
          </a:prstGeom>
          <a:ln>
            <a:solidFill>
              <a:schemeClr val="bg1">
                <a:lumMod val="7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7773D2E-CCA5-42B7-8C20-0BEDC56CC235}"/>
              </a:ext>
            </a:extLst>
          </p:cNvPr>
          <p:cNvCxnSpPr>
            <a:cxnSpLocks/>
          </p:cNvCxnSpPr>
          <p:nvPr/>
        </p:nvCxnSpPr>
        <p:spPr>
          <a:xfrm>
            <a:off x="9613866" y="2242343"/>
            <a:ext cx="0" cy="3566160"/>
          </a:xfrm>
          <a:prstGeom prst="line">
            <a:avLst/>
          </a:prstGeom>
          <a:ln>
            <a:solidFill>
              <a:schemeClr val="bg1">
                <a:lumMod val="7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Right Brace 2">
            <a:extLst>
              <a:ext uri="{FF2B5EF4-FFF2-40B4-BE49-F238E27FC236}">
                <a16:creationId xmlns:a16="http://schemas.microsoft.com/office/drawing/2014/main" id="{D4FDDA3F-1459-DE18-3D1F-CB4C35BDBA13}"/>
              </a:ext>
            </a:extLst>
          </p:cNvPr>
          <p:cNvSpPr/>
          <p:nvPr/>
        </p:nvSpPr>
        <p:spPr>
          <a:xfrm rot="5400000">
            <a:off x="7056690" y="3801402"/>
            <a:ext cx="425887" cy="4688459"/>
          </a:xfrm>
          <a:prstGeom prst="rightBrac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8D4"/>
              </a:solidFill>
              <a:effectLst/>
              <a:uLnTx/>
              <a:uFillTx/>
              <a:latin typeface="Segoe UI"/>
              <a:ea typeface="+mn-ea"/>
              <a:cs typeface="+mn-cs"/>
            </a:endParaRPr>
          </a:p>
        </p:txBody>
      </p:sp>
      <p:sp>
        <p:nvSpPr>
          <p:cNvPr id="4" name="TextBox 3">
            <a:extLst>
              <a:ext uri="{FF2B5EF4-FFF2-40B4-BE49-F238E27FC236}">
                <a16:creationId xmlns:a16="http://schemas.microsoft.com/office/drawing/2014/main" id="{FB9ECF8F-4EE8-17BF-2694-5B936F4C30F6}"/>
              </a:ext>
            </a:extLst>
          </p:cNvPr>
          <p:cNvSpPr txBox="1"/>
          <p:nvPr/>
        </p:nvSpPr>
        <p:spPr>
          <a:xfrm>
            <a:off x="6378705" y="6270819"/>
            <a:ext cx="1776458" cy="4893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GB" sz="1400" b="1" i="0" u="none" strike="noStrike" kern="1200" cap="none" spc="0" normalizeH="0" baseline="0" noProof="0">
                <a:ln>
                  <a:noFill/>
                </a:ln>
                <a:solidFill>
                  <a:srgbClr val="0078D4"/>
                </a:solidFill>
                <a:effectLst/>
                <a:uLnTx/>
                <a:uFillTx/>
                <a:latin typeface="Segoe UI"/>
                <a:ea typeface="+mn-ea"/>
                <a:cs typeface="+mn-cs"/>
              </a:rPr>
              <a:t>4 hours or less</a:t>
            </a:r>
          </a:p>
        </p:txBody>
      </p:sp>
    </p:spTree>
    <p:extLst>
      <p:ext uri="{BB962C8B-B14F-4D97-AF65-F5344CB8AC3E}">
        <p14:creationId xmlns:p14="http://schemas.microsoft.com/office/powerpoint/2010/main" val="390979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15" grpId="0"/>
      <p:bldP spid="71" grpId="0"/>
      <p:bldP spid="6" grpId="0"/>
      <p:bldP spid="51" grpId="0"/>
      <p:bldP spid="63" grpId="0" animBg="1"/>
      <p:bldP spid="62" grpId="0" animBg="1"/>
      <p:bldP spid="46" grpId="0" animBg="1"/>
      <p:bldP spid="49" grpId="0"/>
      <p:bldP spid="82" grpId="0" animBg="1"/>
      <p:bldP spid="32" grpId="0"/>
      <p:bldP spid="61" grpId="0" animBg="1"/>
      <p:bldP spid="219" grpId="0" animBg="1"/>
      <p:bldP spid="220" grpId="0"/>
      <p:bldP spid="60" grpId="0" animBg="1"/>
      <p:bldP spid="81" grpId="0" animBg="1"/>
      <p:bldP spid="88" grpId="0"/>
      <p:bldP spid="138" grpId="0" animBg="1"/>
      <p:bldP spid="37" grpId="0" animBg="1"/>
      <p:bldP spid="1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60218" y="252562"/>
            <a:ext cx="5964881" cy="553998"/>
          </a:xfrm>
        </p:spPr>
        <p:txBody>
          <a:bodyPr/>
          <a:lstStyle/>
          <a:p>
            <a:r>
              <a:rPr lang="en-US"/>
              <a:t>PoC | Stages | Timeline</a:t>
            </a:r>
          </a:p>
        </p:txBody>
      </p:sp>
      <p:cxnSp>
        <p:nvCxnSpPr>
          <p:cNvPr id="3" name="Gerade Verbindung mit Pfeil 2">
            <a:extLst>
              <a:ext uri="{FF2B5EF4-FFF2-40B4-BE49-F238E27FC236}">
                <a16:creationId xmlns:a16="http://schemas.microsoft.com/office/drawing/2014/main" id="{4B30A037-F077-4308-8410-62ECF711C75B}"/>
              </a:ext>
            </a:extLst>
          </p:cNvPr>
          <p:cNvCxnSpPr>
            <a:cxnSpLocks/>
            <a:stCxn id="5" idx="6"/>
          </p:cNvCxnSpPr>
          <p:nvPr/>
        </p:nvCxnSpPr>
        <p:spPr>
          <a:xfrm>
            <a:off x="397378" y="2604004"/>
            <a:ext cx="11265240" cy="11301"/>
          </a:xfrm>
          <a:prstGeom prst="straightConnector1">
            <a:avLst/>
          </a:prstGeom>
          <a:ln w="28575">
            <a:solidFill>
              <a:srgbClr val="0070C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 name="Ellipse 4">
            <a:extLst>
              <a:ext uri="{FF2B5EF4-FFF2-40B4-BE49-F238E27FC236}">
                <a16:creationId xmlns:a16="http://schemas.microsoft.com/office/drawing/2014/main" id="{1B20ED66-36AC-45D9-9F72-FFD9D48752C1}"/>
              </a:ext>
            </a:extLst>
          </p:cNvPr>
          <p:cNvSpPr/>
          <p:nvPr/>
        </p:nvSpPr>
        <p:spPr bwMode="auto">
          <a:xfrm>
            <a:off x="85468" y="2448049"/>
            <a:ext cx="311910" cy="311910"/>
          </a:xfrm>
          <a:prstGeom prst="ellipse">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Ellipse 40">
            <a:extLst>
              <a:ext uri="{FF2B5EF4-FFF2-40B4-BE49-F238E27FC236}">
                <a16:creationId xmlns:a16="http://schemas.microsoft.com/office/drawing/2014/main" id="{3CDDF166-D332-4498-A621-FE2D7B1794EE}"/>
              </a:ext>
            </a:extLst>
          </p:cNvPr>
          <p:cNvSpPr/>
          <p:nvPr/>
        </p:nvSpPr>
        <p:spPr bwMode="auto">
          <a:xfrm>
            <a:off x="2416757" y="2545775"/>
            <a:ext cx="170406" cy="17725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Ellipse 55">
            <a:extLst>
              <a:ext uri="{FF2B5EF4-FFF2-40B4-BE49-F238E27FC236}">
                <a16:creationId xmlns:a16="http://schemas.microsoft.com/office/drawing/2014/main" id="{420E3C56-AC0F-4891-BAE8-9792BBEA8AA0}"/>
              </a:ext>
            </a:extLst>
          </p:cNvPr>
          <p:cNvSpPr/>
          <p:nvPr/>
        </p:nvSpPr>
        <p:spPr bwMode="auto">
          <a:xfrm>
            <a:off x="3871314" y="2539025"/>
            <a:ext cx="170406" cy="17725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7" name="Ellipse 56">
            <a:extLst>
              <a:ext uri="{FF2B5EF4-FFF2-40B4-BE49-F238E27FC236}">
                <a16:creationId xmlns:a16="http://schemas.microsoft.com/office/drawing/2014/main" id="{74109EA4-3DAE-45FE-AB6B-EAEF0034F638}"/>
              </a:ext>
            </a:extLst>
          </p:cNvPr>
          <p:cNvSpPr/>
          <p:nvPr/>
        </p:nvSpPr>
        <p:spPr bwMode="auto">
          <a:xfrm>
            <a:off x="5326583" y="2530754"/>
            <a:ext cx="170406" cy="17725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Ellipse 33">
            <a:extLst>
              <a:ext uri="{FF2B5EF4-FFF2-40B4-BE49-F238E27FC236}">
                <a16:creationId xmlns:a16="http://schemas.microsoft.com/office/drawing/2014/main" id="{F6C9EEC7-6933-C1C3-7B91-162887D55F59}"/>
              </a:ext>
            </a:extLst>
          </p:cNvPr>
          <p:cNvSpPr/>
          <p:nvPr/>
        </p:nvSpPr>
        <p:spPr bwMode="auto">
          <a:xfrm>
            <a:off x="1003440" y="2530754"/>
            <a:ext cx="170406" cy="17725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Box 23">
            <a:extLst>
              <a:ext uri="{FF2B5EF4-FFF2-40B4-BE49-F238E27FC236}">
                <a16:creationId xmlns:a16="http://schemas.microsoft.com/office/drawing/2014/main" id="{49FCA430-6DC7-6128-0036-90795D7ECBD5}"/>
              </a:ext>
            </a:extLst>
          </p:cNvPr>
          <p:cNvSpPr txBox="1"/>
          <p:nvPr/>
        </p:nvSpPr>
        <p:spPr>
          <a:xfrm>
            <a:off x="1811077" y="5384288"/>
            <a:ext cx="1343589" cy="338554"/>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282828"/>
                </a:solidFill>
                <a:effectLst/>
                <a:uLnTx/>
                <a:uFillTx/>
                <a:latin typeface="Segoe UI"/>
                <a:ea typeface="+mn-ea"/>
                <a:cs typeface="Segoe UI"/>
              </a:rPr>
              <a:t>~20 min</a:t>
            </a:r>
            <a:endParaRPr kumimoji="0" lang="en-US" sz="1600" b="0" i="0" u="none" strike="noStrike" kern="1200" cap="none" spc="0" normalizeH="0" baseline="0" noProof="0">
              <a:ln>
                <a:noFill/>
              </a:ln>
              <a:solidFill>
                <a:srgbClr val="282828"/>
              </a:solidFill>
              <a:effectLst/>
              <a:uLnTx/>
              <a:uFillTx/>
              <a:latin typeface="Segoe UI"/>
              <a:ea typeface="+mn-ea"/>
              <a:cs typeface="+mn-cs"/>
            </a:endParaRPr>
          </a:p>
        </p:txBody>
      </p:sp>
      <p:sp>
        <p:nvSpPr>
          <p:cNvPr id="8" name="TextBox 23">
            <a:extLst>
              <a:ext uri="{FF2B5EF4-FFF2-40B4-BE49-F238E27FC236}">
                <a16:creationId xmlns:a16="http://schemas.microsoft.com/office/drawing/2014/main" id="{D69F2A33-C1D5-9570-69FB-B081E1F0DBE2}"/>
              </a:ext>
            </a:extLst>
          </p:cNvPr>
          <p:cNvSpPr txBox="1"/>
          <p:nvPr/>
        </p:nvSpPr>
        <p:spPr>
          <a:xfrm>
            <a:off x="3283663" y="5384288"/>
            <a:ext cx="1238490" cy="615553"/>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282828"/>
                </a:solidFill>
                <a:effectLst/>
                <a:uLnTx/>
                <a:uFillTx/>
                <a:latin typeface="Segoe UI"/>
                <a:ea typeface="+mn-ea"/>
                <a:cs typeface="Segoe UI"/>
              </a:rPr>
              <a:t> ~90 min</a:t>
            </a:r>
            <a:endParaRPr kumimoji="0" lang="en-US" sz="1600" b="0" i="0" u="none" strike="noStrike" kern="1200" cap="none" spc="0" normalizeH="0" baseline="0" noProof="0">
              <a:ln>
                <a:noFill/>
              </a:ln>
              <a:solidFill>
                <a:srgbClr val="282828"/>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sp>
        <p:nvSpPr>
          <p:cNvPr id="12" name="Ellipse 4">
            <a:extLst>
              <a:ext uri="{FF2B5EF4-FFF2-40B4-BE49-F238E27FC236}">
                <a16:creationId xmlns:a16="http://schemas.microsoft.com/office/drawing/2014/main" id="{20FCFACD-063E-7E9D-AFFF-32B1FCEDBF0A}"/>
              </a:ext>
            </a:extLst>
          </p:cNvPr>
          <p:cNvSpPr/>
          <p:nvPr/>
        </p:nvSpPr>
        <p:spPr bwMode="auto">
          <a:xfrm>
            <a:off x="11647598" y="2448049"/>
            <a:ext cx="311910" cy="311910"/>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TextBox 23">
            <a:extLst>
              <a:ext uri="{FF2B5EF4-FFF2-40B4-BE49-F238E27FC236}">
                <a16:creationId xmlns:a16="http://schemas.microsoft.com/office/drawing/2014/main" id="{BDAC01A0-98FE-5170-1060-1966ED53EFC0}"/>
              </a:ext>
            </a:extLst>
          </p:cNvPr>
          <p:cNvSpPr txBox="1"/>
          <p:nvPr/>
        </p:nvSpPr>
        <p:spPr>
          <a:xfrm>
            <a:off x="10445855" y="5403548"/>
            <a:ext cx="935376" cy="338554"/>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282828"/>
                </a:solidFill>
                <a:effectLst/>
                <a:uLnTx/>
                <a:uFillTx/>
                <a:latin typeface="Segoe UI"/>
                <a:ea typeface="+mn-ea"/>
                <a:cs typeface="+mn-cs"/>
              </a:rPr>
              <a:t>~20 min</a:t>
            </a: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sp>
        <p:nvSpPr>
          <p:cNvPr id="21" name="Left Brace 20">
            <a:extLst>
              <a:ext uri="{FF2B5EF4-FFF2-40B4-BE49-F238E27FC236}">
                <a16:creationId xmlns:a16="http://schemas.microsoft.com/office/drawing/2014/main" id="{2D170D06-CCC8-8842-E7F8-5E583411766D}"/>
              </a:ext>
            </a:extLst>
          </p:cNvPr>
          <p:cNvSpPr/>
          <p:nvPr/>
        </p:nvSpPr>
        <p:spPr>
          <a:xfrm rot="5400000" flipH="1">
            <a:off x="5629718" y="267740"/>
            <a:ext cx="761882" cy="11692121"/>
          </a:xfrm>
          <a:prstGeom prst="leftBrace">
            <a:avLst/>
          </a:prstGeom>
          <a:ln w="2857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78D4"/>
              </a:solidFill>
              <a:effectLst/>
              <a:uLnTx/>
              <a:uFillTx/>
              <a:latin typeface="Segoe UI"/>
              <a:ea typeface="+mn-ea"/>
              <a:cs typeface="+mn-cs"/>
            </a:endParaRPr>
          </a:p>
        </p:txBody>
      </p:sp>
      <p:sp>
        <p:nvSpPr>
          <p:cNvPr id="23" name="TextBox 23">
            <a:extLst>
              <a:ext uri="{FF2B5EF4-FFF2-40B4-BE49-F238E27FC236}">
                <a16:creationId xmlns:a16="http://schemas.microsoft.com/office/drawing/2014/main" id="{B179D78A-7905-1B77-4B26-73CD435D1312}"/>
              </a:ext>
            </a:extLst>
          </p:cNvPr>
          <p:cNvSpPr txBox="1"/>
          <p:nvPr/>
        </p:nvSpPr>
        <p:spPr>
          <a:xfrm>
            <a:off x="5043403" y="6493705"/>
            <a:ext cx="1852174" cy="517065"/>
          </a:xfrm>
          <a:prstGeom prst="rect">
            <a:avLst/>
          </a:prstGeom>
          <a:noFill/>
        </p:spPr>
        <p:txBody>
          <a:bodyPr wrap="square" lIns="182880" tIns="146304" rIns="182880" bIns="146304" rtlCol="0">
            <a:spAutoFit/>
          </a:bodyPr>
          <a:lstStyle>
            <a:defPPr>
              <a:defRPr lang="en-US"/>
            </a:defPPr>
            <a:lvl1pPr>
              <a:lnSpc>
                <a:spcPct val="90000"/>
              </a:lnSpc>
              <a:spcAft>
                <a:spcPts val="600"/>
              </a:spcAft>
              <a:defRPr sz="1050" b="1">
                <a:solidFill>
                  <a:srgbClr val="0078D4"/>
                </a:solidFill>
              </a:defRPr>
            </a:lvl1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a:ln>
                  <a:noFill/>
                </a:ln>
                <a:solidFill>
                  <a:srgbClr val="0078D4"/>
                </a:solidFill>
                <a:effectLst/>
                <a:uLnTx/>
                <a:uFillTx/>
                <a:latin typeface="Segoe UI"/>
                <a:ea typeface="+mn-ea"/>
                <a:cs typeface="+mn-cs"/>
              </a:rPr>
              <a:t>4 hours or less</a:t>
            </a:r>
          </a:p>
        </p:txBody>
      </p:sp>
      <p:sp>
        <p:nvSpPr>
          <p:cNvPr id="42" name="Ellipse 56">
            <a:extLst>
              <a:ext uri="{FF2B5EF4-FFF2-40B4-BE49-F238E27FC236}">
                <a16:creationId xmlns:a16="http://schemas.microsoft.com/office/drawing/2014/main" id="{948C21DD-2A22-F6C7-C430-8344D0628537}"/>
              </a:ext>
            </a:extLst>
          </p:cNvPr>
          <p:cNvSpPr/>
          <p:nvPr/>
        </p:nvSpPr>
        <p:spPr bwMode="auto">
          <a:xfrm>
            <a:off x="6631099" y="2546707"/>
            <a:ext cx="170406" cy="17725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TextBox 23">
            <a:extLst>
              <a:ext uri="{FF2B5EF4-FFF2-40B4-BE49-F238E27FC236}">
                <a16:creationId xmlns:a16="http://schemas.microsoft.com/office/drawing/2014/main" id="{A888F99F-2079-0315-A1DD-E6110220D46B}"/>
              </a:ext>
            </a:extLst>
          </p:cNvPr>
          <p:cNvSpPr txBox="1"/>
          <p:nvPr/>
        </p:nvSpPr>
        <p:spPr>
          <a:xfrm>
            <a:off x="429769" y="5385626"/>
            <a:ext cx="1198906" cy="338554"/>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282828"/>
                </a:solidFill>
                <a:effectLst/>
                <a:uLnTx/>
                <a:uFillTx/>
                <a:latin typeface="Segoe UI"/>
                <a:ea typeface="+mn-ea"/>
                <a:cs typeface="Segoe UI"/>
              </a:rPr>
              <a:t>~20 min</a:t>
            </a:r>
            <a:endParaRPr kumimoji="0" lang="en-US" sz="1600" b="0" i="0" u="none" strike="noStrike" kern="1200" cap="none" spc="0" normalizeH="0" baseline="0" noProof="0">
              <a:ln>
                <a:noFill/>
              </a:ln>
              <a:solidFill>
                <a:srgbClr val="282828"/>
              </a:solidFill>
              <a:effectLst/>
              <a:uLnTx/>
              <a:uFillTx/>
              <a:latin typeface="Segoe UI"/>
              <a:ea typeface="+mn-ea"/>
              <a:cs typeface="+mn-cs"/>
            </a:endParaRPr>
          </a:p>
        </p:txBody>
      </p:sp>
      <p:sp>
        <p:nvSpPr>
          <p:cNvPr id="47" name="Ellipse 56">
            <a:extLst>
              <a:ext uri="{FF2B5EF4-FFF2-40B4-BE49-F238E27FC236}">
                <a16:creationId xmlns:a16="http://schemas.microsoft.com/office/drawing/2014/main" id="{6A4202DF-425E-833A-5753-2EFF0DFC9B09}"/>
              </a:ext>
            </a:extLst>
          </p:cNvPr>
          <p:cNvSpPr/>
          <p:nvPr/>
        </p:nvSpPr>
        <p:spPr bwMode="auto">
          <a:xfrm>
            <a:off x="8039172" y="2530754"/>
            <a:ext cx="170406" cy="17725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49" name="Straight Arrow Connector 48">
            <a:extLst>
              <a:ext uri="{FF2B5EF4-FFF2-40B4-BE49-F238E27FC236}">
                <a16:creationId xmlns:a16="http://schemas.microsoft.com/office/drawing/2014/main" id="{A306FB01-4B6D-4841-2229-C3AE3C170F9D}"/>
              </a:ext>
            </a:extLst>
          </p:cNvPr>
          <p:cNvCxnSpPr>
            <a:cxnSpLocks/>
          </p:cNvCxnSpPr>
          <p:nvPr/>
        </p:nvCxnSpPr>
        <p:spPr>
          <a:xfrm>
            <a:off x="1082199" y="2687120"/>
            <a:ext cx="0" cy="562048"/>
          </a:xfrm>
          <a:prstGeom prst="straightConnector1">
            <a:avLst/>
          </a:prstGeom>
          <a:ln w="28575">
            <a:solidFill>
              <a:srgbClr val="0070C0"/>
            </a:solidFill>
            <a:headEnd type="none" w="lg"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a:extLst>
              <a:ext uri="{FF2B5EF4-FFF2-40B4-BE49-F238E27FC236}">
                <a16:creationId xmlns:a16="http://schemas.microsoft.com/office/drawing/2014/main" id="{8930C7AF-70CA-339B-55E6-C4CBBEFF241B}"/>
              </a:ext>
            </a:extLst>
          </p:cNvPr>
          <p:cNvGraphicFramePr>
            <a:graphicFrameLocks noGrp="1"/>
          </p:cNvGraphicFramePr>
          <p:nvPr/>
        </p:nvGraphicFramePr>
        <p:xfrm>
          <a:off x="397378" y="1734719"/>
          <a:ext cx="11265240" cy="640080"/>
        </p:xfrm>
        <a:graphic>
          <a:graphicData uri="http://schemas.openxmlformats.org/drawingml/2006/table">
            <a:tbl>
              <a:tblPr firstRow="1" bandRow="1">
                <a:tableStyleId>{5C22544A-7EE6-4342-B048-85BDC9FD1C3A}</a:tableStyleId>
              </a:tblPr>
              <a:tblGrid>
                <a:gridCol w="1408155">
                  <a:extLst>
                    <a:ext uri="{9D8B030D-6E8A-4147-A177-3AD203B41FA5}">
                      <a16:colId xmlns:a16="http://schemas.microsoft.com/office/drawing/2014/main" val="3406515405"/>
                    </a:ext>
                  </a:extLst>
                </a:gridCol>
                <a:gridCol w="1408155">
                  <a:extLst>
                    <a:ext uri="{9D8B030D-6E8A-4147-A177-3AD203B41FA5}">
                      <a16:colId xmlns:a16="http://schemas.microsoft.com/office/drawing/2014/main" val="1730131639"/>
                    </a:ext>
                  </a:extLst>
                </a:gridCol>
                <a:gridCol w="1408155">
                  <a:extLst>
                    <a:ext uri="{9D8B030D-6E8A-4147-A177-3AD203B41FA5}">
                      <a16:colId xmlns:a16="http://schemas.microsoft.com/office/drawing/2014/main" val="1357032677"/>
                    </a:ext>
                  </a:extLst>
                </a:gridCol>
                <a:gridCol w="1408155">
                  <a:extLst>
                    <a:ext uri="{9D8B030D-6E8A-4147-A177-3AD203B41FA5}">
                      <a16:colId xmlns:a16="http://schemas.microsoft.com/office/drawing/2014/main" val="1452344322"/>
                    </a:ext>
                  </a:extLst>
                </a:gridCol>
                <a:gridCol w="1408155">
                  <a:extLst>
                    <a:ext uri="{9D8B030D-6E8A-4147-A177-3AD203B41FA5}">
                      <a16:colId xmlns:a16="http://schemas.microsoft.com/office/drawing/2014/main" val="619480286"/>
                    </a:ext>
                  </a:extLst>
                </a:gridCol>
                <a:gridCol w="1408155">
                  <a:extLst>
                    <a:ext uri="{9D8B030D-6E8A-4147-A177-3AD203B41FA5}">
                      <a16:colId xmlns:a16="http://schemas.microsoft.com/office/drawing/2014/main" val="1992547588"/>
                    </a:ext>
                  </a:extLst>
                </a:gridCol>
                <a:gridCol w="1408155">
                  <a:extLst>
                    <a:ext uri="{9D8B030D-6E8A-4147-A177-3AD203B41FA5}">
                      <a16:colId xmlns:a16="http://schemas.microsoft.com/office/drawing/2014/main" val="2697636175"/>
                    </a:ext>
                  </a:extLst>
                </a:gridCol>
                <a:gridCol w="1408155">
                  <a:extLst>
                    <a:ext uri="{9D8B030D-6E8A-4147-A177-3AD203B41FA5}">
                      <a16:colId xmlns:a16="http://schemas.microsoft.com/office/drawing/2014/main" val="2909150762"/>
                    </a:ext>
                  </a:extLst>
                </a:gridCol>
              </a:tblGrid>
              <a:tr h="370840">
                <a:tc>
                  <a:txBody>
                    <a:bodyPr/>
                    <a:lstStyle/>
                    <a:p>
                      <a:pPr algn="ctr"/>
                      <a:r>
                        <a:rPr kumimoji="0" lang="en-US" sz="1200" b="1" i="0" u="none" strike="noStrike" kern="1200" cap="none" spc="0" normalizeH="0" baseline="0" noProof="0">
                          <a:ln>
                            <a:noFill/>
                          </a:ln>
                          <a:solidFill>
                            <a:schemeClr val="bg1"/>
                          </a:solidFill>
                          <a:effectLst/>
                          <a:uLnTx/>
                          <a:uFillTx/>
                          <a:latin typeface="+mn-lt"/>
                          <a:ea typeface="+mn-ea"/>
                          <a:cs typeface="+mn-cs"/>
                        </a:rPr>
                        <a:t>Pre-requisites</a:t>
                      </a:r>
                      <a:endParaRPr lang="en-US" sz="1200">
                        <a:solidFill>
                          <a:schemeClr val="bg1"/>
                        </a:solidFill>
                      </a:endParaRPr>
                    </a:p>
                  </a:txBody>
                  <a:tcPr anchor="ctr"/>
                </a:tc>
                <a:tc>
                  <a:txBody>
                    <a:bodyPr/>
                    <a:lstStyle/>
                    <a:p>
                      <a:pPr algn="ctr"/>
                      <a:r>
                        <a:rPr lang="en-US" sz="1200">
                          <a:solidFill>
                            <a:schemeClr val="bg1"/>
                          </a:solidFill>
                        </a:rPr>
                        <a:t>Overview of Identity Protection </a:t>
                      </a:r>
                    </a:p>
                  </a:txBody>
                  <a:tcPr anchor="ctr"/>
                </a:tc>
                <a:tc>
                  <a:txBody>
                    <a:bodyPr/>
                    <a:lstStyle/>
                    <a:p>
                      <a:pPr algn="ctr"/>
                      <a:r>
                        <a:rPr lang="en-US" sz="1200">
                          <a:solidFill>
                            <a:schemeClr val="bg1"/>
                          </a:solidFill>
                        </a:rPr>
                        <a:t>Investigate current risky users and events </a:t>
                      </a:r>
                    </a:p>
                  </a:txBody>
                  <a:tcPr anchor="ctr"/>
                </a:tc>
                <a:tc>
                  <a:txBody>
                    <a:bodyPr/>
                    <a:lstStyle/>
                    <a:p>
                      <a:pPr algn="ctr"/>
                      <a:r>
                        <a:rPr lang="en-US" sz="1200">
                          <a:solidFill>
                            <a:schemeClr val="bg1"/>
                          </a:solidFill>
                        </a:rPr>
                        <a:t>Understand impact of risk-based policies </a:t>
                      </a:r>
                    </a:p>
                  </a:txBody>
                  <a:tcPr anchor="ctr"/>
                </a:tc>
                <a:tc>
                  <a:txBody>
                    <a:bodyPr/>
                    <a:lstStyle/>
                    <a:p>
                      <a:pPr algn="ctr"/>
                      <a:r>
                        <a:rPr lang="en-US" sz="1200">
                          <a:solidFill>
                            <a:schemeClr val="bg1"/>
                          </a:solidFill>
                        </a:rPr>
                        <a:t>Configure Risk based CA policy</a:t>
                      </a:r>
                    </a:p>
                  </a:txBody>
                  <a:tcPr anchor="ctr"/>
                </a:tc>
                <a:tc>
                  <a:txBody>
                    <a:bodyPr/>
                    <a:lstStyle/>
                    <a:p>
                      <a:pPr algn="ctr"/>
                      <a:r>
                        <a:rPr lang="en-US" sz="1200">
                          <a:solidFill>
                            <a:schemeClr val="bg1"/>
                          </a:solidFill>
                        </a:rPr>
                        <a:t>Update IR playbooks </a:t>
                      </a:r>
                    </a:p>
                  </a:txBody>
                  <a:tcPr anchor="ctr"/>
                </a:tc>
                <a:tc>
                  <a:txBody>
                    <a:bodyPr/>
                    <a:lstStyle/>
                    <a:p>
                      <a:pPr algn="ctr"/>
                      <a:r>
                        <a:rPr lang="en-US" sz="1200">
                          <a:solidFill>
                            <a:schemeClr val="bg1"/>
                          </a:solidFill>
                        </a:rPr>
                        <a:t>Re-evaluate risk metrics </a:t>
                      </a:r>
                    </a:p>
                  </a:txBody>
                  <a:tcPr anchor="ctr"/>
                </a:tc>
                <a:tc>
                  <a:txBody>
                    <a:bodyPr/>
                    <a:lstStyle/>
                    <a:p>
                      <a:pPr algn="ctr"/>
                      <a:r>
                        <a:rPr lang="en-US" sz="1200">
                          <a:solidFill>
                            <a:schemeClr val="bg1"/>
                          </a:solidFill>
                        </a:rPr>
                        <a:t>Close-out &amp; next steps</a:t>
                      </a:r>
                    </a:p>
                  </a:txBody>
                  <a:tcPr anchor="ctr"/>
                </a:tc>
                <a:extLst>
                  <a:ext uri="{0D108BD9-81ED-4DB2-BD59-A6C34878D82A}">
                    <a16:rowId xmlns:a16="http://schemas.microsoft.com/office/drawing/2014/main" val="3113318574"/>
                  </a:ext>
                </a:extLst>
              </a:tr>
            </a:tbl>
          </a:graphicData>
        </a:graphic>
      </p:graphicFrame>
      <p:sp>
        <p:nvSpPr>
          <p:cNvPr id="20" name="Ellipse 56">
            <a:extLst>
              <a:ext uri="{FF2B5EF4-FFF2-40B4-BE49-F238E27FC236}">
                <a16:creationId xmlns:a16="http://schemas.microsoft.com/office/drawing/2014/main" id="{462ECF27-CE28-C19D-A333-AB954BD61C37}"/>
              </a:ext>
            </a:extLst>
          </p:cNvPr>
          <p:cNvSpPr/>
          <p:nvPr/>
        </p:nvSpPr>
        <p:spPr bwMode="auto">
          <a:xfrm>
            <a:off x="9541638" y="2535321"/>
            <a:ext cx="170406" cy="17725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Ellipse 56">
            <a:extLst>
              <a:ext uri="{FF2B5EF4-FFF2-40B4-BE49-F238E27FC236}">
                <a16:creationId xmlns:a16="http://schemas.microsoft.com/office/drawing/2014/main" id="{9B4CE496-BD9F-63CC-D3B3-042837BFF5F0}"/>
              </a:ext>
            </a:extLst>
          </p:cNvPr>
          <p:cNvSpPr/>
          <p:nvPr/>
        </p:nvSpPr>
        <p:spPr bwMode="auto">
          <a:xfrm>
            <a:off x="10846595" y="2530754"/>
            <a:ext cx="170406" cy="17725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de-DE"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6" name="Straight Arrow Connector 25">
            <a:extLst>
              <a:ext uri="{FF2B5EF4-FFF2-40B4-BE49-F238E27FC236}">
                <a16:creationId xmlns:a16="http://schemas.microsoft.com/office/drawing/2014/main" id="{639B7EFA-52B2-6FAD-FD77-358DF139713C}"/>
              </a:ext>
            </a:extLst>
          </p:cNvPr>
          <p:cNvCxnSpPr>
            <a:cxnSpLocks/>
          </p:cNvCxnSpPr>
          <p:nvPr/>
        </p:nvCxnSpPr>
        <p:spPr>
          <a:xfrm>
            <a:off x="2499071" y="2697996"/>
            <a:ext cx="0" cy="562048"/>
          </a:xfrm>
          <a:prstGeom prst="straightConnector1">
            <a:avLst/>
          </a:prstGeom>
          <a:ln w="28575">
            <a:solidFill>
              <a:srgbClr val="0070C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0F99D60-5C3B-7B6F-CFA4-D1BD59DBD03A}"/>
              </a:ext>
            </a:extLst>
          </p:cNvPr>
          <p:cNvCxnSpPr>
            <a:cxnSpLocks/>
          </p:cNvCxnSpPr>
          <p:nvPr/>
        </p:nvCxnSpPr>
        <p:spPr>
          <a:xfrm>
            <a:off x="3956517" y="2708013"/>
            <a:ext cx="0" cy="562048"/>
          </a:xfrm>
          <a:prstGeom prst="straightConnector1">
            <a:avLst/>
          </a:prstGeom>
          <a:ln w="28575">
            <a:solidFill>
              <a:srgbClr val="0070C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01CB302-4367-883D-880A-C9B01A555B05}"/>
              </a:ext>
            </a:extLst>
          </p:cNvPr>
          <p:cNvCxnSpPr>
            <a:cxnSpLocks/>
          </p:cNvCxnSpPr>
          <p:nvPr/>
        </p:nvCxnSpPr>
        <p:spPr>
          <a:xfrm>
            <a:off x="5411786" y="2687120"/>
            <a:ext cx="0" cy="562048"/>
          </a:xfrm>
          <a:prstGeom prst="straightConnector1">
            <a:avLst/>
          </a:prstGeom>
          <a:ln w="28575">
            <a:solidFill>
              <a:srgbClr val="0070C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8CB96E3-C566-0258-07BE-C145AC9B8B9E}"/>
              </a:ext>
            </a:extLst>
          </p:cNvPr>
          <p:cNvCxnSpPr>
            <a:cxnSpLocks/>
          </p:cNvCxnSpPr>
          <p:nvPr/>
        </p:nvCxnSpPr>
        <p:spPr>
          <a:xfrm>
            <a:off x="6716302" y="2687120"/>
            <a:ext cx="0" cy="562048"/>
          </a:xfrm>
          <a:prstGeom prst="straightConnector1">
            <a:avLst/>
          </a:prstGeom>
          <a:ln w="28575">
            <a:solidFill>
              <a:srgbClr val="0070C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1447742-59BB-E38A-E26E-EC856DFE1F65}"/>
              </a:ext>
            </a:extLst>
          </p:cNvPr>
          <p:cNvCxnSpPr>
            <a:cxnSpLocks/>
          </p:cNvCxnSpPr>
          <p:nvPr/>
        </p:nvCxnSpPr>
        <p:spPr>
          <a:xfrm>
            <a:off x="8124375" y="2687120"/>
            <a:ext cx="0" cy="562048"/>
          </a:xfrm>
          <a:prstGeom prst="straightConnector1">
            <a:avLst/>
          </a:prstGeom>
          <a:ln w="28575">
            <a:solidFill>
              <a:srgbClr val="0070C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AEEAA16-58A8-C3C9-19BE-6ACE27339530}"/>
              </a:ext>
            </a:extLst>
          </p:cNvPr>
          <p:cNvCxnSpPr>
            <a:cxnSpLocks/>
          </p:cNvCxnSpPr>
          <p:nvPr/>
        </p:nvCxnSpPr>
        <p:spPr>
          <a:xfrm>
            <a:off x="9626841" y="2687120"/>
            <a:ext cx="0" cy="562048"/>
          </a:xfrm>
          <a:prstGeom prst="straightConnector1">
            <a:avLst/>
          </a:prstGeom>
          <a:ln w="28575">
            <a:solidFill>
              <a:srgbClr val="0070C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0720FA0-AC74-44ED-2B01-E7941D689EBC}"/>
              </a:ext>
            </a:extLst>
          </p:cNvPr>
          <p:cNvCxnSpPr>
            <a:cxnSpLocks/>
          </p:cNvCxnSpPr>
          <p:nvPr/>
        </p:nvCxnSpPr>
        <p:spPr>
          <a:xfrm>
            <a:off x="10931798" y="2687120"/>
            <a:ext cx="0" cy="562048"/>
          </a:xfrm>
          <a:prstGeom prst="straightConnector1">
            <a:avLst/>
          </a:prstGeom>
          <a:ln w="28575">
            <a:solidFill>
              <a:srgbClr val="0070C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06CC1F-E19B-BCD3-E8BF-86CC5B2B2B2D}"/>
              </a:ext>
            </a:extLst>
          </p:cNvPr>
          <p:cNvCxnSpPr/>
          <p:nvPr/>
        </p:nvCxnSpPr>
        <p:spPr>
          <a:xfrm>
            <a:off x="1811077" y="2374799"/>
            <a:ext cx="0" cy="2920928"/>
          </a:xfrm>
          <a:prstGeom prst="line">
            <a:avLst/>
          </a:prstGeom>
          <a:ln>
            <a:solidFill>
              <a:schemeClr val="bg1">
                <a:lumMod val="7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03F74F7-A852-4C96-2F3D-E66D2D216A48}"/>
              </a:ext>
            </a:extLst>
          </p:cNvPr>
          <p:cNvCxnSpPr/>
          <p:nvPr/>
        </p:nvCxnSpPr>
        <p:spPr>
          <a:xfrm>
            <a:off x="3203754" y="2374799"/>
            <a:ext cx="0" cy="2920928"/>
          </a:xfrm>
          <a:prstGeom prst="line">
            <a:avLst/>
          </a:prstGeom>
          <a:ln>
            <a:solidFill>
              <a:schemeClr val="bg1">
                <a:lumMod val="7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0108295-DF78-C57C-1B2C-30AD1462E6AA}"/>
              </a:ext>
            </a:extLst>
          </p:cNvPr>
          <p:cNvCxnSpPr/>
          <p:nvPr/>
        </p:nvCxnSpPr>
        <p:spPr>
          <a:xfrm>
            <a:off x="4622371" y="2374799"/>
            <a:ext cx="0" cy="2920928"/>
          </a:xfrm>
          <a:prstGeom prst="line">
            <a:avLst/>
          </a:prstGeom>
          <a:ln>
            <a:solidFill>
              <a:schemeClr val="bg1">
                <a:lumMod val="7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F4E0654-D3BD-6BB7-F149-918490F000F6}"/>
              </a:ext>
            </a:extLst>
          </p:cNvPr>
          <p:cNvCxnSpPr/>
          <p:nvPr/>
        </p:nvCxnSpPr>
        <p:spPr>
          <a:xfrm>
            <a:off x="6029998" y="2374799"/>
            <a:ext cx="0" cy="2920928"/>
          </a:xfrm>
          <a:prstGeom prst="line">
            <a:avLst/>
          </a:prstGeom>
          <a:ln>
            <a:solidFill>
              <a:schemeClr val="bg1">
                <a:lumMod val="7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2C9F8B2-8743-B3AD-4D1D-EC2B0C1152F8}"/>
              </a:ext>
            </a:extLst>
          </p:cNvPr>
          <p:cNvCxnSpPr/>
          <p:nvPr/>
        </p:nvCxnSpPr>
        <p:spPr>
          <a:xfrm>
            <a:off x="7433665" y="2369935"/>
            <a:ext cx="0" cy="2920928"/>
          </a:xfrm>
          <a:prstGeom prst="line">
            <a:avLst/>
          </a:prstGeom>
          <a:ln>
            <a:solidFill>
              <a:schemeClr val="bg1">
                <a:lumMod val="7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EF16BF6-9DB6-F69A-86EE-17E9192AECB6}"/>
              </a:ext>
            </a:extLst>
          </p:cNvPr>
          <p:cNvCxnSpPr/>
          <p:nvPr/>
        </p:nvCxnSpPr>
        <p:spPr>
          <a:xfrm>
            <a:off x="8853903" y="2381483"/>
            <a:ext cx="0" cy="2920928"/>
          </a:xfrm>
          <a:prstGeom prst="line">
            <a:avLst/>
          </a:prstGeom>
          <a:ln>
            <a:solidFill>
              <a:schemeClr val="bg1">
                <a:lumMod val="7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B6EFE74-0D28-24C0-549A-79F53614E7B7}"/>
              </a:ext>
            </a:extLst>
          </p:cNvPr>
          <p:cNvCxnSpPr/>
          <p:nvPr/>
        </p:nvCxnSpPr>
        <p:spPr>
          <a:xfrm>
            <a:off x="10252814" y="2369935"/>
            <a:ext cx="0" cy="2920928"/>
          </a:xfrm>
          <a:prstGeom prst="line">
            <a:avLst/>
          </a:prstGeom>
          <a:ln>
            <a:solidFill>
              <a:schemeClr val="bg1">
                <a:lumMod val="7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23">
            <a:extLst>
              <a:ext uri="{FF2B5EF4-FFF2-40B4-BE49-F238E27FC236}">
                <a16:creationId xmlns:a16="http://schemas.microsoft.com/office/drawing/2014/main" id="{EA39B89F-10DC-4B0E-ECE3-20B2678BF052}"/>
              </a:ext>
            </a:extLst>
          </p:cNvPr>
          <p:cNvSpPr txBox="1"/>
          <p:nvPr/>
        </p:nvSpPr>
        <p:spPr>
          <a:xfrm>
            <a:off x="4629674" y="5403548"/>
            <a:ext cx="1238490" cy="615553"/>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282828"/>
                </a:solidFill>
                <a:effectLst/>
                <a:uLnTx/>
                <a:uFillTx/>
                <a:latin typeface="Segoe UI"/>
                <a:ea typeface="+mn-ea"/>
                <a:cs typeface="Segoe UI"/>
              </a:rPr>
              <a:t>~30 min</a:t>
            </a:r>
            <a:endParaRPr kumimoji="0" lang="en-US" sz="1600" b="0" i="0" u="none" strike="noStrike" kern="1200" cap="none" spc="0" normalizeH="0" baseline="0" noProof="0">
              <a:ln>
                <a:noFill/>
              </a:ln>
              <a:solidFill>
                <a:srgbClr val="282828"/>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sp>
        <p:nvSpPr>
          <p:cNvPr id="60" name="TextBox 23">
            <a:extLst>
              <a:ext uri="{FF2B5EF4-FFF2-40B4-BE49-F238E27FC236}">
                <a16:creationId xmlns:a16="http://schemas.microsoft.com/office/drawing/2014/main" id="{B2B42CE4-9AB7-374F-3946-9DBFFFE9D349}"/>
              </a:ext>
            </a:extLst>
          </p:cNvPr>
          <p:cNvSpPr txBox="1"/>
          <p:nvPr/>
        </p:nvSpPr>
        <p:spPr>
          <a:xfrm>
            <a:off x="6097057" y="5420074"/>
            <a:ext cx="1238490" cy="615553"/>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282828"/>
                </a:solidFill>
                <a:effectLst/>
                <a:uLnTx/>
                <a:uFillTx/>
                <a:latin typeface="Segoe UI"/>
                <a:ea typeface="+mn-ea"/>
                <a:cs typeface="Segoe UI"/>
              </a:rPr>
              <a:t>~30 min</a:t>
            </a:r>
            <a:endParaRPr kumimoji="0" lang="en-US" sz="1600" b="0" i="0" u="none" strike="noStrike" kern="1200" cap="none" spc="0" normalizeH="0" baseline="0" noProof="0">
              <a:ln>
                <a:noFill/>
              </a:ln>
              <a:solidFill>
                <a:srgbClr val="282828"/>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sp>
        <p:nvSpPr>
          <p:cNvPr id="61" name="TextBox 23">
            <a:extLst>
              <a:ext uri="{FF2B5EF4-FFF2-40B4-BE49-F238E27FC236}">
                <a16:creationId xmlns:a16="http://schemas.microsoft.com/office/drawing/2014/main" id="{1DD7A044-DEF3-E6F4-CDB4-8624BDE9ED8C}"/>
              </a:ext>
            </a:extLst>
          </p:cNvPr>
          <p:cNvSpPr txBox="1"/>
          <p:nvPr/>
        </p:nvSpPr>
        <p:spPr>
          <a:xfrm>
            <a:off x="7505130" y="5403547"/>
            <a:ext cx="1238490" cy="615553"/>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282828"/>
                </a:solidFill>
                <a:effectLst/>
                <a:uLnTx/>
                <a:uFillTx/>
                <a:latin typeface="Segoe UI"/>
                <a:ea typeface="+mn-ea"/>
                <a:cs typeface="Segoe UI"/>
              </a:rPr>
              <a:t>~20 min</a:t>
            </a:r>
            <a:endParaRPr kumimoji="0" lang="en-US" sz="1600" b="0" i="0" u="none" strike="noStrike" kern="1200" cap="none" spc="0" normalizeH="0" baseline="0" noProof="0">
              <a:ln>
                <a:noFill/>
              </a:ln>
              <a:solidFill>
                <a:srgbClr val="282828"/>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sp>
        <p:nvSpPr>
          <p:cNvPr id="62" name="TextBox 23">
            <a:extLst>
              <a:ext uri="{FF2B5EF4-FFF2-40B4-BE49-F238E27FC236}">
                <a16:creationId xmlns:a16="http://schemas.microsoft.com/office/drawing/2014/main" id="{E2727F86-FFD0-B838-CE14-6BC0452BE4AE}"/>
              </a:ext>
            </a:extLst>
          </p:cNvPr>
          <p:cNvSpPr txBox="1"/>
          <p:nvPr/>
        </p:nvSpPr>
        <p:spPr>
          <a:xfrm>
            <a:off x="8913203" y="5403546"/>
            <a:ext cx="1238490" cy="615553"/>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282828"/>
                </a:solidFill>
                <a:effectLst/>
                <a:uLnTx/>
                <a:uFillTx/>
                <a:latin typeface="Segoe UI"/>
                <a:ea typeface="+mn-ea"/>
                <a:cs typeface="Segoe UI"/>
              </a:rPr>
              <a:t>~10 min</a:t>
            </a:r>
            <a:endParaRPr kumimoji="0" lang="en-US" sz="1600" b="0" i="0" u="none" strike="noStrike" kern="1200" cap="none" spc="0" normalizeH="0" baseline="0" noProof="0">
              <a:ln>
                <a:noFill/>
              </a:ln>
              <a:solidFill>
                <a:srgbClr val="282828"/>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sp>
        <p:nvSpPr>
          <p:cNvPr id="63" name="TextBox 62">
            <a:extLst>
              <a:ext uri="{FF2B5EF4-FFF2-40B4-BE49-F238E27FC236}">
                <a16:creationId xmlns:a16="http://schemas.microsoft.com/office/drawing/2014/main" id="{49977A98-548C-B6F4-C0AE-ED1576E3960A}"/>
              </a:ext>
            </a:extLst>
          </p:cNvPr>
          <p:cNvSpPr txBox="1"/>
          <p:nvPr/>
        </p:nvSpPr>
        <p:spPr>
          <a:xfrm>
            <a:off x="357807" y="3342735"/>
            <a:ext cx="1416348" cy="1800493"/>
          </a:xfrm>
          <a:prstGeom prst="rect">
            <a:avLst/>
          </a:prstGeom>
          <a:noFill/>
          <a:ln>
            <a:noFill/>
          </a:ln>
        </p:spPr>
        <p:txBody>
          <a:bodyPr wrap="square" lIns="0" tIns="0" rIns="0" bIns="0" rtlCol="0" anchor="t">
            <a:spAutoFit/>
          </a:bodyPr>
          <a:lstStyle/>
          <a:p>
            <a:pPr marL="170815" marR="0" lvl="0" indent="-170815"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License</a:t>
            </a:r>
            <a:r>
              <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Microsoft Entra P2 Enabled</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a:p>
            <a:pPr marL="170815" marR="0" lvl="0" indent="-170815"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a:ln>
                  <a:noFill/>
                </a:ln>
                <a:solidFill>
                  <a:srgbClr val="000000"/>
                </a:solidFill>
                <a:effectLst/>
                <a:uLnTx/>
                <a:uFillTx/>
                <a:latin typeface="Segoe UI"/>
                <a:ea typeface="+mn-ea"/>
                <a:cs typeface="Segoe UI"/>
              </a:rPr>
              <a:t>Roles Assignment</a:t>
            </a:r>
            <a:r>
              <a:rPr kumimoji="0" lang="en-US" sz="900" b="0" i="0" u="none" strike="noStrike" kern="1200" cap="none" spc="0" normalizeH="0" baseline="0" noProof="0">
                <a:ln>
                  <a:noFill/>
                </a:ln>
                <a:solidFill>
                  <a:srgbClr val="000000"/>
                </a:solidFill>
                <a:effectLst/>
                <a:uLnTx/>
                <a:uFillTx/>
                <a:latin typeface="Segoe UI"/>
                <a:ea typeface="+mn-ea"/>
                <a:cs typeface="Segoe UI"/>
              </a:rPr>
              <a:t>: Administrators (</a:t>
            </a:r>
            <a:r>
              <a:rPr kumimoji="0" lang="en-US" sz="900" b="0" i="0" u="none" strike="noStrike" kern="1200" cap="none" spc="0" normalizeH="0" baseline="0" noProof="0" err="1">
                <a:ln>
                  <a:noFill/>
                </a:ln>
                <a:solidFill>
                  <a:srgbClr val="000000"/>
                </a:solidFill>
                <a:effectLst/>
                <a:uLnTx/>
                <a:uFillTx/>
                <a:latin typeface="Segoe UI"/>
                <a:ea typeface="+mn-ea"/>
                <a:cs typeface="Segoe UI"/>
              </a:rPr>
              <a:t>E.g</a:t>
            </a:r>
            <a:r>
              <a:rPr kumimoji="0" lang="en-US" sz="900" b="0" i="0" u="none" strike="noStrike" kern="1200" cap="none" spc="0" normalizeH="0" baseline="0" noProof="0">
                <a:ln>
                  <a:noFill/>
                </a:ln>
                <a:solidFill>
                  <a:srgbClr val="000000"/>
                </a:solidFill>
                <a:effectLst/>
                <a:uLnTx/>
                <a:uFillTx/>
                <a:latin typeface="Segoe UI"/>
                <a:ea typeface="+mn-ea"/>
                <a:cs typeface="Segoe UI"/>
              </a:rPr>
              <a:t>:  Security Administrator</a:t>
            </a:r>
          </a:p>
          <a:p>
            <a:pPr marL="170815" marR="0" lvl="0" indent="-170815"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Screenshot</a:t>
            </a:r>
            <a:r>
              <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Take the screenshot of dashboard before start of project</a:t>
            </a:r>
          </a:p>
          <a:p>
            <a:pPr marL="170815" marR="0" lvl="0" indent="-170815"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0" marR="0" lvl="0" indent="0" algn="l" defTabSz="914145"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170815" marR="0" lvl="0" indent="-170815"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65" name="TextBox 64">
            <a:extLst>
              <a:ext uri="{FF2B5EF4-FFF2-40B4-BE49-F238E27FC236}">
                <a16:creationId xmlns:a16="http://schemas.microsoft.com/office/drawing/2014/main" id="{FF31E95E-223A-437B-4371-70F6BAC611E7}"/>
              </a:ext>
            </a:extLst>
          </p:cNvPr>
          <p:cNvSpPr txBox="1"/>
          <p:nvPr/>
        </p:nvSpPr>
        <p:spPr>
          <a:xfrm>
            <a:off x="1813348" y="3343435"/>
            <a:ext cx="1379424" cy="1384995"/>
          </a:xfrm>
          <a:prstGeom prst="rect">
            <a:avLst/>
          </a:prstGeom>
          <a:noFill/>
          <a:ln>
            <a:noFill/>
          </a:ln>
        </p:spPr>
        <p:txBody>
          <a:bodyPr wrap="square" lIns="0" tIns="0" rIns="0" bIns="0" rtlCol="0" anchor="t">
            <a:spAutoFit/>
          </a:bodyPr>
          <a:lstStyle/>
          <a:p>
            <a:pPr marL="170815" marR="0" lvl="0" indent="-170815"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a:ln>
                  <a:noFill/>
                </a:ln>
                <a:solidFill>
                  <a:srgbClr val="000000"/>
                </a:solidFill>
                <a:effectLst/>
                <a:uLnTx/>
                <a:uFillTx/>
                <a:latin typeface="Segoe UI"/>
                <a:ea typeface="+mn-ea"/>
                <a:cs typeface="Segoe UI"/>
              </a:rPr>
              <a:t>Explore</a:t>
            </a:r>
            <a:r>
              <a:rPr kumimoji="0" lang="en-US" sz="900" b="0" i="0" u="none" strike="noStrike" kern="1200" cap="none" spc="0" normalizeH="0" baseline="0" noProof="0">
                <a:ln>
                  <a:noFill/>
                </a:ln>
                <a:solidFill>
                  <a:srgbClr val="000000"/>
                </a:solidFill>
                <a:effectLst/>
                <a:uLnTx/>
                <a:uFillTx/>
                <a:latin typeface="Segoe UI"/>
                <a:ea typeface="+mn-ea"/>
                <a:cs typeface="Segoe UI"/>
              </a:rPr>
              <a:t>: What are the different types of risk events generated </a:t>
            </a:r>
            <a:r>
              <a:rPr kumimoji="0" lang="en-US" sz="900" b="1" i="0" u="none" strike="noStrike" kern="1200" cap="none" spc="0" normalizeH="0" baseline="0" noProof="0">
                <a:ln>
                  <a:noFill/>
                </a:ln>
                <a:solidFill>
                  <a:srgbClr val="000000"/>
                </a:solidFill>
                <a:effectLst/>
                <a:uLnTx/>
                <a:uFillTx/>
                <a:latin typeface="Segoe UI"/>
                <a:ea typeface="+mn-ea"/>
                <a:cs typeface="Segoe UI"/>
              </a:rPr>
              <a:t>Gather Insights</a:t>
            </a:r>
            <a:r>
              <a:rPr kumimoji="0" lang="en-US" sz="900" b="0" i="0" u="none" strike="noStrike" kern="1200" cap="none" spc="0" normalizeH="0" baseline="0" noProof="0">
                <a:ln>
                  <a:noFill/>
                </a:ln>
                <a:solidFill>
                  <a:srgbClr val="000000"/>
                </a:solidFill>
                <a:effectLst/>
                <a:uLnTx/>
                <a:uFillTx/>
                <a:latin typeface="Segoe UI"/>
                <a:ea typeface="+mn-ea"/>
                <a:cs typeface="Segoe UI"/>
              </a:rPr>
              <a:t>: How is risk calculated and the difference between sign-in risk, user risk, and application risk. </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a:p>
            <a:pPr marL="0" marR="0" lvl="0" indent="0" algn="l" defTabSz="914145"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170815" marR="0" lvl="0" indent="-170815"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67" name="TextBox 66">
            <a:extLst>
              <a:ext uri="{FF2B5EF4-FFF2-40B4-BE49-F238E27FC236}">
                <a16:creationId xmlns:a16="http://schemas.microsoft.com/office/drawing/2014/main" id="{64495541-0014-29F5-CD8E-106EA3E9F963}"/>
              </a:ext>
            </a:extLst>
          </p:cNvPr>
          <p:cNvSpPr txBox="1"/>
          <p:nvPr/>
        </p:nvSpPr>
        <p:spPr>
          <a:xfrm>
            <a:off x="3230055" y="3356364"/>
            <a:ext cx="1345707" cy="1384995"/>
          </a:xfrm>
          <a:prstGeom prst="rect">
            <a:avLst/>
          </a:prstGeom>
          <a:noFill/>
          <a:ln>
            <a:noFill/>
          </a:ln>
        </p:spPr>
        <p:txBody>
          <a:bodyPr wrap="square" lIns="0" tIns="0" rIns="0" bIns="0" rtlCol="0">
            <a:spAutoFit/>
          </a:bodyPr>
          <a:lstStyle/>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Investigate </a:t>
            </a:r>
            <a:r>
              <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Identity Protection Dashboard signals</a:t>
            </a:r>
          </a:p>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Start </a:t>
            </a:r>
            <a:r>
              <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with high-risk users especially those with privilege or access to sensitive info. </a:t>
            </a:r>
          </a:p>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0" marR="0" lvl="0" indent="0" algn="l" defTabSz="914145"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68" name="TextBox 67">
            <a:extLst>
              <a:ext uri="{FF2B5EF4-FFF2-40B4-BE49-F238E27FC236}">
                <a16:creationId xmlns:a16="http://schemas.microsoft.com/office/drawing/2014/main" id="{0AA46547-E3D8-6D4B-669F-163C16F2F3DB}"/>
              </a:ext>
            </a:extLst>
          </p:cNvPr>
          <p:cNvSpPr txBox="1"/>
          <p:nvPr/>
        </p:nvSpPr>
        <p:spPr>
          <a:xfrm>
            <a:off x="4643076" y="3342735"/>
            <a:ext cx="1360989" cy="1938992"/>
          </a:xfrm>
          <a:prstGeom prst="rect">
            <a:avLst/>
          </a:prstGeom>
          <a:noFill/>
          <a:ln>
            <a:noFill/>
          </a:ln>
        </p:spPr>
        <p:txBody>
          <a:bodyPr wrap="square" lIns="0" tIns="0" rIns="0" bIns="0" rtlCol="0">
            <a:spAutoFit/>
          </a:bodyPr>
          <a:lstStyle/>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Risk Management: </a:t>
            </a:r>
            <a:r>
              <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Understand the recommended configuration of risk policies and how to scope them based on Microsoft Recommendation</a:t>
            </a:r>
          </a:p>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Start the Workbook </a:t>
            </a:r>
            <a:r>
              <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to see the impact analysis of risk-based access policies</a:t>
            </a:r>
          </a:p>
          <a:p>
            <a:pPr marL="0" marR="0" lvl="0" indent="0" algn="l" defTabSz="914145"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69" name="TextBox 68">
            <a:extLst>
              <a:ext uri="{FF2B5EF4-FFF2-40B4-BE49-F238E27FC236}">
                <a16:creationId xmlns:a16="http://schemas.microsoft.com/office/drawing/2014/main" id="{D348C633-2DD6-6CBE-C632-AAF5B10037E3}"/>
              </a:ext>
            </a:extLst>
          </p:cNvPr>
          <p:cNvSpPr txBox="1"/>
          <p:nvPr/>
        </p:nvSpPr>
        <p:spPr>
          <a:xfrm>
            <a:off x="6043955" y="3337573"/>
            <a:ext cx="1360989" cy="1800493"/>
          </a:xfrm>
          <a:prstGeom prst="rect">
            <a:avLst/>
          </a:prstGeom>
          <a:noFill/>
          <a:ln>
            <a:noFill/>
          </a:ln>
        </p:spPr>
        <p:txBody>
          <a:bodyPr wrap="square" lIns="0" tIns="0" rIns="0" bIns="0" rtlCol="0">
            <a:spAutoFit/>
          </a:bodyPr>
          <a:lstStyle/>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Configure: </a:t>
            </a: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401638" marR="0" lvl="1" indent="-115888"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Sign-in risk</a:t>
            </a:r>
          </a:p>
          <a:p>
            <a:pPr marL="401638" marR="0" lvl="1" indent="-115888"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User risk</a:t>
            </a:r>
          </a:p>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SIEM: </a:t>
            </a:r>
            <a:r>
              <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Configure Risk Alerts consumption in SIEM</a:t>
            </a:r>
          </a:p>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(Optional)</a:t>
            </a:r>
            <a:r>
              <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If smaller set is configured to have enforced, configure broader scope in Report Only mode if needed</a:t>
            </a:r>
          </a:p>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70" name="TextBox 69">
            <a:extLst>
              <a:ext uri="{FF2B5EF4-FFF2-40B4-BE49-F238E27FC236}">
                <a16:creationId xmlns:a16="http://schemas.microsoft.com/office/drawing/2014/main" id="{D30AE768-3720-FC5A-8CB9-677C6108BE2A}"/>
              </a:ext>
            </a:extLst>
          </p:cNvPr>
          <p:cNvSpPr txBox="1"/>
          <p:nvPr/>
        </p:nvSpPr>
        <p:spPr>
          <a:xfrm>
            <a:off x="7447483" y="3348271"/>
            <a:ext cx="1360989" cy="1107996"/>
          </a:xfrm>
          <a:prstGeom prst="rect">
            <a:avLst/>
          </a:prstGeom>
          <a:noFill/>
          <a:ln>
            <a:noFill/>
          </a:ln>
        </p:spPr>
        <p:txBody>
          <a:bodyPr wrap="square" lIns="0" tIns="0" rIns="0" bIns="0" rtlCol="0">
            <a:spAutoFit/>
          </a:bodyPr>
          <a:lstStyle/>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Leverage </a:t>
            </a:r>
            <a:r>
              <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Microsoft recommended playbooks</a:t>
            </a:r>
          </a:p>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Simulate </a:t>
            </a:r>
            <a:r>
              <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risk as needed</a:t>
            </a:r>
          </a:p>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0" marR="0" lvl="0" indent="0" algn="l" defTabSz="914145"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71" name="TextBox 70">
            <a:extLst>
              <a:ext uri="{FF2B5EF4-FFF2-40B4-BE49-F238E27FC236}">
                <a16:creationId xmlns:a16="http://schemas.microsoft.com/office/drawing/2014/main" id="{1A353160-3CDA-078A-C931-E6859B086AC6}"/>
              </a:ext>
            </a:extLst>
          </p:cNvPr>
          <p:cNvSpPr txBox="1"/>
          <p:nvPr/>
        </p:nvSpPr>
        <p:spPr>
          <a:xfrm>
            <a:off x="8861345" y="3356363"/>
            <a:ext cx="1360989" cy="969496"/>
          </a:xfrm>
          <a:prstGeom prst="rect">
            <a:avLst/>
          </a:prstGeom>
          <a:noFill/>
          <a:ln>
            <a:noFill/>
          </a:ln>
        </p:spPr>
        <p:txBody>
          <a:bodyPr wrap="square" lIns="0" tIns="0" rIns="0" bIns="0" rtlCol="0">
            <a:spAutoFit/>
          </a:bodyPr>
          <a:lstStyle/>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Use Identity protection dashboard </a:t>
            </a:r>
            <a:r>
              <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to validate metrics are trending in correct direction </a:t>
            </a:r>
          </a:p>
          <a:p>
            <a:pPr marL="0" marR="0" lvl="0" indent="0" algn="l" defTabSz="914145"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72" name="TextBox 71">
            <a:extLst>
              <a:ext uri="{FF2B5EF4-FFF2-40B4-BE49-F238E27FC236}">
                <a16:creationId xmlns:a16="http://schemas.microsoft.com/office/drawing/2014/main" id="{C5C710C7-0869-840B-3832-141A70435CD6}"/>
              </a:ext>
            </a:extLst>
          </p:cNvPr>
          <p:cNvSpPr txBox="1"/>
          <p:nvPr/>
        </p:nvSpPr>
        <p:spPr>
          <a:xfrm>
            <a:off x="10277221" y="3337572"/>
            <a:ext cx="1360989" cy="1523494"/>
          </a:xfrm>
          <a:prstGeom prst="rect">
            <a:avLst/>
          </a:prstGeom>
          <a:noFill/>
          <a:ln>
            <a:noFill/>
          </a:ln>
        </p:spPr>
        <p:txBody>
          <a:bodyPr wrap="square" lIns="0" tIns="0" rIns="0" bIns="0" rtlCol="0">
            <a:spAutoFit/>
          </a:bodyPr>
          <a:lstStyle/>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Dashboard: </a:t>
            </a:r>
            <a:r>
              <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Show the difference of start and current state of dashboard</a:t>
            </a:r>
          </a:p>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Document</a:t>
            </a:r>
            <a:r>
              <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Document the analysis</a:t>
            </a:r>
          </a:p>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Create</a:t>
            </a:r>
            <a:r>
              <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Remediation Plan</a:t>
            </a:r>
          </a:p>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0" marR="0" lvl="0" indent="0" algn="l" defTabSz="914145"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171402" marR="0" lvl="0" indent="-171402" algn="l" defTabSz="91414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3915831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5" grpId="0"/>
      <p:bldP spid="67" grpId="0"/>
      <p:bldP spid="68" grpId="0"/>
      <p:bldP spid="69" grpId="0"/>
      <p:bldP spid="70" grpId="0"/>
      <p:bldP spid="71" grpId="0"/>
      <p:bldP spid="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0047ED8-BCAA-1046-13B8-A5F0B8BFF02E}"/>
              </a:ext>
            </a:extLst>
          </p:cNvPr>
          <p:cNvSpPr>
            <a:spLocks noGrp="1"/>
          </p:cNvSpPr>
          <p:nvPr>
            <p:ph type="title"/>
          </p:nvPr>
        </p:nvSpPr>
        <p:spPr/>
        <p:txBody>
          <a:bodyPr>
            <a:normAutofit fontScale="90000"/>
          </a:bodyPr>
          <a:lstStyle/>
          <a:p>
            <a:r>
              <a:rPr lang="en-US"/>
              <a:t>How Do We Enable You</a:t>
            </a:r>
          </a:p>
        </p:txBody>
      </p:sp>
      <p:sp>
        <p:nvSpPr>
          <p:cNvPr id="17" name="Freeform: Shape 16">
            <a:extLst>
              <a:ext uri="{FF2B5EF4-FFF2-40B4-BE49-F238E27FC236}">
                <a16:creationId xmlns:a16="http://schemas.microsoft.com/office/drawing/2014/main" id="{86D8AEA2-1EF9-ADDD-BEBC-7A38D43500BA}"/>
              </a:ext>
            </a:extLst>
          </p:cNvPr>
          <p:cNvSpPr/>
          <p:nvPr/>
        </p:nvSpPr>
        <p:spPr>
          <a:xfrm>
            <a:off x="3990900" y="1824603"/>
            <a:ext cx="2812663" cy="481261"/>
          </a:xfrm>
          <a:custGeom>
            <a:avLst/>
            <a:gdLst>
              <a:gd name="connsiteX0" fmla="*/ 0 w 3208411"/>
              <a:gd name="connsiteY0" fmla="*/ 0 h 481261"/>
              <a:gd name="connsiteX1" fmla="*/ 3208411 w 3208411"/>
              <a:gd name="connsiteY1" fmla="*/ 0 h 481261"/>
              <a:gd name="connsiteX2" fmla="*/ 3208411 w 3208411"/>
              <a:gd name="connsiteY2" fmla="*/ 481261 h 481261"/>
              <a:gd name="connsiteX3" fmla="*/ 0 w 3208411"/>
              <a:gd name="connsiteY3" fmla="*/ 481261 h 481261"/>
              <a:gd name="connsiteX4" fmla="*/ 0 w 3208411"/>
              <a:gd name="connsiteY4" fmla="*/ 0 h 481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8411" h="481261">
                <a:moveTo>
                  <a:pt x="0" y="0"/>
                </a:moveTo>
                <a:lnTo>
                  <a:pt x="3208411" y="0"/>
                </a:lnTo>
                <a:lnTo>
                  <a:pt x="3208411" y="481261"/>
                </a:lnTo>
                <a:lnTo>
                  <a:pt x="0" y="4812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l" defTabSz="844550" rtl="0" eaLnBrk="1" fontAlgn="auto" latinLnBrk="0" hangingPunct="1">
              <a:lnSpc>
                <a:spcPct val="100000"/>
              </a:lnSpc>
              <a:spcBef>
                <a:spcPct val="0"/>
              </a:spcBef>
              <a:spcAft>
                <a:spcPct val="35000"/>
              </a:spcAft>
              <a:buClrTx/>
              <a:buSzTx/>
              <a:buFontTx/>
              <a:buNone/>
              <a:tabLst/>
              <a:defRPr b="1"/>
            </a:pPr>
            <a:r>
              <a:rPr kumimoji="0" lang="en-US" sz="1900" b="1" i="0" u="none" strike="noStrike" kern="1200" cap="none" spc="0" normalizeH="0" baseline="0" noProof="0">
                <a:ln>
                  <a:noFill/>
                </a:ln>
                <a:solidFill>
                  <a:srgbClr val="666666"/>
                </a:solidFill>
                <a:effectLst/>
                <a:uLnTx/>
                <a:uFillTx/>
                <a:latin typeface="Segoe UI Semibold"/>
                <a:ea typeface="+mn-ea"/>
                <a:cs typeface="Segoe UI" panose="020B0502040204020203" pitchFamily="34" charset="0"/>
              </a:rPr>
              <a:t>VIDEO GUIDE</a:t>
            </a:r>
          </a:p>
        </p:txBody>
      </p:sp>
      <p:sp>
        <p:nvSpPr>
          <p:cNvPr id="18" name="Freeform: Shape 17">
            <a:extLst>
              <a:ext uri="{FF2B5EF4-FFF2-40B4-BE49-F238E27FC236}">
                <a16:creationId xmlns:a16="http://schemas.microsoft.com/office/drawing/2014/main" id="{1AB6C114-64C9-EAF0-AA54-F94D456646F0}"/>
              </a:ext>
            </a:extLst>
          </p:cNvPr>
          <p:cNvSpPr/>
          <p:nvPr/>
        </p:nvSpPr>
        <p:spPr>
          <a:xfrm>
            <a:off x="639046" y="1856659"/>
            <a:ext cx="2812663" cy="481261"/>
          </a:xfrm>
          <a:custGeom>
            <a:avLst/>
            <a:gdLst>
              <a:gd name="connsiteX0" fmla="*/ 0 w 3208411"/>
              <a:gd name="connsiteY0" fmla="*/ 0 h 481261"/>
              <a:gd name="connsiteX1" fmla="*/ 3208411 w 3208411"/>
              <a:gd name="connsiteY1" fmla="*/ 0 h 481261"/>
              <a:gd name="connsiteX2" fmla="*/ 3208411 w 3208411"/>
              <a:gd name="connsiteY2" fmla="*/ 481261 h 481261"/>
              <a:gd name="connsiteX3" fmla="*/ 0 w 3208411"/>
              <a:gd name="connsiteY3" fmla="*/ 481261 h 481261"/>
              <a:gd name="connsiteX4" fmla="*/ 0 w 3208411"/>
              <a:gd name="connsiteY4" fmla="*/ 0 h 481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8411" h="481261">
                <a:moveTo>
                  <a:pt x="0" y="0"/>
                </a:moveTo>
                <a:lnTo>
                  <a:pt x="3208411" y="0"/>
                </a:lnTo>
                <a:lnTo>
                  <a:pt x="3208411" y="481261"/>
                </a:lnTo>
                <a:lnTo>
                  <a:pt x="0" y="4812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l" defTabSz="844550" rtl="0" eaLnBrk="1" fontAlgn="auto" latinLnBrk="0" hangingPunct="1">
              <a:lnSpc>
                <a:spcPct val="100000"/>
              </a:lnSpc>
              <a:spcBef>
                <a:spcPct val="0"/>
              </a:spcBef>
              <a:spcAft>
                <a:spcPct val="35000"/>
              </a:spcAft>
              <a:buClrTx/>
              <a:buSzTx/>
              <a:buFontTx/>
              <a:buNone/>
              <a:tabLst/>
              <a:defRPr b="1"/>
            </a:pPr>
            <a:r>
              <a:rPr kumimoji="0" lang="en-US" sz="1900" b="1" i="0" u="none" strike="noStrike" kern="1200" cap="none" spc="0" normalizeH="0" baseline="0" noProof="0">
                <a:ln>
                  <a:noFill/>
                </a:ln>
                <a:solidFill>
                  <a:srgbClr val="666666"/>
                </a:solidFill>
                <a:effectLst/>
                <a:uLnTx/>
                <a:uFillTx/>
                <a:latin typeface="Segoe UI Semibold"/>
                <a:ea typeface="+mn-ea"/>
                <a:cs typeface="Segoe UI" panose="020B0502040204020203" pitchFamily="34" charset="0"/>
              </a:rPr>
              <a:t>DOCUMENTS</a:t>
            </a:r>
          </a:p>
        </p:txBody>
      </p:sp>
      <p:sp>
        <p:nvSpPr>
          <p:cNvPr id="19" name="Freeform: Shape 18">
            <a:extLst>
              <a:ext uri="{FF2B5EF4-FFF2-40B4-BE49-F238E27FC236}">
                <a16:creationId xmlns:a16="http://schemas.microsoft.com/office/drawing/2014/main" id="{6C78A2C4-42D6-5727-C30F-271BDBBDEBD7}"/>
              </a:ext>
            </a:extLst>
          </p:cNvPr>
          <p:cNvSpPr/>
          <p:nvPr/>
        </p:nvSpPr>
        <p:spPr>
          <a:xfrm>
            <a:off x="7221500" y="1824604"/>
            <a:ext cx="2812663" cy="481261"/>
          </a:xfrm>
          <a:custGeom>
            <a:avLst/>
            <a:gdLst>
              <a:gd name="connsiteX0" fmla="*/ 0 w 3208411"/>
              <a:gd name="connsiteY0" fmla="*/ 0 h 481261"/>
              <a:gd name="connsiteX1" fmla="*/ 3208411 w 3208411"/>
              <a:gd name="connsiteY1" fmla="*/ 0 h 481261"/>
              <a:gd name="connsiteX2" fmla="*/ 3208411 w 3208411"/>
              <a:gd name="connsiteY2" fmla="*/ 481261 h 481261"/>
              <a:gd name="connsiteX3" fmla="*/ 0 w 3208411"/>
              <a:gd name="connsiteY3" fmla="*/ 481261 h 481261"/>
              <a:gd name="connsiteX4" fmla="*/ 0 w 3208411"/>
              <a:gd name="connsiteY4" fmla="*/ 0 h 481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8411" h="481261">
                <a:moveTo>
                  <a:pt x="0" y="0"/>
                </a:moveTo>
                <a:lnTo>
                  <a:pt x="3208411" y="0"/>
                </a:lnTo>
                <a:lnTo>
                  <a:pt x="3208411" y="481261"/>
                </a:lnTo>
                <a:lnTo>
                  <a:pt x="0" y="4812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marR="0" lvl="0" indent="0" algn="l" defTabSz="844550" rtl="0" eaLnBrk="1" fontAlgn="auto" latinLnBrk="0" hangingPunct="1">
              <a:lnSpc>
                <a:spcPct val="100000"/>
              </a:lnSpc>
              <a:spcBef>
                <a:spcPct val="0"/>
              </a:spcBef>
              <a:spcAft>
                <a:spcPct val="35000"/>
              </a:spcAft>
              <a:buClrTx/>
              <a:buSzTx/>
              <a:buFontTx/>
              <a:buNone/>
              <a:tabLst/>
              <a:defRPr b="1"/>
            </a:pPr>
            <a:r>
              <a:rPr kumimoji="0" lang="en-US" sz="1900" b="1" i="0" u="none" strike="noStrike" kern="1200" cap="none" spc="0" normalizeH="0" baseline="0" noProof="0">
                <a:ln>
                  <a:noFill/>
                </a:ln>
                <a:solidFill>
                  <a:srgbClr val="666666"/>
                </a:solidFill>
                <a:effectLst/>
                <a:uLnTx/>
                <a:uFillTx/>
                <a:latin typeface="Segoe UI Semibold"/>
                <a:ea typeface="+mn-ea"/>
                <a:cs typeface="Segoe UI" panose="020B0502040204020203" pitchFamily="34" charset="0"/>
              </a:rPr>
              <a:t>READINESS:</a:t>
            </a:r>
          </a:p>
        </p:txBody>
      </p:sp>
      <p:sp>
        <p:nvSpPr>
          <p:cNvPr id="2" name="Text Placeholder 2">
            <a:extLst>
              <a:ext uri="{FF2B5EF4-FFF2-40B4-BE49-F238E27FC236}">
                <a16:creationId xmlns:a16="http://schemas.microsoft.com/office/drawing/2014/main" id="{919C3BD3-F74F-6025-97FE-F47E856CDAB7}"/>
              </a:ext>
            </a:extLst>
          </p:cNvPr>
          <p:cNvSpPr>
            <a:spLocks noGrp="1"/>
          </p:cNvSpPr>
          <p:nvPr>
            <p:ph type="body" sz="quarter" idx="4294967295"/>
          </p:nvPr>
        </p:nvSpPr>
        <p:spPr>
          <a:xfrm>
            <a:off x="3751303" y="2334524"/>
            <a:ext cx="3292021" cy="3853363"/>
          </a:xfrm>
        </p:spPr>
        <p:txBody>
          <a:bodyPr vert="horz" wrap="square" lIns="0" tIns="0" rIns="0" bIns="0" rtlCol="0" anchor="t">
            <a:spAutoFit/>
          </a:bodyPr>
          <a:lstStyle/>
          <a:p>
            <a:pPr marL="0" indent="0">
              <a:buNone/>
            </a:pPr>
            <a:r>
              <a:rPr lang="en-US" sz="1800" b="1">
                <a:cs typeface="Segoe UI"/>
              </a:rPr>
              <a:t>    ID Protection Videos:</a:t>
            </a:r>
          </a:p>
          <a:p>
            <a:pPr lvl="1">
              <a:buFont typeface="Wingdings" panose="020B0604020202020204" pitchFamily="34" charset="0"/>
              <a:buChar char=""/>
            </a:pPr>
            <a:r>
              <a:rPr lang="en-US" sz="1100" b="1"/>
              <a:t>What is Microsoft Entra ID Protection?</a:t>
            </a:r>
            <a:br>
              <a:rPr lang="en-US" sz="1100"/>
            </a:br>
            <a:r>
              <a:rPr lang="en-US" sz="1100"/>
              <a:t> - Overview of the product, risk detection types, benefits and types of risk-based policies, and how to get started with our dashboard.</a:t>
            </a:r>
            <a:endParaRPr lang="en-US"/>
          </a:p>
          <a:p>
            <a:pPr lvl="1">
              <a:buFont typeface="Wingdings" panose="020B0604020202020204" pitchFamily="34" charset="0"/>
              <a:buChar char=""/>
            </a:pPr>
            <a:r>
              <a:rPr lang="en-US" sz="1100" b="1"/>
              <a:t>How to set up Microsoft Entra ID Protection</a:t>
            </a:r>
            <a:br>
              <a:rPr lang="en-US" sz="1100"/>
            </a:br>
            <a:r>
              <a:rPr lang="en-US" sz="1100"/>
              <a:t> - Dive deep into the ID Protection dashboard to learn how to identify threats in your environment and review the risk reports to pinpoint threats.</a:t>
            </a:r>
            <a:endParaRPr lang="en-US"/>
          </a:p>
          <a:p>
            <a:pPr lvl="1">
              <a:buFont typeface="Wingdings" panose="020B0604020202020204" pitchFamily="34" charset="0"/>
              <a:buChar char=""/>
            </a:pPr>
            <a:r>
              <a:rPr lang="en-US" sz="1100" b="1"/>
              <a:t>How to Deploy Risk-Based Policies with Microsoft Entra ID Protection</a:t>
            </a:r>
            <a:br>
              <a:rPr lang="en-US" sz="1100"/>
            </a:br>
            <a:r>
              <a:rPr lang="en-US" sz="1100"/>
              <a:t> - Walk through creating risk-based policies in Conditional Access step by step and learn how Microsoft is helping you deploy policies with confidence through Microsoft Managed Policies and our Impact Analysis workbook. </a:t>
            </a:r>
            <a:br>
              <a:rPr lang="en-US" sz="1100"/>
            </a:br>
            <a:endParaRPr lang="en-US" sz="1100">
              <a:cs typeface="Segoe UI"/>
            </a:endParaRPr>
          </a:p>
          <a:p>
            <a:pPr marL="571500" lvl="1" indent="-342900">
              <a:buFont typeface="Arial" panose="020B0604020202020204" pitchFamily="34" charset="0"/>
              <a:buChar char="•"/>
            </a:pPr>
            <a:endParaRPr lang="en-US" sz="1400">
              <a:cs typeface="Segoe UI"/>
            </a:endParaRPr>
          </a:p>
        </p:txBody>
      </p:sp>
      <p:sp>
        <p:nvSpPr>
          <p:cNvPr id="4" name="Text Placeholder 2">
            <a:extLst>
              <a:ext uri="{FF2B5EF4-FFF2-40B4-BE49-F238E27FC236}">
                <a16:creationId xmlns:a16="http://schemas.microsoft.com/office/drawing/2014/main" id="{9455ABB0-2D2D-1A4E-6DE8-304C3CCAF6A4}"/>
              </a:ext>
            </a:extLst>
          </p:cNvPr>
          <p:cNvSpPr txBox="1">
            <a:spLocks/>
          </p:cNvSpPr>
          <p:nvPr/>
        </p:nvSpPr>
        <p:spPr>
          <a:xfrm>
            <a:off x="7220002" y="2356662"/>
            <a:ext cx="2964916" cy="301005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Deep Dive Readiness: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2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hlinkClick r:id="rId2"/>
              </a:rPr>
              <a:t>Manage Microsoft Entra Identity Protection - Training</a:t>
            </a:r>
            <a:endParaRPr kumimoji="0" lang="en-US" sz="12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2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hlinkClick r:id="rId3"/>
              </a:rPr>
              <a:t>Microsoft Certified: Identity and Access Administrator Associate - Certifications</a:t>
            </a:r>
            <a:endParaRPr kumimoji="0" lang="en-US" sz="12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2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hlinkClick r:id="rId4"/>
              </a:rPr>
              <a:t>Identify and remediate risk by using identity protection APIs - Microsoft Graph </a:t>
            </a:r>
            <a:endParaRPr kumimoji="0" lang="en-US" sz="12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2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Investigate Risks: </a:t>
            </a:r>
            <a:r>
              <a:rPr kumimoji="0" lang="en-US" sz="12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hlinkClick r:id="rId5"/>
              </a:rPr>
              <a:t>https://learn.microsoft.com/en-us/entra/id-protection/howto-export-risk-data-</a:t>
            </a:r>
            <a:r>
              <a:rPr kumimoji="0" lang="en-US" sz="12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 </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endParaRPr kumimoji="0" lang="en-US" sz="12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a:p>
            <a:pPr marL="342900" marR="0" lvl="0" indent="-3429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endParaRPr kumimoji="0" lang="en-US" sz="18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endParaRPr>
          </a:p>
        </p:txBody>
      </p:sp>
      <p:sp>
        <p:nvSpPr>
          <p:cNvPr id="5" name="TextBox 4">
            <a:extLst>
              <a:ext uri="{FF2B5EF4-FFF2-40B4-BE49-F238E27FC236}">
                <a16:creationId xmlns:a16="http://schemas.microsoft.com/office/drawing/2014/main" id="{898FFF0E-A772-DC45-B720-DB9A384D60D1}"/>
              </a:ext>
            </a:extLst>
          </p:cNvPr>
          <p:cNvSpPr txBox="1"/>
          <p:nvPr/>
        </p:nvSpPr>
        <p:spPr>
          <a:xfrm>
            <a:off x="519851" y="6211669"/>
            <a:ext cx="9590438" cy="677108"/>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Pct val="90000"/>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To get CxE Product Manager advisory support:</a:t>
            </a:r>
          </a:p>
          <a:p>
            <a:pPr marL="0" marR="0" lvl="0" indent="0" algn="l" defTabSz="914367" rtl="0" eaLnBrk="1" fontAlgn="auto" latinLnBrk="0" hangingPunct="1">
              <a:lnSpc>
                <a:spcPct val="100000"/>
              </a:lnSpc>
              <a:spcBef>
                <a:spcPts val="0"/>
              </a:spcBef>
              <a:spcAft>
                <a:spcPts val="0"/>
              </a:spcAft>
              <a:buClrTx/>
              <a:buSzPct val="90000"/>
              <a:buFontTx/>
              <a:buNone/>
              <a:tabLst/>
              <a:defRPr/>
            </a:pPr>
            <a:r>
              <a:rPr kumimoji="0" lang="en-US" sz="1800" b="1" i="0" u="none" strike="noStrike" kern="1200" cap="none" spc="0" normalizeH="0" baseline="0" noProof="0">
                <a:ln>
                  <a:noFill/>
                </a:ln>
                <a:solidFill>
                  <a:srgbClr val="000000"/>
                </a:solidFill>
                <a:effectLst/>
                <a:uLnTx/>
                <a:uFillTx/>
                <a:latin typeface="Segoe UI"/>
                <a:ea typeface="+mn-ea"/>
                <a:cs typeface="+mn-cs"/>
              </a:rPr>
              <a:t>Nominate your customers </a:t>
            </a:r>
            <a:r>
              <a:rPr kumimoji="0" lang="en-US" sz="2000" b="0" i="0" u="none" strike="noStrike" kern="1200" cap="none" spc="0" normalizeH="0" baseline="0" noProof="0">
                <a:ln>
                  <a:noFill/>
                </a:ln>
                <a:solidFill>
                  <a:srgbClr val="000000"/>
                </a:solidFill>
                <a:effectLst/>
                <a:uLnTx/>
                <a:uFillTx/>
                <a:latin typeface="Segoe UI"/>
                <a:ea typeface="+mn-ea"/>
                <a:cs typeface="+mn-cs"/>
                <a:hlinkClick r:id="rId6"/>
              </a:rPr>
              <a:t>https://forms.office.com/r/NSBAqZbSAc</a:t>
            </a:r>
            <a:endParaRPr kumimoji="0" lang="en-US" sz="2000" b="1" i="0" u="none" strike="noStrike" kern="120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69FDD4F2-A923-F535-553B-6B12291D1BE8}"/>
              </a:ext>
            </a:extLst>
          </p:cNvPr>
          <p:cNvSpPr txBox="1"/>
          <p:nvPr/>
        </p:nvSpPr>
        <p:spPr>
          <a:xfrm>
            <a:off x="639047" y="2334524"/>
            <a:ext cx="2964916" cy="227754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Documentation By PoC Stages:</a:t>
            </a:r>
            <a:endParaRPr kumimoji="0" lang="en-US" sz="1400" b="0" i="0" u="none" strike="noStrike" kern="1200" cap="none" spc="0" normalizeH="0" baseline="0" noProof="0">
              <a:ln>
                <a:noFill/>
              </a:ln>
              <a:solidFill>
                <a:srgbClr val="000000"/>
              </a:solidFill>
              <a:effectLst/>
              <a:uLnTx/>
              <a:uFillTx/>
              <a:latin typeface="Segoe U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Overview of Identity Protection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Investigate current risky users and events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Understand impact of risk-based policies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Configure Risk based CA policy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Configure Risk Alerts  consumption in SIEM</a:t>
            </a:r>
          </a:p>
        </p:txBody>
      </p:sp>
    </p:spTree>
    <p:extLst>
      <p:ext uri="{BB962C8B-B14F-4D97-AF65-F5344CB8AC3E}">
        <p14:creationId xmlns:p14="http://schemas.microsoft.com/office/powerpoint/2010/main" val="427252254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13</TotalTime>
  <Words>1163</Words>
  <Application>Microsoft Office PowerPoint</Application>
  <PresentationFormat>Widescreen</PresentationFormat>
  <Paragraphs>158</Paragraphs>
  <Slides>8</Slides>
  <Notes>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Aptos</vt:lpstr>
      <vt:lpstr>Aptos Display</vt:lpstr>
      <vt:lpstr>Arial</vt:lpstr>
      <vt:lpstr>Calibri</vt:lpstr>
      <vt:lpstr>Segoe UI</vt:lpstr>
      <vt:lpstr>Segoe UI Semibold</vt:lpstr>
      <vt:lpstr>Ubuntu Medium</vt:lpstr>
      <vt:lpstr>Wingdings</vt:lpstr>
      <vt:lpstr>Office Theme</vt:lpstr>
      <vt:lpstr>Entra ID Protection  Proof of Concept (PoC) in a Box</vt:lpstr>
      <vt:lpstr>Top Scenarios For Identity Protection</vt:lpstr>
      <vt:lpstr>PowerPoint Presentation</vt:lpstr>
      <vt:lpstr>How To Investigate A Risk</vt:lpstr>
      <vt:lpstr>How To Investigate A Risk</vt:lpstr>
      <vt:lpstr>Microsoft Entra Identity Protection Workshop &amp; PoC engagement </vt:lpstr>
      <vt:lpstr>PoC | Stages | Timeline</vt:lpstr>
      <vt:lpstr>How Do We Enable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Jorge Lopez</dc:creator>
  <cp:lastModifiedBy>Jorge Lopez</cp:lastModifiedBy>
  <cp:revision>1</cp:revision>
  <dcterms:created xsi:type="dcterms:W3CDTF">2024-09-18T19:45:29Z</dcterms:created>
  <dcterms:modified xsi:type="dcterms:W3CDTF">2024-11-13T16:42:16Z</dcterms:modified>
</cp:coreProperties>
</file>