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8" r:id="rId4"/>
    <p:sldId id="26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65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273" autoAdjust="0"/>
  </p:normalViewPr>
  <p:slideViewPr>
    <p:cSldViewPr snapToGrid="0">
      <p:cViewPr varScale="1">
        <p:scale>
          <a:sx n="48" d="100"/>
          <a:sy n="48" d="100"/>
        </p:scale>
        <p:origin x="1578" y="4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B5223B-C6E6-47D5-9532-D84AA1FDCB5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264D6-8CD8-414C-99E3-C03CBAE817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class diagram for the business problem that is going to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the data and associations are matched with the business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one thing is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missing. What’s that?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with behaviors of these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where are these behaviors located at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711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situation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these behaviors are defined down at the services folder.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 can be in many places like repositories, controllers itself, actions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perfectly okay to keep these services to communicate between these domain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what’s not right is all the behavior of these domain models living inside these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kind of domain models are known as Anemic Domain models.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668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dig into the current state of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service class.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the moment, all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behaviors related to assigning an offer to a member is within this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you can see there are several dozens of code lines within this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Going forward we will go through each line of code of this method and try to refactor business logics into the domain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148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2 lines of code uses repositories to get data from the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assign an offer to a member we need the member and what kind of offer type going to offer.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needs to decide how much amount going to offer for a particular member. May be if he is a regular member then is no need of giving high value offers.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decide that we need to get help from some another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we have used offer value calculator class to calculate the value. 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588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it comes to calculate the expiration date of the offer.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I said earlier there can be 2 types of expiration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Assignment and Fixed based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same switch statement can be used in many other places in the system just to calculate expiration date. 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3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the offer is created with the calculated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the offer to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Collection property in the member 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increment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NumberOfActiveOffers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property in the member entity by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save the offer in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Everything is okay right? 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148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But there is a huge vulnerability around these 2 lines of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What happens if the developer forget to increment the number of active offers after assigning an offer to a member?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What if by mistake developer clears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member.AssignedOffers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collection?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If the member logs into the system and if he sees Number of active offers less than what he actually have the business user will get frustrated right?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To add these 2 lines of code developer requires to remember.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But we can not trust as developers to remember things and write good code all the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Even the unit tests might not help at this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Because to add a unit test for this case we need to remember that we should check this.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If we don’t remember then we don’t remember to add the unit test also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That’s why we are moving towards domain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As we can see there are many domain model specific behaviors that we can move up towards domain model. 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813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So now we will try to take each line of this method and try to encapsulate the domain specific behaviors to make an anemic domain model to a true domain model.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9B1EF9-ACF0-46AE-A63F-22C871A6931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Nothing stops me doing this as a developer even though it is a silly thing right?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the business user can takes assigned offers back from a member?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thing he can do is assign an offer, but can’t take the assigned offer back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19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fix this, refactoring what we are going to do is to create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the member domain model class and move the adding offer to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collection into that. 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18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we previously had an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Icollection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property developer still had the opportunity to manipulate the collection from outside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Member.cs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through refactoring showed as 1, by changing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Icollection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Ienumerable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 can restrict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avoid setting a new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object from the outside we have removed setter of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property.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is depicted in no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clearly see that now the outsiders from the domain model can access only the functions that is allowed them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can not access can not be done.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5074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assign an offer with no values to an anonymous member with no name and no email.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shouldn’t according to the business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here nothing restricting for the developer to do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refactoring to avoid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165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 is to generate a parameter constructor with the required fields.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962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We can assign any value to Number Of Active Offers property in the member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we shouldn’t.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should use that property only to increment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NumberOfActiveOffers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when assigning an offer to a member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313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avoid manipulating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NumberOfActiveOffers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outside we can encapsulate the property with a private setter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only manipulation of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NumberOfActiveOffers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happens inside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now you can see some kind of behavior is going inside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Member class.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161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shouldn’t be able to create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an offer accidently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another member who is not supposed to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at the moment we can.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we shouldn’t be able to assign any value for the offer.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should always use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offerValueCalculator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service for this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042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avoid offer is created accidently to some other member who is not supposed to be we have embedded the offer creation part inside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Member.cs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you can see in the no 1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refactoration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 can use this keyword for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memberAssigned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since we are creating the offer for the current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to calculate the value of the offer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value calculator service is passed when calling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from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OfferAssignmentService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depicted in 2 and 3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refactorations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7249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expiration date calculation switch statement inside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the Member class we now have refactored all the behavior that was in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OfferAssignmentService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OfferAssignmentService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calls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Member model by passing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offerValueCalculator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the behavior have pushed down towards domain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still we have this ugly version of switch statement inside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AssignOffer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in the Member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you can see in red there lot of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offerType’s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switch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we can think of moving the calculate expiration date behavior down towards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domain model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6631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moving expiration date calculation down towards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domain model we have refactored the Member domain model also.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 domain model has only the behaviors related to the Member domain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ideally our intention is to move the expiration date calculation towards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domain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unfortunately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4057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modifying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an enumeration class we can move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CalculateExpirationDate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towards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domain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through polymorphism and abstraction moved the calculation expiration date logic to specific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overrided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CalculateExpirationDate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Through this we can get rid of the switch statement and avoid duplicating that behavior everywhere in the system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72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427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refactoring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 as above we can call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CalculateExpirationDate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specific to particular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expirationType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we have refactored all the domain model specific behaviors down towards domain models which was previously located at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OfferAssignmentService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790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3526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808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9B1EF9-ACF0-46AE-A63F-22C871A6931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069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applications where business logic is being added, added and becoming complex that’s where we should care about moving towards domain models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3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275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to make sure that domain specific names should be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used here so that the business user can also understand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298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 is assigned to only single members.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another which is assigned to another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OfferType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19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 is assigned to only single members.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Differs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another which is assigned to another member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63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is Assignment based, which means clock is ticking from the time offer has granted to the member until the no of days valid for that offer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other is Fixed based. Which has a fixed begin date and </a:t>
            </a:r>
            <a:r>
              <a:rPr lang="en-US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date  </a:t>
            </a:r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1854A-F47B-4685-B6CA-F4B7AD34B9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1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6104-1E19-4296-A296-79FDCF002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00AC-C8FA-42FF-BF53-A1198847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35B2-1139-47DC-9C3F-80D91F45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0D1B-9BC0-4859-A2B3-612D31F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8A09-3B93-4C2B-8A60-9E7AEE9D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4207-E309-4414-B61C-3B8D1091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2F14-B243-4728-A8E9-BA0CF8D6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EE95-1953-475D-AD55-80F91B0B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AB28-98B6-499C-9F31-B1165EBC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875C-0954-4D11-A60C-13A32A9C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590-956A-4FEB-98C3-D07D74F5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EF70-9E55-41ED-A5D2-C210F19D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77EC-8C79-495C-B2D2-D5C6737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01CB-6E08-45E2-9942-10DBDDA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8E83-819D-420E-8E6D-977E329D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0920-C960-4FB3-91B6-3B7C3E97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39DC-7A3A-49B3-8BE0-18A72353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ACEEA-6EEF-4B4B-8010-B38B7E4B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EAAB2-6BEC-4153-9648-F093F06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65BC-2151-4305-A8EA-EFF91CF9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A1DF-5B18-465F-830A-E30DEA2E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5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2D19-D7F1-413C-ADD3-C56B4E3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AFA-03CC-400A-B102-C07016CE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1FBD-06E6-45C1-AB75-3AC46534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931B4-637D-4C37-928E-ACAE5C0C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38A9-6E2F-4B66-A0CF-4A3472AA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9C7EF-4D40-49F1-89CF-63C71440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9C2F7-360D-4D1F-9CB8-CB97244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7FF66-AC02-4371-88AA-0888454B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2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7011-4384-493A-A506-66CF227D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5FBA3-D980-4F2B-A4E4-6B638E8E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CA8F0-D1D9-4E0A-996B-64E7487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5E569-B310-432F-8F3D-E55BE2CB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6B38F-B7DB-4DA4-9BA3-38A6E70E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5E6EE-3B6B-4570-AC37-D2F2A36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A298-1DBD-41D5-9BF3-7214E24B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172-13DE-42E0-BBF1-705183FB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85CB-3D72-42E5-A3AD-64FE1F43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CB1DC-AC8D-4B11-A2BF-299164EB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9823-6FA1-4BAF-A1D7-4EDBBDC7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ECD8-4B00-4AA1-A417-9622F4AE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E955-F6B1-44E9-828A-B42C6F56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5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C745-54D2-47B7-BC7B-8547C19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1184E-24E4-44CE-9C06-F3DA80E2A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7339A-43B3-4BD4-A8FD-7B19AE0C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F8B0F-147B-45D7-A075-3584365B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7D1FB-B0D9-4C41-B2E0-0F8BDD31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55066-9347-4ADA-8107-4C042A46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9F17-35E2-4CE0-9C5F-A88D607B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2EDA-E301-4EDE-8B98-3A92181B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9CE2-4A9D-41EE-B21F-EB61C3EF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198F-F4CD-495A-9E40-D2545C4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D3F-DADC-4061-9946-1312930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633A0-F2D8-4D6A-B73D-4F1D9AD1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6D25C-4CA1-43DC-8EDE-FA11816F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16EF-B277-446A-880C-E4E67156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69C6-6671-4553-A670-C9840E71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DA06-E0BA-4118-A4F4-562E76A4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E77E80-FC3A-4610-93AE-8133962CAEF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563CA-ED3E-4E3D-A047-B31F5ECF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7296-75BB-4545-8CF8-ABD2CE8E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DE46-90A9-4BE2-93C2-E00349956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6B3A-016D-4414-93DB-0630BF4A8FD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4889-7CBC-4EE9-83D1-379AEE1F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F927-B61A-4307-9CD1-654B4CB1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DA44-CF3A-4B1A-B5CC-88BF038F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meo.com/43598193" TargetMode="External"/><Relationship Id="rId4" Type="http://schemas.openxmlformats.org/officeDocument/2006/relationships/hyperlink" Target="https://github.com/Bashitha/CraftingWickedDomainModel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/>
          <p:cNvPicPr/>
          <p:nvPr/>
        </p:nvPicPr>
        <p:blipFill>
          <a:blip r:embed="rId3"/>
          <a:stretch/>
        </p:blipFill>
        <p:spPr>
          <a:xfrm>
            <a:off x="0" y="-1"/>
            <a:ext cx="12191760" cy="6893169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52822" y="6341040"/>
            <a:ext cx="5227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u="sng" strike="noStrike" spc="-1" dirty="0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www.alliontechnologies.com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7"/>
          <p:cNvPicPr/>
          <p:nvPr/>
        </p:nvPicPr>
        <p:blipFill>
          <a:blip r:embed="rId4"/>
          <a:stretch/>
        </p:blipFill>
        <p:spPr>
          <a:xfrm>
            <a:off x="298008" y="387720"/>
            <a:ext cx="2859120" cy="693360"/>
          </a:xfrm>
          <a:prstGeom prst="rect">
            <a:avLst/>
          </a:prstGeom>
          <a:ln>
            <a:noFill/>
          </a:ln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93300CF-C18C-4D1E-90D9-02CBD45C643B}"/>
              </a:ext>
            </a:extLst>
          </p:cNvPr>
          <p:cNvSpPr txBox="1">
            <a:spLocks/>
          </p:cNvSpPr>
          <p:nvPr/>
        </p:nvSpPr>
        <p:spPr>
          <a:xfrm>
            <a:off x="526473" y="2258294"/>
            <a:ext cx="6984495" cy="1381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sz="3600" dirty="0"/>
          </a:p>
          <a:p>
            <a:pPr algn="ctr">
              <a:spcBef>
                <a:spcPts val="0"/>
              </a:spcBef>
            </a:pPr>
            <a:r>
              <a:rPr lang="en-US" sz="4800" dirty="0" smtClean="0"/>
              <a:t>Crafting Wicked Domain Models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4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871331"/>
            <a:ext cx="7315200" cy="545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Current state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90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4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Where is the </a:t>
            </a:r>
            <a:r>
              <a:rPr lang="en-US" dirty="0" smtClean="0"/>
              <a:t>behavior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46" y="1189581"/>
            <a:ext cx="7162800" cy="502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8726557" y="1289760"/>
            <a:ext cx="820123" cy="4355666"/>
          </a:xfrm>
          <a:prstGeom prst="rightBrace">
            <a:avLst>
              <a:gd name="adj1" fmla="val 8333"/>
              <a:gd name="adj2" fmla="val 50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40348" y="1227840"/>
            <a:ext cx="615553" cy="44175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Anemic Domain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4520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Offer Assignment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99" y="1069769"/>
            <a:ext cx="7998645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12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Offer Assignment Service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8" y="2293051"/>
            <a:ext cx="10753906" cy="23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0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Offer Assignment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1672300"/>
            <a:ext cx="11065964" cy="39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06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Offer Assignment Service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724403"/>
            <a:ext cx="8368747" cy="39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88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Offer Assignment Service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6" y="1803085"/>
            <a:ext cx="9263270" cy="39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3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6C7DF8-EEFC-4663-A856-45082358374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262320" y="2550600"/>
            <a:ext cx="5144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Silly thing!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19" y="1699256"/>
            <a:ext cx="8229601" cy="42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0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" y="1808923"/>
            <a:ext cx="5328285" cy="347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42" y="1808923"/>
            <a:ext cx="6122678" cy="347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612" y="5526157"/>
            <a:ext cx="48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OfferAssignmentService.cs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1242" y="5524196"/>
            <a:ext cx="48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Member.cs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1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Google Shape;60;p14">
            <a:extLst>
              <a:ext uri="{FF2B5EF4-FFF2-40B4-BE49-F238E27FC236}">
                <a16:creationId xmlns:a16="http://schemas.microsoft.com/office/drawing/2014/main" id="{15C328B1-2A8D-4ED7-88E1-B05205AC0054}"/>
              </a:ext>
            </a:extLst>
          </p:cNvPr>
          <p:cNvSpPr txBox="1">
            <a:spLocks/>
          </p:cNvSpPr>
          <p:nvPr/>
        </p:nvSpPr>
        <p:spPr>
          <a:xfrm>
            <a:off x="442799" y="439950"/>
            <a:ext cx="737148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/>
              <a:t>Overview of Domain Driven Design(DDD)</a:t>
            </a:r>
            <a:endParaRPr lang="en-US" sz="2800" dirty="0"/>
          </a:p>
        </p:txBody>
      </p:sp>
      <p:pic>
        <p:nvPicPr>
          <p:cNvPr id="10" name="Google Shape;62;p14">
            <a:extLst>
              <a:ext uri="{FF2B5EF4-FFF2-40B4-BE49-F238E27FC236}">
                <a16:creationId xmlns:a16="http://schemas.microsoft.com/office/drawing/2014/main" id="{714B824C-8980-41BE-B389-40DC265AA2B1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4" y="2064327"/>
            <a:ext cx="3297381" cy="277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2;p14">
            <a:extLst>
              <a:ext uri="{FF2B5EF4-FFF2-40B4-BE49-F238E27FC236}">
                <a16:creationId xmlns:a16="http://schemas.microsoft.com/office/drawing/2014/main" id="{714B824C-8980-41BE-B389-40DC265AA2B1}"/>
              </a:ext>
            </a:extLst>
          </p:cNvPr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24" y="2064327"/>
            <a:ext cx="3368876" cy="27709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660324" y="1601935"/>
            <a:ext cx="33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Unplanned city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0187" y="1601935"/>
            <a:ext cx="33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Planned city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0324" y="4835236"/>
            <a:ext cx="33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Typical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47959" y="4835236"/>
            <a:ext cx="33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More Refactoring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87" y="995666"/>
            <a:ext cx="5859203" cy="5503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800" y="3339548"/>
            <a:ext cx="24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Member.cs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8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Silly thing!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74" y="1140120"/>
            <a:ext cx="7785692" cy="4704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9791" y="6122504"/>
            <a:ext cx="56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OfferAssignmentService.cs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934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600" y="5448378"/>
            <a:ext cx="528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Member.cs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1" y="1973008"/>
            <a:ext cx="5759216" cy="3321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68" y="2175957"/>
            <a:ext cx="5237488" cy="29159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8053" y="5366873"/>
            <a:ext cx="528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Offer.cs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7156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Silly thing!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5" y="1868557"/>
            <a:ext cx="10680791" cy="25046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1739" y="4770783"/>
            <a:ext cx="522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OfferAssignmentService.cs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775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1" y="1689651"/>
            <a:ext cx="10161233" cy="2981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6748" y="4969565"/>
            <a:ext cx="463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Member.cs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4251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Silly thing!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1739" y="4770783"/>
            <a:ext cx="522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OfferAssignmentService.cs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9" y="1841670"/>
            <a:ext cx="11494981" cy="21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8" y="1289760"/>
            <a:ext cx="5520748" cy="393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16" y="3061462"/>
            <a:ext cx="5961905" cy="89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4522" y="5724939"/>
            <a:ext cx="47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Member.cs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3377" y="5724939"/>
            <a:ext cx="47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OfferAssignmentService.cs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832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Refactoring Calculate Expiration Date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4" y="2266122"/>
            <a:ext cx="5838730" cy="2345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77" y="1630017"/>
            <a:ext cx="5711520" cy="36377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7554" y="5773938"/>
            <a:ext cx="4512366" cy="5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3548" y="5773938"/>
            <a:ext cx="443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OfferAssignmentService.cs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19461" y="5650039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Member.cs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259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More Refactoring Calculate Expiration Date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7554" y="5773938"/>
            <a:ext cx="4512366" cy="5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1" y="1869479"/>
            <a:ext cx="6028571" cy="30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43" y="1451306"/>
            <a:ext cx="5542857" cy="40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612" y="5746706"/>
            <a:ext cx="477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Member.cs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38463" y="5745281"/>
            <a:ext cx="514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OfferType.cs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875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More Refactoring Calculate Expiration Date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7554" y="5773938"/>
            <a:ext cx="4512366" cy="5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28" y="1227841"/>
            <a:ext cx="5855272" cy="5144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09722" y="2981739"/>
            <a:ext cx="362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ExpirationType.cs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930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What is a domain model?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9530" y="2802834"/>
            <a:ext cx="832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Object Model of the domain which incorporates both </a:t>
            </a:r>
            <a:r>
              <a:rPr lang="en-US" sz="2400" b="1" dirty="0" smtClean="0"/>
              <a:t>data and </a:t>
            </a:r>
            <a:r>
              <a:rPr lang="en-US" sz="2400" b="1" dirty="0" smtClean="0"/>
              <a:t>behavior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358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More Refactoring Calculate Expiration Date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7554" y="5773938"/>
            <a:ext cx="4512366" cy="5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38" y="1928191"/>
            <a:ext cx="8562036" cy="2531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6243" y="4909930"/>
            <a:ext cx="52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OfferType.cs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130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7554" y="5773938"/>
            <a:ext cx="4512366" cy="5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209" y="1227840"/>
            <a:ext cx="10007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Overview of DDD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What is a domain model?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Why should I care?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Current state of the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Anemic Domain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Refactoring code from Anemic Domain Model to true Domain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71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7554" y="5773938"/>
            <a:ext cx="4512366" cy="5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90793" y="2092548"/>
            <a:ext cx="3087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GitHub Repo</a:t>
            </a:r>
            <a:endParaRPr lang="en-US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5"/>
              </a:rPr>
              <a:t>Video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064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6C7DF8-EEFC-4663-A856-45082358374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262320" y="2550600"/>
            <a:ext cx="5144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00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9530" y="2802834"/>
            <a:ext cx="8328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omplex </a:t>
            </a:r>
            <a:r>
              <a:rPr lang="en-US" sz="2400" dirty="0"/>
              <a:t>domain, or a long-lived project where behavior gets added piece by </a:t>
            </a:r>
            <a:r>
              <a:rPr lang="en-US" sz="2400" dirty="0" smtClean="0"/>
              <a:t>piece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Minimum bugs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Efficient (saves time)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7099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Current state of the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86" y="2405268"/>
            <a:ext cx="1170887" cy="2007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63" y="2274344"/>
            <a:ext cx="3930169" cy="213863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3259773" y="3409121"/>
            <a:ext cx="335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3033" y="4464522"/>
            <a:ext cx="28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Nexus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65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62" y="1145850"/>
            <a:ext cx="8998476" cy="4566300"/>
          </a:xfrm>
          <a:prstGeom prst="rect">
            <a:avLst/>
          </a:prstGeom>
        </p:spPr>
      </p:pic>
      <p:sp>
        <p:nvSpPr>
          <p:cNvPr id="6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Current state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3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4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13" y="1791900"/>
            <a:ext cx="903972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Current state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52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824" y="2093860"/>
            <a:ext cx="8864352" cy="2670279"/>
          </a:xfrm>
          <a:prstGeom prst="rect">
            <a:avLst/>
          </a:prstGeom>
        </p:spPr>
      </p:pic>
      <p:sp>
        <p:nvSpPr>
          <p:cNvPr id="6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Current state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02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4"/>
          <a:stretch/>
        </p:blipFill>
        <p:spPr>
          <a:xfrm>
            <a:off x="8925120" y="373320"/>
            <a:ext cx="2906280" cy="7048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0" y="6685560"/>
            <a:ext cx="11669040" cy="172080"/>
          </a:xfrm>
          <a:prstGeom prst="rect">
            <a:avLst/>
          </a:prstGeom>
          <a:solidFill>
            <a:srgbClr val="00467A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11670480" y="6499440"/>
            <a:ext cx="523440" cy="364680"/>
          </a:xfrm>
          <a:prstGeom prst="rect">
            <a:avLst/>
          </a:prstGeom>
          <a:solidFill>
            <a:srgbClr val="0046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2A4EA5-348D-4999-A062-D5DA392A3150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81" y="1825487"/>
            <a:ext cx="675967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3"/>
          <p:cNvSpPr/>
          <p:nvPr/>
        </p:nvSpPr>
        <p:spPr>
          <a:xfrm>
            <a:off x="442800" y="435240"/>
            <a:ext cx="360" cy="457200"/>
          </a:xfrm>
          <a:prstGeom prst="line">
            <a:avLst/>
          </a:prstGeom>
          <a:ln w="28440">
            <a:solidFill>
              <a:srgbClr val="0046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0513B42A-CCA4-4095-AC00-7C984A250326}"/>
              </a:ext>
            </a:extLst>
          </p:cNvPr>
          <p:cNvSpPr txBox="1">
            <a:spLocks/>
          </p:cNvSpPr>
          <p:nvPr/>
        </p:nvSpPr>
        <p:spPr>
          <a:xfrm>
            <a:off x="611612" y="4352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Current state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pSjooDjR8M22GpUnGI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ERGmtltZcew4gwG6e0y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2NQtVdrR5wt18RC2PX2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ZBenOucbAzsLhpli0rhm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6542</TotalTime>
  <Words>1709</Words>
  <Application>Microsoft Office PowerPoint</Application>
  <PresentationFormat>Widescreen</PresentationFormat>
  <Paragraphs>230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Gayan Soysa</dc:creator>
  <dc:description/>
  <cp:lastModifiedBy>Leshan Bashitha</cp:lastModifiedBy>
  <cp:revision>272</cp:revision>
  <dcterms:created xsi:type="dcterms:W3CDTF">2017-01-10T04:33:06Z</dcterms:created>
  <dcterms:modified xsi:type="dcterms:W3CDTF">2019-12-19T16:51:55Z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