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07" r:id="rId4"/>
    <p:sldId id="308" r:id="rId5"/>
    <p:sldId id="306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идуля Юлия Владимировна" initials="БЮВ" lastIdx="1" clrIdx="0">
    <p:extLst>
      <p:ext uri="{19B8F6BF-5375-455C-9EA6-DF929625EA0E}">
        <p15:presenceInfo xmlns:p15="http://schemas.microsoft.com/office/powerpoint/2012/main" userId="S::y.v.bidulya@utmn.ru::f9c25e51-0bbe-4f4e-a1b9-ff6708c9ce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89835" autoAdjust="0"/>
  </p:normalViewPr>
  <p:slideViewPr>
    <p:cSldViewPr>
      <p:cViewPr varScale="1">
        <p:scale>
          <a:sx n="77" d="100"/>
          <a:sy n="77" d="100"/>
        </p:scale>
        <p:origin x="1555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5818C9C9-4BB0-4B7F-96B8-E5A86314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38FF7738-9C88-427C-BF27-26516F3EA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3545F4B-96D0-41C2-8267-B2F49B5A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B8E1A8C4-ED1A-4DFF-A227-961E22FB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6DE0EA80-8906-46A1-9271-A1C242AD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6F224A15-E27C-47F1-A1E8-0E2E0755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52C27135-075E-4BC0-829F-41611CD3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7" name="AutoShape 8">
            <a:extLst>
              <a:ext uri="{FF2B5EF4-FFF2-40B4-BE49-F238E27FC236}">
                <a16:creationId xmlns:a16="http://schemas.microsoft.com/office/drawing/2014/main" id="{947541F5-AD10-4D86-9234-4832B68F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8" name="AutoShape 9">
            <a:extLst>
              <a:ext uri="{FF2B5EF4-FFF2-40B4-BE49-F238E27FC236}">
                <a16:creationId xmlns:a16="http://schemas.microsoft.com/office/drawing/2014/main" id="{FB8498FB-4178-4FC2-A347-C35B91CC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59" name="AutoShape 10">
            <a:extLst>
              <a:ext uri="{FF2B5EF4-FFF2-40B4-BE49-F238E27FC236}">
                <a16:creationId xmlns:a16="http://schemas.microsoft.com/office/drawing/2014/main" id="{18726664-0CA6-486B-A6A1-ADFB4E27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0" name="AutoShape 11">
            <a:extLst>
              <a:ext uri="{FF2B5EF4-FFF2-40B4-BE49-F238E27FC236}">
                <a16:creationId xmlns:a16="http://schemas.microsoft.com/office/drawing/2014/main" id="{F23B5EAF-73A0-4AE9-B78C-3EFF8856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1" name="AutoShape 12">
            <a:extLst>
              <a:ext uri="{FF2B5EF4-FFF2-40B4-BE49-F238E27FC236}">
                <a16:creationId xmlns:a16="http://schemas.microsoft.com/office/drawing/2014/main" id="{2CCCCCC1-8932-46C2-8A5C-BC9D6987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2" name="AutoShape 13">
            <a:extLst>
              <a:ext uri="{FF2B5EF4-FFF2-40B4-BE49-F238E27FC236}">
                <a16:creationId xmlns:a16="http://schemas.microsoft.com/office/drawing/2014/main" id="{BC617D06-7694-4588-B099-8E22455D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3" name="AutoShape 14">
            <a:extLst>
              <a:ext uri="{FF2B5EF4-FFF2-40B4-BE49-F238E27FC236}">
                <a16:creationId xmlns:a16="http://schemas.microsoft.com/office/drawing/2014/main" id="{A97A6CA6-64A5-464D-83E9-63B85CDF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4" name="AutoShape 15">
            <a:extLst>
              <a:ext uri="{FF2B5EF4-FFF2-40B4-BE49-F238E27FC236}">
                <a16:creationId xmlns:a16="http://schemas.microsoft.com/office/drawing/2014/main" id="{59CF3770-3E56-477F-BD41-5923FA6D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5" name="Text Box 16">
            <a:extLst>
              <a:ext uri="{FF2B5EF4-FFF2-40B4-BE49-F238E27FC236}">
                <a16:creationId xmlns:a16="http://schemas.microsoft.com/office/drawing/2014/main" id="{A55B8376-EF1B-42BE-84DD-0A351419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6" name="Text Box 17">
            <a:extLst>
              <a:ext uri="{FF2B5EF4-FFF2-40B4-BE49-F238E27FC236}">
                <a16:creationId xmlns:a16="http://schemas.microsoft.com/office/drawing/2014/main" id="{509BAA1A-C1D7-489F-BD38-69064ADD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2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7" name="Rectangle 18">
            <a:extLst>
              <a:ext uri="{FF2B5EF4-FFF2-40B4-BE49-F238E27FC236}">
                <a16:creationId xmlns:a16="http://schemas.microsoft.com/office/drawing/2014/main" id="{FC40AF32-4DB7-426B-908A-2B3AFC43A95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35F028B2-B6E7-4D6F-8F8A-5E3FA8D9AF1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9" name="Text Box 20">
            <a:extLst>
              <a:ext uri="{FF2B5EF4-FFF2-40B4-BE49-F238E27FC236}">
                <a16:creationId xmlns:a16="http://schemas.microsoft.com/office/drawing/2014/main" id="{FB81FBC8-D764-42CA-8762-429B7C55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72513"/>
            <a:ext cx="2962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7D310014-A4C8-4AAF-A1D6-7A07A08D42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47987" cy="433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2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175E2FE-ADA5-4073-AA33-7D17426D6945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>
            <a:extLst>
              <a:ext uri="{FF2B5EF4-FFF2-40B4-BE49-F238E27FC236}">
                <a16:creationId xmlns:a16="http://schemas.microsoft.com/office/drawing/2014/main" id="{77E019DE-A868-4D56-A04D-23301C7DD1B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102CB6-D15B-4A17-95A3-BD8D9F130881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DF2B094B-0AB3-41DB-B16A-16097A929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90937E7-41D4-40AC-85F5-B1CC10B11181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C6350EF3-C56B-420B-9353-A4F1827B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C599C366-4BFC-4384-8644-0B54B274717F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A9874FB8-18A7-49EE-9FE6-4204B9ABA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831E51D8-2D3F-407F-AF59-F6E2FE6DDB80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8170D1C4-F53B-4652-AA2A-91AB1FD87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75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9748077F-DF38-4666-A4E4-7154E3EFBC57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4103" name="Text Box 5">
            <a:extLst>
              <a:ext uri="{FF2B5EF4-FFF2-40B4-BE49-F238E27FC236}">
                <a16:creationId xmlns:a16="http://schemas.microsoft.com/office/drawing/2014/main" id="{616DC2DA-773F-429B-8748-E3D968AF4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068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B1FA93F3-2A0A-4714-9727-068BE4253ACF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4104" name="Text Box 6">
            <a:extLst>
              <a:ext uri="{FF2B5EF4-FFF2-40B4-BE49-F238E27FC236}">
                <a16:creationId xmlns:a16="http://schemas.microsoft.com/office/drawing/2014/main" id="{FCF3EAB4-D058-4E9E-9C04-1DE48BAAC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635F58F0-C459-4282-BA42-A493CFA2F93C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4105" name="Text Box 7">
            <a:extLst>
              <a:ext uri="{FF2B5EF4-FFF2-40B4-BE49-F238E27FC236}">
                <a16:creationId xmlns:a16="http://schemas.microsoft.com/office/drawing/2014/main" id="{E315468F-E152-4FAE-B2D6-8CA1D24D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06" name="Rectangle 8">
            <a:extLst>
              <a:ext uri="{FF2B5EF4-FFF2-40B4-BE49-F238E27FC236}">
                <a16:creationId xmlns:a16="http://schemas.microsoft.com/office/drawing/2014/main" id="{DB2F24E5-AFF7-4E66-B6A5-4C39B34B6D2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75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069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6950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400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7971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973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6186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962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58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/>
              <a:t>https://dataplatform.cloud.ibm.com/docs/content/wsj/analyze-data/ml-overview.html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833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/>
              <a:t>https://dataplatform.cloud.ibm.com/docs/content/wsj/analyze-data/ml-overview.html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7150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277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8254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219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068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0DDB2D19-B2EA-45B2-81E8-55F195BCA9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FA649-A2AF-4857-A3A4-57C3F02FB54F}" type="slidenum">
              <a:rPr lang="en-GB" altLang="ru-RU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781FECE-CBE7-40E2-8371-70DAE179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B38BA825-143B-4669-9F52-06110B531FB7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A14EE75-4828-43C8-920A-1510471C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116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FA2C929-155E-42C1-B224-88D79570A972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B65D54EB-37F4-4C06-887B-06095289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81000"/>
              </a:lnSpc>
              <a:spcBef>
                <a:spcPct val="0"/>
              </a:spcBef>
              <a:buClrTx/>
              <a:buFontTx/>
              <a:buNone/>
            </a:pPr>
            <a:fld id="{8E04CAF8-51B2-4575-9AA0-4A988AD4E72C}" type="slidenum">
              <a:rPr lang="en-GB" altLang="ru-RU"/>
              <a:pPr algn="r" eaLnBrk="1" hangingPunct="1">
                <a:lnSpc>
                  <a:spcPct val="81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ru-RU"/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E75539A-10D0-4FC6-B74A-240F4141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F896FF8E-C430-4CEF-B199-B0C09F3AA2E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854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576092-9DD2-4FD6-92C5-86B8C877F2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0BDA2-CFEB-49E6-B5DB-0CC47F198623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0372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74D1A1-33F8-4FBF-A8A4-54F9F239B36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0A3E-72DB-4110-AA43-5A582A66F073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895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1938" y="990600"/>
            <a:ext cx="2051050" cy="51165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02338" cy="51165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799DB-4A15-4F8D-854D-764B6C5DE2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209B7-F184-4B2A-A1F5-3925828704C2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414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442487-5EEF-496C-8C26-1DE9E3A348A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54732-2AFF-4A99-B551-9239239083A5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05711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7721D0-190A-497F-868C-74068D28D30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72E09-356B-4C42-ABD9-FAA0A4CB3CA8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1389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5900" cy="45021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5500" y="1604963"/>
            <a:ext cx="4027488" cy="45021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EA3A8-12C6-4D3D-B427-C300E22AC45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6199D-5029-404E-9F6F-025FC6C071CD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39537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B3B08E-903C-4EA9-8C75-9E57C0D2F37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7323-EFC7-44C0-889C-F21310FEF6F2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3188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7ED510-9149-4210-89C5-B68CE75BB8E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38FB9-AE2B-4069-8D0C-8BD3D4A9A77E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3934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DBA6C8-023B-4A08-AEFC-68A81DDF3EB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E4069-34A8-47D2-8B15-2651FEB25D5B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6714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75014-50DD-4A39-8625-73F89BA67EB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7AA6C-B07E-47D0-A396-0C761DF01872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9401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F9F35-879B-4AC9-8603-21354445F43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1EF7A-1F40-4DF8-AACD-C93C32FA4FCC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3408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4719BF8A-E09C-4422-A0A7-F0ADB5AC7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48588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765A4335-4C4F-43AB-B513-02AFAEB46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895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BA463D28-428C-4EC2-82A1-42379EA81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86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1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C495A05-2E6D-47A7-B5EA-1FA61ED452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81188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1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822076-5F20-48BD-9B9E-672E5F066397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  <p:sp>
        <p:nvSpPr>
          <p:cNvPr id="1030" name="Freeform 5">
            <a:extLst>
              <a:ext uri="{FF2B5EF4-FFF2-40B4-BE49-F238E27FC236}">
                <a16:creationId xmlns:a16="http://schemas.microsoft.com/office/drawing/2014/main" id="{85FBD4A9-63DE-4CC9-91E4-74F43255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 cap="sq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6FEF8CE0-08C8-4451-B447-DFEB80725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05788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anose="020B0604030504040204" pitchFamily="34" charset="0"/>
          <a:cs typeface="Lucida Sans Unicode" panose="020B0602030504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anose="020B0604030504040204" pitchFamily="34" charset="0"/>
          <a:cs typeface="Lucida Sans Unicode" panose="020B0602030504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anose="020B0604030504040204" pitchFamily="34" charset="0"/>
          <a:cs typeface="Lucida Sans Unicode" panose="020B0602030504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anose="020B0604030504040204" pitchFamily="34" charset="0"/>
          <a:cs typeface="Lucida Sans Unicode" panose="020B0602030504020204" pitchFamily="34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anose="020B0604030504040204" pitchFamily="34" charset="0"/>
          <a:cs typeface="Lucida Sans Unicode" panose="020B0602030504020204" pitchFamily="34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anose="020B0604030504040204" pitchFamily="34" charset="0"/>
          <a:cs typeface="Lucida Sans Unicode" panose="020B0602030504020204" pitchFamily="34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anose="020B0604030504040204" pitchFamily="34" charset="0"/>
          <a:cs typeface="Lucida Sans Unicode" panose="020B0602030504020204" pitchFamily="34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Verdana" panose="020B060403050404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43E571E9-F667-4A12-B009-C93762196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196975"/>
            <a:ext cx="8461375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2800" b="1">
                <a:latin typeface="Arial" panose="020B0604020202020204" pitchFamily="34" charset="0"/>
              </a:rPr>
              <a:t>Человеко-машинное взаимодействие в информационных системах 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endParaRPr lang="ru-RU" altLang="ru-RU" sz="28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Бидуля Юлия Владимировна,</a:t>
            </a:r>
          </a:p>
          <a:p>
            <a:pPr algn="r"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доцент каф. Информационных систем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endParaRPr lang="ru-RU" altLang="ru-RU" sz="2400" b="1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DD3FA-04E2-436F-A52B-809A9C3024A6}"/>
              </a:ext>
            </a:extLst>
          </p:cNvPr>
          <p:cNvSpPr txBox="1"/>
          <p:nvPr/>
        </p:nvSpPr>
        <p:spPr>
          <a:xfrm>
            <a:off x="574675" y="3284538"/>
            <a:ext cx="8461375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Облачные службы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IBM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ru-RU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239136E7-B4A6-4E00-911B-96728CC8D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4024313"/>
            <a:ext cx="2733675" cy="14938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Создание эксперимента </a:t>
            </a:r>
            <a:r>
              <a:rPr lang="en-US" dirty="0" err="1"/>
              <a:t>AutoAI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92710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F88D59-C863-471B-AC7A-7A8ECC7B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89"/>
          <a:stretch/>
        </p:blipFill>
        <p:spPr>
          <a:xfrm>
            <a:off x="20404" y="908050"/>
            <a:ext cx="5724128" cy="36102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80B33D-E14A-4038-8615-65620B5502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63" t="29774" r="37501" b="24920"/>
          <a:stretch/>
        </p:blipFill>
        <p:spPr>
          <a:xfrm>
            <a:off x="5750294" y="3429000"/>
            <a:ext cx="3388073" cy="28083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FF1C0-811F-4260-938A-FA725342AF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55" t="29050" r="23613" b="18095"/>
          <a:stretch/>
        </p:blipFill>
        <p:spPr>
          <a:xfrm>
            <a:off x="5750295" y="985254"/>
            <a:ext cx="3334445" cy="22997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237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Создание эксперимента </a:t>
            </a:r>
            <a:r>
              <a:rPr lang="en-US" dirty="0" err="1"/>
              <a:t>AutoAI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927100"/>
            <a:ext cx="9072562" cy="57422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Сохранить выбранный конвейер в модель,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Перевести в пространство внедрений (зеленый контейнер)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ED4866-76DD-49C3-9A5F-D44D8E883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" t="21390" r="2836"/>
          <a:stretch/>
        </p:blipFill>
        <p:spPr>
          <a:xfrm>
            <a:off x="215515" y="1196752"/>
            <a:ext cx="8712969" cy="42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70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Создание эксперимента </a:t>
            </a:r>
            <a:r>
              <a:rPr lang="en-US" dirty="0" err="1"/>
              <a:t>AutoAI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927100"/>
            <a:ext cx="9072562" cy="57422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3D2D0D-C5D1-43EC-95ED-1A59F598E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00" b="1762"/>
          <a:stretch/>
        </p:blipFill>
        <p:spPr>
          <a:xfrm>
            <a:off x="541307" y="854841"/>
            <a:ext cx="8061385" cy="60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38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Внедрение модели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927100"/>
            <a:ext cx="9072562" cy="57422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Открыть страницу Активы проекта, содержащего модель, и щелкнуть по имени модели в разделе Модель машинного обучения.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На странице подробностей модели: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 marL="347662" indent="-342900">
              <a:lnSpc>
                <a:spcPct val="103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Щелкните по вкладке Внедрения.</a:t>
            </a:r>
          </a:p>
          <a:p>
            <a:pPr marL="347662" indent="-342900">
              <a:lnSpc>
                <a:spcPct val="103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Щелкните по Добавить внедрение.</a:t>
            </a:r>
          </a:p>
          <a:p>
            <a:pPr marL="347662" indent="-342900">
              <a:lnSpc>
                <a:spcPct val="103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На открывшейся странице заполните поля:</a:t>
            </a:r>
          </a:p>
          <a:p>
            <a:pPr marL="347662" indent="-342900">
              <a:lnSpc>
                <a:spcPct val="103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Укажите имя для внедрения.</a:t>
            </a:r>
          </a:p>
          <a:p>
            <a:pPr marL="347662" indent="-342900">
              <a:lnSpc>
                <a:spcPct val="103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В качестве Типа внедрения выберите “Веб-служба”.</a:t>
            </a:r>
          </a:p>
          <a:p>
            <a:pPr marL="347662" indent="-342900">
              <a:lnSpc>
                <a:spcPct val="103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Нажмите кнопку Сохранить.</a:t>
            </a:r>
          </a:p>
          <a:p>
            <a:pPr marL="347662" indent="-342900">
              <a:lnSpc>
                <a:spcPct val="103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Сохранив внедрение, щелкните по имени внедрения, чтобы просмотреть страницу подробностей внедрения (</a:t>
            </a:r>
            <a:r>
              <a:rPr lang="en-US" altLang="ru-RU" sz="2200" dirty="0">
                <a:latin typeface="Arial" panose="020B0604020202020204" pitchFamily="34" charset="0"/>
              </a:rPr>
              <a:t>___ Deploy</a:t>
            </a:r>
            <a:r>
              <a:rPr lang="ru-RU" altLang="ru-RU" sz="2200" dirty="0"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79680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Внедрение модели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764704"/>
            <a:ext cx="9072562" cy="5904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D0A904-6A10-4F9C-B2B5-B3C93C5C9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" t="13901" b="41564"/>
          <a:stretch/>
        </p:blipFill>
        <p:spPr>
          <a:xfrm>
            <a:off x="295333" y="764704"/>
            <a:ext cx="7517027" cy="28723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A7AE5A-3F8A-4FA2-993F-5AAE57745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4" t="13205" r="69197" b="23380"/>
          <a:stretch/>
        </p:blipFill>
        <p:spPr>
          <a:xfrm>
            <a:off x="5438936" y="3880086"/>
            <a:ext cx="2373424" cy="27892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18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Внедрение модели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764704"/>
            <a:ext cx="9072562" cy="5904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D0A904-6A10-4F9C-B2B5-B3C93C5C9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" t="13901" b="41564"/>
          <a:stretch/>
        </p:blipFill>
        <p:spPr>
          <a:xfrm>
            <a:off x="295333" y="764704"/>
            <a:ext cx="7517027" cy="28723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A7AE5A-3F8A-4FA2-993F-5AAE57745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4" t="13205" r="69197" b="23380"/>
          <a:stretch/>
        </p:blipFill>
        <p:spPr>
          <a:xfrm>
            <a:off x="5438936" y="3880086"/>
            <a:ext cx="2373424" cy="27892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3718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Внедрение модели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764704"/>
            <a:ext cx="9072562" cy="5904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1E906C-A453-4243-882B-0B3D7B1FD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95"/>
          <a:stretch/>
        </p:blipFill>
        <p:spPr>
          <a:xfrm>
            <a:off x="47382" y="769572"/>
            <a:ext cx="9120624" cy="5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6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Тестирование модели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764704"/>
            <a:ext cx="9072562" cy="5904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u="sng" dirty="0">
                <a:latin typeface="Arial" panose="020B0604020202020204" pitchFamily="34" charset="0"/>
              </a:rPr>
              <a:t>Способ 1. Тест при помощи формы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На вкладке Тест страницы подробностей внедрения щелкните по значку , введите тестовые данные и щелкните по Предсказать, чтобы вывести результат.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u="sng" dirty="0">
                <a:latin typeface="Arial" panose="020B0604020202020204" pitchFamily="34" charset="0"/>
              </a:rPr>
              <a:t>Способ 2. Тест при помощи кода JSON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На вкладке Тест страницы подробностей внедрения щелкните по значку Ввести входные данные в формате JSON и введите тестовые данные: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en-US" altLang="ru-RU" sz="2000" dirty="0">
                <a:latin typeface="Arial" panose="020B0604020202020204" pitchFamily="34" charset="0"/>
              </a:rPr>
              <a:t>{"</a:t>
            </a:r>
            <a:r>
              <a:rPr lang="en-US" altLang="ru-RU" sz="2000" dirty="0" err="1">
                <a:latin typeface="Arial" panose="020B0604020202020204" pitchFamily="34" charset="0"/>
              </a:rPr>
              <a:t>input_data</a:t>
            </a:r>
            <a:r>
              <a:rPr lang="en-US" altLang="ru-RU" sz="2000" dirty="0">
                <a:latin typeface="Arial" panose="020B0604020202020204" pitchFamily="34" charset="0"/>
              </a:rPr>
              <a:t>":[{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en-US" altLang="ru-RU" sz="2000" dirty="0">
                <a:latin typeface="Arial" panose="020B0604020202020204" pitchFamily="34" charset="0"/>
              </a:rPr>
              <a:t>	"fields": ["Number","Plasma","Diastolic","Triceps","insulin","Body","pedigree","Age"],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en-US" altLang="ru-RU" sz="2000" dirty="0">
                <a:latin typeface="Arial" panose="020B0604020202020204" pitchFamily="34" charset="0"/>
              </a:rPr>
              <a:t>	"values": [[6,148,72,35,0,33.6,0.627,50]]}]}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A13C18-97B8-469C-846F-787223854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38" t="32554" r="58263" b="52908"/>
          <a:stretch/>
        </p:blipFill>
        <p:spPr>
          <a:xfrm>
            <a:off x="7020272" y="106022"/>
            <a:ext cx="1842074" cy="10907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6CDD04-19DD-428A-BE1C-F5B770437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18" t="33558" r="58213" b="53357"/>
          <a:stretch/>
        </p:blipFill>
        <p:spPr>
          <a:xfrm>
            <a:off x="7446459" y="1855433"/>
            <a:ext cx="1447936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Тестирование модели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" y="764704"/>
            <a:ext cx="9072562" cy="5904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2C0AB9-8DA1-4354-8BE6-409F59709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77"/>
          <a:stretch/>
        </p:blipFill>
        <p:spPr>
          <a:xfrm>
            <a:off x="47047" y="1412776"/>
            <a:ext cx="9144000" cy="54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6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IBM Watson Machine Learning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90805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 </a:t>
            </a:r>
            <a:r>
              <a:rPr lang="en-US" altLang="ru-RU" sz="22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Построение модели машинного обучения">
            <a:extLst>
              <a:ext uri="{FF2B5EF4-FFF2-40B4-BE49-F238E27FC236}">
                <a16:creationId xmlns:a16="http://schemas.microsoft.com/office/drawing/2014/main" id="{7CAD0AE7-A886-4BBA-A648-09CE18BE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84784"/>
            <a:ext cx="9001124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9A2A57-A256-4DDA-BC9D-8551987EA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62" t="14711" r="9439" b="62028"/>
          <a:stretch/>
        </p:blipFill>
        <p:spPr>
          <a:xfrm>
            <a:off x="7041690" y="0"/>
            <a:ext cx="2102310" cy="8409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Инструменты </a:t>
            </a:r>
            <a:r>
              <a:rPr lang="en-US" dirty="0"/>
              <a:t>IBM Watson Studio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90805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Эксперименты</a:t>
            </a:r>
            <a:r>
              <a:rPr lang="ru-RU" altLang="ru-RU" sz="2200" b="1" dirty="0">
                <a:latin typeface="Arial" panose="020B0604020202020204" pitchFamily="34" charset="0"/>
              </a:rPr>
              <a:t> </a:t>
            </a:r>
            <a:r>
              <a:rPr lang="ru-RU" altLang="ru-RU" sz="2200" b="1" dirty="0" err="1">
                <a:latin typeface="Arial" panose="020B0604020202020204" pitchFamily="34" charset="0"/>
              </a:rPr>
              <a:t>AutoAI</a:t>
            </a:r>
            <a:r>
              <a:rPr lang="ru-RU" altLang="ru-RU" sz="2200" b="1" dirty="0">
                <a:latin typeface="Arial" panose="020B0604020202020204" pitchFamily="34" charset="0"/>
              </a:rPr>
              <a:t> </a:t>
            </a:r>
            <a:r>
              <a:rPr lang="ru-RU" altLang="ru-RU" sz="2200" dirty="0">
                <a:latin typeface="Arial" panose="020B0604020202020204" pitchFamily="34" charset="0"/>
              </a:rPr>
              <a:t>- автоматически выполняют предварительную обработку данных  и генерируют конвейеры моделей-кандидатов для просмотра и сравнения модели машинного обучения.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Построитель моделей </a:t>
            </a:r>
            <a:r>
              <a:rPr lang="ru-RU" altLang="ru-RU" sz="2200" b="1" dirty="0" err="1">
                <a:latin typeface="Arial" panose="020B0604020202020204" pitchFamily="34" charset="0"/>
              </a:rPr>
              <a:t>Spark</a:t>
            </a:r>
            <a:r>
              <a:rPr lang="ru-RU" altLang="ru-RU" sz="2200" b="1" dirty="0">
                <a:latin typeface="Arial" panose="020B0604020202020204" pitchFamily="34" charset="0"/>
              </a:rPr>
              <a:t> </a:t>
            </a:r>
            <a:r>
              <a:rPr lang="ru-RU" altLang="ru-RU" sz="2200" b="1" dirty="0" err="1">
                <a:latin typeface="Arial" panose="020B0604020202020204" pitchFamily="34" charset="0"/>
              </a:rPr>
              <a:t>MLlib</a:t>
            </a:r>
            <a:r>
              <a:rPr lang="ru-RU" altLang="ru-RU" sz="2200" b="1" dirty="0">
                <a:latin typeface="Arial" panose="020B0604020202020204" pitchFamily="34" charset="0"/>
              </a:rPr>
              <a:t> </a:t>
            </a:r>
            <a:r>
              <a:rPr lang="ru-RU" altLang="ru-RU" sz="2200" dirty="0">
                <a:latin typeface="Arial" panose="020B0604020202020204" pitchFamily="34" charset="0"/>
              </a:rPr>
              <a:t>- графическое представление модели в виде узлов, представляющих алгоритмы.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Построитель моделей </a:t>
            </a:r>
            <a:r>
              <a:rPr lang="ru-RU" altLang="ru-RU" sz="2200" b="1" dirty="0">
                <a:latin typeface="Arial" panose="020B0604020202020204" pitchFamily="34" charset="0"/>
              </a:rPr>
              <a:t>SPSS </a:t>
            </a:r>
            <a:r>
              <a:rPr lang="ru-RU" altLang="ru-RU" sz="2200" dirty="0">
                <a:latin typeface="Arial" panose="020B0604020202020204" pitchFamily="34" charset="0"/>
              </a:rPr>
              <a:t>- графическое представление модели  в виде узлов, представляющих объекты или действия.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Построитель моделей нейронных сетей.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Среды </a:t>
            </a:r>
            <a:r>
              <a:rPr lang="en-US" altLang="ru-RU" sz="2200" dirty="0">
                <a:latin typeface="Arial" panose="020B0604020202020204" pitchFamily="34" charset="0"/>
              </a:rPr>
              <a:t>Notebook</a:t>
            </a:r>
            <a:r>
              <a:rPr lang="ru-RU" altLang="ru-RU" sz="2200" dirty="0">
                <a:latin typeface="Arial" panose="020B0604020202020204" pitchFamily="34" charset="0"/>
              </a:rPr>
              <a:t>, </a:t>
            </a:r>
            <a:r>
              <a:rPr lang="en-US" altLang="ru-RU" sz="2200" dirty="0">
                <a:latin typeface="Arial" panose="020B0604020202020204" pitchFamily="34" charset="0"/>
              </a:rPr>
              <a:t>Spark</a:t>
            </a:r>
            <a:r>
              <a:rPr lang="ru-RU" altLang="ru-RU" sz="2200" dirty="0">
                <a:latin typeface="Arial" panose="020B0604020202020204" pitchFamily="34" charset="0"/>
              </a:rPr>
              <a:t>, </a:t>
            </a:r>
            <a:r>
              <a:rPr lang="en-US" altLang="ru-RU" sz="2200" dirty="0">
                <a:latin typeface="Arial" panose="020B0604020202020204" pitchFamily="34" charset="0"/>
              </a:rPr>
              <a:t>Data Refinery</a:t>
            </a:r>
            <a:r>
              <a:rPr lang="ru-RU" altLang="ru-RU" sz="2200" dirty="0">
                <a:latin typeface="Arial" panose="020B0604020202020204" pitchFamily="34" charset="0"/>
              </a:rPr>
              <a:t>, </a:t>
            </a:r>
            <a:r>
              <a:rPr lang="en-US" altLang="ru-RU" sz="2200" dirty="0">
                <a:latin typeface="Arial" panose="020B0604020202020204" pitchFamily="34" charset="0"/>
              </a:rPr>
              <a:t>RStudio</a:t>
            </a:r>
            <a:r>
              <a:rPr lang="ru-RU" altLang="ru-RU" sz="2200" dirty="0">
                <a:latin typeface="Arial" panose="020B0604020202020204" pitchFamily="34" charset="0"/>
              </a:rPr>
              <a:t>, </a:t>
            </a:r>
            <a:r>
              <a:rPr lang="en-US" altLang="ru-RU" sz="2200" dirty="0">
                <a:latin typeface="Arial" panose="020B0604020202020204" pitchFamily="34" charset="0"/>
              </a:rPr>
              <a:t>GPU</a:t>
            </a:r>
            <a:r>
              <a:rPr lang="ru-RU" altLang="ru-RU" sz="2200" b="1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Построитель экспериментов - автоматизирует выполнение обучения вместе с отслеживанием и сохранением результатов.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Построитель моделей </a:t>
            </a:r>
            <a:r>
              <a:rPr lang="ru-RU" altLang="ru-RU" sz="2200" dirty="0" err="1">
                <a:latin typeface="Arial" panose="020B0604020202020204" pitchFamily="34" charset="0"/>
              </a:rPr>
              <a:t>Decision</a:t>
            </a:r>
            <a:r>
              <a:rPr lang="ru-RU" altLang="ru-RU" sz="2200" dirty="0">
                <a:latin typeface="Arial" panose="020B0604020202020204" pitchFamily="34" charset="0"/>
              </a:rPr>
              <a:t> </a:t>
            </a:r>
            <a:r>
              <a:rPr lang="ru-RU" altLang="ru-RU" sz="2200" dirty="0" err="1">
                <a:latin typeface="Arial" panose="020B0604020202020204" pitchFamily="34" charset="0"/>
              </a:rPr>
              <a:t>Optimization</a:t>
            </a:r>
            <a:r>
              <a:rPr lang="ru-RU" altLang="ru-RU" sz="2200" dirty="0">
                <a:latin typeface="Arial" panose="020B0604020202020204" pitchFamily="34" charset="0"/>
              </a:rPr>
              <a:t>.</a:t>
            </a:r>
            <a:endParaRPr lang="en-US" altLang="ru-RU" sz="2200" dirty="0"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9A2A57-A256-4DDA-BC9D-8551987EA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62" t="14711" r="9439" b="62028"/>
          <a:stretch/>
        </p:blipFill>
        <p:spPr>
          <a:xfrm>
            <a:off x="7041690" y="0"/>
            <a:ext cx="2102310" cy="8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2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-18380"/>
            <a:ext cx="9074398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Использование вычислительных ресурсов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90805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Использование вычислительных ресурсов подсчитывается по числу единиц-часов мощности (</a:t>
            </a:r>
            <a:r>
              <a:rPr lang="ru-RU" altLang="ru-RU" sz="2200" dirty="0" err="1">
                <a:latin typeface="Arial" panose="020B0604020202020204" pitchFamily="34" charset="0"/>
              </a:rPr>
              <a:t>Capacity</a:t>
            </a:r>
            <a:r>
              <a:rPr lang="ru-RU" altLang="ru-RU" sz="2200" dirty="0">
                <a:latin typeface="Arial" panose="020B0604020202020204" pitchFamily="34" charset="0"/>
              </a:rPr>
              <a:t> </a:t>
            </a:r>
            <a:r>
              <a:rPr lang="ru-RU" altLang="ru-RU" sz="2200" dirty="0" err="1">
                <a:latin typeface="Arial" panose="020B0604020202020204" pitchFamily="34" charset="0"/>
              </a:rPr>
              <a:t>Unit</a:t>
            </a:r>
            <a:r>
              <a:rPr lang="ru-RU" altLang="ru-RU" sz="2200" dirty="0">
                <a:latin typeface="Arial" panose="020B0604020202020204" pitchFamily="34" charset="0"/>
              </a:rPr>
              <a:t> </a:t>
            </a:r>
            <a:r>
              <a:rPr lang="ru-RU" altLang="ru-RU" sz="2200" dirty="0" err="1">
                <a:latin typeface="Arial" panose="020B0604020202020204" pitchFamily="34" charset="0"/>
              </a:rPr>
              <a:t>Hour</a:t>
            </a:r>
            <a:r>
              <a:rPr lang="ru-RU" altLang="ru-RU" sz="2200" dirty="0">
                <a:latin typeface="Arial" panose="020B0604020202020204" pitchFamily="34" charset="0"/>
              </a:rPr>
              <a:t>, CUH), потребляемых активной средой выполнения в </a:t>
            </a:r>
            <a:r>
              <a:rPr lang="ru-RU" altLang="ru-RU" sz="2200" dirty="0" err="1">
                <a:latin typeface="Arial" panose="020B0604020202020204" pitchFamily="34" charset="0"/>
              </a:rPr>
              <a:t>Watson</a:t>
            </a:r>
            <a:r>
              <a:rPr lang="ru-RU" altLang="ru-RU" sz="2200" dirty="0">
                <a:latin typeface="Arial" panose="020B0604020202020204" pitchFamily="34" charset="0"/>
              </a:rPr>
              <a:t> </a:t>
            </a:r>
            <a:r>
              <a:rPr lang="ru-RU" altLang="ru-RU" sz="2200" dirty="0" err="1">
                <a:latin typeface="Arial" panose="020B0604020202020204" pitchFamily="34" charset="0"/>
              </a:rPr>
              <a:t>Studio</a:t>
            </a:r>
            <a:r>
              <a:rPr lang="ru-RU" altLang="ru-RU" sz="2200" dirty="0"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Планы </a:t>
            </a:r>
            <a:r>
              <a:rPr lang="ru-RU" altLang="ru-RU" sz="2200" dirty="0" err="1">
                <a:latin typeface="Arial" panose="020B0604020202020204" pitchFamily="34" charset="0"/>
              </a:rPr>
              <a:t>Watson</a:t>
            </a:r>
            <a:r>
              <a:rPr lang="ru-RU" altLang="ru-RU" sz="2200" dirty="0">
                <a:latin typeface="Arial" panose="020B0604020202020204" pitchFamily="34" charset="0"/>
              </a:rPr>
              <a:t> </a:t>
            </a:r>
            <a:r>
              <a:rPr lang="ru-RU" altLang="ru-RU" sz="2200" dirty="0" err="1">
                <a:latin typeface="Arial" panose="020B0604020202020204" pitchFamily="34" charset="0"/>
              </a:rPr>
              <a:t>Studio</a:t>
            </a:r>
            <a:r>
              <a:rPr lang="ru-RU" altLang="ru-RU" sz="2200" dirty="0">
                <a:latin typeface="Arial" panose="020B0604020202020204" pitchFamily="34" charset="0"/>
              </a:rPr>
              <a:t> определяют способ выставления счета за потребляемые ресурсы.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en-US" altLang="ru-RU" sz="2200" dirty="0"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B956885-8C8F-41D9-984C-504553051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3909"/>
              </p:ext>
            </p:extLst>
          </p:nvPr>
        </p:nvGraphicFramePr>
        <p:xfrm>
          <a:off x="457200" y="3154998"/>
          <a:ext cx="8205788" cy="1402080"/>
        </p:xfrm>
        <a:graphic>
          <a:graphicData uri="http://schemas.openxmlformats.org/drawingml/2006/table">
            <a:tbl>
              <a:tblPr/>
              <a:tblGrid>
                <a:gridCol w="2051447">
                  <a:extLst>
                    <a:ext uri="{9D8B030D-6E8A-4147-A177-3AD203B41FA5}">
                      <a16:colId xmlns:a16="http://schemas.microsoft.com/office/drawing/2014/main" val="3577037305"/>
                    </a:ext>
                  </a:extLst>
                </a:gridCol>
                <a:gridCol w="2051447">
                  <a:extLst>
                    <a:ext uri="{9D8B030D-6E8A-4147-A177-3AD203B41FA5}">
                      <a16:colId xmlns:a16="http://schemas.microsoft.com/office/drawing/2014/main" val="3693366642"/>
                    </a:ext>
                  </a:extLst>
                </a:gridCol>
                <a:gridCol w="2051447">
                  <a:extLst>
                    <a:ext uri="{9D8B030D-6E8A-4147-A177-3AD203B41FA5}">
                      <a16:colId xmlns:a16="http://schemas.microsoft.com/office/drawing/2014/main" val="569865094"/>
                    </a:ext>
                  </a:extLst>
                </a:gridCol>
                <a:gridCol w="2051447">
                  <a:extLst>
                    <a:ext uri="{9D8B030D-6E8A-4147-A177-3AD203B41FA5}">
                      <a16:colId xmlns:a16="http://schemas.microsoft.com/office/drawing/2014/main" val="2661489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Возможность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Lite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Standard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Enterprise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418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Обработка использования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 CUH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50 CUH + платить за превышение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5000 CUH + платить за превышение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6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7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99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Создание эксперимента </a:t>
            </a:r>
            <a:r>
              <a:rPr lang="en-US" dirty="0" err="1"/>
              <a:t>AutoAI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90805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1. Создать проект в </a:t>
            </a:r>
            <a:r>
              <a:rPr lang="en-US" altLang="ru-RU" sz="2200" dirty="0">
                <a:latin typeface="Arial" panose="020B0604020202020204" pitchFamily="34" charset="0"/>
              </a:rPr>
              <a:t>Watson Studio</a:t>
            </a:r>
            <a:r>
              <a:rPr lang="ru-RU" altLang="ru-RU" sz="220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2. На странице проекта: </a:t>
            </a:r>
            <a:br>
              <a:rPr lang="en-US" altLang="ru-RU" sz="2200" dirty="0">
                <a:latin typeface="Arial" panose="020B0604020202020204" pitchFamily="34" charset="0"/>
              </a:rPr>
            </a:br>
            <a:r>
              <a:rPr lang="ru-RU" altLang="ru-RU" sz="2200" dirty="0">
                <a:latin typeface="Arial" panose="020B0604020202020204" pitchFamily="34" charset="0"/>
              </a:rPr>
              <a:t>Активы </a:t>
            </a:r>
            <a:r>
              <a:rPr lang="en-US" altLang="ru-RU" sz="2200" dirty="0">
                <a:latin typeface="Arial" panose="020B0604020202020204" pitchFamily="34" charset="0"/>
              </a:rPr>
              <a:t>&gt; </a:t>
            </a:r>
            <a:r>
              <a:rPr lang="ru-RU" altLang="ru-RU" sz="2200" dirty="0">
                <a:latin typeface="Arial" panose="020B0604020202020204" pitchFamily="34" charset="0"/>
              </a:rPr>
              <a:t>Добавить в проект</a:t>
            </a:r>
            <a:r>
              <a:rPr lang="en-US" altLang="ru-RU" sz="2200" dirty="0">
                <a:latin typeface="Arial" panose="020B0604020202020204" pitchFamily="34" charset="0"/>
              </a:rPr>
              <a:t>&gt; </a:t>
            </a:r>
            <a:r>
              <a:rPr lang="ru-RU" altLang="ru-RU" sz="2200" dirty="0">
                <a:latin typeface="Arial" panose="020B0604020202020204" pitchFamily="34" charset="0"/>
              </a:rPr>
              <a:t>Эксперимент A</a:t>
            </a:r>
            <a:r>
              <a:rPr lang="en-US" altLang="ru-RU" sz="2200" dirty="0" err="1">
                <a:latin typeface="Arial" panose="020B0604020202020204" pitchFamily="34" charset="0"/>
              </a:rPr>
              <a:t>uto</a:t>
            </a:r>
            <a:r>
              <a:rPr lang="ru-RU" altLang="ru-RU" sz="2200" dirty="0">
                <a:latin typeface="Arial" panose="020B0604020202020204" pitchFamily="34" charset="0"/>
              </a:rPr>
              <a:t>AI, Имя модели.</a:t>
            </a:r>
            <a:endParaRPr lang="en-US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en-US" altLang="ru-RU" sz="2200" dirty="0">
                <a:latin typeface="Arial" panose="020B0604020202020204" pitchFamily="34" charset="0"/>
              </a:rPr>
              <a:t>3</a:t>
            </a:r>
            <a:r>
              <a:rPr lang="ru-RU" altLang="ru-RU" sz="2200" dirty="0">
                <a:latin typeface="Arial" panose="020B0604020202020204" pitchFamily="34" charset="0"/>
              </a:rPr>
              <a:t>. Выбрать </a:t>
            </a:r>
            <a:r>
              <a:rPr lang="en-US" altLang="ru-RU" sz="2200" dirty="0">
                <a:latin typeface="Arial" panose="020B0604020202020204" pitchFamily="34" charset="0"/>
              </a:rPr>
              <a:t>From blank</a:t>
            </a:r>
            <a:r>
              <a:rPr lang="ru-RU" altLang="ru-RU" sz="2200" dirty="0">
                <a:latin typeface="Arial" panose="020B0604020202020204" pitchFamily="34" charset="0"/>
              </a:rPr>
              <a:t>, задать название, Создать.</a:t>
            </a:r>
            <a:endParaRPr lang="en-US" altLang="ru-RU" sz="22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C8809-4546-496F-85BC-7E524F4A9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" t="11771" r="2750" b="8961"/>
          <a:stretch/>
        </p:blipFill>
        <p:spPr>
          <a:xfrm>
            <a:off x="69602" y="2708920"/>
            <a:ext cx="882287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0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Создание эксперимента </a:t>
            </a:r>
            <a:r>
              <a:rPr lang="en-US" dirty="0" err="1"/>
              <a:t>AutoAI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90805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4. Добавить данные для обучения.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ru-RU" altLang="ru-RU" sz="22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5. Задать параметры источников данных.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en-US" altLang="ru-RU" sz="2200" dirty="0"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74D00F-590D-4B0E-89BD-DE12ECF5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2" t="19287" r="7476" b="21995"/>
          <a:stretch/>
        </p:blipFill>
        <p:spPr>
          <a:xfrm>
            <a:off x="484597" y="1268760"/>
            <a:ext cx="7759811" cy="27104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666DE5-5D85-4879-9911-10D78A6AB6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0" t="32980" r="26763" b="20045"/>
          <a:stretch/>
        </p:blipFill>
        <p:spPr>
          <a:xfrm>
            <a:off x="57881" y="4437112"/>
            <a:ext cx="5001188" cy="17981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984A8B-34CB-4957-99E9-76286D36E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38" t="27981" r="25588" b="17706"/>
          <a:stretch/>
        </p:blipFill>
        <p:spPr>
          <a:xfrm>
            <a:off x="4571652" y="4582609"/>
            <a:ext cx="4500910" cy="225045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5677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Создание эксперимента </a:t>
            </a:r>
            <a:r>
              <a:rPr lang="en-US" dirty="0" err="1"/>
              <a:t>AutoAI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90805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r>
              <a:rPr lang="ru-RU" altLang="ru-RU" sz="2200" dirty="0">
                <a:latin typeface="Arial" panose="020B0604020202020204" pitchFamily="34" charset="0"/>
              </a:rPr>
              <a:t>6. Параметры предсказания </a:t>
            </a:r>
          </a:p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en-US" altLang="ru-RU" sz="2200" dirty="0"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18C861-8ABC-44C0-BEBF-FE6D22396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8" t="29449" r="25588" b="19173"/>
          <a:stretch/>
        </p:blipFill>
        <p:spPr>
          <a:xfrm>
            <a:off x="3711981" y="4221088"/>
            <a:ext cx="5328592" cy="2520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16F5E2-6A34-430B-8861-3144977AD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96" t="32622" r="28267" b="17467"/>
          <a:stretch/>
        </p:blipFill>
        <p:spPr>
          <a:xfrm>
            <a:off x="179512" y="2060848"/>
            <a:ext cx="4968553" cy="244827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1DEE8-43BE-46CF-B261-0001680ACB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14" t="32385" r="26375" b="17705"/>
          <a:stretch/>
        </p:blipFill>
        <p:spPr>
          <a:xfrm>
            <a:off x="3942212" y="1340768"/>
            <a:ext cx="5112568" cy="244827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33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Создание эксперимента </a:t>
            </a:r>
            <a:r>
              <a:rPr lang="en-US" dirty="0" err="1"/>
              <a:t>AutoAI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90805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en-US" altLang="ru-RU" sz="2200" dirty="0"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D363D8-15E9-4ECC-ACBC-5D678F16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24" b="11731"/>
          <a:stretch/>
        </p:blipFill>
        <p:spPr>
          <a:xfrm>
            <a:off x="69602" y="864704"/>
            <a:ext cx="7163095" cy="28457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B83179-6788-44B6-9B59-19F621642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55"/>
          <a:stretch/>
        </p:blipFill>
        <p:spPr>
          <a:xfrm>
            <a:off x="2480878" y="3777576"/>
            <a:ext cx="6456282" cy="28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6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84BCBAE-66E6-4CD0-BB26-0DE5D6D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-18380"/>
            <a:ext cx="8750300" cy="9271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ru-RU" dirty="0"/>
              <a:t>Создание эксперимента </a:t>
            </a:r>
            <a:r>
              <a:rPr lang="en-US" dirty="0" err="1"/>
              <a:t>AutoAI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C45FAF89-891E-4DB6-ADC1-C08C97C8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908050"/>
            <a:ext cx="9072562" cy="5472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3000"/>
              </a:lnSpc>
              <a:buClrTx/>
              <a:buFontTx/>
              <a:buNone/>
              <a:defRPr/>
            </a:pPr>
            <a:endParaRPr lang="en-US" altLang="ru-RU" sz="2200" dirty="0"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1B0E84-1614-4EDB-A0E7-BA0753A71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5"/>
          <a:stretch/>
        </p:blipFill>
        <p:spPr>
          <a:xfrm>
            <a:off x="0" y="1484784"/>
            <a:ext cx="9144000" cy="44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Verdana"/>
        <a:ea typeface=""/>
        <a:cs typeface="Lucida Sans Unicode"/>
      </a:majorFont>
      <a:minorFont>
        <a:latin typeface="Verdana"/>
        <a:ea typeface=""/>
        <a:cs typeface="Lucida Sans Unicod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558</Words>
  <Application>Microsoft Office PowerPoint</Application>
  <PresentationFormat>Экран (4:3)</PresentationFormat>
  <Paragraphs>174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Семантические сети в системе генерации тестовых заданий</dc:title>
  <dc:creator>julia</dc:creator>
  <cp:lastModifiedBy>Бидуля Юлия Владимировна</cp:lastModifiedBy>
  <cp:revision>266</cp:revision>
  <cp:lastPrinted>1601-01-01T00:00:00Z</cp:lastPrinted>
  <dcterms:created xsi:type="dcterms:W3CDTF">1601-01-01T00:00:00Z</dcterms:created>
  <dcterms:modified xsi:type="dcterms:W3CDTF">2020-12-14T19:45:13Z</dcterms:modified>
</cp:coreProperties>
</file>