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0" r:id="rId16"/>
    <p:sldId id="271" r:id="rId17"/>
    <p:sldId id="281" r:id="rId18"/>
    <p:sldId id="284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78" y="-96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0" Type="http://schemas.openxmlformats.org/officeDocument/2006/relationships/image" Target="../media/image64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086550" y="5441812"/>
            <a:ext cx="5184775" cy="64547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86550" y="4048761"/>
            <a:ext cx="5184775" cy="1323384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6658428" y="5601291"/>
            <a:ext cx="1800000" cy="486000"/>
          </a:xfrm>
          <a:solidFill>
            <a:schemeClr val="tx2"/>
          </a:solidFill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>
          <a:xfrm>
            <a:off x="8610600" y="5601291"/>
            <a:ext cx="1800000" cy="486000"/>
          </a:xfrm>
          <a:ln>
            <a:solidFill>
              <a:schemeClr val="tx2"/>
            </a:solidFill>
          </a:ln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800224" y="33067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266498" y="3089729"/>
            <a:ext cx="5419185" cy="895350"/>
          </a:xfrm>
        </p:spPr>
        <p:txBody>
          <a:bodyPr anchor="b">
            <a:normAutofit/>
          </a:bodyPr>
          <a:lstStyle>
            <a:lvl1pPr algn="ctr"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267614" y="4028624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mtClean="0"/>
            </a:lvl1pPr>
          </a:lstStyle>
          <a:p>
            <a:fld id="{760FBDFE-C587-4B4C-A407-44438C67B59E}" type="datetimeFigureOut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smtClean="0"/>
            </a:lvl1pPr>
          </a:lstStyle>
          <a:p>
            <a:fld id="{49AE70B2-8BF9-45C0-BB95-33D1B9D3A854}" type="slidenum">
              <a:rPr lang="en-US" altLang="zh-CN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7" name="等腰三角形 6"/>
          <p:cNvSpPr/>
          <p:nvPr>
            <p:custDataLst>
              <p:tags r:id="rId4"/>
            </p:custDataLst>
          </p:nvPr>
        </p:nvSpPr>
        <p:spPr>
          <a:xfrm rot="16200000">
            <a:off x="11380470" y="369987"/>
            <a:ext cx="1036320" cy="5715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rot="16200000">
            <a:off x="11380470" y="552450"/>
            <a:ext cx="1036320" cy="5715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12"/>
            <a:ext cx="12192000" cy="535228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4.xml"/><Relationship Id="rId11" Type="http://schemas.openxmlformats.org/officeDocument/2006/relationships/image" Target="../media/image42.png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3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8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87.xml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89.xml"/><Relationship Id="rId20" Type="http://schemas.openxmlformats.org/officeDocument/2006/relationships/image" Target="../media/image64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76.xml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0.xml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81.xml"/><Relationship Id="rId13" Type="http://schemas.openxmlformats.org/officeDocument/2006/relationships/image" Target="../media/image31.png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浅谈同余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从入门到放弃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制作</a:t>
            </a:r>
            <a:r>
              <a:rPr lang="en-US" altLang="zh-CN"/>
              <a:t>&amp;&amp;</a:t>
            </a:r>
            <a:r>
              <a:rPr lang="zh-CN" altLang="en-US"/>
              <a:t>主讲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GMY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中国剩余定理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,m</a:t>
            </a:r>
            <a:r>
              <a:rPr lang="en-US" altLang="zh-CN" baseline="-25000"/>
              <a:t>2</a:t>
            </a:r>
            <a:r>
              <a:rPr lang="en-US" altLang="zh-CN"/>
              <a:t>,…</a:t>
            </a:r>
            <a:r>
              <a:t>，</a:t>
            </a:r>
            <a:r>
              <a:rPr lang="en-US" altLang="zh-CN"/>
              <a:t>m</a:t>
            </a:r>
            <a:r>
              <a:rPr lang="en-US" altLang="zh-CN" baseline="-25000"/>
              <a:t>n</a:t>
            </a:r>
            <a:r>
              <a:t>是两两互质的整数，             ，                ，</a:t>
            </a:r>
            <a:r>
              <a:rPr lang="en-US" altLang="zh-CN"/>
              <a:t>t</a:t>
            </a:r>
            <a:r>
              <a:rPr lang="en-US" altLang="zh-CN" baseline="-25000"/>
              <a:t>i</a:t>
            </a:r>
            <a:r>
              <a:t>是线性同余方程组                                                   </a:t>
            </a:r>
          </a:p>
          <a:p>
            <a:pPr marL="0" indent="0">
              <a:buNone/>
            </a:pPr>
            <a:r>
              <a:t>的一个解。对于任意的</a:t>
            </a:r>
            <a:r>
              <a:rPr lang="en-US" altLang="zh-CN"/>
              <a:t>n</a:t>
            </a:r>
            <a:r>
              <a:t>个整数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baseline="-25000"/>
              <a:t>，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baseline="-25000"/>
              <a:t>，</a:t>
            </a:r>
            <a:r>
              <a:rPr lang="en-US" altLang="zh-CN" baseline="-25000"/>
              <a:t>…</a:t>
            </a:r>
            <a:r>
              <a:rPr baseline="-25000"/>
              <a:t>，</a:t>
            </a:r>
            <a:r>
              <a:rPr lang="en-US" altLang="zh-CN"/>
              <a:t>a</a:t>
            </a:r>
            <a:r>
              <a:rPr lang="en-US" altLang="zh-CN" baseline="-25000"/>
              <a:t>n，</a:t>
            </a:r>
            <a:r>
              <a:t>方程组</a:t>
            </a: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有整数解，解为                     。</a:t>
            </a: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4506595" y="730250"/>
          <a:ext cx="1179195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7068800" imgH="10363200" progId="Equation.3">
                  <p:embed/>
                </p:oleObj>
              </mc:Choice>
              <mc:Fallback>
                <p:oleObj name="" r:id="rId1" imgW="17068800" imgH="10363200" progId="Equation.3">
                  <p:embed/>
                  <p:pic>
                    <p:nvPicPr>
                      <p:cNvPr id="0" name="图片 8192" descr="image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6595" y="730250"/>
                        <a:ext cx="1179195" cy="7156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5760403" y="952500"/>
          <a:ext cx="145542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18592800" imgH="5486400" progId="Equation.3">
                  <p:embed/>
                </p:oleObj>
              </mc:Choice>
              <mc:Fallback>
                <p:oleObj name="" r:id="rId3" imgW="18592800" imgH="5486400" progId="Equation.3">
                  <p:embed/>
                  <p:pic>
                    <p:nvPicPr>
                      <p:cNvPr id="0" name="图片 8193" descr="image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403" y="952500"/>
                        <a:ext cx="1455420" cy="4298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9354185" y="952500"/>
          <a:ext cx="188214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5" imgW="25298400" imgH="5486400" progId="Equation.3">
                  <p:embed/>
                </p:oleObj>
              </mc:Choice>
              <mc:Fallback>
                <p:oleObj name="" r:id="rId5" imgW="25298400" imgH="5486400" progId="Equation.3">
                  <p:embed/>
                  <p:pic>
                    <p:nvPicPr>
                      <p:cNvPr id="0" name="图片 8194" descr="image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4185" y="952500"/>
                        <a:ext cx="1882140" cy="408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5003165" y="1919605"/>
          <a:ext cx="168973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7" imgW="24079200" imgH="20726400" progId="Equation.3">
                  <p:embed/>
                </p:oleObj>
              </mc:Choice>
              <mc:Fallback>
                <p:oleObj name="" r:id="rId7" imgW="24079200" imgH="20726400" progId="Equation.3">
                  <p:embed/>
                  <p:pic>
                    <p:nvPicPr>
                      <p:cNvPr id="0" name="图片 8195" descr="image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165" y="1919605"/>
                        <a:ext cx="1689735" cy="1454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2345690" y="3373755"/>
          <a:ext cx="162115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" r:id="rId9" imgW="20116800" imgH="10363200" progId="Equation.3">
                  <p:embed/>
                </p:oleObj>
              </mc:Choice>
              <mc:Fallback>
                <p:oleObj name="" r:id="rId9" imgW="20116800" imgH="10363200" progId="Equation.3">
                  <p:embed/>
                  <p:pic>
                    <p:nvPicPr>
                      <p:cNvPr id="0" name="图片 8196" descr="image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5690" y="3373755"/>
                        <a:ext cx="1621155" cy="835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捕获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945" y="4208780"/>
            <a:ext cx="3930650" cy="229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78195" y="4776470"/>
            <a:ext cx="455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BSOJ1738</a:t>
            </a:r>
            <a:r>
              <a:rPr>
                <a:sym typeface="+mn-ea"/>
              </a:rPr>
              <a:t>：没什么好讲的，真板子题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拓展中国剩余定理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求解同余方程组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,m</a:t>
            </a:r>
            <a:r>
              <a:rPr lang="en-US" altLang="zh-CN" baseline="-25000"/>
              <a:t>2</a:t>
            </a:r>
            <a:r>
              <a:rPr lang="en-US" altLang="zh-CN"/>
              <a:t>,…</a:t>
            </a:r>
            <a:r>
              <a:t>，</a:t>
            </a:r>
            <a:r>
              <a:rPr lang="en-US" altLang="zh-CN"/>
              <a:t>m</a:t>
            </a:r>
            <a:r>
              <a:rPr lang="en-US" altLang="zh-CN" baseline="-25000"/>
              <a:t>n</a:t>
            </a:r>
            <a:r>
              <a:rPr lang="en-US" altLang="zh-CN" b="1"/>
              <a:t>不一定两两互质</a:t>
            </a:r>
            <a:r>
              <a:rPr lang="en-US" altLang="zh-CN"/>
              <a:t>,求x的最小非负整数解</a:t>
            </a:r>
            <a:endParaRPr lang="en-US" altLang="zh-CN"/>
          </a:p>
          <a:p>
            <a:r>
              <a:t>假设已经求出了前</a:t>
            </a:r>
            <a:r>
              <a:rPr lang="en-US" altLang="zh-CN"/>
              <a:t>k-1</a:t>
            </a:r>
            <a:r>
              <a:t>个方程的解</a:t>
            </a:r>
            <a:r>
              <a:rPr lang="en-US" altLang="zh-CN"/>
              <a:t>x</a:t>
            </a:r>
            <a:r>
              <a:t>，记                                            ，轻易得出                        是前</a:t>
            </a:r>
            <a:r>
              <a:rPr lang="en-US" altLang="zh-CN"/>
              <a:t>k-1</a:t>
            </a:r>
            <a:r>
              <a:t>方程解的集合</a:t>
            </a:r>
          </a:p>
          <a:p>
            <a:r>
              <a:t>我们设                                         ，这是一个线性同余方程，我们可以用拓欧轻松得到</a:t>
            </a:r>
            <a:r>
              <a:rPr lang="en-US" altLang="zh-CN"/>
              <a:t>t</a:t>
            </a:r>
            <a:r>
              <a:t>，若这个</a:t>
            </a:r>
            <a:r>
              <a:rPr>
                <a:sym typeface="+mn-ea"/>
              </a:rPr>
              <a:t>线性同余方程无解，就意味着整个同余方程组无解。</a:t>
            </a:r>
            <a:endParaRPr>
              <a:sym typeface="+mn-ea"/>
            </a:endParaRPr>
          </a:p>
          <a:p>
            <a:r>
              <a:t>综上，</a:t>
            </a:r>
            <a:r>
              <a:rPr lang="en-US" altLang="zh-CN"/>
              <a:t>n</a:t>
            </a:r>
            <a:r>
              <a:t>次拓展欧几里得即可解决问题。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4564380" y="952500"/>
          <a:ext cx="1882775" cy="173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23774400" imgH="21945600" progId="Equation.3">
                  <p:embed/>
                </p:oleObj>
              </mc:Choice>
              <mc:Fallback>
                <p:oleObj name="" r:id="rId1" imgW="23774400" imgH="21945600" progId="Equation.3">
                  <p:embed/>
                  <p:pic>
                    <p:nvPicPr>
                      <p:cNvPr id="0" name="图片 9216" descr="image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4380" y="952500"/>
                        <a:ext cx="1882775" cy="17386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4754245" y="3093085"/>
          <a:ext cx="363283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36576000" imgH="5486400" progId="Equation.3">
                  <p:embed/>
                </p:oleObj>
              </mc:Choice>
              <mc:Fallback>
                <p:oleObj name="" r:id="rId3" imgW="36576000" imgH="5486400" progId="Equation.3">
                  <p:embed/>
                  <p:pic>
                    <p:nvPicPr>
                      <p:cNvPr id="0" name="图片 9217" descr="image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4245" y="3093085"/>
                        <a:ext cx="3632835" cy="5454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9388475" y="3138170"/>
          <a:ext cx="190119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5" imgW="21640800" imgH="5181600" progId="Equation.3">
                  <p:embed/>
                </p:oleObj>
              </mc:Choice>
              <mc:Fallback>
                <p:oleObj name="" r:id="rId5" imgW="21640800" imgH="5181600" progId="Equation.3">
                  <p:embed/>
                  <p:pic>
                    <p:nvPicPr>
                      <p:cNvPr id="0" name="图片 9218" descr="image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8475" y="3138170"/>
                        <a:ext cx="1901190" cy="455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1712595" y="3843655"/>
          <a:ext cx="321056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7" imgW="33528000" imgH="5486400" progId="Equation.3">
                  <p:embed/>
                </p:oleObj>
              </mc:Choice>
              <mc:Fallback>
                <p:oleObj name="" r:id="rId7" imgW="33528000" imgH="5486400" progId="Equation.3">
                  <p:embed/>
                  <p:pic>
                    <p:nvPicPr>
                      <p:cNvPr id="0" name="图片 9219" descr="image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2595" y="3843655"/>
                        <a:ext cx="3210560" cy="5251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拓展中国剩余定理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捕获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125" y="885190"/>
            <a:ext cx="6003290" cy="5475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高次同余方程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我们之前讨论了线性同余方程的解法，现在看看</a:t>
            </a:r>
            <a:r>
              <a:rPr>
                <a:sym typeface="+mn-ea"/>
              </a:rPr>
              <a:t>高次同余方程。</a:t>
            </a:r>
            <a:endParaRPr>
              <a:sym typeface="+mn-ea"/>
            </a:endParaRPr>
          </a:p>
          <a:p>
            <a:r>
              <a:rPr lang="zh-CN" altLang="en-US"/>
              <a:t>给定整数</a:t>
            </a:r>
            <a:r>
              <a:rPr lang="en-US" altLang="zh-CN"/>
              <a:t>a</a:t>
            </a:r>
            <a:r>
              <a:t>，</a:t>
            </a:r>
            <a:r>
              <a:rPr lang="en-US" altLang="zh-CN"/>
              <a:t>b</a:t>
            </a:r>
            <a:r>
              <a:t>，</a:t>
            </a:r>
            <a:r>
              <a:rPr lang="en-US" altLang="zh-CN"/>
              <a:t>p</a:t>
            </a:r>
            <a:r>
              <a:t>，其中</a:t>
            </a:r>
            <a:r>
              <a:rPr lang="en-US" altLang="zh-CN"/>
              <a:t>gcd(a,p)=1</a:t>
            </a:r>
            <a:r>
              <a:t>，求一个非负整数</a:t>
            </a:r>
            <a:r>
              <a:rPr lang="en-US" altLang="zh-CN"/>
              <a:t>x</a:t>
            </a:r>
            <a:r>
              <a:t>，使得                          。</a:t>
            </a:r>
          </a:p>
          <a:p>
            <a:r>
              <a:rPr lang="en-US" altLang="zh-CN" b="1"/>
              <a:t>Baby Step, Giant Step</a:t>
            </a:r>
            <a:r>
              <a:rPr b="1"/>
              <a:t>算法</a:t>
            </a:r>
            <a:endParaRPr b="1"/>
          </a:p>
          <a:p>
            <a:r>
              <a:rPr lang="en-US" altLang="zh-CN"/>
              <a:t>BSGS</a:t>
            </a:r>
            <a:r>
              <a:t>，</a:t>
            </a:r>
            <a:r>
              <a:rPr>
                <a:sym typeface="+mn-ea"/>
              </a:rPr>
              <a:t>拔山盖世</a:t>
            </a:r>
            <a:r>
              <a:rPr lang="en-US" altLang="zh-CN">
                <a:sym typeface="+mn-ea"/>
              </a:rPr>
              <a:t>?</a:t>
            </a:r>
            <a:r>
              <a:rPr>
                <a:sym typeface="+mn-ea"/>
              </a:rPr>
              <a:t>北上广深？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设                   ，其中              ，                  ，则方程变为                                                         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我们枚举每一个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，用快速幂算得                   ，再插入</a:t>
            </a:r>
            <a:r>
              <a:rPr lang="en-US" altLang="zh-CN">
                <a:sym typeface="+mn-ea"/>
              </a:rPr>
              <a:t>hash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第二次枚举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[0,t]</a:t>
            </a:r>
            <a:r>
              <a:rPr>
                <a:sym typeface="+mn-ea"/>
              </a:rPr>
              <a:t>中每一个取值，算得                    ，若在</a:t>
            </a:r>
            <a:r>
              <a:rPr lang="en-US" altLang="zh-CN">
                <a:sym typeface="+mn-ea"/>
              </a:rPr>
              <a:t>hash</a:t>
            </a:r>
            <a:r>
              <a:rPr>
                <a:sym typeface="+mn-ea"/>
              </a:rPr>
              <a:t>中有值，意味着我们找到了最小的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j,</a:t>
            </a:r>
            <a:r>
              <a:rPr>
                <a:sym typeface="+mn-ea"/>
              </a:rPr>
              <a:t>此时                  就是答案。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7341235" y="1315720"/>
          <a:ext cx="193548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21945600" imgH="5486400" progId="Equation.3">
                  <p:embed/>
                </p:oleObj>
              </mc:Choice>
              <mc:Fallback>
                <p:oleObj name="" r:id="rId1" imgW="21945600" imgH="5486400" progId="Equation.3">
                  <p:embed/>
                  <p:pic>
                    <p:nvPicPr>
                      <p:cNvPr id="0" name="图片 10240" descr="image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1235" y="1315720"/>
                        <a:ext cx="1935480" cy="4838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024890" y="2481580"/>
            <a:ext cx="2749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1238250" y="2682240"/>
          <a:ext cx="143573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3" imgW="16459200" imgH="4876800" progId="Equation.3">
                  <p:embed/>
                </p:oleObj>
              </mc:Choice>
              <mc:Fallback>
                <p:oleObj name="" r:id="rId3" imgW="16459200" imgH="4876800" progId="Equation.3">
                  <p:embed/>
                  <p:pic>
                    <p:nvPicPr>
                      <p:cNvPr id="0" name="图片 10241" descr="image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0" y="2682240"/>
                        <a:ext cx="1435735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3359785" y="2682240"/>
          <a:ext cx="104521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" r:id="rId5" imgW="13106400" imgH="6096000" progId="Equation.3">
                  <p:embed/>
                </p:oleObj>
              </mc:Choice>
              <mc:Fallback>
                <p:oleObj name="" r:id="rId5" imgW="13106400" imgH="6096000" progId="Equation.3">
                  <p:embed/>
                  <p:pic>
                    <p:nvPicPr>
                      <p:cNvPr id="0" name="图片 10242" descr="image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785" y="2682240"/>
                        <a:ext cx="1045210" cy="4870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4634230" y="2691765"/>
          <a:ext cx="154241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7" imgW="17373600" imgH="4876800" progId="Equation.3">
                  <p:embed/>
                </p:oleObj>
              </mc:Choice>
              <mc:Fallback>
                <p:oleObj name="" r:id="rId7" imgW="17373600" imgH="4876800" progId="Equation.3">
                  <p:embed/>
                  <p:pic>
                    <p:nvPicPr>
                      <p:cNvPr id="0" name="图片 10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4230" y="2691765"/>
                        <a:ext cx="1542415" cy="4330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7475855" y="2726690"/>
          <a:ext cx="424688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" r:id="rId9" imgW="58521600" imgH="5486400" progId="Equation.3">
                  <p:embed/>
                </p:oleObj>
              </mc:Choice>
              <mc:Fallback>
                <p:oleObj name="" r:id="rId9" imgW="58521600" imgH="5486400" progId="Equation.3">
                  <p:embed/>
                  <p:pic>
                    <p:nvPicPr>
                      <p:cNvPr id="0" name="图片 10244" descr="image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5855" y="2726690"/>
                        <a:ext cx="4246880" cy="3981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/>
          <p:nvPr/>
        </p:nvGraphicFramePr>
        <p:xfrm>
          <a:off x="4134485" y="3169285"/>
          <a:ext cx="156972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" r:id="rId11" imgW="21031200" imgH="5486400" progId="Equation.3">
                  <p:embed/>
                </p:oleObj>
              </mc:Choice>
              <mc:Fallback>
                <p:oleObj name="" r:id="rId11" imgW="21031200" imgH="5486400" progId="Equation.3">
                  <p:embed/>
                  <p:pic>
                    <p:nvPicPr>
                      <p:cNvPr id="0" name="图片 10245" descr="image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4485" y="3169285"/>
                        <a:ext cx="1569720" cy="409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/>
          <p:nvPr/>
        </p:nvGraphicFramePr>
        <p:xfrm>
          <a:off x="4902835" y="3578860"/>
          <a:ext cx="158623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" r:id="rId13" imgW="17983200" imgH="5486400" progId="Equation.3">
                  <p:embed/>
                </p:oleObj>
              </mc:Choice>
              <mc:Fallback>
                <p:oleObj name="" r:id="rId13" imgW="17983200" imgH="5486400" progId="Equation.3">
                  <p:embed/>
                  <p:pic>
                    <p:nvPicPr>
                      <p:cNvPr id="0" name="图片 10246" descr="image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02835" y="3578860"/>
                        <a:ext cx="1586230" cy="4845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/>
          <p:nvPr/>
        </p:nvGraphicFramePr>
        <p:xfrm>
          <a:off x="1470660" y="3909060"/>
          <a:ext cx="143573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" r:id="rId15" imgW="16459200" imgH="4876800" progId="Equation.3">
                  <p:embed/>
                </p:oleObj>
              </mc:Choice>
              <mc:Fallback>
                <p:oleObj name="" r:id="rId15" imgW="16459200" imgH="4876800" progId="Equation.3">
                  <p:embed/>
                  <p:pic>
                    <p:nvPicPr>
                      <p:cNvPr id="0" name="图片 3073" descr="image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0660" y="3909060"/>
                        <a:ext cx="1435735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高次同余方程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 descr="捕获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3435" y="885190"/>
            <a:ext cx="6356350" cy="415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435" y="5231130"/>
            <a:ext cx="12699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BSOJ2868</a:t>
            </a:r>
            <a:r>
              <a:rPr lang="zh-CN" altLang="en-US"/>
              <a:t>：欧拉定理的推论</a:t>
            </a:r>
            <a:r>
              <a:rPr lang="en-US" altLang="zh-CN"/>
              <a:t>+</a:t>
            </a:r>
            <a:r>
              <a:rPr lang="zh-CN" altLang="en-US"/>
              <a:t>拓欧解线性同余方程</a:t>
            </a:r>
            <a:r>
              <a:rPr lang="en-US" altLang="zh-CN"/>
              <a:t>+BSGS</a:t>
            </a:r>
            <a:r>
              <a:rPr lang="zh-CN" altLang="en-US"/>
              <a:t>解高次同余方程大杂烩</a:t>
            </a:r>
            <a:endParaRPr lang="zh-CN" altLang="en-US"/>
          </a:p>
          <a:p>
            <a:r>
              <a:rPr lang="zh-CN" altLang="en-US"/>
              <a:t>过了它就意味着之前的课都听懂了哟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高次同余方程</a:t>
            </a:r>
            <a:br>
              <a:rPr lang="en-US" altLang="zh-CN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sym typeface="+mn-ea"/>
              </a:rPr>
              <a:t>拓展</a:t>
            </a:r>
            <a:r>
              <a:rPr lang="en-US" altLang="zh-CN" b="1">
                <a:sym typeface="+mn-ea"/>
              </a:rPr>
              <a:t>BSGS</a:t>
            </a:r>
            <a:r>
              <a:rPr b="1">
                <a:sym typeface="+mn-ea"/>
              </a:rPr>
              <a:t>算法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给定整数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，</a:t>
            </a:r>
            <a:r>
              <a:rPr lang="en-US" altLang="zh-CN" b="1">
                <a:sym typeface="+mn-ea"/>
              </a:rPr>
              <a:t>a</a:t>
            </a:r>
            <a:r>
              <a:rPr b="1">
                <a:sym typeface="+mn-ea"/>
              </a:rPr>
              <a:t>，</a:t>
            </a:r>
            <a:r>
              <a:rPr lang="en-US" altLang="zh-CN" b="1">
                <a:sym typeface="+mn-ea"/>
              </a:rPr>
              <a:t>p</a:t>
            </a:r>
            <a:r>
              <a:rPr b="1">
                <a:sym typeface="+mn-ea"/>
              </a:rPr>
              <a:t>不一定互质</a:t>
            </a:r>
            <a:r>
              <a:rPr>
                <a:sym typeface="+mn-ea"/>
              </a:rPr>
              <a:t>，求一个非负整数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，使得                         。</a:t>
            </a:r>
            <a:endParaRPr>
              <a:sym typeface="+mn-ea"/>
            </a:endParaRPr>
          </a:p>
          <a:p>
            <a:r>
              <a:rPr lang="en-US" altLang="zh-CN"/>
              <a:t>a</a:t>
            </a:r>
            <a:r>
              <a:t>，</a:t>
            </a:r>
            <a:r>
              <a:rPr lang="en-US" altLang="zh-CN"/>
              <a:t>p</a:t>
            </a:r>
            <a:r>
              <a:t>不一定互质了，那我们尽力把它搞成互质的。</a:t>
            </a:r>
          </a:p>
          <a:p>
            <a:r>
              <a:t>先变成等式                     。</a:t>
            </a:r>
          </a:p>
          <a:p>
            <a:r>
              <a:t>设</a:t>
            </a:r>
            <a:r>
              <a:rPr lang="en-US" altLang="zh-CN"/>
              <a:t>d1=gcd(a,p)</a:t>
            </a:r>
            <a:r>
              <a:t>，两边同</a:t>
            </a:r>
            <a:r>
              <a:rPr lang="en-US" altLang="zh-CN"/>
              <a:t>ss</a:t>
            </a:r>
            <a:r>
              <a:t>时除以</a:t>
            </a:r>
            <a:r>
              <a:rPr lang="en-US" altLang="zh-CN"/>
              <a:t>d1</a:t>
            </a:r>
            <a:r>
              <a:t>，                                。</a:t>
            </a:r>
          </a:p>
          <a:p>
            <a:r>
              <a:t>再次变为同余式                                  ，如果</a:t>
            </a:r>
            <a:r>
              <a:rPr lang="en-US" altLang="zh-CN"/>
              <a:t>b</a:t>
            </a:r>
            <a:r>
              <a:t>不是</a:t>
            </a:r>
            <a:r>
              <a:rPr lang="en-US" altLang="zh-CN"/>
              <a:t>d1</a:t>
            </a:r>
            <a:r>
              <a:t>的倍数，则方程无解。</a:t>
            </a:r>
          </a:p>
          <a:p>
            <a:r>
              <a:t>如果此时    ，    还不互质，那我们设                                          。</a:t>
            </a:r>
          </a:p>
          <a:p>
            <a:r>
              <a:t>得到原式等于                                 。</a:t>
            </a:r>
          </a:p>
          <a:p>
            <a:r>
              <a:t>经过</a:t>
            </a:r>
            <a:r>
              <a:rPr lang="en-US" altLang="zh-CN"/>
              <a:t>n</a:t>
            </a:r>
            <a:r>
              <a:t>波操作后，我们终于得到了一个互质的式子                             。</a:t>
            </a:r>
          </a:p>
          <a:p>
            <a:r>
              <a:t>其中                                                     。</a:t>
            </a:r>
          </a:p>
          <a:p/>
          <a:p>
            <a:r>
              <a:t>然后直接跑</a:t>
            </a:r>
            <a:r>
              <a:rPr lang="en-US" altLang="zh-CN"/>
              <a:t>BSGS</a:t>
            </a:r>
            <a:r>
              <a:t>就可以啦。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7163435" y="1339850"/>
          <a:ext cx="193548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21945600" imgH="5486400" progId="Equation.3">
                  <p:embed/>
                </p:oleObj>
              </mc:Choice>
              <mc:Fallback>
                <p:oleObj name="" r:id="rId1" imgW="21945600" imgH="5486400" progId="Equation.3">
                  <p:embed/>
                  <p:pic>
                    <p:nvPicPr>
                      <p:cNvPr id="0" name="图片 11264" descr="image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3435" y="1339850"/>
                        <a:ext cx="1935480" cy="4838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2138680" y="2193925"/>
          <a:ext cx="156019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17373600" imgH="5486400" progId="Equation.3">
                  <p:embed/>
                </p:oleObj>
              </mc:Choice>
              <mc:Fallback>
                <p:oleObj name="" r:id="rId3" imgW="17373600" imgH="5486400" progId="Equation.3">
                  <p:embed/>
                  <p:pic>
                    <p:nvPicPr>
                      <p:cNvPr id="0" name="图片 11265" descr="image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8680" y="2193925"/>
                        <a:ext cx="1560195" cy="492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4661535" y="2493645"/>
          <a:ext cx="256540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5" imgW="32308800" imgH="10363200" progId="Equation.3">
                  <p:embed/>
                </p:oleObj>
              </mc:Choice>
              <mc:Fallback>
                <p:oleObj name="" r:id="rId5" imgW="32308800" imgH="10363200" progId="Equation.3">
                  <p:embed/>
                  <p:pic>
                    <p:nvPicPr>
                      <p:cNvPr id="0" name="图片 11266" descr="image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535" y="2493645"/>
                        <a:ext cx="2565400" cy="8229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2587625" y="2962910"/>
          <a:ext cx="2593340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7" imgW="34442400" imgH="10363200" progId="Equation.3">
                  <p:embed/>
                </p:oleObj>
              </mc:Choice>
              <mc:Fallback>
                <p:oleObj name="" r:id="rId7" imgW="34442400" imgH="10363200" progId="Equation.3">
                  <p:embed/>
                  <p:pic>
                    <p:nvPicPr>
                      <p:cNvPr id="0" name="图片 11267" descr="image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7625" y="2962910"/>
                        <a:ext cx="2593340" cy="780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1955483" y="3743008"/>
          <a:ext cx="21336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" r:id="rId9" imgW="3048000" imgH="3352800" progId="Equation.3">
                  <p:embed/>
                </p:oleObj>
              </mc:Choice>
              <mc:Fallback>
                <p:oleObj name="" r:id="rId9" imgW="3048000" imgH="3352800" progId="Equation.3">
                  <p:embed/>
                  <p:pic>
                    <p:nvPicPr>
                      <p:cNvPr id="0" name="图片 11268" descr="image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5483" y="3743008"/>
                        <a:ext cx="213360" cy="234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2334260" y="3472815"/>
          <a:ext cx="321310" cy="65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" r:id="rId11" imgW="5181600" imgH="10363200" progId="Equation.3">
                  <p:embed/>
                </p:oleObj>
              </mc:Choice>
              <mc:Fallback>
                <p:oleObj name="" r:id="rId11" imgW="5181600" imgH="10363200" progId="Equation.3">
                  <p:embed/>
                  <p:pic>
                    <p:nvPicPr>
                      <p:cNvPr id="0" name="图片 11269" descr="image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4260" y="3472815"/>
                        <a:ext cx="321310" cy="6527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/>
          <p:nvPr/>
        </p:nvGraphicFramePr>
        <p:xfrm>
          <a:off x="4799330" y="3569970"/>
          <a:ext cx="322072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" r:id="rId13" imgW="60045600" imgH="10363200" progId="Equation.3">
                  <p:embed/>
                </p:oleObj>
              </mc:Choice>
              <mc:Fallback>
                <p:oleObj name="" r:id="rId13" imgW="60045600" imgH="10363200" progId="Equation.3">
                  <p:embed/>
                  <p:pic>
                    <p:nvPicPr>
                      <p:cNvPr id="0" name="图片 11270" descr="image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330" y="3569970"/>
                        <a:ext cx="3220720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/>
          <p:nvPr/>
        </p:nvGraphicFramePr>
        <p:xfrm>
          <a:off x="2334260" y="3978275"/>
          <a:ext cx="252539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" r:id="rId15" imgW="42062400" imgH="10363200" progId="Equation.3">
                  <p:embed/>
                </p:oleObj>
              </mc:Choice>
              <mc:Fallback>
                <p:oleObj name="" r:id="rId15" imgW="42062400" imgH="10363200" progId="Equation.3">
                  <p:embed/>
                  <p:pic>
                    <p:nvPicPr>
                      <p:cNvPr id="0" name="图片 11271" descr="image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4260" y="3978275"/>
                        <a:ext cx="2525395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/>
          <p:nvPr/>
        </p:nvGraphicFramePr>
        <p:xfrm>
          <a:off x="5789930" y="4504690"/>
          <a:ext cx="230378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" r:id="rId17" imgW="34137600" imgH="5791200" progId="Equation.3">
                  <p:embed/>
                </p:oleObj>
              </mc:Choice>
              <mc:Fallback>
                <p:oleObj name="" r:id="rId17" imgW="34137600" imgH="5791200" progId="Equation.3">
                  <p:embed/>
                  <p:pic>
                    <p:nvPicPr>
                      <p:cNvPr id="0" name="图片 11272" descr="image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89930" y="4504690"/>
                        <a:ext cx="2303780" cy="3911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/>
          <p:nvPr/>
        </p:nvGraphicFramePr>
        <p:xfrm>
          <a:off x="1514475" y="4895850"/>
          <a:ext cx="412178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" r:id="rId19" imgW="51816000" imgH="15240000" progId="Equation.3">
                  <p:embed/>
                </p:oleObj>
              </mc:Choice>
              <mc:Fallback>
                <p:oleObj name="" r:id="rId19" imgW="51816000" imgH="15240000" progId="Equation.3">
                  <p:embed/>
                  <p:pic>
                    <p:nvPicPr>
                      <p:cNvPr id="0" name="图片 11273" descr="image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14475" y="4895850"/>
                        <a:ext cx="4121785" cy="8674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高次同余方程</a:t>
            </a:r>
            <a:br>
              <a:rPr lang="en-US" altLang="zh-CN">
                <a:sym typeface="+mn-ea"/>
              </a:rPr>
            </a:br>
            <a:br>
              <a:rPr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捕获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" y="885190"/>
            <a:ext cx="4314825" cy="425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2480" y="5389880"/>
            <a:ext cx="1099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P.S.</a:t>
            </a:r>
            <a:r>
              <a:rPr lang="zh-CN" altLang="en-US"/>
              <a:t>可能是因为用了</a:t>
            </a:r>
            <a:r>
              <a:rPr lang="en-US" altLang="zh-CN"/>
              <a:t>map</a:t>
            </a:r>
            <a:r>
              <a:rPr lang="zh-CN" altLang="en-US"/>
              <a:t>的缘故，在洛谷不开</a:t>
            </a:r>
            <a:r>
              <a:rPr lang="en-US" altLang="zh-CN"/>
              <a:t>O2T</a:t>
            </a:r>
            <a:r>
              <a:rPr lang="zh-CN" altLang="en-US"/>
              <a:t>成狗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同余的性质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对于整数   ，，  和自然数   ， ，对模   同余满足：</a:t>
            </a:r>
            <a:endParaRPr lang="zh-CN" altLang="en-US"/>
          </a:p>
          <a:p>
            <a:r>
              <a:t>自反性：a≡a（mod m）</a:t>
            </a:r>
          </a:p>
          <a:p>
            <a:r>
              <a:t>对称性：若a≡b（mod m），那么b≡a（mod m）</a:t>
            </a:r>
          </a:p>
          <a:p>
            <a:r>
              <a:t>传递性：若a≡b（mod m），b≡c（mod m），那么a≡c（mod m）</a:t>
            </a:r>
          </a:p>
          <a:p>
            <a:r>
              <a:t>同加性：若a≡b（mod m），c≡d（mod m），那么a±c≡b±d（mod m）</a:t>
            </a:r>
          </a:p>
          <a:p>
            <a:r>
              <a:t>同乘性：若a≡b（mod m），c≡d（mod m），那么ac≡bd（mod m）</a:t>
            </a:r>
          </a:p>
          <a:p>
            <a:r>
              <a:t>同除性（自己取的）：若ac≡bc（mod m），</a:t>
            </a:r>
            <a:r>
              <a:rPr lang="en-US" altLang="zh-CN"/>
              <a:t>gcd</a:t>
            </a:r>
            <a:r>
              <a:t>（c，m）=1，那么a≡b（mod m）</a:t>
            </a:r>
          </a:p>
          <a:p>
            <a:r>
              <a:t>同幂性：若a≡b（mod m），那么a</a:t>
            </a:r>
            <a:r>
              <a:rPr lang="en-US" altLang="zh-CN"/>
              <a:t>^</a:t>
            </a:r>
            <a:r>
              <a:t>n≡b</a:t>
            </a:r>
            <a:r>
              <a:rPr lang="en-US" altLang="zh-CN"/>
              <a:t>^</a:t>
            </a:r>
            <a:r>
              <a:t>n（mod m）</a:t>
            </a:r>
          </a:p>
          <a:p>
            <a:r>
              <a:t>不知道什么性：若</a:t>
            </a:r>
            <a:r>
              <a:rPr lang="en-US" altLang="zh-CN"/>
              <a:t>a mod p=x,a mod q=x,</a:t>
            </a:r>
            <a:r>
              <a:t>其中</a:t>
            </a:r>
            <a:r>
              <a:rPr lang="en-US" altLang="zh-CN"/>
              <a:t>gcd(p,q)=1,</a:t>
            </a:r>
            <a:r>
              <a:t>则有</a:t>
            </a:r>
            <a:r>
              <a:rPr lang="en-US" altLang="zh-CN"/>
              <a:t>a mod (pq)=x </a:t>
            </a:r>
            <a:endParaRPr lang="en-US" altLang="zh-CN"/>
          </a:p>
          <a:p>
            <a:r>
              <a:rPr>
                <a:sym typeface="+mn-ea"/>
              </a:rPr>
              <a:t>a≡b（mod m），当且仅当</a:t>
            </a:r>
            <a:r>
              <a:rPr lang="en-US" altLang="zh-CN">
                <a:sym typeface="+mn-ea"/>
              </a:rPr>
              <a:t>m|(a-b)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a≡b（mod m），当且仅当存在整数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，使得</a:t>
            </a:r>
            <a:r>
              <a:rPr lang="en-US" altLang="zh-CN">
                <a:sym typeface="+mn-ea"/>
              </a:rPr>
              <a:t>a=b+km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这一页看起来很恐怖，实际上只有几个有用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1899285" y="1027430"/>
          <a:ext cx="22161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48000" imgH="3352800" progId="Equation.3">
                  <p:embed/>
                </p:oleObj>
              </mc:Choice>
              <mc:Fallback>
                <p:oleObj name="" r:id="rId1" imgW="3048000" imgH="3352800" progId="Equation.3">
                  <p:embed/>
                  <p:pic>
                    <p:nvPicPr>
                      <p:cNvPr id="0" name="图片 1024" descr="image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9285" y="1027430"/>
                        <a:ext cx="221615" cy="244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2191385" y="949325"/>
          <a:ext cx="28321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" r:id="rId3" imgW="3048000" imgH="4267200" progId="Equation.3">
                  <p:embed/>
                </p:oleObj>
              </mc:Choice>
              <mc:Fallback>
                <p:oleObj name="" r:id="rId3" imgW="3048000" imgH="4267200" progId="Equation.3">
                  <p:embed/>
                  <p:pic>
                    <p:nvPicPr>
                      <p:cNvPr id="0" name="图片 1064" descr="image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1385" y="949325"/>
                        <a:ext cx="283210" cy="322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2474595" y="1026795"/>
          <a:ext cx="209550" cy="24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" r:id="rId5" imgW="2743200" imgH="3352800" progId="Equation.3">
                  <p:embed/>
                </p:oleObj>
              </mc:Choice>
              <mc:Fallback>
                <p:oleObj name="" r:id="rId5" imgW="2743200" imgH="3352800" progId="Equation.3">
                  <p:embed/>
                  <p:pic>
                    <p:nvPicPr>
                      <p:cNvPr id="0" name="图片 1063" descr="image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4595" y="1026795"/>
                        <a:ext cx="209550" cy="245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3602355" y="1027430"/>
          <a:ext cx="2889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" r:id="rId7" imgW="3962400" imgH="3352800" progId="Equation.3">
                  <p:embed/>
                </p:oleObj>
              </mc:Choice>
              <mc:Fallback>
                <p:oleObj name="" r:id="rId7" imgW="3962400" imgH="3352800" progId="Equation.3">
                  <p:embed/>
                  <p:pic>
                    <p:nvPicPr>
                      <p:cNvPr id="0" name="图片 1062" descr="image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2355" y="1027430"/>
                        <a:ext cx="288925" cy="244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3976370" y="1027430"/>
          <a:ext cx="19939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" r:id="rId9" imgW="3048000" imgH="3352800" progId="Equation.3">
                  <p:embed/>
                </p:oleObj>
              </mc:Choice>
              <mc:Fallback>
                <p:oleObj name="" r:id="rId9" imgW="3048000" imgH="3352800" progId="Equation.3">
                  <p:embed/>
                  <p:pic>
                    <p:nvPicPr>
                      <p:cNvPr id="0" name="图片 1061" descr="image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6370" y="1027430"/>
                        <a:ext cx="199390" cy="219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4813300" y="994410"/>
          <a:ext cx="336550" cy="2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" r:id="rId11" imgW="3962400" imgH="3352800" progId="Equation.3">
                  <p:embed/>
                </p:oleObj>
              </mc:Choice>
              <mc:Fallback>
                <p:oleObj name="" r:id="rId11" imgW="3962400" imgH="3352800" progId="Equation.3">
                  <p:embed/>
                  <p:pic>
                    <p:nvPicPr>
                      <p:cNvPr id="0" name="图片 1060" descr="image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13300" y="994410"/>
                        <a:ext cx="336550" cy="2851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" r:id="rId13" imgW="2743200" imgH="5181600" progId="Equation.3">
                  <p:embed/>
                </p:oleObj>
              </mc:Choice>
              <mc:Fallback>
                <p:oleObj name="" r:id="rId13" imgW="2743200" imgH="5181600" progId="Equation.3">
                  <p:embed/>
                  <p:pic>
                    <p:nvPicPr>
                      <p:cNvPr id="0" name="图片 1059" descr="image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" r:id="rId15" imgW="2743200" imgH="5181600" progId="Equation.3">
                  <p:embed/>
                </p:oleObj>
              </mc:Choice>
              <mc:Fallback>
                <p:oleObj name="" r:id="rId15" imgW="2743200" imgH="5181600" progId="Equation.3">
                  <p:embed/>
                  <p:pic>
                    <p:nvPicPr>
                      <p:cNvPr id="0" name="图片 1058" descr="image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同余的基本定理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前方内容可能引起部分不适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费马小定理</a:t>
            </a:r>
            <a:endParaRPr lang="zh-CN" altLang="en-US" b="1"/>
          </a:p>
          <a:p>
            <a:r>
              <a:rPr lang="zh-CN" altLang="en-US"/>
              <a:t>若</a:t>
            </a:r>
            <a:r>
              <a:rPr lang="en-US" altLang="zh-CN"/>
              <a:t>p</a:t>
            </a:r>
            <a:r>
              <a:t>是质数，则对于任意整数</a:t>
            </a:r>
            <a:r>
              <a:rPr lang="en-US" altLang="zh-CN"/>
              <a:t>a</a:t>
            </a:r>
            <a:r>
              <a:t>，有                 。</a:t>
            </a:r>
          </a:p>
          <a:p>
            <a:r>
              <a:rPr b="1"/>
              <a:t>欧拉定理及其推论</a:t>
            </a:r>
            <a:endParaRPr b="1"/>
          </a:p>
          <a:p>
            <a:r>
              <a:t>若正整数</a:t>
            </a:r>
            <a:r>
              <a:rPr lang="en-US" altLang="zh-CN"/>
              <a:t>a</a:t>
            </a:r>
            <a:r>
              <a:t>，</a:t>
            </a:r>
            <a:r>
              <a:rPr lang="en-US" altLang="zh-CN"/>
              <a:t>n</a:t>
            </a:r>
            <a:r>
              <a:t>互质，则                  。</a:t>
            </a:r>
          </a:p>
          <a:p>
            <a:r>
              <a:t>推论：若</a:t>
            </a:r>
            <a:r>
              <a:rPr lang="en-US" altLang="zh-CN"/>
              <a:t>gcd</a:t>
            </a:r>
            <a:r>
              <a:t>（</a:t>
            </a:r>
            <a:r>
              <a:rPr lang="en-US" altLang="zh-CN"/>
              <a:t>a,n</a:t>
            </a:r>
            <a:r>
              <a:t>）</a:t>
            </a:r>
            <a:r>
              <a:rPr lang="en-US" altLang="zh-CN"/>
              <a:t>=1</a:t>
            </a:r>
            <a:r>
              <a:t>，对于任意正整数</a:t>
            </a:r>
            <a:r>
              <a:rPr lang="en-US" altLang="zh-CN"/>
              <a:t>b</a:t>
            </a:r>
            <a:r>
              <a:t>，有                               （这很</a:t>
            </a:r>
            <a:r>
              <a:rPr lang="en-US" altLang="zh-CN"/>
              <a:t>nb</a:t>
            </a:r>
            <a:r>
              <a:t>，意味着我们可以把一个天文数字级别的指数拉下来）</a:t>
            </a:r>
          </a:p>
          <a:p>
            <a:r>
              <a:t>由以上两个定理：当</a:t>
            </a:r>
            <a:r>
              <a:rPr lang="en-US" altLang="zh-CN"/>
              <a:t>p</a:t>
            </a:r>
            <a:r>
              <a:t>为质数，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互质时                 </a:t>
            </a:r>
            <a:endParaRPr lang="en-US" altLang="zh-CN"/>
          </a:p>
          <a:p/>
          <a:p>
            <a:r>
              <a:t>虽然书上有证明，我还是在黑板上假装证一下给你们看</a:t>
            </a:r>
            <a:r>
              <a:rPr lang="en-US" altLang="zh-CN"/>
              <a:t>……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4384040" y="1873885"/>
          <a:ext cx="132588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2555200" imgH="5486400" progId="Equation.3">
                  <p:embed/>
                </p:oleObj>
              </mc:Choice>
              <mc:Fallback>
                <p:oleObj name="" r:id="rId1" imgW="22555200" imgH="5486400" progId="Equation.3">
                  <p:embed/>
                  <p:pic>
                    <p:nvPicPr>
                      <p:cNvPr id="0" name="图片 2048" descr="image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4040" y="1873885"/>
                        <a:ext cx="1325880" cy="323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H="1" flipV="1">
            <a:off x="802640" y="1126490"/>
            <a:ext cx="2559050" cy="12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3267075" y="2771140"/>
          <a:ext cx="141478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4079200" imgH="5486400" progId="Equation.3">
                  <p:embed/>
                </p:oleObj>
              </mc:Choice>
              <mc:Fallback>
                <p:oleObj name="" r:id="rId3" imgW="24079200" imgH="5486400" progId="Equation.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7075" y="2771140"/>
                        <a:ext cx="1414780" cy="323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743200" imgH="5181600" progId="Equation.3">
                  <p:embed/>
                </p:oleObj>
              </mc:Choice>
              <mc:Fallback>
                <p:oleObj name="" r:id="rId5" imgW="2743200" imgH="5181600" progId="Equation.3">
                  <p:embed/>
                  <p:pic>
                    <p:nvPicPr>
                      <p:cNvPr id="0" name="图片 2050" descr="image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5790565" y="3121660"/>
          <a:ext cx="239776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31699200" imgH="5486400" progId="Equation.3">
                  <p:embed/>
                </p:oleObj>
              </mc:Choice>
              <mc:Fallback>
                <p:oleObj name="" r:id="rId7" imgW="31699200" imgH="5486400" progId="Equation.3">
                  <p:embed/>
                  <p:pic>
                    <p:nvPicPr>
                      <p:cNvPr id="0" name="图片 2051" descr="image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0565" y="3121660"/>
                        <a:ext cx="2397760" cy="415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5190808" y="3943985"/>
          <a:ext cx="13620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23164800" imgH="5486400" progId="Equation.3">
                  <p:embed/>
                </p:oleObj>
              </mc:Choice>
              <mc:Fallback>
                <p:oleObj name="" r:id="rId9" imgW="23164800" imgH="5486400" progId="Equation.3">
                  <p:embed/>
                  <p:pic>
                    <p:nvPicPr>
                      <p:cNvPr id="0" name="图片 3072" descr="image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0808" y="3943985"/>
                        <a:ext cx="1362075" cy="323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lstStyle/>
          <a:p>
            <a:r>
              <a:rPr lang="zh-CN" altLang="en-US"/>
              <a:t>拓展欧几里得算法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/>
          <a:lstStyle/>
          <a:p>
            <a:r>
              <a:rPr lang="zh-CN" altLang="en-US"/>
              <a:t>简单提一下吧</a:t>
            </a:r>
            <a:endParaRPr lang="zh-CN" altLang="en-US"/>
          </a:p>
          <a:p>
            <a:r>
              <a:rPr b="1">
                <a:sym typeface="+mn-ea"/>
              </a:rPr>
              <a:t>欧几里得算法</a:t>
            </a:r>
            <a:endParaRPr b="1">
              <a:sym typeface="+mn-ea"/>
            </a:endParaRPr>
          </a:p>
          <a:p>
            <a:r>
              <a:rPr lang="zh-CN" altLang="en-US"/>
              <a:t>想一想，如果我们要求</a:t>
            </a:r>
            <a:r>
              <a:rPr lang="en-US" altLang="zh-CN"/>
              <a:t>gcd</a:t>
            </a:r>
            <a:r>
              <a:t>（</a:t>
            </a:r>
            <a:r>
              <a:rPr lang="en-US" altLang="zh-CN"/>
              <a:t>a,b</a:t>
            </a:r>
            <a:r>
              <a:t>）怎么办呀，这时候一个名叫</a:t>
            </a:r>
            <a:r>
              <a:rPr>
                <a:sym typeface="+mn-ea"/>
              </a:rPr>
              <a:t>欧几里得的家伙出现了，他告诉我们gcd(a, b) = gcd(b , a%b)，这样一切都变得和谐了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 altLang="en-US"/>
          </a:p>
          <a:p>
            <a:r>
              <a:rPr b="1">
                <a:sym typeface="+mn-ea"/>
              </a:rPr>
              <a:t>拓展欧几里得算法</a:t>
            </a:r>
            <a:endParaRPr lang="zh-CN" altLang="en-US"/>
          </a:p>
          <a:p>
            <a:r>
              <a:rPr lang="zh-CN" altLang="en-US"/>
              <a:t>如果我们还想要</a:t>
            </a:r>
            <a:r>
              <a:rPr lang="en-US" altLang="zh-CN"/>
              <a:t>ax+by=gcd</a:t>
            </a:r>
            <a:r>
              <a:t>（</a:t>
            </a:r>
            <a:r>
              <a:rPr lang="en-US" altLang="zh-CN"/>
              <a:t>a,b</a:t>
            </a:r>
            <a:r>
              <a:t>）的解（</a:t>
            </a:r>
            <a:r>
              <a:rPr lang="en-US" altLang="zh-CN"/>
              <a:t>x,y</a:t>
            </a:r>
            <a:r>
              <a:t>）怎么办呢？</a:t>
            </a:r>
          </a:p>
          <a:p>
            <a:r>
              <a:rPr lang="zh-CN" altLang="en-US"/>
              <a:t>          定理说</a:t>
            </a:r>
            <a:r>
              <a:rPr lang="en-US" altLang="zh-CN">
                <a:sym typeface="+mn-ea"/>
              </a:rPr>
              <a:t>ax+by=gcd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a,b</a:t>
            </a:r>
            <a:r>
              <a:rPr>
                <a:sym typeface="+mn-ea"/>
              </a:rPr>
              <a:t>）一定有解，简单证明一下吧（默默地打开小蓝书）。</a:t>
            </a:r>
            <a:endParaRPr>
              <a:sym typeface="+mn-ea"/>
            </a:endParaRPr>
          </a:p>
          <a:p>
            <a:r>
              <a:rPr lang="zh-CN" altLang="en-US"/>
              <a:t>在证明过程中，        定理顺便给了我们求解的方法。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2508250"/>
            <a:ext cx="3479800" cy="83820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1026160" y="4394835"/>
          <a:ext cx="77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1277600" imgH="4267200" progId="Equation.3">
                  <p:embed/>
                </p:oleObj>
              </mc:Choice>
              <mc:Fallback>
                <p:oleObj name="" r:id="rId2" imgW="11277600" imgH="4267200" progId="Equation.3">
                  <p:embed/>
                  <p:pic>
                    <p:nvPicPr>
                      <p:cNvPr id="0" name="图片 3072" descr="image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6160" y="4394835"/>
                        <a:ext cx="7747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2447290" y="4866005"/>
          <a:ext cx="77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11277600" imgH="4267200" progId="Equation.3">
                  <p:embed/>
                </p:oleObj>
              </mc:Choice>
              <mc:Fallback>
                <p:oleObj name="" r:id="rId4" imgW="11277600" imgH="4267200" progId="Equation.3">
                  <p:embed/>
                  <p:pic>
                    <p:nvPicPr>
                      <p:cNvPr id="0" name="图片 4097" descr="image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7290" y="4866005"/>
                        <a:ext cx="7747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拓展欧几里得算法</a:t>
            </a:r>
            <a:endParaRPr lang="zh-CN" altLang="en-US"/>
          </a:p>
        </p:txBody>
      </p:sp>
      <p:pic>
        <p:nvPicPr>
          <p:cNvPr id="4" name="内容占位符 3" descr="捕获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060" y="885190"/>
            <a:ext cx="4737100" cy="323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30" y="4331970"/>
            <a:ext cx="11166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特别地，如果我们要求</a:t>
            </a:r>
            <a:r>
              <a:rPr lang="en-US" altLang="zh-CN" b="1">
                <a:sym typeface="+mn-ea"/>
              </a:rPr>
              <a:t>ax+by=c</a:t>
            </a:r>
            <a:r>
              <a:rPr lang="zh-CN" altLang="en-US" b="1">
                <a:sym typeface="+mn-ea"/>
              </a:rPr>
              <a:t>的解，大致分为两步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一、判断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是否能被</a:t>
            </a:r>
            <a:r>
              <a:rPr lang="en-US" altLang="zh-CN">
                <a:sym typeface="+mn-ea"/>
              </a:rPr>
              <a:t>gcd(a,b)</a:t>
            </a:r>
            <a:r>
              <a:rPr lang="zh-CN" altLang="en-US">
                <a:sym typeface="+mn-ea"/>
              </a:rPr>
              <a:t>整除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二、用</a:t>
            </a:r>
            <a:r>
              <a:rPr>
                <a:sym typeface="+mn-ea"/>
              </a:rPr>
              <a:t>拓展欧几里得算法</a:t>
            </a:r>
            <a:r>
              <a:rPr lang="zh-CN">
                <a:sym typeface="+mn-ea"/>
              </a:rPr>
              <a:t>找出</a:t>
            </a:r>
            <a:r>
              <a:rPr lang="en-US" altLang="zh-CN">
                <a:sym typeface="+mn-ea"/>
              </a:rPr>
              <a:t>ax+by=gcd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a,b</a:t>
            </a:r>
            <a:r>
              <a:rPr>
                <a:sym typeface="+mn-ea"/>
              </a:rPr>
              <a:t>）</a:t>
            </a:r>
            <a:r>
              <a:rPr lang="zh-CN">
                <a:sym typeface="+mn-ea"/>
              </a:rPr>
              <a:t>的特解（</a:t>
            </a:r>
            <a:r>
              <a:rPr lang="en-US" altLang="zh-CN">
                <a:sym typeface="+mn-ea"/>
              </a:rPr>
              <a:t>x0,y0</a:t>
            </a:r>
            <a:r>
              <a:rPr lang="zh-CN">
                <a:sym typeface="+mn-ea"/>
              </a:rPr>
              <a:t>），原方程的一组解就为</a:t>
            </a:r>
            <a:r>
              <a:rPr lang="en-US" altLang="zh-CN">
                <a:sym typeface="+mn-ea"/>
              </a:rPr>
              <a:t>x0,y0</a:t>
            </a:r>
            <a:r>
              <a:rPr lang="zh-CN" altLang="en-US">
                <a:sym typeface="+mn-ea"/>
              </a:rPr>
              <a:t>同时乘以c/gcd(a,b)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BSOJ</a:t>
            </a:r>
            <a:r>
              <a:rPr lang="zh-CN" altLang="en-US">
                <a:sym typeface="+mn-ea"/>
              </a:rPr>
              <a:t>3532：完全就是模板。ax ≡ 1 (mod b)其实就是</a:t>
            </a:r>
            <a:r>
              <a:rPr lang="en-US" altLang="zh-CN">
                <a:sym typeface="+mn-ea"/>
              </a:rPr>
              <a:t>ax+by=1</a:t>
            </a:r>
            <a:r>
              <a:rPr lang="zh-CN" altLang="en-US">
                <a:sym typeface="+mn-ea"/>
              </a:rPr>
              <a:t>，若想要有解的话</a:t>
            </a:r>
            <a:r>
              <a:rPr lang="en-US" altLang="zh-CN">
                <a:sym typeface="+mn-ea"/>
              </a:rPr>
              <a:t>gcd(a,b)</a:t>
            </a:r>
            <a:r>
              <a:rPr lang="zh-CN" altLang="en-US">
                <a:sym typeface="+mn-ea"/>
              </a:rPr>
              <a:t>肯定要整除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，所以</a:t>
            </a:r>
            <a:r>
              <a:rPr lang="en-US" altLang="zh-CN">
                <a:sym typeface="+mn-ea"/>
              </a:rPr>
              <a:t>gcd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a,b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=1</a:t>
            </a:r>
            <a:r>
              <a:rPr lang="zh-CN" altLang="en-US">
                <a:sym typeface="+mn-ea"/>
              </a:rPr>
              <a:t>，原式就变成了</a:t>
            </a:r>
            <a:r>
              <a:rPr lang="en-US" altLang="zh-CN">
                <a:sym typeface="+mn-ea"/>
              </a:rPr>
              <a:t>ax+by=gcd(a,b)</a:t>
            </a:r>
            <a:r>
              <a:rPr lang="zh-CN" altLang="en-US">
                <a:sym typeface="+mn-ea"/>
              </a:rPr>
              <a:t>，直接跑拓欧就可以啦。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乘法逆元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定义：若整数</a:t>
            </a:r>
            <a:r>
              <a:rPr lang="en-US" altLang="zh-CN"/>
              <a:t>a</a:t>
            </a:r>
            <a:r>
              <a:t>，</a:t>
            </a:r>
            <a:r>
              <a:rPr lang="en-US" altLang="zh-CN"/>
              <a:t>p</a:t>
            </a:r>
            <a:r>
              <a:t>互质，并且</a:t>
            </a:r>
            <a:r>
              <a:rPr lang="en-US" altLang="zh-CN"/>
              <a:t>a|b</a:t>
            </a:r>
            <a:r>
              <a:t>，则存在一个整数</a:t>
            </a:r>
            <a:r>
              <a:rPr lang="en-US" altLang="zh-CN"/>
              <a:t>x</a:t>
            </a:r>
            <a:r>
              <a:t>，使得</a:t>
            </a:r>
            <a:r>
              <a:rPr lang="en-US" altLang="zh-CN"/>
              <a:t>b/a</a:t>
            </a:r>
            <a:r>
              <a:rPr>
                <a:sym typeface="+mn-ea"/>
              </a:rPr>
              <a:t>≡</a:t>
            </a:r>
            <a:r>
              <a:rPr lang="en-US" altLang="zh-CN">
                <a:sym typeface="+mn-ea"/>
              </a:rPr>
              <a:t>b*x(mod p)</a:t>
            </a:r>
            <a:r>
              <a:rPr>
                <a:sym typeface="+mn-ea"/>
              </a:rPr>
              <a:t>。称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的模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乘法逆元，记为               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一句话，因为                                                  ，所以                       （这里的</a:t>
            </a:r>
            <a:r>
              <a:rPr lang="en-US" altLang="zh-CN">
                <a:sym typeface="+mn-ea"/>
              </a:rPr>
              <a:t>-1</a:t>
            </a:r>
            <a:r>
              <a:rPr>
                <a:sym typeface="+mn-ea"/>
              </a:rPr>
              <a:t>不是</a:t>
            </a:r>
            <a:r>
              <a:rPr lang="en-US" altLang="zh-CN">
                <a:sym typeface="+mn-ea"/>
              </a:rPr>
              <a:t>-1</a:t>
            </a:r>
            <a:r>
              <a:rPr>
                <a:sym typeface="+mn-ea"/>
              </a:rPr>
              <a:t>次方哟）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所以有了更简单的定义：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互质时，                      ，此时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的模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乘法逆元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介绍三种求法</a:t>
            </a:r>
            <a:endParaRPr>
              <a:sym typeface="+mn-ea"/>
            </a:endParaRPr>
          </a:p>
          <a:p>
            <a:r>
              <a:rPr b="1">
                <a:sym typeface="+mn-ea"/>
              </a:rPr>
              <a:t>一、费马小定理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当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是质数，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互质时，我们有                      ，即                                </a:t>
            </a:r>
            <a:r>
              <a:rPr lang="en-US" altLang="zh-CN">
                <a:sym typeface="+mn-ea"/>
              </a:rPr>
              <a:t>,        </a:t>
            </a:r>
            <a:r>
              <a:rPr>
                <a:sym typeface="+mn-ea"/>
              </a:rPr>
              <a:t>就是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的模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乘法逆元，快速幂计算即可。</a:t>
            </a:r>
            <a:endParaRPr>
              <a:sym typeface="+mn-ea"/>
            </a:endParaRPr>
          </a:p>
          <a:p>
            <a:r>
              <a:rPr b="1">
                <a:sym typeface="+mn-ea"/>
              </a:rPr>
              <a:t>二、拓展欧几里得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思路和</a:t>
            </a:r>
            <a:r>
              <a:rPr lang="en-US" altLang="zh-CN">
                <a:sym typeface="+mn-ea"/>
              </a:rPr>
              <a:t>BSOJ</a:t>
            </a:r>
            <a:r>
              <a:rPr>
                <a:sym typeface="+mn-ea"/>
              </a:rPr>
              <a:t>3532一样，不解释。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这个方法在当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不是质数，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互质时也能用，因为拓欧只要求互质。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1450340" y="1715770"/>
          <a:ext cx="121094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7678400" imgH="5486400" progId="Equation.3">
                  <p:embed/>
                </p:oleObj>
              </mc:Choice>
              <mc:Fallback>
                <p:oleObj name="" r:id="rId1" imgW="17678400" imgH="5486400" progId="Equation.3">
                  <p:embed/>
                  <p:pic>
                    <p:nvPicPr>
                      <p:cNvPr id="0" name="图片 4096" descr="image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0340" y="1715770"/>
                        <a:ext cx="1210945" cy="3759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2329180" y="2157095"/>
          <a:ext cx="398526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730400" imgH="5486400" progId="Equation.3">
                  <p:embed/>
                </p:oleObj>
              </mc:Choice>
              <mc:Fallback>
                <p:oleObj name="" r:id="rId3" imgW="52730400" imgH="5486400" progId="Equation.3">
                  <p:embed/>
                  <p:pic>
                    <p:nvPicPr>
                      <p:cNvPr id="0" name="图片 4097" descr="image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180" y="2157095"/>
                        <a:ext cx="3985260" cy="414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7028180" y="2186305"/>
          <a:ext cx="174117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26822400" imgH="5486400" progId="Equation.3">
                  <p:embed/>
                </p:oleObj>
              </mc:Choice>
              <mc:Fallback>
                <p:oleObj name="" r:id="rId5" imgW="26822400" imgH="5486400" progId="Equation.3">
                  <p:embed/>
                  <p:pic>
                    <p:nvPicPr>
                      <p:cNvPr id="0" name="图片 4098" descr="image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8180" y="2186305"/>
                        <a:ext cx="1741170" cy="3562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/>
          <p:nvPr/>
        </p:nvGraphicFramePr>
        <p:xfrm>
          <a:off x="4847590" y="2630805"/>
          <a:ext cx="170561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23774400" imgH="4876800" progId="Equation.3">
                  <p:embed/>
                </p:oleObj>
              </mc:Choice>
              <mc:Fallback>
                <p:oleObj name="" r:id="rId7" imgW="23774400" imgH="4876800" progId="Equation.3">
                  <p:embed/>
                  <p:pic>
                    <p:nvPicPr>
                      <p:cNvPr id="0" name="图片 4099" descr="image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7590" y="2630805"/>
                        <a:ext cx="1705610" cy="3498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/>
          <p:nvPr/>
        </p:nvGraphicFramePr>
        <p:xfrm>
          <a:off x="4285615" y="3893185"/>
          <a:ext cx="183642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23774400" imgH="5486400" progId="Equation.3">
                  <p:embed/>
                </p:oleObj>
              </mc:Choice>
              <mc:Fallback>
                <p:oleObj name="" r:id="rId9" imgW="23774400" imgH="5486400" progId="Equation.3">
                  <p:embed/>
                  <p:pic>
                    <p:nvPicPr>
                      <p:cNvPr id="0" name="图片 4100" descr="image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5615" y="3893185"/>
                        <a:ext cx="1836420" cy="4241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/>
          <p:nvPr/>
        </p:nvGraphicFramePr>
        <p:xfrm>
          <a:off x="6553200" y="3915410"/>
          <a:ext cx="253301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28651200" imgH="5486400" progId="Equation.3">
                  <p:embed/>
                </p:oleObj>
              </mc:Choice>
              <mc:Fallback>
                <p:oleObj name="" r:id="rId11" imgW="28651200" imgH="5486400" progId="Equation.3">
                  <p:embed/>
                  <p:pic>
                    <p:nvPicPr>
                      <p:cNvPr id="0" name="图片 4101" descr="image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3200" y="3915410"/>
                        <a:ext cx="2533015" cy="3803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/>
          <p:nvPr/>
        </p:nvGraphicFramePr>
        <p:xfrm>
          <a:off x="9158605" y="3918585"/>
          <a:ext cx="57277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7010400" imgH="4876800" progId="Equation.3">
                  <p:embed/>
                </p:oleObj>
              </mc:Choice>
              <mc:Fallback>
                <p:oleObj name="" r:id="rId13" imgW="7010400" imgH="4876800" progId="Equation.3">
                  <p:embed/>
                  <p:pic>
                    <p:nvPicPr>
                      <p:cNvPr id="0" name="图片 4102" descr="image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8605" y="3918585"/>
                        <a:ext cx="572770" cy="3987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80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乘法逆元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三、线性递推</a:t>
            </a:r>
            <a:endParaRPr lang="zh-CN" altLang="en-US" b="1"/>
          </a:p>
          <a:p>
            <a:r>
              <a:rPr lang="zh-CN" altLang="en-US"/>
              <a:t>用于求一连串数字模</a:t>
            </a:r>
            <a:r>
              <a:rPr lang="en-US" altLang="zh-CN"/>
              <a:t>p</a:t>
            </a:r>
            <a:r>
              <a:rPr lang="zh-CN" altLang="en-US"/>
              <a:t>意义下的逆元</a:t>
            </a:r>
            <a:endParaRPr lang="zh-CN" altLang="en-US"/>
          </a:p>
          <a:p>
            <a:r>
              <a:rPr lang="zh-CN" altLang="en-US"/>
              <a:t>首先                 </a:t>
            </a:r>
            <a:endParaRPr lang="zh-CN" altLang="en-US"/>
          </a:p>
          <a:p>
            <a:r>
              <a:rPr lang="zh-CN" altLang="en-US"/>
              <a:t>然后设</a:t>
            </a:r>
            <a:r>
              <a:rPr lang="en-US" altLang="zh-CN"/>
              <a:t>p=k*i+r</a:t>
            </a:r>
            <a:r>
              <a:t>（即</a:t>
            </a:r>
            <a:r>
              <a:rPr lang="en-US" altLang="zh-CN"/>
              <a:t>p</a:t>
            </a:r>
            <a:r>
              <a:t>是被除数，</a:t>
            </a:r>
            <a:r>
              <a:rPr lang="en-US" altLang="zh-CN"/>
              <a:t>i</a:t>
            </a:r>
            <a:r>
              <a:t>是除数，商</a:t>
            </a:r>
            <a:r>
              <a:rPr lang="en-US" altLang="zh-CN"/>
              <a:t>k</a:t>
            </a:r>
            <a:r>
              <a:t>，余</a:t>
            </a:r>
            <a:r>
              <a:rPr lang="en-US" altLang="zh-CN"/>
              <a:t>r</a:t>
            </a:r>
            <a:r>
              <a:t>）</a:t>
            </a:r>
          </a:p>
          <a:p>
            <a:r>
              <a:t>在模</a:t>
            </a:r>
            <a:r>
              <a:rPr lang="en-US" altLang="zh-CN"/>
              <a:t>p</a:t>
            </a:r>
            <a:r>
              <a:t>意义下                           </a:t>
            </a:r>
          </a:p>
          <a:p>
            <a:r>
              <a:t>同时乘以</a:t>
            </a:r>
            <a:r>
              <a:rPr lang="en-US" altLang="zh-CN"/>
              <a:t>i</a:t>
            </a:r>
            <a:r>
              <a:t>的逆元和</a:t>
            </a:r>
            <a:r>
              <a:rPr lang="en-US" altLang="zh-CN"/>
              <a:t>r</a:t>
            </a:r>
            <a:r>
              <a:t>的逆元                                                      </a:t>
            </a:r>
          </a:p>
          <a:p>
            <a:r>
              <a:t>就是                             </a:t>
            </a:r>
          </a:p>
          <a:p>
            <a:r>
              <a:t>移项                                      </a:t>
            </a:r>
          </a:p>
          <a:p>
            <a:r>
              <a:t>最后                                       </a:t>
            </a:r>
          </a:p>
          <a:p>
            <a:r>
              <a:t>就可以快乐地递推了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1498600" y="1862455"/>
          <a:ext cx="124650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1031200" imgH="5486400" progId="Equation.3">
                  <p:embed/>
                </p:oleObj>
              </mc:Choice>
              <mc:Fallback>
                <p:oleObj name="" r:id="rId1" imgW="21031200" imgH="5486400" progId="Equation.3">
                  <p:embed/>
                  <p:pic>
                    <p:nvPicPr>
                      <p:cNvPr id="0" name="图片 5120" descr="image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1862455"/>
                        <a:ext cx="1246505" cy="3251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2372360" y="2758440"/>
          <a:ext cx="2022475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8956000" imgH="4876800" progId="Equation.3">
                  <p:embed/>
                </p:oleObj>
              </mc:Choice>
              <mc:Fallback>
                <p:oleObj name="" r:id="rId3" imgW="28956000" imgH="4876800" progId="Equation.3">
                  <p:embed/>
                  <p:pic>
                    <p:nvPicPr>
                      <p:cNvPr id="0" name="图片 5121" descr="image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2360" y="2758440"/>
                        <a:ext cx="2022475" cy="3403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3641725" y="3098800"/>
          <a:ext cx="427609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55168800" imgH="5486400" progId="Equation.3">
                  <p:embed/>
                </p:oleObj>
              </mc:Choice>
              <mc:Fallback>
                <p:oleObj name="" r:id="rId5" imgW="55168800" imgH="5486400" progId="Equation.3">
                  <p:embed/>
                  <p:pic>
                    <p:nvPicPr>
                      <p:cNvPr id="0" name="图片 5122" descr="image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725" y="3098800"/>
                        <a:ext cx="4276090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1498600" y="3619500"/>
          <a:ext cx="221615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34137600" imgH="5486400" progId="Equation.3">
                  <p:embed/>
                </p:oleObj>
              </mc:Choice>
              <mc:Fallback>
                <p:oleObj name="" r:id="rId7" imgW="34137600" imgH="5486400" progId="Equation.3">
                  <p:embed/>
                  <p:pic>
                    <p:nvPicPr>
                      <p:cNvPr id="0" name="图片 5123" descr="image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8600" y="3619500"/>
                        <a:ext cx="2216150" cy="3562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/>
          <p:nvPr/>
        </p:nvGraphicFramePr>
        <p:xfrm>
          <a:off x="1498600" y="3975735"/>
          <a:ext cx="266128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9" imgW="31089600" imgH="5486400" progId="Equation.3">
                  <p:embed/>
                </p:oleObj>
              </mc:Choice>
              <mc:Fallback>
                <p:oleObj name="" r:id="rId9" imgW="31089600" imgH="5486400" progId="Equation.3">
                  <p:embed/>
                  <p:pic>
                    <p:nvPicPr>
                      <p:cNvPr id="0" name="图片 5124" descr="image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8600" y="3975735"/>
                        <a:ext cx="2661285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1498600" y="4445635"/>
          <a:ext cx="3055620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1" imgW="46939200" imgH="10363200" progId="Equation.3">
                  <p:embed/>
                </p:oleObj>
              </mc:Choice>
              <mc:Fallback>
                <p:oleObj name="" r:id="rId11" imgW="46939200" imgH="10363200" progId="Equation.3">
                  <p:embed/>
                  <p:pic>
                    <p:nvPicPr>
                      <p:cNvPr id="0" name="图片 5125" descr="image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8600" y="4445635"/>
                        <a:ext cx="3055620" cy="6292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捕获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660" y="5315585"/>
            <a:ext cx="3733800" cy="8191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乘法逆元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有大佬说还可以逆推，鄙人不才，还请大家有兴趣的自行研究</a:t>
            </a:r>
            <a:endParaRPr lang="zh-CN" altLang="en-US"/>
          </a:p>
          <a:p>
            <a:r>
              <a:rPr b="1">
                <a:sym typeface="+mn-ea"/>
              </a:rPr>
              <a:t>乘法逆元有啥用？</a:t>
            </a:r>
            <a:endParaRPr b="1">
              <a:sym typeface="+mn-ea"/>
            </a:endParaRPr>
          </a:p>
          <a:p>
            <a:r>
              <a:rPr lang="en-US" altLang="zh-CN"/>
              <a:t>emm…</a:t>
            </a:r>
            <a:r>
              <a:t>好问题，最普遍的用处是求模意义下分数的数值。</a:t>
            </a:r>
          </a:p>
          <a:p>
            <a:r>
              <a:t>         就等于                     ，其中</a:t>
            </a:r>
            <a:r>
              <a:rPr lang="en-US" altLang="zh-CN"/>
              <a:t>inv(b)</a:t>
            </a:r>
            <a:r>
              <a:t>是</a:t>
            </a:r>
            <a:r>
              <a:rPr lang="en-US" altLang="zh-CN"/>
              <a:t>b</a:t>
            </a:r>
            <a:r>
              <a:t>在模</a:t>
            </a:r>
            <a:r>
              <a:rPr lang="en-US" altLang="zh-CN"/>
              <a:t>M</a:t>
            </a:r>
            <a:r>
              <a:t>下的逆元。</a:t>
            </a:r>
          </a:p>
          <a:p>
            <a:r>
              <a:t>至于你怎么求，快速幂，拓欧还是其他，只要快就行了。</a:t>
            </a:r>
          </a:p>
          <a:p>
            <a:r>
              <a:t>逆元应该还有一些优美的性质，只是我不会。</a:t>
            </a:r>
          </a:p>
          <a:p/>
          <a:p>
            <a:r>
              <a:t>吐槽：</a:t>
            </a:r>
            <a:r>
              <a:rPr lang="en-US" altLang="zh-CN"/>
              <a:t>BSOJ</a:t>
            </a:r>
            <a:r>
              <a:t>上两道叫</a:t>
            </a:r>
            <a:r>
              <a:rPr lang="en-US" altLang="zh-CN"/>
              <a:t>乘法逆元</a:t>
            </a:r>
            <a:r>
              <a:t>的题都被封了，还是去</a:t>
            </a:r>
            <a:r>
              <a:rPr lang="en-US" altLang="zh-CN"/>
              <a:t>luogu</a:t>
            </a:r>
            <a:r>
              <a:t>吧。</a:t>
            </a:r>
          </a:p>
          <a:p>
            <a:r>
              <a:rPr lang="en-US" altLang="zh-CN"/>
              <a:t>luogu3811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961390" y="2152650"/>
          <a:ext cx="72961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0972800" imgH="9448800" progId="Equation.3">
                  <p:embed/>
                </p:oleObj>
              </mc:Choice>
              <mc:Fallback>
                <p:oleObj name="" r:id="rId1" imgW="10972800" imgH="9448800" progId="Equation.3">
                  <p:embed/>
                  <p:pic>
                    <p:nvPicPr>
                      <p:cNvPr id="0" name="图片 6144" descr="image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1390" y="2152650"/>
                        <a:ext cx="729615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2364740" y="2267585"/>
          <a:ext cx="174434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21336000" imgH="4876800" progId="Equation.3">
                  <p:embed/>
                </p:oleObj>
              </mc:Choice>
              <mc:Fallback>
                <p:oleObj name="" r:id="rId3" imgW="21336000" imgH="4876800" progId="Equation.3">
                  <p:embed/>
                  <p:pic>
                    <p:nvPicPr>
                      <p:cNvPr id="0" name="图片 6145" descr="image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4740" y="2267585"/>
                        <a:ext cx="1744345" cy="3987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线性同余方程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对于给定的整数</a:t>
            </a:r>
            <a:r>
              <a:rPr lang="en-US" altLang="zh-CN"/>
              <a:t>a</a:t>
            </a:r>
            <a:r>
              <a:t>，</a:t>
            </a:r>
            <a:r>
              <a:rPr lang="en-US" altLang="zh-CN"/>
              <a:t>b</a:t>
            </a:r>
            <a:r>
              <a:t>，</a:t>
            </a:r>
            <a:r>
              <a:rPr lang="en-US" altLang="zh-CN"/>
              <a:t>m</a:t>
            </a:r>
            <a:r>
              <a:t>，求解满足                        的未知数</a:t>
            </a:r>
            <a:r>
              <a:rPr lang="en-US" altLang="zh-CN"/>
              <a:t>x</a:t>
            </a:r>
            <a:r>
              <a:t>，或者无解。因为未知数的指数为</a:t>
            </a:r>
            <a:r>
              <a:rPr lang="en-US" altLang="zh-CN"/>
              <a:t>1</a:t>
            </a:r>
            <a:r>
              <a:t>，所以称形如这样的方程一次同余方程，亦称线性同余方程。</a:t>
            </a:r>
          </a:p>
          <a:p>
            <a:r>
              <a:t>解法：                            可以变形为                     ，对于这类不定方程，我们在</a:t>
            </a:r>
            <a:r>
              <a:rPr>
                <a:sym typeface="+mn-ea"/>
              </a:rPr>
              <a:t>拓展欧几里得算法提到过解法，就不再说了。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4591685" y="952500"/>
          <a:ext cx="191008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24993600" imgH="4876800" progId="Equation.3">
                  <p:embed/>
                </p:oleObj>
              </mc:Choice>
              <mc:Fallback>
                <p:oleObj name="" r:id="rId1" imgW="24993600" imgH="4876800" progId="Equation.3">
                  <p:embed/>
                  <p:pic>
                    <p:nvPicPr>
                      <p:cNvPr id="0" name="图片 7168" descr="image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1685" y="952500"/>
                        <a:ext cx="1910080" cy="3727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1649095" y="1727200"/>
          <a:ext cx="2204085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24993600" imgH="4876800" progId="Equation.3">
                  <p:embed/>
                </p:oleObj>
              </mc:Choice>
              <mc:Fallback>
                <p:oleObj name="" r:id="rId3" imgW="24993600" imgH="4876800" progId="Equation.3">
                  <p:embed/>
                  <p:pic>
                    <p:nvPicPr>
                      <p:cNvPr id="0" name="图片 1024" descr="image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9095" y="1727200"/>
                        <a:ext cx="2204085" cy="303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5156835" y="1727200"/>
          <a:ext cx="134493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17678400" imgH="4876800" progId="Equation.3">
                  <p:embed/>
                </p:oleObj>
              </mc:Choice>
              <mc:Fallback>
                <p:oleObj name="" r:id="rId5" imgW="17678400" imgH="4876800" progId="Equation.3">
                  <p:embed/>
                  <p:pic>
                    <p:nvPicPr>
                      <p:cNvPr id="0" name="图片 7170" descr="image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6835" y="1727200"/>
                        <a:ext cx="134493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846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84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846"/>
  <p:tag name="KSO_WM_TEMPLATE_THUMBS_INDEX" val="1、8"/>
  <p:tag name="KSO_WM_TEMPLATE_SUBCATEGOR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846"/>
  <p:tag name="KSO_WM_SLIDE_LAYOUT" val="a_b"/>
  <p:tag name="KSO_WM_SLIDE_LAYOUT_CNT" val="1_1"/>
  <p:tag name="KSO_WM_SLIDE_MODEL_TYPE" val="cover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91846"/>
</p:tagLst>
</file>

<file path=ppt/tags/tag91.xml><?xml version="1.0" encoding="utf-8"?>
<p:tagLst xmlns:p="http://schemas.openxmlformats.org/presentationml/2006/main">
  <p:tag name="KSO_WM_UNIT_ISCONTENTSTITLE" val="0"/>
  <p:tag name="KSO_WM_UNIT_PRESET_TEXT" val="Thanks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846_8*a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NOCLEAR" val="0"/>
</p:tagLst>
</file>

<file path=ppt/tags/tag92.xml><?xml version="1.0" encoding="utf-8"?>
<p:tagLst xmlns:p="http://schemas.openxmlformats.org/presentationml/2006/main">
  <p:tag name="KSO_WM_SLIDE_ID" val="custom20191846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91846"/>
  <p:tag name="KSO_WM_SLIDE_TYPE" val="endPage"/>
  <p:tag name="KSO_WM_SLIDE_SUBTYPE" val="pureTxt"/>
  <p:tag name="KSO_WM_SLIDE_LAYOUT" val="a"/>
  <p:tag name="KSO_WM_SLIDE_LAYOUT_CNT" val="1"/>
  <p:tag name="KSO_WM_TEMPLATE_SUBCATEGORY" val="0"/>
</p:tagLst>
</file>

<file path=ppt/theme/theme1.xml><?xml version="1.0" encoding="utf-8"?>
<a:theme xmlns:a="http://schemas.openxmlformats.org/drawingml/2006/main" name="1_Office 主题​​">
  <a:themeElements>
    <a:clrScheme name="自定义 100">
      <a:dk1>
        <a:srgbClr val="000000"/>
      </a:dk1>
      <a:lt1>
        <a:sysClr val="window" lastClr="FFFFFF"/>
      </a:lt1>
      <a:dk2>
        <a:srgbClr val="A50C0B"/>
      </a:dk2>
      <a:lt2>
        <a:srgbClr val="FFFFFF"/>
      </a:lt2>
      <a:accent1>
        <a:srgbClr val="F68986"/>
      </a:accent1>
      <a:accent2>
        <a:srgbClr val="F8B2A6"/>
      </a:accent2>
      <a:accent3>
        <a:srgbClr val="F3BA97"/>
      </a:accent3>
      <a:accent4>
        <a:srgbClr val="E6B976"/>
      </a:accent4>
      <a:accent5>
        <a:srgbClr val="EDD1C1"/>
      </a:accent5>
      <a:accent6>
        <a:srgbClr val="DDAD9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3624</Words>
  <Application>WPS 演示</Application>
  <PresentationFormat>自定义</PresentationFormat>
  <Paragraphs>165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17</vt:i4>
      </vt:variant>
    </vt:vector>
  </HeadingPairs>
  <TitlesOfParts>
    <vt:vector size="8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浅谈同余</vt:lpstr>
      <vt:lpstr>同余的性质</vt:lpstr>
      <vt:lpstr>同余的基本定理</vt:lpstr>
      <vt:lpstr>拓展欧几里得算法</vt:lpstr>
      <vt:lpstr>拓展欧几里得算法</vt:lpstr>
      <vt:lpstr>乘法逆元</vt:lpstr>
      <vt:lpstr>乘法逆元 </vt:lpstr>
      <vt:lpstr>乘法逆元 </vt:lpstr>
      <vt:lpstr>线性同余方程</vt:lpstr>
      <vt:lpstr>中国剩余定理</vt:lpstr>
      <vt:lpstr>拓展中国剩余定理</vt:lpstr>
      <vt:lpstr>拓展中国剩余定理 </vt:lpstr>
      <vt:lpstr>高次同余方程</vt:lpstr>
      <vt:lpstr>高次同余方程 </vt:lpstr>
      <vt:lpstr>高次同余方程  </vt:lpstr>
      <vt:lpstr>高次同余方程  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浅谈同余</dc:title>
  <dc:creator>Administrator</dc:creator>
  <cp:lastModifiedBy>Administrator</cp:lastModifiedBy>
  <cp:revision>56</cp:revision>
  <dcterms:created xsi:type="dcterms:W3CDTF">2019-07-15T11:20:00Z</dcterms:created>
  <dcterms:modified xsi:type="dcterms:W3CDTF">2021-08-20T08:12:56Z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