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0" r:id="rId2"/>
    <p:sldId id="291" r:id="rId3"/>
    <p:sldId id="257" r:id="rId4"/>
    <p:sldId id="258" r:id="rId5"/>
    <p:sldId id="295" r:id="rId6"/>
    <p:sldId id="259" r:id="rId7"/>
    <p:sldId id="260" r:id="rId8"/>
    <p:sldId id="261" r:id="rId9"/>
    <p:sldId id="262" r:id="rId10"/>
    <p:sldId id="266" r:id="rId11"/>
    <p:sldId id="276" r:id="rId12"/>
    <p:sldId id="277" r:id="rId13"/>
    <p:sldId id="283" r:id="rId14"/>
    <p:sldId id="286" r:id="rId15"/>
    <p:sldId id="287" r:id="rId16"/>
    <p:sldId id="293" r:id="rId17"/>
    <p:sldId id="294" r:id="rId18"/>
    <p:sldId id="289" r:id="rId19"/>
    <p:sldId id="288" r:id="rId20"/>
    <p:sldId id="292" r:id="rId21"/>
    <p:sldId id="285" r:id="rId22"/>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90" d="100"/>
          <a:sy n="90" d="100"/>
        </p:scale>
        <p:origin x="-192" y="-108"/>
      </p:cViewPr>
      <p:guideLst>
        <p:guide orient="horz" pos="2880"/>
        <p:guide pos="216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30223" y="200011"/>
            <a:ext cx="8083552"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73662"/>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73662"/>
                </a:solidFill>
                <a:latin typeface="Times New Roman"/>
                <a:cs typeface="Times New Roman"/>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8/6/2021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73662"/>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8/6/2021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8/6/2021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762982" y="0"/>
            <a:ext cx="0" cy="5143500"/>
          </a:xfrm>
          <a:custGeom>
            <a:avLst/>
            <a:gdLst/>
            <a:ahLst/>
            <a:cxnLst/>
            <a:rect l="l" t="t" r="r" b="b"/>
            <a:pathLst>
              <a:path h="5143500">
                <a:moveTo>
                  <a:pt x="0" y="0"/>
                </a:moveTo>
                <a:lnTo>
                  <a:pt x="0" y="5143489"/>
                </a:lnTo>
              </a:path>
            </a:pathLst>
          </a:custGeom>
          <a:ln w="38099">
            <a:solidFill>
              <a:srgbClr val="FDC1AC"/>
            </a:solidFill>
          </a:ln>
        </p:spPr>
        <p:txBody>
          <a:bodyPr wrap="square" lIns="0" tIns="0" rIns="0" bIns="0" rtlCol="0"/>
          <a:lstStyle/>
          <a:p>
            <a:endParaRPr/>
          </a:p>
        </p:txBody>
      </p:sp>
      <p:sp>
        <p:nvSpPr>
          <p:cNvPr id="17" name="bg object 17"/>
          <p:cNvSpPr/>
          <p:nvPr/>
        </p:nvSpPr>
        <p:spPr>
          <a:xfrm>
            <a:off x="8156433" y="4286241"/>
            <a:ext cx="549275" cy="412115"/>
          </a:xfrm>
          <a:custGeom>
            <a:avLst/>
            <a:gdLst/>
            <a:ahLst/>
            <a:cxnLst/>
            <a:rect l="l" t="t" r="r" b="b"/>
            <a:pathLst>
              <a:path w="549275" h="412114">
                <a:moveTo>
                  <a:pt x="274349" y="411599"/>
                </a:moveTo>
                <a:lnTo>
                  <a:pt x="219056" y="407417"/>
                </a:lnTo>
                <a:lnTo>
                  <a:pt x="167557" y="395424"/>
                </a:lnTo>
                <a:lnTo>
                  <a:pt x="120955" y="376449"/>
                </a:lnTo>
                <a:lnTo>
                  <a:pt x="80352" y="351318"/>
                </a:lnTo>
                <a:lnTo>
                  <a:pt x="46853" y="320859"/>
                </a:lnTo>
                <a:lnTo>
                  <a:pt x="21558" y="285901"/>
                </a:lnTo>
                <a:lnTo>
                  <a:pt x="5573" y="247272"/>
                </a:lnTo>
                <a:lnTo>
                  <a:pt x="0" y="205799"/>
                </a:lnTo>
                <a:lnTo>
                  <a:pt x="5573" y="164326"/>
                </a:lnTo>
                <a:lnTo>
                  <a:pt x="21558" y="125697"/>
                </a:lnTo>
                <a:lnTo>
                  <a:pt x="46853" y="90739"/>
                </a:lnTo>
                <a:lnTo>
                  <a:pt x="80352" y="60281"/>
                </a:lnTo>
                <a:lnTo>
                  <a:pt x="120955" y="35150"/>
                </a:lnTo>
                <a:lnTo>
                  <a:pt x="167557" y="16174"/>
                </a:lnTo>
                <a:lnTo>
                  <a:pt x="219056" y="4181"/>
                </a:lnTo>
                <a:lnTo>
                  <a:pt x="274349" y="0"/>
                </a:lnTo>
                <a:lnTo>
                  <a:pt x="329642" y="4181"/>
                </a:lnTo>
                <a:lnTo>
                  <a:pt x="381141" y="16174"/>
                </a:lnTo>
                <a:lnTo>
                  <a:pt x="427743" y="35150"/>
                </a:lnTo>
                <a:lnTo>
                  <a:pt x="468345" y="60281"/>
                </a:lnTo>
                <a:lnTo>
                  <a:pt x="501845" y="90739"/>
                </a:lnTo>
                <a:lnTo>
                  <a:pt x="527139" y="125697"/>
                </a:lnTo>
                <a:lnTo>
                  <a:pt x="543125" y="164326"/>
                </a:lnTo>
                <a:lnTo>
                  <a:pt x="548698" y="205799"/>
                </a:lnTo>
                <a:lnTo>
                  <a:pt x="543125" y="247272"/>
                </a:lnTo>
                <a:lnTo>
                  <a:pt x="527139" y="285901"/>
                </a:lnTo>
                <a:lnTo>
                  <a:pt x="501845" y="320859"/>
                </a:lnTo>
                <a:lnTo>
                  <a:pt x="468345" y="351318"/>
                </a:lnTo>
                <a:lnTo>
                  <a:pt x="427743" y="376449"/>
                </a:lnTo>
                <a:lnTo>
                  <a:pt x="381141" y="395424"/>
                </a:lnTo>
                <a:lnTo>
                  <a:pt x="329642" y="407417"/>
                </a:lnTo>
                <a:lnTo>
                  <a:pt x="274349" y="411599"/>
                </a:lnTo>
                <a:close/>
              </a:path>
            </a:pathLst>
          </a:custGeom>
          <a:solidFill>
            <a:srgbClr val="FD8536"/>
          </a:solidFill>
        </p:spPr>
        <p:txBody>
          <a:bodyPr wrap="square" lIns="0" tIns="0" rIns="0" bIns="0" rtlCol="0"/>
          <a:lstStyle/>
          <a:p>
            <a:endParaRPr/>
          </a:p>
        </p:txBody>
      </p:sp>
      <p:sp>
        <p:nvSpPr>
          <p:cNvPr id="18" name="bg object 18"/>
          <p:cNvSpPr/>
          <p:nvPr/>
        </p:nvSpPr>
        <p:spPr>
          <a:xfrm>
            <a:off x="87629" y="0"/>
            <a:ext cx="0" cy="5143500"/>
          </a:xfrm>
          <a:custGeom>
            <a:avLst/>
            <a:gdLst/>
            <a:ahLst/>
            <a:cxnLst/>
            <a:rect l="l" t="t" r="r" b="b"/>
            <a:pathLst>
              <a:path h="5143500">
                <a:moveTo>
                  <a:pt x="0" y="0"/>
                </a:moveTo>
                <a:lnTo>
                  <a:pt x="0" y="5143489"/>
                </a:lnTo>
              </a:path>
            </a:pathLst>
          </a:custGeom>
          <a:ln w="34289">
            <a:solidFill>
              <a:srgbClr val="FDC1AC"/>
            </a:solidFill>
          </a:ln>
        </p:spPr>
        <p:txBody>
          <a:bodyPr wrap="square" lIns="0" tIns="0" rIns="0" bIns="0" rtlCol="0"/>
          <a:lstStyle/>
          <a:p>
            <a:endParaRPr/>
          </a:p>
        </p:txBody>
      </p:sp>
      <p:sp>
        <p:nvSpPr>
          <p:cNvPr id="19" name="bg object 19"/>
          <p:cNvSpPr/>
          <p:nvPr/>
        </p:nvSpPr>
        <p:spPr>
          <a:xfrm>
            <a:off x="53339" y="0"/>
            <a:ext cx="0" cy="5143500"/>
          </a:xfrm>
          <a:custGeom>
            <a:avLst/>
            <a:gdLst/>
            <a:ahLst/>
            <a:cxnLst/>
            <a:rect l="l" t="t" r="r" b="b"/>
            <a:pathLst>
              <a:path h="5143500">
                <a:moveTo>
                  <a:pt x="0" y="0"/>
                </a:moveTo>
                <a:lnTo>
                  <a:pt x="0" y="5143489"/>
                </a:lnTo>
              </a:path>
            </a:pathLst>
          </a:custGeom>
          <a:ln w="11429">
            <a:solidFill>
              <a:srgbClr val="FDC1AC"/>
            </a:solidFill>
          </a:ln>
        </p:spPr>
        <p:txBody>
          <a:bodyPr wrap="square" lIns="0" tIns="0" rIns="0" bIns="0" rtlCol="0"/>
          <a:lstStyle/>
          <a:p>
            <a:endParaRPr/>
          </a:p>
        </p:txBody>
      </p:sp>
      <p:sp>
        <p:nvSpPr>
          <p:cNvPr id="20" name="bg object 20"/>
          <p:cNvSpPr/>
          <p:nvPr/>
        </p:nvSpPr>
        <p:spPr>
          <a:xfrm>
            <a:off x="8839182" y="0"/>
            <a:ext cx="304800" cy="5143500"/>
          </a:xfrm>
          <a:custGeom>
            <a:avLst/>
            <a:gdLst/>
            <a:ahLst/>
            <a:cxnLst/>
            <a:rect l="l" t="t" r="r" b="b"/>
            <a:pathLst>
              <a:path w="304800" h="5143500">
                <a:moveTo>
                  <a:pt x="304799" y="5143489"/>
                </a:moveTo>
                <a:lnTo>
                  <a:pt x="0" y="5143489"/>
                </a:lnTo>
                <a:lnTo>
                  <a:pt x="0" y="0"/>
                </a:lnTo>
                <a:lnTo>
                  <a:pt x="304799" y="0"/>
                </a:lnTo>
                <a:lnTo>
                  <a:pt x="304799" y="5143489"/>
                </a:lnTo>
                <a:close/>
              </a:path>
            </a:pathLst>
          </a:custGeom>
          <a:solidFill>
            <a:srgbClr val="FDC1AC">
              <a:alpha val="86665"/>
            </a:srgbClr>
          </a:solidFill>
        </p:spPr>
        <p:txBody>
          <a:bodyPr wrap="square" lIns="0" tIns="0" rIns="0" bIns="0" rtlCol="0"/>
          <a:lstStyle/>
          <a:p>
            <a:endParaRPr/>
          </a:p>
        </p:txBody>
      </p:sp>
      <p:sp>
        <p:nvSpPr>
          <p:cNvPr id="21" name="bg object 21"/>
          <p:cNvSpPr/>
          <p:nvPr/>
        </p:nvSpPr>
        <p:spPr>
          <a:xfrm>
            <a:off x="8915382" y="0"/>
            <a:ext cx="0" cy="5143500"/>
          </a:xfrm>
          <a:custGeom>
            <a:avLst/>
            <a:gdLst/>
            <a:ahLst/>
            <a:cxnLst/>
            <a:rect l="l" t="t" r="r" b="b"/>
            <a:pathLst>
              <a:path h="5143500">
                <a:moveTo>
                  <a:pt x="0" y="0"/>
                </a:moveTo>
                <a:lnTo>
                  <a:pt x="0" y="5143489"/>
                </a:lnTo>
              </a:path>
            </a:pathLst>
          </a:custGeom>
          <a:ln w="9524">
            <a:solidFill>
              <a:srgbClr val="FD8536"/>
            </a:solidFill>
          </a:ln>
        </p:spPr>
        <p:txBody>
          <a:bodyPr wrap="square" lIns="0" tIns="0" rIns="0" bIns="0" rtlCol="0"/>
          <a:lstStyle/>
          <a:p>
            <a:endParaRPr/>
          </a:p>
        </p:txBody>
      </p:sp>
      <p:sp>
        <p:nvSpPr>
          <p:cNvPr id="2" name="Holder 2"/>
          <p:cNvSpPr>
            <a:spLocks noGrp="1"/>
          </p:cNvSpPr>
          <p:nvPr>
            <p:ph type="title"/>
          </p:nvPr>
        </p:nvSpPr>
        <p:spPr>
          <a:xfrm>
            <a:off x="1297181" y="582806"/>
            <a:ext cx="6549637" cy="391159"/>
          </a:xfrm>
          <a:prstGeom prst="rect">
            <a:avLst/>
          </a:prstGeom>
        </p:spPr>
        <p:txBody>
          <a:bodyPr wrap="square" lIns="0" tIns="0" rIns="0" bIns="0">
            <a:spAutoFit/>
          </a:bodyPr>
          <a:lstStyle>
            <a:lvl1pPr>
              <a:defRPr sz="2400" b="1" i="0">
                <a:solidFill>
                  <a:srgbClr val="073662"/>
                </a:solidFill>
                <a:latin typeface="Times New Roman"/>
                <a:cs typeface="Times New Roman"/>
              </a:defRPr>
            </a:lvl1pPr>
          </a:lstStyle>
          <a:p>
            <a:endParaRPr/>
          </a:p>
        </p:txBody>
      </p:sp>
      <p:sp>
        <p:nvSpPr>
          <p:cNvPr id="3" name="Holder 3"/>
          <p:cNvSpPr>
            <a:spLocks noGrp="1"/>
          </p:cNvSpPr>
          <p:nvPr>
            <p:ph type="body" idx="1"/>
          </p:nvPr>
        </p:nvSpPr>
        <p:spPr>
          <a:xfrm>
            <a:off x="485925" y="880235"/>
            <a:ext cx="8172149" cy="1130300"/>
          </a:xfrm>
          <a:prstGeom prst="rect">
            <a:avLst/>
          </a:prstGeom>
        </p:spPr>
        <p:txBody>
          <a:bodyPr wrap="square" lIns="0" tIns="0" rIns="0" bIns="0">
            <a:spAutoFit/>
          </a:bodyPr>
          <a:lstStyle>
            <a:lvl1pPr>
              <a:defRPr sz="16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8/6/2021</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223" y="200011"/>
            <a:ext cx="8083552" cy="369332"/>
          </a:xfrm>
        </p:spPr>
        <p:txBody>
          <a:bodyPr/>
          <a:lstStyle/>
          <a:p>
            <a:pPr lvl="0" algn="ctr" rtl="0"/>
            <a:r>
              <a:rPr lang="en-US" b="1" kern="1200" spc="-300" dirty="0" smtClean="0">
                <a:solidFill>
                  <a:schemeClr val="tx1">
                    <a:lumMod val="75000"/>
                    <a:lumOff val="25000"/>
                  </a:schemeClr>
                </a:solidFill>
              </a:rPr>
              <a:t>Stock Price Prediction</a:t>
            </a:r>
            <a:endParaRPr lang="en-US" dirty="0"/>
          </a:p>
        </p:txBody>
      </p:sp>
      <p:sp>
        <p:nvSpPr>
          <p:cNvPr id="3" name="Subtitle 2"/>
          <p:cNvSpPr>
            <a:spLocks noGrp="1"/>
          </p:cNvSpPr>
          <p:nvPr>
            <p:ph type="subTitle" idx="4"/>
          </p:nvPr>
        </p:nvSpPr>
        <p:spPr>
          <a:xfrm>
            <a:off x="1371600" y="2419350"/>
            <a:ext cx="6400800" cy="492443"/>
          </a:xfrm>
        </p:spPr>
        <p:txBody>
          <a:bodyPr/>
          <a:lstStyle/>
          <a:p>
            <a:pPr algn="ctr"/>
            <a:r>
              <a:rPr lang="en-US" dirty="0" smtClean="0"/>
              <a:t>Department of Computer Science and Engineering</a:t>
            </a:r>
            <a:br>
              <a:rPr lang="en-US" dirty="0" smtClean="0"/>
            </a:br>
            <a:r>
              <a:rPr lang="en-US" dirty="0" err="1" smtClean="0"/>
              <a:t>Rajkiya</a:t>
            </a:r>
            <a:r>
              <a:rPr lang="en-US" dirty="0" smtClean="0"/>
              <a:t>  Engineering  College  </a:t>
            </a:r>
            <a:r>
              <a:rPr lang="en-US" dirty="0" err="1" smtClean="0"/>
              <a:t>Kannauj</a:t>
            </a:r>
            <a:endParaRPr lang="en-US" dirty="0"/>
          </a:p>
        </p:txBody>
      </p:sp>
      <p:pic>
        <p:nvPicPr>
          <p:cNvPr id="4" name="Picture 3" descr="download.jpg"/>
          <p:cNvPicPr>
            <a:picLocks noChangeAspect="1"/>
          </p:cNvPicPr>
          <p:nvPr/>
        </p:nvPicPr>
        <p:blipFill>
          <a:blip r:embed="rId2"/>
          <a:stretch>
            <a:fillRect/>
          </a:stretch>
        </p:blipFill>
        <p:spPr>
          <a:xfrm>
            <a:off x="3657600" y="742950"/>
            <a:ext cx="1957387" cy="1347788"/>
          </a:xfrm>
          <a:prstGeom prst="rect">
            <a:avLst/>
          </a:prstGeom>
        </p:spPr>
      </p:pic>
      <p:sp>
        <p:nvSpPr>
          <p:cNvPr id="5" name="Subtitle 2"/>
          <p:cNvSpPr txBox="1">
            <a:spLocks/>
          </p:cNvSpPr>
          <p:nvPr/>
        </p:nvSpPr>
        <p:spPr>
          <a:xfrm>
            <a:off x="990600" y="3409950"/>
            <a:ext cx="7086600" cy="984885"/>
          </a:xfrm>
          <a:prstGeom prst="rect">
            <a:avLst/>
          </a:prstGeom>
        </p:spPr>
        <p:txBody>
          <a:bodyPr wrap="square" lIns="0" tIns="0" rIns="0" bIns="0">
            <a:spAutoFit/>
          </a:bodyPr>
          <a:lstStyle/>
          <a:p>
            <a:r>
              <a:rPr lang="en-US" sz="1600" dirty="0" smtClean="0"/>
              <a:t>By :                                                                                                      Under Supervision of :</a:t>
            </a:r>
          </a:p>
          <a:p>
            <a:r>
              <a:rPr lang="en-US" sz="1600" dirty="0" err="1" smtClean="0"/>
              <a:t>Mukesh</a:t>
            </a:r>
            <a:r>
              <a:rPr lang="en-US" sz="1600" dirty="0" smtClean="0"/>
              <a:t> Sharma(1883910907)                                                           Mr. </a:t>
            </a:r>
            <a:r>
              <a:rPr lang="en-US" sz="1600" dirty="0" err="1" smtClean="0"/>
              <a:t>Naveen</a:t>
            </a:r>
            <a:r>
              <a:rPr lang="en-US" sz="1600" dirty="0" smtClean="0"/>
              <a:t> </a:t>
            </a:r>
            <a:r>
              <a:rPr lang="en-US" sz="1600" dirty="0" err="1" smtClean="0"/>
              <a:t>Tiwari</a:t>
            </a:r>
            <a:endParaRPr lang="en-US" sz="1600" dirty="0" smtClean="0"/>
          </a:p>
          <a:p>
            <a:r>
              <a:rPr lang="en-US" sz="1600" dirty="0" err="1" smtClean="0"/>
              <a:t>Bhasupal</a:t>
            </a:r>
            <a:r>
              <a:rPr lang="en-US" sz="1600" dirty="0" smtClean="0"/>
              <a:t> </a:t>
            </a:r>
            <a:r>
              <a:rPr lang="en-US" sz="1600" dirty="0" err="1" smtClean="0"/>
              <a:t>Kharwar</a:t>
            </a:r>
            <a:r>
              <a:rPr lang="en-US" sz="1600" dirty="0" smtClean="0"/>
              <a:t>(1883910902)                                                          Asst. Professor</a:t>
            </a:r>
          </a:p>
          <a:p>
            <a:r>
              <a:rPr lang="en-US" sz="1600" dirty="0" err="1" smtClean="0"/>
              <a:t>Diksha</a:t>
            </a:r>
            <a:r>
              <a:rPr lang="en-US" sz="1600" dirty="0" smtClean="0"/>
              <a:t>(1883910903)</a:t>
            </a:r>
            <a:endParaRPr kumimoji="0" lang="en-US" sz="1600" b="0" i="0" u="none" strike="noStrike" kern="0" cap="none" spc="0" normalizeH="0" baseline="0" noProof="0" dirty="0">
              <a:ln>
                <a:noFill/>
              </a:ln>
              <a:solidFill>
                <a:schemeClr val="tx1"/>
              </a:solidFill>
              <a:effectLst/>
              <a:uLnTx/>
              <a:uFillTx/>
              <a:latin typeface="Arial"/>
              <a:ea typeface="+mn-ea"/>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200011"/>
            <a:ext cx="4135120" cy="574040"/>
          </a:xfrm>
          <a:prstGeom prst="rect">
            <a:avLst/>
          </a:prstGeom>
        </p:spPr>
        <p:txBody>
          <a:bodyPr vert="horz" wrap="square" lIns="0" tIns="12700" rIns="0" bIns="0" rtlCol="0">
            <a:spAutoFit/>
          </a:bodyPr>
          <a:lstStyle/>
          <a:p>
            <a:pPr marL="12700">
              <a:lnSpc>
                <a:spcPct val="100000"/>
              </a:lnSpc>
              <a:spcBef>
                <a:spcPts val="100"/>
              </a:spcBef>
            </a:pPr>
            <a:r>
              <a:rPr sz="3600" spc="5" dirty="0">
                <a:latin typeface="Arial"/>
                <a:cs typeface="Arial"/>
              </a:rPr>
              <a:t>A</a:t>
            </a:r>
            <a:r>
              <a:rPr sz="2500" spc="5" dirty="0">
                <a:latin typeface="Arial"/>
                <a:cs typeface="Arial"/>
              </a:rPr>
              <a:t>PPROACHES </a:t>
            </a:r>
            <a:r>
              <a:rPr sz="2500" spc="-15" dirty="0">
                <a:latin typeface="Arial"/>
                <a:cs typeface="Arial"/>
              </a:rPr>
              <a:t>TO</a:t>
            </a:r>
            <a:r>
              <a:rPr sz="2500" spc="-125" dirty="0">
                <a:latin typeface="Arial"/>
                <a:cs typeface="Arial"/>
              </a:rPr>
              <a:t> </a:t>
            </a:r>
            <a:r>
              <a:rPr sz="2500" spc="-30" dirty="0">
                <a:latin typeface="Arial"/>
                <a:cs typeface="Arial"/>
              </a:rPr>
              <a:t>SOLVE</a:t>
            </a:r>
            <a:endParaRPr sz="2500">
              <a:latin typeface="Arial"/>
              <a:cs typeface="Arial"/>
            </a:endParaRPr>
          </a:p>
        </p:txBody>
      </p:sp>
      <p:sp>
        <p:nvSpPr>
          <p:cNvPr id="3" name="object 3"/>
          <p:cNvSpPr txBox="1"/>
          <p:nvPr/>
        </p:nvSpPr>
        <p:spPr>
          <a:xfrm>
            <a:off x="636119" y="1005498"/>
            <a:ext cx="3496945" cy="678815"/>
          </a:xfrm>
          <a:prstGeom prst="rect">
            <a:avLst/>
          </a:prstGeom>
        </p:spPr>
        <p:txBody>
          <a:bodyPr vert="horz" wrap="square" lIns="0" tIns="12700" rIns="0" bIns="0" rtlCol="0">
            <a:spAutoFit/>
          </a:bodyPr>
          <a:lstStyle/>
          <a:p>
            <a:pPr marL="363855" indent="-351790">
              <a:lnSpc>
                <a:spcPct val="100000"/>
              </a:lnSpc>
              <a:spcBef>
                <a:spcPts val="100"/>
              </a:spcBef>
              <a:tabLst>
                <a:tab pos="363855" algn="l"/>
                <a:tab pos="364490" algn="l"/>
              </a:tabLst>
            </a:pPr>
            <a:endParaRPr sz="1600">
              <a:latin typeface="Arial"/>
              <a:cs typeface="Arial"/>
            </a:endParaRPr>
          </a:p>
          <a:p>
            <a:pPr marL="363855" indent="-351790">
              <a:lnSpc>
                <a:spcPct val="100000"/>
              </a:lnSpc>
              <a:spcBef>
                <a:spcPts val="1305"/>
              </a:spcBef>
              <a:buChar char="●"/>
              <a:tabLst>
                <a:tab pos="363855" algn="l"/>
                <a:tab pos="364490" algn="l"/>
              </a:tabLst>
            </a:pPr>
            <a:r>
              <a:rPr lang="en-US" sz="1600" spc="-5" dirty="0" smtClean="0">
                <a:latin typeface="Arial"/>
                <a:cs typeface="Arial"/>
              </a:rPr>
              <a:t>Long Sort Term Memory  (</a:t>
            </a:r>
            <a:r>
              <a:rPr sz="1600" spc="-5" smtClean="0">
                <a:latin typeface="Arial"/>
                <a:cs typeface="Arial"/>
              </a:rPr>
              <a:t>LSTM</a:t>
            </a:r>
            <a:r>
              <a:rPr lang="en-US" sz="1600" spc="-5" dirty="0" smtClean="0">
                <a:latin typeface="Arial"/>
                <a:cs typeface="Arial"/>
              </a:rPr>
              <a:t>)</a:t>
            </a:r>
            <a:endParaRPr sz="1600">
              <a:latin typeface="Arial"/>
              <a:cs typeface="Arial"/>
            </a:endParaRPr>
          </a:p>
        </p:txBody>
      </p:sp>
      <p:sp>
        <p:nvSpPr>
          <p:cNvPr id="4" name="object 4"/>
          <p:cNvSpPr txBox="1"/>
          <p:nvPr/>
        </p:nvSpPr>
        <p:spPr>
          <a:xfrm>
            <a:off x="8319059" y="4371391"/>
            <a:ext cx="229870" cy="238760"/>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FFFFFF"/>
                </a:solidFill>
                <a:latin typeface="Tuffy"/>
                <a:cs typeface="Tuffy"/>
              </a:rPr>
              <a:t>11</a:t>
            </a:r>
            <a:endParaRPr sz="1400">
              <a:latin typeface="Tuffy"/>
              <a:cs typeface="Tuff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200011"/>
            <a:ext cx="7334250" cy="574040"/>
          </a:xfrm>
          <a:prstGeom prst="rect">
            <a:avLst/>
          </a:prstGeom>
        </p:spPr>
        <p:txBody>
          <a:bodyPr vert="horz" wrap="square" lIns="0" tIns="12700" rIns="0" bIns="0" rtlCol="0">
            <a:spAutoFit/>
          </a:bodyPr>
          <a:lstStyle/>
          <a:p>
            <a:pPr marL="12700">
              <a:lnSpc>
                <a:spcPct val="100000"/>
              </a:lnSpc>
              <a:spcBef>
                <a:spcPts val="100"/>
              </a:spcBef>
            </a:pPr>
            <a:r>
              <a:rPr sz="3600" spc="880" smtClean="0">
                <a:latin typeface="Arial"/>
                <a:cs typeface="Arial"/>
              </a:rPr>
              <a:t> </a:t>
            </a:r>
            <a:r>
              <a:rPr sz="3600" spc="-5" dirty="0">
                <a:latin typeface="Arial"/>
                <a:cs typeface="Arial"/>
              </a:rPr>
              <a:t>LSTM</a:t>
            </a:r>
            <a:endParaRPr sz="3600">
              <a:latin typeface="Arial"/>
              <a:cs typeface="Arial"/>
            </a:endParaRPr>
          </a:p>
        </p:txBody>
      </p:sp>
      <p:sp>
        <p:nvSpPr>
          <p:cNvPr id="3" name="object 3"/>
          <p:cNvSpPr txBox="1"/>
          <p:nvPr/>
        </p:nvSpPr>
        <p:spPr>
          <a:xfrm>
            <a:off x="600948" y="978485"/>
            <a:ext cx="2928620" cy="172720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A51C00"/>
                </a:solidFill>
                <a:latin typeface="Arial"/>
                <a:cs typeface="Arial"/>
              </a:rPr>
              <a:t>LSTM </a:t>
            </a:r>
            <a:r>
              <a:rPr sz="1400" b="1" dirty="0">
                <a:solidFill>
                  <a:srgbClr val="A51C00"/>
                </a:solidFill>
                <a:latin typeface="Arial"/>
                <a:cs typeface="Arial"/>
              </a:rPr>
              <a:t>(Long </a:t>
            </a:r>
            <a:r>
              <a:rPr sz="1400" b="1" spc="-5" dirty="0">
                <a:solidFill>
                  <a:srgbClr val="A51C00"/>
                </a:solidFill>
                <a:latin typeface="Arial"/>
                <a:cs typeface="Arial"/>
              </a:rPr>
              <a:t>Short </a:t>
            </a:r>
            <a:r>
              <a:rPr sz="1400" b="1" spc="-30" dirty="0">
                <a:solidFill>
                  <a:srgbClr val="A51C00"/>
                </a:solidFill>
                <a:latin typeface="Arial"/>
                <a:cs typeface="Arial"/>
              </a:rPr>
              <a:t>Term</a:t>
            </a:r>
            <a:r>
              <a:rPr sz="1400" b="1" spc="-65" dirty="0">
                <a:solidFill>
                  <a:srgbClr val="A51C00"/>
                </a:solidFill>
                <a:latin typeface="Arial"/>
                <a:cs typeface="Arial"/>
              </a:rPr>
              <a:t> </a:t>
            </a:r>
            <a:r>
              <a:rPr sz="1400" b="1" dirty="0">
                <a:solidFill>
                  <a:srgbClr val="A51C00"/>
                </a:solidFill>
                <a:latin typeface="Arial"/>
                <a:cs typeface="Arial"/>
              </a:rPr>
              <a:t>Memory)</a:t>
            </a:r>
            <a:endParaRPr sz="1400">
              <a:latin typeface="Arial"/>
              <a:cs typeface="Arial"/>
            </a:endParaRPr>
          </a:p>
          <a:p>
            <a:pPr>
              <a:lnSpc>
                <a:spcPct val="100000"/>
              </a:lnSpc>
              <a:spcBef>
                <a:spcPts val="25"/>
              </a:spcBef>
            </a:pPr>
            <a:endParaRPr sz="1600">
              <a:latin typeface="Arial"/>
              <a:cs typeface="Arial"/>
            </a:endParaRPr>
          </a:p>
          <a:p>
            <a:pPr marL="149860" marR="5080" algn="just">
              <a:lnSpc>
                <a:spcPts val="1650"/>
              </a:lnSpc>
              <a:tabLst>
                <a:tab pos="1798955" algn="l"/>
              </a:tabLst>
            </a:pPr>
            <a:r>
              <a:rPr sz="1400" b="1" spc="-5" dirty="0">
                <a:solidFill>
                  <a:srgbClr val="970000"/>
                </a:solidFill>
                <a:latin typeface="Arial"/>
                <a:cs typeface="Arial"/>
              </a:rPr>
              <a:t>LSTMs </a:t>
            </a:r>
            <a:r>
              <a:rPr sz="1400" spc="-5" dirty="0">
                <a:latin typeface="Arial"/>
                <a:cs typeface="Arial"/>
              </a:rPr>
              <a:t>are explicitly designed to  avoid the long-term dependency  problem</a:t>
            </a:r>
            <a:r>
              <a:rPr sz="1400" dirty="0">
                <a:latin typeface="Arial"/>
                <a:cs typeface="Arial"/>
              </a:rPr>
              <a:t>.	</a:t>
            </a:r>
            <a:r>
              <a:rPr sz="1400" spc="-5" dirty="0">
                <a:latin typeface="Arial"/>
                <a:cs typeface="Arial"/>
              </a:rPr>
              <a:t>Remembering  information for </a:t>
            </a:r>
            <a:r>
              <a:rPr sz="1400" b="1" spc="-5" dirty="0">
                <a:latin typeface="Arial"/>
                <a:cs typeface="Arial"/>
              </a:rPr>
              <a:t>long periods of  </a:t>
            </a:r>
            <a:r>
              <a:rPr sz="1400" b="1" dirty="0">
                <a:latin typeface="Arial"/>
                <a:cs typeface="Arial"/>
              </a:rPr>
              <a:t>time </a:t>
            </a:r>
            <a:r>
              <a:rPr sz="1400" spc="-5" dirty="0">
                <a:latin typeface="Arial"/>
                <a:cs typeface="Arial"/>
              </a:rPr>
              <a:t>is practically their default  </a:t>
            </a:r>
            <a:r>
              <a:rPr sz="1400" spc="-15" dirty="0">
                <a:latin typeface="Arial"/>
                <a:cs typeface="Arial"/>
              </a:rPr>
              <a:t>behavior, </a:t>
            </a:r>
            <a:r>
              <a:rPr sz="1400" spc="-5" dirty="0">
                <a:latin typeface="Arial"/>
                <a:cs typeface="Arial"/>
              </a:rPr>
              <a:t>not </a:t>
            </a:r>
            <a:r>
              <a:rPr sz="1400" dirty="0">
                <a:latin typeface="Arial"/>
                <a:cs typeface="Arial"/>
              </a:rPr>
              <a:t>something</a:t>
            </a:r>
            <a:r>
              <a:rPr sz="1400" spc="310" dirty="0">
                <a:latin typeface="Arial"/>
                <a:cs typeface="Arial"/>
              </a:rPr>
              <a:t> </a:t>
            </a:r>
            <a:r>
              <a:rPr sz="1400" spc="-5" dirty="0">
                <a:latin typeface="Arial"/>
                <a:cs typeface="Arial"/>
              </a:rPr>
              <a:t>they</a:t>
            </a:r>
            <a:endParaRPr sz="1400">
              <a:latin typeface="Arial"/>
              <a:cs typeface="Arial"/>
            </a:endParaRPr>
          </a:p>
        </p:txBody>
      </p:sp>
      <p:sp>
        <p:nvSpPr>
          <p:cNvPr id="4" name="object 4"/>
          <p:cNvSpPr txBox="1"/>
          <p:nvPr/>
        </p:nvSpPr>
        <p:spPr>
          <a:xfrm>
            <a:off x="738573" y="2676004"/>
            <a:ext cx="134874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a:cs typeface="Arial"/>
              </a:rPr>
              <a:t>struggle </a:t>
            </a:r>
            <a:r>
              <a:rPr sz="1400" spc="-5" dirty="0">
                <a:latin typeface="Arial"/>
                <a:cs typeface="Arial"/>
              </a:rPr>
              <a:t>to</a:t>
            </a:r>
            <a:r>
              <a:rPr sz="1400" spc="-95" dirty="0">
                <a:latin typeface="Arial"/>
                <a:cs typeface="Arial"/>
              </a:rPr>
              <a:t> </a:t>
            </a:r>
            <a:r>
              <a:rPr sz="1400" spc="-5" dirty="0">
                <a:latin typeface="Arial"/>
                <a:cs typeface="Arial"/>
              </a:rPr>
              <a:t>learn!</a:t>
            </a:r>
            <a:endParaRPr sz="1400">
              <a:latin typeface="Arial"/>
              <a:cs typeface="Arial"/>
            </a:endParaRPr>
          </a:p>
        </p:txBody>
      </p:sp>
      <p:sp>
        <p:nvSpPr>
          <p:cNvPr id="5" name="object 5"/>
          <p:cNvSpPr/>
          <p:nvPr/>
        </p:nvSpPr>
        <p:spPr>
          <a:xfrm>
            <a:off x="4016292" y="957798"/>
            <a:ext cx="4315841" cy="161394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029216" y="3050693"/>
            <a:ext cx="4291891" cy="1613946"/>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5369485" y="2682666"/>
            <a:ext cx="1591310" cy="177800"/>
          </a:xfrm>
          <a:prstGeom prst="rect">
            <a:avLst/>
          </a:prstGeom>
        </p:spPr>
        <p:txBody>
          <a:bodyPr vert="horz" wrap="square" lIns="0" tIns="12700" rIns="0" bIns="0" rtlCol="0">
            <a:spAutoFit/>
          </a:bodyPr>
          <a:lstStyle/>
          <a:p>
            <a:pPr marL="12700">
              <a:lnSpc>
                <a:spcPct val="100000"/>
              </a:lnSpc>
              <a:spcBef>
                <a:spcPts val="100"/>
              </a:spcBef>
            </a:pPr>
            <a:r>
              <a:rPr sz="1000" b="1" spc="-5" dirty="0">
                <a:latin typeface="Arial"/>
                <a:cs typeface="Arial"/>
              </a:rPr>
              <a:t>Recurrent Neural</a:t>
            </a:r>
            <a:r>
              <a:rPr sz="1000" b="1" spc="-75" dirty="0">
                <a:latin typeface="Arial"/>
                <a:cs typeface="Arial"/>
              </a:rPr>
              <a:t> </a:t>
            </a:r>
            <a:r>
              <a:rPr sz="1000" b="1" spc="-5" dirty="0">
                <a:latin typeface="Arial"/>
                <a:cs typeface="Arial"/>
              </a:rPr>
              <a:t>Network</a:t>
            </a:r>
            <a:endParaRPr sz="1000">
              <a:latin typeface="Arial"/>
              <a:cs typeface="Arial"/>
            </a:endParaRPr>
          </a:p>
        </p:txBody>
      </p:sp>
      <p:sp>
        <p:nvSpPr>
          <p:cNvPr id="8" name="object 8"/>
          <p:cNvSpPr txBox="1"/>
          <p:nvPr/>
        </p:nvSpPr>
        <p:spPr>
          <a:xfrm>
            <a:off x="6229096" y="4740062"/>
            <a:ext cx="370840" cy="177800"/>
          </a:xfrm>
          <a:prstGeom prst="rect">
            <a:avLst/>
          </a:prstGeom>
        </p:spPr>
        <p:txBody>
          <a:bodyPr vert="horz" wrap="square" lIns="0" tIns="12700" rIns="0" bIns="0" rtlCol="0">
            <a:spAutoFit/>
          </a:bodyPr>
          <a:lstStyle/>
          <a:p>
            <a:pPr marL="12700">
              <a:lnSpc>
                <a:spcPct val="100000"/>
              </a:lnSpc>
              <a:spcBef>
                <a:spcPts val="100"/>
              </a:spcBef>
            </a:pPr>
            <a:r>
              <a:rPr sz="1000" b="1" spc="-5" dirty="0">
                <a:latin typeface="Arial"/>
                <a:cs typeface="Arial"/>
              </a:rPr>
              <a:t>LSTM</a:t>
            </a:r>
            <a:endParaRPr sz="10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200011"/>
            <a:ext cx="7334250" cy="566822"/>
          </a:xfrm>
          <a:prstGeom prst="rect">
            <a:avLst/>
          </a:prstGeom>
        </p:spPr>
        <p:txBody>
          <a:bodyPr vert="horz" wrap="square" lIns="0" tIns="12700" rIns="0" bIns="0" rtlCol="0">
            <a:spAutoFit/>
          </a:bodyPr>
          <a:lstStyle/>
          <a:p>
            <a:pPr marL="12700">
              <a:spcBef>
                <a:spcPts val="100"/>
              </a:spcBef>
            </a:pPr>
            <a:r>
              <a:rPr lang="en-US" sz="3600" spc="-5" dirty="0" smtClean="0">
                <a:solidFill>
                  <a:srgbClr val="A51C00"/>
                </a:solidFill>
                <a:latin typeface="Arial"/>
                <a:cs typeface="Arial"/>
              </a:rPr>
              <a:t>LSTM </a:t>
            </a:r>
            <a:r>
              <a:rPr lang="en-US" sz="3600" dirty="0" smtClean="0">
                <a:solidFill>
                  <a:srgbClr val="A51C00"/>
                </a:solidFill>
                <a:latin typeface="Arial"/>
                <a:cs typeface="Arial"/>
              </a:rPr>
              <a:t>(How </a:t>
            </a:r>
            <a:r>
              <a:rPr lang="en-US" sz="3600" spc="-5" dirty="0" smtClean="0">
                <a:solidFill>
                  <a:srgbClr val="A51C00"/>
                </a:solidFill>
                <a:latin typeface="Arial"/>
                <a:cs typeface="Arial"/>
              </a:rPr>
              <a:t>it</a:t>
            </a:r>
            <a:r>
              <a:rPr lang="en-US" sz="3600" spc="-20" dirty="0" smtClean="0">
                <a:solidFill>
                  <a:srgbClr val="A51C00"/>
                </a:solidFill>
                <a:latin typeface="Arial"/>
                <a:cs typeface="Arial"/>
              </a:rPr>
              <a:t> </a:t>
            </a:r>
            <a:r>
              <a:rPr lang="en-US" sz="3600" spc="-5" dirty="0" smtClean="0">
                <a:solidFill>
                  <a:srgbClr val="A51C00"/>
                </a:solidFill>
                <a:latin typeface="Arial"/>
                <a:cs typeface="Arial"/>
              </a:rPr>
              <a:t>works?)</a:t>
            </a:r>
            <a:endParaRPr sz="3600">
              <a:latin typeface="Arial"/>
              <a:cs typeface="Arial"/>
            </a:endParaRPr>
          </a:p>
        </p:txBody>
      </p:sp>
      <p:sp>
        <p:nvSpPr>
          <p:cNvPr id="3" name="object 3"/>
          <p:cNvSpPr txBox="1"/>
          <p:nvPr/>
        </p:nvSpPr>
        <p:spPr>
          <a:xfrm>
            <a:off x="442917" y="978485"/>
            <a:ext cx="3641725" cy="1559401"/>
          </a:xfrm>
          <a:prstGeom prst="rect">
            <a:avLst/>
          </a:prstGeom>
        </p:spPr>
        <p:txBody>
          <a:bodyPr vert="horz" wrap="square" lIns="0" tIns="12700" rIns="0" bIns="0" rtlCol="0">
            <a:spAutoFit/>
          </a:bodyPr>
          <a:lstStyle/>
          <a:p>
            <a:pPr>
              <a:lnSpc>
                <a:spcPct val="100000"/>
              </a:lnSpc>
            </a:pPr>
            <a:endParaRPr sz="1550">
              <a:latin typeface="Arial"/>
              <a:cs typeface="Arial"/>
            </a:endParaRPr>
          </a:p>
          <a:p>
            <a:pPr marL="348615" marR="5080" indent="-336550" algn="just">
              <a:lnSpc>
                <a:spcPts val="1650"/>
              </a:lnSpc>
              <a:buChar char="●"/>
              <a:tabLst>
                <a:tab pos="349250" algn="l"/>
              </a:tabLst>
            </a:pPr>
            <a:r>
              <a:rPr sz="1400" spc="-5" dirty="0">
                <a:cs typeface="Arial"/>
              </a:rPr>
              <a:t>The </a:t>
            </a:r>
            <a:r>
              <a:rPr sz="1400" dirty="0">
                <a:cs typeface="Arial"/>
              </a:rPr>
              <a:t>key </a:t>
            </a:r>
            <a:r>
              <a:rPr sz="1400" spc="-5" dirty="0">
                <a:cs typeface="Arial"/>
              </a:rPr>
              <a:t>to LSTM is the </a:t>
            </a:r>
            <a:r>
              <a:rPr sz="1400" b="1" dirty="0">
                <a:solidFill>
                  <a:srgbClr val="970000"/>
                </a:solidFill>
                <a:cs typeface="Arial"/>
              </a:rPr>
              <a:t>Memory </a:t>
            </a:r>
            <a:r>
              <a:rPr sz="1400" b="1" spc="-5" dirty="0">
                <a:solidFill>
                  <a:srgbClr val="970000"/>
                </a:solidFill>
                <a:cs typeface="Arial"/>
              </a:rPr>
              <a:t>cell  state </a:t>
            </a:r>
            <a:r>
              <a:rPr sz="1400" spc="-5" dirty="0">
                <a:cs typeface="Arial"/>
              </a:rPr>
              <a:t>which </a:t>
            </a:r>
            <a:r>
              <a:rPr sz="1400" dirty="0">
                <a:cs typeface="Arial"/>
              </a:rPr>
              <a:t>stores </a:t>
            </a:r>
            <a:r>
              <a:rPr sz="1400" spc="-5" dirty="0">
                <a:cs typeface="Arial"/>
              </a:rPr>
              <a:t>the information. It </a:t>
            </a:r>
            <a:r>
              <a:rPr sz="1400" dirty="0">
                <a:cs typeface="Arial"/>
              </a:rPr>
              <a:t>runs  straight </a:t>
            </a:r>
            <a:r>
              <a:rPr sz="1400" spc="-5" dirty="0">
                <a:cs typeface="Arial"/>
              </a:rPr>
              <a:t>down the </a:t>
            </a:r>
            <a:r>
              <a:rPr sz="1400" b="1" spc="-5" dirty="0">
                <a:solidFill>
                  <a:srgbClr val="A51C00"/>
                </a:solidFill>
                <a:cs typeface="Arial"/>
              </a:rPr>
              <a:t>entire</a:t>
            </a:r>
            <a:r>
              <a:rPr sz="1400" b="1" spc="-20" dirty="0">
                <a:solidFill>
                  <a:srgbClr val="A51C00"/>
                </a:solidFill>
                <a:cs typeface="Arial"/>
              </a:rPr>
              <a:t> </a:t>
            </a:r>
            <a:r>
              <a:rPr sz="1400" b="1" spc="-5" dirty="0">
                <a:solidFill>
                  <a:srgbClr val="A51C00"/>
                </a:solidFill>
                <a:cs typeface="Arial"/>
              </a:rPr>
              <a:t>chain</a:t>
            </a:r>
            <a:r>
              <a:rPr sz="1400" spc="-5" dirty="0">
                <a:cs typeface="Arial"/>
              </a:rPr>
              <a:t>.</a:t>
            </a:r>
            <a:endParaRPr sz="1400">
              <a:cs typeface="Arial"/>
            </a:endParaRPr>
          </a:p>
          <a:p>
            <a:pPr marL="348615" marR="6350" indent="-336550" algn="just">
              <a:lnSpc>
                <a:spcPts val="1650"/>
              </a:lnSpc>
              <a:buChar char="●"/>
              <a:tabLst>
                <a:tab pos="349250" algn="l"/>
              </a:tabLst>
            </a:pPr>
            <a:r>
              <a:rPr sz="1400" spc="-5" dirty="0">
                <a:cs typeface="Arial"/>
              </a:rPr>
              <a:t>LSTM has the ability to </a:t>
            </a:r>
            <a:r>
              <a:rPr sz="1400" b="1" spc="-5" dirty="0">
                <a:solidFill>
                  <a:srgbClr val="970000"/>
                </a:solidFill>
                <a:cs typeface="Arial"/>
              </a:rPr>
              <a:t>remove or add  information </a:t>
            </a:r>
            <a:r>
              <a:rPr sz="1400" spc="-5" dirty="0">
                <a:cs typeface="Arial"/>
              </a:rPr>
              <a:t>to these </a:t>
            </a:r>
            <a:r>
              <a:rPr sz="1400" dirty="0">
                <a:cs typeface="Arial"/>
              </a:rPr>
              <a:t>cell state, regulated  </a:t>
            </a:r>
            <a:r>
              <a:rPr sz="1400" spc="-5" dirty="0">
                <a:cs typeface="Arial"/>
              </a:rPr>
              <a:t>by </a:t>
            </a:r>
            <a:r>
              <a:rPr sz="1400" dirty="0">
                <a:cs typeface="Arial"/>
              </a:rPr>
              <a:t>structures called</a:t>
            </a:r>
            <a:r>
              <a:rPr sz="1400" spc="-20" dirty="0">
                <a:cs typeface="Arial"/>
              </a:rPr>
              <a:t> </a:t>
            </a:r>
            <a:r>
              <a:rPr sz="1400" b="1" spc="-5" dirty="0">
                <a:solidFill>
                  <a:srgbClr val="970000"/>
                </a:solidFill>
                <a:cs typeface="Arial"/>
              </a:rPr>
              <a:t>gates</a:t>
            </a:r>
            <a:r>
              <a:rPr sz="1400" spc="-5" dirty="0">
                <a:latin typeface="Arial"/>
                <a:cs typeface="Arial"/>
              </a:rPr>
              <a:t>.</a:t>
            </a:r>
            <a:endParaRPr sz="1400">
              <a:latin typeface="Arial"/>
              <a:cs typeface="Arial"/>
            </a:endParaRPr>
          </a:p>
        </p:txBody>
      </p:sp>
      <p:sp>
        <p:nvSpPr>
          <p:cNvPr id="4" name="object 4"/>
          <p:cNvSpPr/>
          <p:nvPr/>
        </p:nvSpPr>
        <p:spPr>
          <a:xfrm>
            <a:off x="4971165" y="4367491"/>
            <a:ext cx="3469517" cy="64642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795880" y="1076972"/>
            <a:ext cx="3211346" cy="2044520"/>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450167" y="3015160"/>
            <a:ext cx="3619500" cy="1690206"/>
          </a:xfrm>
          <a:prstGeom prst="rect">
            <a:avLst/>
          </a:prstGeom>
        </p:spPr>
        <p:txBody>
          <a:bodyPr vert="horz" wrap="square" lIns="0" tIns="22860" rIns="0" bIns="0" rtlCol="0">
            <a:spAutoFit/>
          </a:bodyPr>
          <a:lstStyle/>
          <a:p>
            <a:pPr marL="348615" marR="5080" indent="-336550">
              <a:lnSpc>
                <a:spcPts val="1650"/>
              </a:lnSpc>
              <a:spcBef>
                <a:spcPts val="180"/>
              </a:spcBef>
              <a:buClr>
                <a:srgbClr val="000000"/>
              </a:buClr>
              <a:buFont typeface="Arial"/>
              <a:buChar char="●"/>
              <a:tabLst>
                <a:tab pos="347980" algn="l"/>
                <a:tab pos="349250" algn="l"/>
              </a:tabLst>
            </a:pPr>
            <a:r>
              <a:rPr sz="1400" b="1" spc="-5" dirty="0">
                <a:solidFill>
                  <a:srgbClr val="970000"/>
                </a:solidFill>
                <a:latin typeface="Arial"/>
                <a:cs typeface="Arial"/>
              </a:rPr>
              <a:t>Gates </a:t>
            </a:r>
            <a:r>
              <a:rPr sz="1400" spc="-5" dirty="0">
                <a:latin typeface="Arial" pitchFamily="34" charset="0"/>
                <a:cs typeface="Arial" pitchFamily="34" charset="0"/>
              </a:rPr>
              <a:t>are</a:t>
            </a:r>
            <a:r>
              <a:rPr sz="1400" spc="-5" dirty="0">
                <a:latin typeface="Arial"/>
                <a:cs typeface="Arial"/>
              </a:rPr>
              <a:t> </a:t>
            </a:r>
            <a:r>
              <a:rPr sz="1400" dirty="0">
                <a:latin typeface="Arial"/>
                <a:cs typeface="Arial"/>
              </a:rPr>
              <a:t>composed </a:t>
            </a:r>
            <a:r>
              <a:rPr sz="1400" spc="-5" dirty="0">
                <a:latin typeface="Arial"/>
                <a:cs typeface="Arial"/>
              </a:rPr>
              <a:t>of </a:t>
            </a:r>
            <a:r>
              <a:rPr sz="1400" dirty="0">
                <a:latin typeface="Arial"/>
                <a:cs typeface="Arial"/>
              </a:rPr>
              <a:t>sigmoid </a:t>
            </a:r>
            <a:r>
              <a:rPr sz="1400" spc="-5" dirty="0">
                <a:latin typeface="Arial"/>
                <a:cs typeface="Arial"/>
              </a:rPr>
              <a:t>neural  net layer and </a:t>
            </a:r>
            <a:r>
              <a:rPr sz="1400" dirty="0">
                <a:latin typeface="Arial"/>
                <a:cs typeface="Arial"/>
              </a:rPr>
              <a:t>a multiplication</a:t>
            </a:r>
            <a:r>
              <a:rPr sz="1400" spc="-60" dirty="0">
                <a:latin typeface="Arial"/>
                <a:cs typeface="Arial"/>
              </a:rPr>
              <a:t> </a:t>
            </a:r>
            <a:r>
              <a:rPr sz="1400" spc="-5" dirty="0">
                <a:latin typeface="Arial"/>
                <a:cs typeface="Arial"/>
              </a:rPr>
              <a:t>operation.</a:t>
            </a:r>
            <a:endParaRPr sz="1400">
              <a:latin typeface="Arial"/>
              <a:cs typeface="Arial"/>
            </a:endParaRPr>
          </a:p>
          <a:p>
            <a:pPr marL="348615" indent="-336550">
              <a:lnSpc>
                <a:spcPts val="1600"/>
              </a:lnSpc>
              <a:buChar char="●"/>
              <a:tabLst>
                <a:tab pos="347980" algn="l"/>
                <a:tab pos="349250" algn="l"/>
              </a:tabLst>
            </a:pPr>
            <a:r>
              <a:rPr sz="1400" spc="-5" dirty="0">
                <a:latin typeface="Arial"/>
                <a:cs typeface="Arial"/>
              </a:rPr>
              <a:t>Sigmoid layer outputs </a:t>
            </a:r>
            <a:r>
              <a:rPr sz="1400" b="1" dirty="0">
                <a:solidFill>
                  <a:srgbClr val="970000"/>
                </a:solidFill>
                <a:latin typeface="Arial"/>
                <a:cs typeface="Arial"/>
              </a:rPr>
              <a:t>zero </a:t>
            </a:r>
            <a:r>
              <a:rPr sz="1400" spc="-5" dirty="0">
                <a:latin typeface="Arial"/>
                <a:cs typeface="Arial"/>
              </a:rPr>
              <a:t>or</a:t>
            </a:r>
            <a:r>
              <a:rPr sz="1400" spc="-10" dirty="0">
                <a:latin typeface="Arial"/>
                <a:cs typeface="Arial"/>
              </a:rPr>
              <a:t> </a:t>
            </a:r>
            <a:r>
              <a:rPr sz="1400" b="1" spc="-5">
                <a:solidFill>
                  <a:srgbClr val="970000"/>
                </a:solidFill>
                <a:latin typeface="Arial"/>
                <a:cs typeface="Arial"/>
              </a:rPr>
              <a:t>one</a:t>
            </a:r>
            <a:r>
              <a:rPr sz="1400" spc="-5" smtClean="0">
                <a:latin typeface="Arial"/>
                <a:cs typeface="Arial"/>
              </a:rPr>
              <a:t>.</a:t>
            </a:r>
            <a:endParaRPr lang="en-US" sz="1400" spc="-5" dirty="0" smtClean="0">
              <a:latin typeface="Arial"/>
              <a:cs typeface="Arial"/>
            </a:endParaRPr>
          </a:p>
          <a:p>
            <a:pPr marL="348615" indent="-336550">
              <a:lnSpc>
                <a:spcPts val="1600"/>
              </a:lnSpc>
              <a:buChar char="●"/>
              <a:tabLst>
                <a:tab pos="347980" algn="l"/>
                <a:tab pos="349250" algn="l"/>
              </a:tabLst>
            </a:pPr>
            <a:r>
              <a:rPr lang="en-US" sz="1400" dirty="0" smtClean="0">
                <a:latin typeface="Arial"/>
                <a:cs typeface="Arial"/>
              </a:rPr>
              <a:t>There are three gates to protect and control the cell states. </a:t>
            </a:r>
          </a:p>
          <a:p>
            <a:pPr marL="348615" indent="-336550">
              <a:lnSpc>
                <a:spcPts val="1600"/>
              </a:lnSpc>
              <a:tabLst>
                <a:tab pos="347980" algn="l"/>
                <a:tab pos="349250" algn="l"/>
              </a:tabLst>
            </a:pPr>
            <a:r>
              <a:rPr lang="en-US" sz="1400" dirty="0" smtClean="0">
                <a:latin typeface="Arial"/>
                <a:cs typeface="Arial"/>
              </a:rPr>
              <a:t>       ○ forget gate </a:t>
            </a:r>
          </a:p>
          <a:p>
            <a:pPr marL="348615" indent="-336550">
              <a:lnSpc>
                <a:spcPts val="1600"/>
              </a:lnSpc>
              <a:tabLst>
                <a:tab pos="347980" algn="l"/>
                <a:tab pos="349250" algn="l"/>
              </a:tabLst>
            </a:pPr>
            <a:r>
              <a:rPr lang="en-US" sz="1400" dirty="0" smtClean="0">
                <a:latin typeface="Arial"/>
                <a:cs typeface="Arial"/>
              </a:rPr>
              <a:t>       ○ input gate </a:t>
            </a:r>
          </a:p>
          <a:p>
            <a:pPr marL="348615" indent="-336550">
              <a:lnSpc>
                <a:spcPts val="1600"/>
              </a:lnSpc>
              <a:tabLst>
                <a:tab pos="347980" algn="l"/>
                <a:tab pos="349250" algn="l"/>
              </a:tabLst>
            </a:pPr>
            <a:r>
              <a:rPr lang="en-US" sz="1400" dirty="0" smtClean="0">
                <a:latin typeface="Arial"/>
                <a:cs typeface="Arial"/>
              </a:rPr>
              <a:t>       ○ output gate</a:t>
            </a:r>
            <a:endParaRPr sz="1400">
              <a:latin typeface="Arial"/>
              <a:cs typeface="Arial"/>
            </a:endParaRPr>
          </a:p>
        </p:txBody>
      </p:sp>
      <p:grpSp>
        <p:nvGrpSpPr>
          <p:cNvPr id="7" name="object 7"/>
          <p:cNvGrpSpPr/>
          <p:nvPr/>
        </p:nvGrpSpPr>
        <p:grpSpPr>
          <a:xfrm>
            <a:off x="6126750" y="3198968"/>
            <a:ext cx="1056005" cy="1059815"/>
            <a:chOff x="6126750" y="3198968"/>
            <a:chExt cx="1056005" cy="1059815"/>
          </a:xfrm>
        </p:grpSpPr>
        <p:sp>
          <p:nvSpPr>
            <p:cNvPr id="8" name="object 8"/>
            <p:cNvSpPr/>
            <p:nvPr/>
          </p:nvSpPr>
          <p:spPr>
            <a:xfrm>
              <a:off x="6315937" y="3198968"/>
              <a:ext cx="866773" cy="1059397"/>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6131512" y="3410993"/>
              <a:ext cx="430530" cy="302895"/>
            </a:xfrm>
            <a:custGeom>
              <a:avLst/>
              <a:gdLst/>
              <a:ahLst/>
              <a:cxnLst/>
              <a:rect l="l" t="t" r="r" b="b"/>
              <a:pathLst>
                <a:path w="430529" h="302895">
                  <a:moveTo>
                    <a:pt x="34049" y="302699"/>
                  </a:moveTo>
                  <a:lnTo>
                    <a:pt x="0" y="247199"/>
                  </a:lnTo>
                  <a:lnTo>
                    <a:pt x="357624" y="27749"/>
                  </a:lnTo>
                  <a:lnTo>
                    <a:pt x="340599" y="0"/>
                  </a:lnTo>
                  <a:lnTo>
                    <a:pt x="430124" y="21449"/>
                  </a:lnTo>
                  <a:lnTo>
                    <a:pt x="408699" y="110999"/>
                  </a:lnTo>
                  <a:lnTo>
                    <a:pt x="391674" y="83249"/>
                  </a:lnTo>
                  <a:lnTo>
                    <a:pt x="34049" y="302699"/>
                  </a:lnTo>
                  <a:close/>
                </a:path>
              </a:pathLst>
            </a:custGeom>
            <a:solidFill>
              <a:srgbClr val="FFF29C"/>
            </a:solidFill>
          </p:spPr>
          <p:txBody>
            <a:bodyPr wrap="square" lIns="0" tIns="0" rIns="0" bIns="0" rtlCol="0"/>
            <a:lstStyle/>
            <a:p>
              <a:endParaRPr/>
            </a:p>
          </p:txBody>
        </p:sp>
        <p:sp>
          <p:nvSpPr>
            <p:cNvPr id="10" name="object 10"/>
            <p:cNvSpPr/>
            <p:nvPr/>
          </p:nvSpPr>
          <p:spPr>
            <a:xfrm>
              <a:off x="6131512" y="3410993"/>
              <a:ext cx="430530" cy="302895"/>
            </a:xfrm>
            <a:custGeom>
              <a:avLst/>
              <a:gdLst/>
              <a:ahLst/>
              <a:cxnLst/>
              <a:rect l="l" t="t" r="r" b="b"/>
              <a:pathLst>
                <a:path w="430529" h="302895">
                  <a:moveTo>
                    <a:pt x="0" y="247199"/>
                  </a:moveTo>
                  <a:lnTo>
                    <a:pt x="357624" y="27749"/>
                  </a:lnTo>
                  <a:lnTo>
                    <a:pt x="340599" y="0"/>
                  </a:lnTo>
                  <a:lnTo>
                    <a:pt x="430124" y="21449"/>
                  </a:lnTo>
                  <a:lnTo>
                    <a:pt x="408699" y="110999"/>
                  </a:lnTo>
                  <a:lnTo>
                    <a:pt x="391674" y="83249"/>
                  </a:lnTo>
                  <a:lnTo>
                    <a:pt x="34049" y="302699"/>
                  </a:lnTo>
                  <a:lnTo>
                    <a:pt x="0" y="247199"/>
                  </a:lnTo>
                  <a:close/>
                </a:path>
              </a:pathLst>
            </a:custGeom>
            <a:ln w="9524">
              <a:solidFill>
                <a:srgbClr val="565E6D"/>
              </a:solidFill>
            </a:ln>
          </p:spPr>
          <p:txBody>
            <a:bodyPr wrap="square" lIns="0" tIns="0" rIns="0" bIns="0" rtlCol="0"/>
            <a:lstStyle/>
            <a:p>
              <a:endParaRPr/>
            </a:p>
          </p:txBody>
        </p:sp>
      </p:grpSp>
      <p:grpSp>
        <p:nvGrpSpPr>
          <p:cNvPr id="11" name="object 11"/>
          <p:cNvGrpSpPr/>
          <p:nvPr/>
        </p:nvGrpSpPr>
        <p:grpSpPr>
          <a:xfrm>
            <a:off x="7272797" y="3785929"/>
            <a:ext cx="494665" cy="140335"/>
            <a:chOff x="7272797" y="3785929"/>
            <a:chExt cx="494665" cy="140335"/>
          </a:xfrm>
        </p:grpSpPr>
        <p:sp>
          <p:nvSpPr>
            <p:cNvPr id="12" name="object 12"/>
            <p:cNvSpPr/>
            <p:nvPr/>
          </p:nvSpPr>
          <p:spPr>
            <a:xfrm>
              <a:off x="7277560" y="3790692"/>
              <a:ext cx="485140" cy="130810"/>
            </a:xfrm>
            <a:custGeom>
              <a:avLst/>
              <a:gdLst/>
              <a:ahLst/>
              <a:cxnLst/>
              <a:rect l="l" t="t" r="r" b="b"/>
              <a:pathLst>
                <a:path w="485140" h="130810">
                  <a:moveTo>
                    <a:pt x="65099" y="130199"/>
                  </a:moveTo>
                  <a:lnTo>
                    <a:pt x="0" y="65099"/>
                  </a:lnTo>
                  <a:lnTo>
                    <a:pt x="65099" y="0"/>
                  </a:lnTo>
                  <a:lnTo>
                    <a:pt x="65099" y="32549"/>
                  </a:lnTo>
                  <a:lnTo>
                    <a:pt x="484799" y="32549"/>
                  </a:lnTo>
                  <a:lnTo>
                    <a:pt x="484799" y="97649"/>
                  </a:lnTo>
                  <a:lnTo>
                    <a:pt x="65099" y="97649"/>
                  </a:lnTo>
                  <a:lnTo>
                    <a:pt x="65099" y="130199"/>
                  </a:lnTo>
                  <a:close/>
                </a:path>
              </a:pathLst>
            </a:custGeom>
            <a:solidFill>
              <a:srgbClr val="FFF29C"/>
            </a:solidFill>
          </p:spPr>
          <p:txBody>
            <a:bodyPr wrap="square" lIns="0" tIns="0" rIns="0" bIns="0" rtlCol="0"/>
            <a:lstStyle/>
            <a:p>
              <a:endParaRPr/>
            </a:p>
          </p:txBody>
        </p:sp>
        <p:sp>
          <p:nvSpPr>
            <p:cNvPr id="13" name="object 13"/>
            <p:cNvSpPr/>
            <p:nvPr/>
          </p:nvSpPr>
          <p:spPr>
            <a:xfrm>
              <a:off x="7277560" y="3790692"/>
              <a:ext cx="485140" cy="130810"/>
            </a:xfrm>
            <a:custGeom>
              <a:avLst/>
              <a:gdLst/>
              <a:ahLst/>
              <a:cxnLst/>
              <a:rect l="l" t="t" r="r" b="b"/>
              <a:pathLst>
                <a:path w="485140" h="130810">
                  <a:moveTo>
                    <a:pt x="0" y="65099"/>
                  </a:moveTo>
                  <a:lnTo>
                    <a:pt x="65099" y="0"/>
                  </a:lnTo>
                  <a:lnTo>
                    <a:pt x="65099" y="32549"/>
                  </a:lnTo>
                  <a:lnTo>
                    <a:pt x="484799" y="32549"/>
                  </a:lnTo>
                  <a:lnTo>
                    <a:pt x="484799" y="97649"/>
                  </a:lnTo>
                  <a:lnTo>
                    <a:pt x="65099" y="97649"/>
                  </a:lnTo>
                  <a:lnTo>
                    <a:pt x="65099" y="130199"/>
                  </a:lnTo>
                  <a:lnTo>
                    <a:pt x="0" y="65099"/>
                  </a:lnTo>
                  <a:close/>
                </a:path>
              </a:pathLst>
            </a:custGeom>
            <a:ln w="9524">
              <a:solidFill>
                <a:srgbClr val="565E6D"/>
              </a:solidFill>
            </a:ln>
          </p:spPr>
          <p:txBody>
            <a:bodyPr wrap="square" lIns="0" tIns="0" rIns="0" bIns="0" rtlCol="0"/>
            <a:lstStyle/>
            <a:p>
              <a:endParaRPr/>
            </a:p>
          </p:txBody>
        </p:sp>
      </p:grpSp>
      <p:sp>
        <p:nvSpPr>
          <p:cNvPr id="14" name="object 14"/>
          <p:cNvSpPr txBox="1"/>
          <p:nvPr/>
        </p:nvSpPr>
        <p:spPr>
          <a:xfrm>
            <a:off x="8057196" y="3692133"/>
            <a:ext cx="525145" cy="330200"/>
          </a:xfrm>
          <a:prstGeom prst="rect">
            <a:avLst/>
          </a:prstGeom>
        </p:spPr>
        <p:txBody>
          <a:bodyPr vert="horz" wrap="square" lIns="0" tIns="12700" rIns="0" bIns="0" rtlCol="0">
            <a:spAutoFit/>
          </a:bodyPr>
          <a:lstStyle/>
          <a:p>
            <a:pPr marL="114300" marR="5080" indent="-102235">
              <a:lnSpc>
                <a:spcPct val="100000"/>
              </a:lnSpc>
              <a:spcBef>
                <a:spcPts val="100"/>
              </a:spcBef>
            </a:pPr>
            <a:r>
              <a:rPr sz="1000" b="1" spc="-5" dirty="0">
                <a:latin typeface="Arial"/>
                <a:cs typeface="Arial"/>
              </a:rPr>
              <a:t>Sigmoid  layer</a:t>
            </a:r>
            <a:endParaRPr sz="1000">
              <a:latin typeface="Arial"/>
              <a:cs typeface="Arial"/>
            </a:endParaRPr>
          </a:p>
        </p:txBody>
      </p:sp>
      <p:sp>
        <p:nvSpPr>
          <p:cNvPr id="15" name="object 15"/>
          <p:cNvSpPr txBox="1"/>
          <p:nvPr/>
        </p:nvSpPr>
        <p:spPr>
          <a:xfrm>
            <a:off x="5102317" y="3581662"/>
            <a:ext cx="843915" cy="330200"/>
          </a:xfrm>
          <a:prstGeom prst="rect">
            <a:avLst/>
          </a:prstGeom>
        </p:spPr>
        <p:txBody>
          <a:bodyPr vert="horz" wrap="square" lIns="0" tIns="12700" rIns="0" bIns="0" rtlCol="0">
            <a:spAutoFit/>
          </a:bodyPr>
          <a:lstStyle/>
          <a:p>
            <a:pPr marL="132080" marR="5080" indent="-120014">
              <a:lnSpc>
                <a:spcPct val="100000"/>
              </a:lnSpc>
              <a:spcBef>
                <a:spcPts val="100"/>
              </a:spcBef>
            </a:pPr>
            <a:r>
              <a:rPr sz="1000" b="1" dirty="0">
                <a:latin typeface="Arial"/>
                <a:cs typeface="Arial"/>
              </a:rPr>
              <a:t>Multiplication  </a:t>
            </a:r>
            <a:r>
              <a:rPr sz="1000" b="1" spc="-5" dirty="0">
                <a:latin typeface="Arial"/>
                <a:cs typeface="Arial"/>
              </a:rPr>
              <a:t>operation</a:t>
            </a:r>
            <a:endParaRPr sz="10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447800" y="825503"/>
            <a:ext cx="5760981" cy="387984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133350"/>
            <a:ext cx="6629400" cy="769441"/>
          </a:xfrm>
          <a:prstGeom prst="rect">
            <a:avLst/>
          </a:prstGeom>
          <a:noFill/>
        </p:spPr>
        <p:txBody>
          <a:bodyPr wrap="square" rtlCol="0">
            <a:spAutoFit/>
          </a:bodyPr>
          <a:lstStyle/>
          <a:p>
            <a:r>
              <a:rPr lang="en-US" sz="4400" dirty="0" smtClean="0"/>
              <a:t>There are some Code</a:t>
            </a:r>
            <a:endParaRPr lang="en-US" sz="4400" dirty="0"/>
          </a:p>
        </p:txBody>
      </p:sp>
      <p:pic>
        <p:nvPicPr>
          <p:cNvPr id="1026" name="Picture 2" descr="C:\Users\Bashu\Desktop\12Capture.JPG"/>
          <p:cNvPicPr>
            <a:picLocks noChangeAspect="1" noChangeArrowheads="1"/>
          </p:cNvPicPr>
          <p:nvPr/>
        </p:nvPicPr>
        <p:blipFill>
          <a:blip r:embed="rId2"/>
          <a:srcRect/>
          <a:stretch>
            <a:fillRect/>
          </a:stretch>
        </p:blipFill>
        <p:spPr bwMode="auto">
          <a:xfrm>
            <a:off x="685800" y="1047750"/>
            <a:ext cx="5791200" cy="19050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209550"/>
            <a:ext cx="6705600" cy="707886"/>
          </a:xfrm>
          <a:prstGeom prst="rect">
            <a:avLst/>
          </a:prstGeom>
          <a:noFill/>
        </p:spPr>
        <p:txBody>
          <a:bodyPr wrap="square" rtlCol="0">
            <a:spAutoFit/>
          </a:bodyPr>
          <a:lstStyle/>
          <a:p>
            <a:r>
              <a:rPr lang="en-US" sz="4000" dirty="0" smtClean="0"/>
              <a:t>ADD  THE DATA SETS</a:t>
            </a:r>
            <a:endParaRPr lang="en-US" sz="4000" dirty="0"/>
          </a:p>
        </p:txBody>
      </p:sp>
      <p:pic>
        <p:nvPicPr>
          <p:cNvPr id="2050" name="Picture 2" descr="C:\Users\Bashu\Desktop\stok 2.JPG"/>
          <p:cNvPicPr>
            <a:picLocks noChangeAspect="1" noChangeArrowheads="1"/>
          </p:cNvPicPr>
          <p:nvPr/>
        </p:nvPicPr>
        <p:blipFill>
          <a:blip r:embed="rId2"/>
          <a:srcRect/>
          <a:stretch>
            <a:fillRect/>
          </a:stretch>
        </p:blipFill>
        <p:spPr bwMode="auto">
          <a:xfrm>
            <a:off x="990600" y="971550"/>
            <a:ext cx="7162800" cy="3733801"/>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133350"/>
            <a:ext cx="7086600" cy="707886"/>
          </a:xfrm>
          <a:prstGeom prst="rect">
            <a:avLst/>
          </a:prstGeom>
          <a:noFill/>
        </p:spPr>
        <p:txBody>
          <a:bodyPr wrap="square" rtlCol="0">
            <a:spAutoFit/>
          </a:bodyPr>
          <a:lstStyle/>
          <a:p>
            <a:r>
              <a:rPr lang="en-US" sz="2200" b="1" dirty="0" smtClean="0"/>
              <a:t>Training neural network</a:t>
            </a:r>
          </a:p>
          <a:p>
            <a:endParaRPr lang="en-US" dirty="0"/>
          </a:p>
        </p:txBody>
      </p:sp>
      <p:sp>
        <p:nvSpPr>
          <p:cNvPr id="5" name="TextBox 4"/>
          <p:cNvSpPr txBox="1"/>
          <p:nvPr/>
        </p:nvSpPr>
        <p:spPr>
          <a:xfrm>
            <a:off x="457200" y="666750"/>
            <a:ext cx="8305800" cy="2031325"/>
          </a:xfrm>
          <a:prstGeom prst="rect">
            <a:avLst/>
          </a:prstGeom>
          <a:noFill/>
        </p:spPr>
        <p:txBody>
          <a:bodyPr wrap="square" rtlCol="0">
            <a:spAutoFit/>
          </a:bodyPr>
          <a:lstStyle/>
          <a:p>
            <a:r>
              <a:rPr lang="en-US" dirty="0" smtClean="0"/>
              <a:t>The model here are RNN and LSTM based model for the prediction of stock prices The data is fed to the neural network and trained for prediction assigning random bias and weights.</a:t>
            </a:r>
          </a:p>
          <a:p>
            <a:r>
              <a:rPr lang="en-US" dirty="0" smtClean="0"/>
              <a:t> In this the model composed of sequential Input layer followed by three LSTM layer and a dense layer with activation and finally a dense output layer with linear activation function.</a:t>
            </a:r>
            <a:endParaRPr lang="en-IN" dirty="0" smtClean="0"/>
          </a:p>
          <a:p>
            <a:endParaRPr lang="en-US" dirty="0"/>
          </a:p>
        </p:txBody>
      </p:sp>
      <p:pic>
        <p:nvPicPr>
          <p:cNvPr id="1026" name="Picture 2" descr="C:\Users\Bashu\Desktop\p.JPG"/>
          <p:cNvPicPr>
            <a:picLocks noChangeAspect="1" noChangeArrowheads="1"/>
          </p:cNvPicPr>
          <p:nvPr/>
        </p:nvPicPr>
        <p:blipFill>
          <a:blip r:embed="rId2"/>
          <a:srcRect/>
          <a:stretch>
            <a:fillRect/>
          </a:stretch>
        </p:blipFill>
        <p:spPr bwMode="auto">
          <a:xfrm>
            <a:off x="457200" y="2343150"/>
            <a:ext cx="8153400" cy="25908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33350"/>
            <a:ext cx="8610600" cy="2585323"/>
          </a:xfrm>
          <a:prstGeom prst="rect">
            <a:avLst/>
          </a:prstGeom>
          <a:noFill/>
        </p:spPr>
        <p:txBody>
          <a:bodyPr wrap="square" rtlCol="0">
            <a:spAutoFit/>
          </a:bodyPr>
          <a:lstStyle/>
          <a:p>
            <a:r>
              <a:rPr lang="en-US" b="1" dirty="0" smtClean="0"/>
              <a:t>Visualization and Results</a:t>
            </a:r>
          </a:p>
          <a:p>
            <a:r>
              <a:rPr lang="en-US" dirty="0" smtClean="0"/>
              <a:t>A rolling analysis of a time series model is often used to assess the model’s stability over time.</a:t>
            </a:r>
          </a:p>
          <a:p>
            <a:r>
              <a:rPr lang="en-US" dirty="0" smtClean="0"/>
              <a:t>when analyzing financial time series data using a statistical Model, a key assumption is that the parameters of the model are constant over time. Here we are using </a:t>
            </a:r>
            <a:r>
              <a:rPr lang="en-US" dirty="0" err="1" smtClean="0"/>
              <a:t>Iloc</a:t>
            </a:r>
            <a:r>
              <a:rPr lang="en-US" dirty="0" smtClean="0"/>
              <a:t> to select rows and columns by in order they are appear in the data frame.</a:t>
            </a:r>
          </a:p>
          <a:p>
            <a:r>
              <a:rPr lang="en-US" dirty="0" smtClean="0"/>
              <a:t>To get the Predicted value we are going to merge the train dataset and test dataset on zero axis. And reshape the data.</a:t>
            </a:r>
            <a:endParaRPr lang="en-IN" dirty="0" smtClean="0"/>
          </a:p>
          <a:p>
            <a:endParaRPr lang="en-US" dirty="0"/>
          </a:p>
        </p:txBody>
      </p:sp>
      <p:pic>
        <p:nvPicPr>
          <p:cNvPr id="2050" name="Picture 2" descr="C:\Users\Bashu\Desktop\3.JPG"/>
          <p:cNvPicPr>
            <a:picLocks noChangeAspect="1" noChangeArrowheads="1"/>
          </p:cNvPicPr>
          <p:nvPr/>
        </p:nvPicPr>
        <p:blipFill>
          <a:blip r:embed="rId2"/>
          <a:srcRect/>
          <a:stretch>
            <a:fillRect/>
          </a:stretch>
        </p:blipFill>
        <p:spPr bwMode="auto">
          <a:xfrm>
            <a:off x="3276600" y="2114550"/>
            <a:ext cx="4229100" cy="2771775"/>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6549637" cy="369332"/>
          </a:xfrm>
        </p:spPr>
        <p:txBody>
          <a:bodyPr/>
          <a:lstStyle/>
          <a:p>
            <a:r>
              <a:rPr lang="en-US" dirty="0" smtClean="0">
                <a:latin typeface="+mn-lt"/>
              </a:rPr>
              <a:t>Literature Survey</a:t>
            </a:r>
            <a:endParaRPr lang="en-US" dirty="0">
              <a:latin typeface="+mn-lt"/>
            </a:endParaRPr>
          </a:p>
        </p:txBody>
      </p:sp>
      <p:sp>
        <p:nvSpPr>
          <p:cNvPr id="3" name="Text Placeholder 2"/>
          <p:cNvSpPr>
            <a:spLocks noGrp="1"/>
          </p:cNvSpPr>
          <p:nvPr>
            <p:ph type="body" idx="1"/>
          </p:nvPr>
        </p:nvSpPr>
        <p:spPr>
          <a:xfrm>
            <a:off x="381000" y="666750"/>
            <a:ext cx="8172149" cy="4185761"/>
          </a:xfrm>
        </p:spPr>
        <p:txBody>
          <a:bodyPr/>
          <a:lstStyle/>
          <a:p>
            <a:pPr>
              <a:lnSpc>
                <a:spcPct val="100000"/>
              </a:lnSpc>
              <a:buFont typeface="Arial" pitchFamily="34" charset="0"/>
              <a:buChar char="•"/>
            </a:pPr>
            <a:r>
              <a:rPr lang="en-US" dirty="0" smtClean="0">
                <a:latin typeface="+mn-lt"/>
              </a:rPr>
              <a:t> Stock market prediction using neural network through news on online social networks: [5] In    theory, RNNs can make use of the information in arbitrarily long sequences, but in practice they are limited to looking back only a few steps. The vanishing gradient problem prevents standard RNNs from learning long-term dependencies. Gated Recurrent Units (GRUs) were proposed.</a:t>
            </a:r>
          </a:p>
          <a:p>
            <a:pPr>
              <a:lnSpc>
                <a:spcPct val="100000"/>
              </a:lnSpc>
              <a:buNone/>
            </a:pPr>
            <a:endParaRPr lang="en-US" dirty="0" smtClean="0">
              <a:latin typeface="+mn-lt"/>
            </a:endParaRPr>
          </a:p>
          <a:p>
            <a:pPr>
              <a:lnSpc>
                <a:spcPct val="100000"/>
              </a:lnSpc>
              <a:buFont typeface="Arial" pitchFamily="34" charset="0"/>
              <a:buChar char="•"/>
            </a:pPr>
            <a:r>
              <a:rPr lang="en-US" dirty="0" smtClean="0">
                <a:latin typeface="+mn-lt"/>
              </a:rPr>
              <a:t>  Stock market's price movement prediction with LSTM neural networks: [1] The objective of this project is to study the applicability of recurrent neural networks, in particular the LSTM networks, on the problem of stocks market prices movements prediction. Assess their performance in terms of accuracy and other metrics through experiments on top of real life data and analyze if they present any sort of gain in comparison to more traditional machine learning algorithms.</a:t>
            </a:r>
          </a:p>
          <a:p>
            <a:pPr>
              <a:lnSpc>
                <a:spcPct val="100000"/>
              </a:lnSpc>
              <a:buNone/>
            </a:pPr>
            <a:endParaRPr lang="en-US" dirty="0" smtClean="0">
              <a:latin typeface="+mn-lt"/>
            </a:endParaRPr>
          </a:p>
          <a:p>
            <a:pPr>
              <a:lnSpc>
                <a:spcPct val="100000"/>
              </a:lnSpc>
              <a:buFont typeface="Arial" pitchFamily="34" charset="0"/>
              <a:buChar char="•"/>
            </a:pPr>
            <a:r>
              <a:rPr lang="en-US" dirty="0" smtClean="0">
                <a:latin typeface="+mn-lt"/>
              </a:rPr>
              <a:t> A LSTM-based method for stock returns prediction: A case study of China stock market: [2] In our LSTM model for stock prediction, one sequence was </a:t>
            </a:r>
            <a:r>
              <a:rPr lang="en-US" dirty="0" err="1" smtClean="0">
                <a:latin typeface="+mn-lt"/>
              </a:rPr>
              <a:t>dened</a:t>
            </a:r>
            <a:r>
              <a:rPr lang="en-US" dirty="0" smtClean="0">
                <a:latin typeface="+mn-lt"/>
              </a:rPr>
              <a:t> as a sequential collection of the daily dataset of any single stock in a fixed time period (N days). The daily dataset describes the performance of the stock with sequence learning features like closing price, trade volume on one particular day in these N days.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2126218"/>
            <a:ext cx="5486400" cy="369332"/>
          </a:xfrm>
          <a:prstGeom prst="rect">
            <a:avLst/>
          </a:prstGeom>
          <a:noFill/>
        </p:spPr>
        <p:txBody>
          <a:bodyPr wrap="square" rtlCol="0">
            <a:spAutoFit/>
          </a:bodyPr>
          <a:lstStyle/>
          <a:p>
            <a:endParaRPr lang="en-US" dirty="0"/>
          </a:p>
        </p:txBody>
      </p:sp>
      <p:sp>
        <p:nvSpPr>
          <p:cNvPr id="9" name="TextBox 8"/>
          <p:cNvSpPr txBox="1"/>
          <p:nvPr/>
        </p:nvSpPr>
        <p:spPr>
          <a:xfrm>
            <a:off x="2209800" y="133350"/>
            <a:ext cx="4495800" cy="646331"/>
          </a:xfrm>
          <a:prstGeom prst="rect">
            <a:avLst/>
          </a:prstGeom>
          <a:noFill/>
        </p:spPr>
        <p:txBody>
          <a:bodyPr wrap="square" rtlCol="0">
            <a:spAutoFit/>
          </a:bodyPr>
          <a:lstStyle/>
          <a:p>
            <a:pPr algn="ctr"/>
            <a:r>
              <a:rPr lang="en-US" sz="3600" spc="5" dirty="0" smtClean="0">
                <a:latin typeface="Arial"/>
                <a:cs typeface="Arial"/>
              </a:rPr>
              <a:t>CONCLUSION</a:t>
            </a:r>
            <a:endParaRPr lang="en-US" sz="3600" dirty="0"/>
          </a:p>
        </p:txBody>
      </p:sp>
      <p:sp>
        <p:nvSpPr>
          <p:cNvPr id="8" name="Rectangle 7"/>
          <p:cNvSpPr/>
          <p:nvPr/>
        </p:nvSpPr>
        <p:spPr>
          <a:xfrm>
            <a:off x="381000" y="1733550"/>
            <a:ext cx="8305800" cy="2308324"/>
          </a:xfrm>
          <a:prstGeom prst="rect">
            <a:avLst/>
          </a:prstGeom>
        </p:spPr>
        <p:txBody>
          <a:bodyPr wrap="square">
            <a:spAutoFit/>
          </a:bodyPr>
          <a:lstStyle/>
          <a:p>
            <a:r>
              <a:rPr lang="en-US" dirty="0" smtClean="0"/>
              <a:t>In this project, I have demonstrated a machine learning approach to predict stock market trend using different neural networks. Also, with T test result analysis I can conclude that LSTM performs better compare to </a:t>
            </a:r>
            <a:r>
              <a:rPr lang="en-US" dirty="0" err="1" smtClean="0"/>
              <a:t>Backpropagation</a:t>
            </a:r>
            <a:r>
              <a:rPr lang="en-US" dirty="0" smtClean="0"/>
              <a:t> and SVM. For this implementation, I would like to conclude that if I incorporate all the factors that affect stock performance and feed them to neural network with proper data preprocessing and filtering , after training the network I will be able to have a model which can predict stock momentum very accurately and this can result into better stock forecasting and profit for financial firms.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85750"/>
            <a:ext cx="6549637" cy="430887"/>
          </a:xfrm>
        </p:spPr>
        <p:txBody>
          <a:bodyPr/>
          <a:lstStyle/>
          <a:p>
            <a:pPr algn="ctr"/>
            <a:r>
              <a:rPr lang="en-US" sz="2800" dirty="0" smtClean="0">
                <a:latin typeface="+mn-lt"/>
              </a:rPr>
              <a:t>Objective</a:t>
            </a:r>
            <a:endParaRPr lang="en-US" sz="2800" dirty="0">
              <a:latin typeface="+mn-lt"/>
            </a:endParaRPr>
          </a:p>
        </p:txBody>
      </p:sp>
      <p:sp>
        <p:nvSpPr>
          <p:cNvPr id="3" name="Text Placeholder 2"/>
          <p:cNvSpPr>
            <a:spLocks noGrp="1"/>
          </p:cNvSpPr>
          <p:nvPr>
            <p:ph type="body" idx="1"/>
          </p:nvPr>
        </p:nvSpPr>
        <p:spPr>
          <a:xfrm>
            <a:off x="381000" y="1200150"/>
            <a:ext cx="8172149" cy="2708434"/>
          </a:xfrm>
        </p:spPr>
        <p:txBody>
          <a:bodyPr/>
          <a:lstStyle/>
          <a:p>
            <a:pPr>
              <a:buFont typeface="Arial" pitchFamily="34" charset="0"/>
              <a:buChar char="•"/>
            </a:pPr>
            <a:r>
              <a:rPr lang="en-US" dirty="0" smtClean="0"/>
              <a:t> </a:t>
            </a:r>
            <a:r>
              <a:rPr lang="en-US" sz="2000" dirty="0" smtClean="0">
                <a:latin typeface="+mn-lt"/>
              </a:rPr>
              <a:t>The primary objective of the work is to develop a robust </a:t>
            </a:r>
          </a:p>
          <a:p>
            <a:r>
              <a:rPr lang="en-US" sz="2000" dirty="0" smtClean="0">
                <a:latin typeface="+mn-lt"/>
              </a:rPr>
              <a:t>  framework to predict stock price movement based on stock</a:t>
            </a:r>
          </a:p>
          <a:p>
            <a:r>
              <a:rPr lang="en-US" sz="2000" dirty="0" smtClean="0">
                <a:latin typeface="+mn-lt"/>
              </a:rPr>
              <a:t>  price data from National Stock Exchange (NSE) at 5minute</a:t>
            </a:r>
          </a:p>
          <a:p>
            <a:r>
              <a:rPr lang="en-US" sz="2000" dirty="0" smtClean="0">
                <a:latin typeface="+mn-lt"/>
              </a:rPr>
              <a:t>   intervals.</a:t>
            </a:r>
          </a:p>
          <a:p>
            <a:endParaRPr lang="en-US" sz="2000" dirty="0" smtClean="0">
              <a:latin typeface="+mn-lt"/>
            </a:endParaRPr>
          </a:p>
          <a:p>
            <a:pPr>
              <a:buFont typeface="Arial" pitchFamily="34" charset="0"/>
              <a:buChar char="•"/>
            </a:pPr>
            <a:r>
              <a:rPr lang="en-US" sz="2000" dirty="0" smtClean="0">
                <a:latin typeface="+mn-lt"/>
              </a:rPr>
              <a:t> Our reasoning is that such a granular approach can model </a:t>
            </a:r>
          </a:p>
          <a:p>
            <a:r>
              <a:rPr lang="en-US" sz="2000" dirty="0" smtClean="0">
                <a:latin typeface="+mn-lt"/>
              </a:rPr>
              <a:t>   </a:t>
            </a:r>
            <a:r>
              <a:rPr lang="en-US" sz="2000" dirty="0" smtClean="0"/>
              <a:t>underlying dynamics and be </a:t>
            </a:r>
            <a:r>
              <a:rPr lang="en-US" sz="2000" dirty="0" smtClean="0">
                <a:latin typeface="+mn-lt"/>
              </a:rPr>
              <a:t>geared to immediate forecasting</a:t>
            </a:r>
          </a:p>
          <a:p>
            <a:r>
              <a:rPr lang="en-US" sz="2000" dirty="0" smtClean="0">
                <a:latin typeface="+mn-lt"/>
              </a:rPr>
              <a:t>   </a:t>
            </a:r>
            <a:r>
              <a:rPr lang="en-US" sz="2000" dirty="0" smtClean="0"/>
              <a:t>of stock price movement.</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181" y="209550"/>
            <a:ext cx="6549637" cy="369332"/>
          </a:xfrm>
        </p:spPr>
        <p:txBody>
          <a:bodyPr/>
          <a:lstStyle/>
          <a:p>
            <a:pPr algn="ctr"/>
            <a:r>
              <a:rPr lang="en-US" dirty="0" smtClean="0"/>
              <a:t>References</a:t>
            </a:r>
            <a:endParaRPr lang="en-US" dirty="0"/>
          </a:p>
        </p:txBody>
      </p:sp>
      <p:sp>
        <p:nvSpPr>
          <p:cNvPr id="3" name="Text Placeholder 2"/>
          <p:cNvSpPr>
            <a:spLocks noGrp="1"/>
          </p:cNvSpPr>
          <p:nvPr>
            <p:ph type="body" idx="1"/>
          </p:nvPr>
        </p:nvSpPr>
        <p:spPr>
          <a:xfrm>
            <a:off x="381000" y="1498759"/>
            <a:ext cx="8172149" cy="2215991"/>
          </a:xfrm>
        </p:spPr>
        <p:txBody>
          <a:bodyPr/>
          <a:lstStyle/>
          <a:p>
            <a:r>
              <a:rPr lang="en-US" dirty="0" smtClean="0"/>
              <a:t>[1] J. </a:t>
            </a:r>
            <a:r>
              <a:rPr lang="en-US" dirty="0" err="1" smtClean="0"/>
              <a:t>Sen</a:t>
            </a:r>
            <a:r>
              <a:rPr lang="en-US" dirty="0" smtClean="0"/>
              <a:t>, "A robust analysis and forecasting framework for the Indian mid cap sector</a:t>
            </a:r>
          </a:p>
          <a:p>
            <a:r>
              <a:rPr lang="en-US" dirty="0" smtClean="0"/>
              <a:t>     using time series decomposition," Journal of Insurance and Financial Management,</a:t>
            </a:r>
          </a:p>
          <a:p>
            <a:r>
              <a:rPr lang="en-US" dirty="0" smtClean="0"/>
              <a:t>     </a:t>
            </a:r>
            <a:r>
              <a:rPr lang="en-US" dirty="0" err="1" smtClean="0"/>
              <a:t>vol</a:t>
            </a:r>
            <a:r>
              <a:rPr lang="en-US" dirty="0" smtClean="0"/>
              <a:t> 3, no 4, pp 1- 32, 2017.</a:t>
            </a:r>
          </a:p>
          <a:p>
            <a:r>
              <a:rPr lang="en-US" dirty="0" smtClean="0"/>
              <a:t>[2] J. </a:t>
            </a:r>
            <a:r>
              <a:rPr lang="en-US" dirty="0" err="1" smtClean="0"/>
              <a:t>Sen</a:t>
            </a:r>
            <a:r>
              <a:rPr lang="en-US" dirty="0" smtClean="0"/>
              <a:t> and T. </a:t>
            </a:r>
            <a:r>
              <a:rPr lang="en-US" dirty="0" err="1" smtClean="0"/>
              <a:t>Datta</a:t>
            </a:r>
            <a:r>
              <a:rPr lang="en-US" dirty="0" smtClean="0"/>
              <a:t> </a:t>
            </a:r>
            <a:r>
              <a:rPr lang="en-US" dirty="0" err="1" smtClean="0"/>
              <a:t>Chaudhuri</a:t>
            </a:r>
            <a:r>
              <a:rPr lang="en-US" dirty="0" smtClean="0"/>
              <a:t>, "Understanding the sectors of Indian economy for</a:t>
            </a:r>
          </a:p>
          <a:p>
            <a:r>
              <a:rPr lang="en-US" dirty="0" smtClean="0"/>
              <a:t>     portfolio choice," International </a:t>
            </a:r>
            <a:r>
              <a:rPr lang="en-US" dirty="0" err="1" smtClean="0"/>
              <a:t>Jouranl</a:t>
            </a:r>
            <a:r>
              <a:rPr lang="en-US" dirty="0" smtClean="0"/>
              <a:t> of Business Forecasting and Marketing Intel-</a:t>
            </a:r>
          </a:p>
          <a:p>
            <a:r>
              <a:rPr lang="nl-NL" dirty="0" smtClean="0"/>
              <a:t>     ligence, vol 4, n0 2, pp 178-222, 2018.</a:t>
            </a:r>
          </a:p>
          <a:p>
            <a:r>
              <a:rPr lang="en-US" dirty="0" smtClean="0"/>
              <a:t>[3] S. </a:t>
            </a:r>
            <a:r>
              <a:rPr lang="en-US" dirty="0" err="1" smtClean="0"/>
              <a:t>Basu</a:t>
            </a:r>
            <a:r>
              <a:rPr lang="en-US" dirty="0" smtClean="0"/>
              <a:t>, "The relationship between earnings yield, market value and return for NYSE</a:t>
            </a:r>
          </a:p>
          <a:p>
            <a:r>
              <a:rPr lang="en-US" dirty="0" smtClean="0"/>
              <a:t>     common stocks: further evidence," Journal of Economics, </a:t>
            </a:r>
            <a:r>
              <a:rPr lang="en-US" dirty="0" err="1" smtClean="0"/>
              <a:t>vol</a:t>
            </a:r>
            <a:r>
              <a:rPr lang="en-US" dirty="0" smtClean="0"/>
              <a:t> 12, no 1, pp. 129 - 156,</a:t>
            </a:r>
          </a:p>
          <a:p>
            <a:r>
              <a:rPr lang="en-US" dirty="0" smtClean="0"/>
              <a:t>    1983.</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19059" y="4371391"/>
            <a:ext cx="229870" cy="238760"/>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FFFFFF"/>
                </a:solidFill>
                <a:latin typeface="Tuffy"/>
                <a:cs typeface="Tuffy"/>
              </a:rPr>
              <a:t>30</a:t>
            </a:r>
            <a:endParaRPr sz="1400">
              <a:latin typeface="Tuffy"/>
              <a:cs typeface="Tuffy"/>
            </a:endParaRPr>
          </a:p>
        </p:txBody>
      </p:sp>
      <p:sp>
        <p:nvSpPr>
          <p:cNvPr id="3" name="object 3"/>
          <p:cNvSpPr txBox="1">
            <a:spLocks noGrp="1"/>
          </p:cNvSpPr>
          <p:nvPr>
            <p:ph type="title"/>
          </p:nvPr>
        </p:nvSpPr>
        <p:spPr>
          <a:xfrm>
            <a:off x="1476243" y="1836794"/>
            <a:ext cx="5924550" cy="1122680"/>
          </a:xfrm>
          <a:prstGeom prst="rect">
            <a:avLst/>
          </a:prstGeom>
        </p:spPr>
        <p:txBody>
          <a:bodyPr vert="horz" wrap="square" lIns="0" tIns="12700" rIns="0" bIns="0" rtlCol="0">
            <a:spAutoFit/>
          </a:bodyPr>
          <a:lstStyle/>
          <a:p>
            <a:pPr marL="12700">
              <a:lnSpc>
                <a:spcPct val="100000"/>
              </a:lnSpc>
              <a:spcBef>
                <a:spcPts val="100"/>
              </a:spcBef>
            </a:pPr>
            <a:r>
              <a:rPr sz="7200" spc="-15" dirty="0">
                <a:solidFill>
                  <a:srgbClr val="993D00"/>
                </a:solidFill>
                <a:latin typeface="Comic Sans MS"/>
                <a:cs typeface="Comic Sans MS"/>
              </a:rPr>
              <a:t>THANK</a:t>
            </a:r>
            <a:r>
              <a:rPr sz="7200" spc="-105" dirty="0">
                <a:solidFill>
                  <a:srgbClr val="993D00"/>
                </a:solidFill>
                <a:latin typeface="Comic Sans MS"/>
                <a:cs typeface="Comic Sans MS"/>
              </a:rPr>
              <a:t> </a:t>
            </a:r>
            <a:r>
              <a:rPr sz="7200" spc="-5" dirty="0">
                <a:solidFill>
                  <a:srgbClr val="993D00"/>
                </a:solidFill>
                <a:latin typeface="Comic Sans MS"/>
                <a:cs typeface="Comic Sans MS"/>
              </a:rPr>
              <a:t>YOU!</a:t>
            </a:r>
            <a:endParaRPr sz="7200">
              <a:latin typeface="Comic Sans MS"/>
              <a:cs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200011"/>
            <a:ext cx="2516505" cy="574040"/>
          </a:xfrm>
          <a:prstGeom prst="rect">
            <a:avLst/>
          </a:prstGeom>
        </p:spPr>
        <p:txBody>
          <a:bodyPr vert="horz" wrap="square" lIns="0" tIns="12700" rIns="0" bIns="0" rtlCol="0">
            <a:spAutoFit/>
          </a:bodyPr>
          <a:lstStyle/>
          <a:p>
            <a:pPr marL="12700">
              <a:lnSpc>
                <a:spcPct val="100000"/>
              </a:lnSpc>
              <a:spcBef>
                <a:spcPts val="100"/>
              </a:spcBef>
            </a:pPr>
            <a:r>
              <a:rPr sz="3600" spc="5" dirty="0">
                <a:latin typeface="Arial"/>
                <a:cs typeface="Arial"/>
              </a:rPr>
              <a:t>I</a:t>
            </a:r>
            <a:r>
              <a:rPr sz="2500" spc="5" dirty="0">
                <a:latin typeface="Arial"/>
                <a:cs typeface="Arial"/>
              </a:rPr>
              <a:t>NTRODUCTION</a:t>
            </a:r>
            <a:endParaRPr sz="2500">
              <a:latin typeface="Arial"/>
              <a:cs typeface="Arial"/>
            </a:endParaRPr>
          </a:p>
        </p:txBody>
      </p:sp>
      <p:sp>
        <p:nvSpPr>
          <p:cNvPr id="3" name="object 3"/>
          <p:cNvSpPr txBox="1"/>
          <p:nvPr/>
        </p:nvSpPr>
        <p:spPr>
          <a:xfrm>
            <a:off x="559918" y="1191568"/>
            <a:ext cx="7669682" cy="3513782"/>
          </a:xfrm>
          <a:prstGeom prst="rect">
            <a:avLst/>
          </a:prstGeom>
        </p:spPr>
        <p:txBody>
          <a:bodyPr vert="horz" wrap="square" lIns="0" tIns="12700" rIns="0" bIns="0" rtlCol="0">
            <a:spAutoFit/>
          </a:bodyPr>
          <a:lstStyle/>
          <a:p>
            <a:pPr marL="363855" marR="18415" indent="-351790" algn="just">
              <a:lnSpc>
                <a:spcPct val="150000"/>
              </a:lnSpc>
              <a:spcBef>
                <a:spcPts val="100"/>
              </a:spcBef>
              <a:buChar char="●"/>
              <a:tabLst>
                <a:tab pos="364490" algn="l"/>
              </a:tabLst>
            </a:pPr>
            <a:r>
              <a:rPr dirty="0">
                <a:cs typeface="Arial"/>
              </a:rPr>
              <a:t>A stock market </a:t>
            </a:r>
            <a:r>
              <a:rPr spc="-5" dirty="0">
                <a:cs typeface="Arial"/>
              </a:rPr>
              <a:t>is </a:t>
            </a:r>
            <a:r>
              <a:rPr dirty="0">
                <a:cs typeface="Arial"/>
              </a:rPr>
              <a:t>a </a:t>
            </a:r>
            <a:r>
              <a:rPr spc="-5" dirty="0">
                <a:cs typeface="Arial"/>
              </a:rPr>
              <a:t>public </a:t>
            </a:r>
            <a:r>
              <a:rPr dirty="0">
                <a:cs typeface="Arial"/>
              </a:rPr>
              <a:t>market </a:t>
            </a:r>
            <a:r>
              <a:rPr spc="-5" dirty="0">
                <a:cs typeface="Arial"/>
              </a:rPr>
              <a:t>for  the trading of </a:t>
            </a:r>
            <a:r>
              <a:rPr dirty="0">
                <a:cs typeface="Arial"/>
              </a:rPr>
              <a:t>company</a:t>
            </a:r>
            <a:r>
              <a:rPr spc="-25" dirty="0">
                <a:cs typeface="Arial"/>
              </a:rPr>
              <a:t> </a:t>
            </a:r>
            <a:r>
              <a:rPr dirty="0">
                <a:cs typeface="Arial"/>
              </a:rPr>
              <a:t>stock.</a:t>
            </a:r>
            <a:endParaRPr>
              <a:cs typeface="Arial"/>
            </a:endParaRPr>
          </a:p>
          <a:p>
            <a:pPr marL="363855" marR="5080" indent="-351790" algn="just">
              <a:lnSpc>
                <a:spcPct val="150000"/>
              </a:lnSpc>
              <a:buChar char="●"/>
              <a:tabLst>
                <a:tab pos="364490" algn="l"/>
              </a:tabLst>
            </a:pPr>
            <a:r>
              <a:rPr spc="-5" dirty="0">
                <a:cs typeface="Arial"/>
              </a:rPr>
              <a:t>Stock </a:t>
            </a:r>
            <a:r>
              <a:rPr dirty="0">
                <a:cs typeface="Arial"/>
              </a:rPr>
              <a:t>market </a:t>
            </a:r>
            <a:r>
              <a:rPr spc="-5" dirty="0">
                <a:cs typeface="Arial"/>
              </a:rPr>
              <a:t>allows us to buy and </a:t>
            </a:r>
            <a:r>
              <a:rPr dirty="0">
                <a:cs typeface="Arial"/>
              </a:rPr>
              <a:t>sell  </a:t>
            </a:r>
            <a:r>
              <a:rPr spc="-5" dirty="0">
                <a:cs typeface="Arial"/>
              </a:rPr>
              <a:t>units of </a:t>
            </a:r>
            <a:r>
              <a:rPr dirty="0">
                <a:cs typeface="Arial"/>
              </a:rPr>
              <a:t>stocks (ownership) </a:t>
            </a:r>
            <a:r>
              <a:rPr spc="-5" dirty="0">
                <a:cs typeface="Arial"/>
              </a:rPr>
              <a:t>of </a:t>
            </a:r>
            <a:r>
              <a:rPr dirty="0">
                <a:cs typeface="Arial"/>
              </a:rPr>
              <a:t>a  </a:t>
            </a:r>
            <a:r>
              <a:rPr spc="-15" dirty="0">
                <a:cs typeface="Arial"/>
              </a:rPr>
              <a:t>company.</a:t>
            </a:r>
            <a:endParaRPr>
              <a:cs typeface="Arial"/>
            </a:endParaRPr>
          </a:p>
          <a:p>
            <a:pPr marL="363855" marR="8255" indent="-351790" algn="just">
              <a:lnSpc>
                <a:spcPct val="150000"/>
              </a:lnSpc>
              <a:buChar char="●"/>
              <a:tabLst>
                <a:tab pos="364490" algn="l"/>
              </a:tabLst>
            </a:pPr>
            <a:r>
              <a:rPr spc="-5" dirty="0">
                <a:cs typeface="Arial"/>
              </a:rPr>
              <a:t>If the company’s profits go up,then we  own </a:t>
            </a:r>
            <a:r>
              <a:rPr dirty="0">
                <a:cs typeface="Arial"/>
              </a:rPr>
              <a:t>some </a:t>
            </a:r>
            <a:r>
              <a:rPr spc="-5" dirty="0">
                <a:cs typeface="Arial"/>
              </a:rPr>
              <a:t>of the profits and if they go  down, then we lose profits with</a:t>
            </a:r>
            <a:r>
              <a:rPr spc="-50" dirty="0">
                <a:cs typeface="Arial"/>
              </a:rPr>
              <a:t> </a:t>
            </a:r>
            <a:r>
              <a:rPr spc="-5" dirty="0">
                <a:cs typeface="Arial"/>
              </a:rPr>
              <a:t>them.</a:t>
            </a:r>
            <a:endParaRPr>
              <a:cs typeface="Arial"/>
            </a:endParaRPr>
          </a:p>
          <a:p>
            <a:pPr fontAlgn="t">
              <a:lnSpc>
                <a:spcPct val="150000"/>
              </a:lnSpc>
            </a:pPr>
            <a:r>
              <a:rPr smtClean="0">
                <a:cs typeface="Arial"/>
              </a:rPr>
              <a:t>●</a:t>
            </a:r>
            <a:r>
              <a:rPr lang="en-US" dirty="0" smtClean="0">
                <a:cs typeface="Arial"/>
              </a:rPr>
              <a:t>    </a:t>
            </a:r>
            <a:r>
              <a:rPr lang="en-US" dirty="0" smtClean="0"/>
              <a:t>If more sellers than buyers , stock prices tend to fall. Conversely, when</a:t>
            </a:r>
          </a:p>
          <a:p>
            <a:pPr fontAlgn="t">
              <a:lnSpc>
                <a:spcPct val="150000"/>
              </a:lnSpc>
            </a:pPr>
            <a:r>
              <a:rPr lang="en-US" dirty="0" smtClean="0"/>
              <a:t>       more buyers than sellers, stock prices tend to rise.</a:t>
            </a:r>
          </a:p>
          <a:p>
            <a:pPr fontAlgn="t"/>
            <a:endParaRPr lang="en-US" dirty="0" smtClean="0"/>
          </a:p>
          <a:p>
            <a:pPr marL="12700">
              <a:lnSpc>
                <a:spcPct val="100000"/>
              </a:lnSpc>
              <a:spcBef>
                <a:spcPts val="250"/>
              </a:spcBef>
            </a:pPr>
            <a:endParaRPr>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4620684" y="1525696"/>
            <a:ext cx="3506470" cy="2337435"/>
            <a:chOff x="4620684" y="1525696"/>
            <a:chExt cx="3506470" cy="2337435"/>
          </a:xfrm>
        </p:grpSpPr>
        <p:sp>
          <p:nvSpPr>
            <p:cNvPr id="4" name="object 4"/>
            <p:cNvSpPr/>
            <p:nvPr/>
          </p:nvSpPr>
          <p:spPr>
            <a:xfrm>
              <a:off x="4620684" y="1525696"/>
              <a:ext cx="3505962" cy="233732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587709" y="1946771"/>
              <a:ext cx="127635" cy="1051560"/>
            </a:xfrm>
            <a:custGeom>
              <a:avLst/>
              <a:gdLst/>
              <a:ahLst/>
              <a:cxnLst/>
              <a:rect l="l" t="t" r="r" b="b"/>
              <a:pathLst>
                <a:path w="127634" h="1051560">
                  <a:moveTo>
                    <a:pt x="63749" y="1051197"/>
                  </a:moveTo>
                  <a:lnTo>
                    <a:pt x="0" y="987448"/>
                  </a:lnTo>
                  <a:lnTo>
                    <a:pt x="31874" y="987448"/>
                  </a:lnTo>
                  <a:lnTo>
                    <a:pt x="31874" y="63749"/>
                  </a:lnTo>
                  <a:lnTo>
                    <a:pt x="0" y="63749"/>
                  </a:lnTo>
                  <a:lnTo>
                    <a:pt x="63749" y="0"/>
                  </a:lnTo>
                  <a:lnTo>
                    <a:pt x="127499" y="63749"/>
                  </a:lnTo>
                  <a:lnTo>
                    <a:pt x="95624" y="63749"/>
                  </a:lnTo>
                  <a:lnTo>
                    <a:pt x="95624" y="987448"/>
                  </a:lnTo>
                  <a:lnTo>
                    <a:pt x="127499" y="987448"/>
                  </a:lnTo>
                  <a:lnTo>
                    <a:pt x="63749" y="1051197"/>
                  </a:lnTo>
                  <a:close/>
                </a:path>
              </a:pathLst>
            </a:custGeom>
            <a:solidFill>
              <a:srgbClr val="FFF29C"/>
            </a:solidFill>
          </p:spPr>
          <p:txBody>
            <a:bodyPr wrap="square" lIns="0" tIns="0" rIns="0" bIns="0" rtlCol="0"/>
            <a:lstStyle/>
            <a:p>
              <a:endParaRPr/>
            </a:p>
          </p:txBody>
        </p:sp>
        <p:sp>
          <p:nvSpPr>
            <p:cNvPr id="6" name="object 6"/>
            <p:cNvSpPr/>
            <p:nvPr/>
          </p:nvSpPr>
          <p:spPr>
            <a:xfrm>
              <a:off x="7587709" y="1946771"/>
              <a:ext cx="127635" cy="1051560"/>
            </a:xfrm>
            <a:custGeom>
              <a:avLst/>
              <a:gdLst/>
              <a:ahLst/>
              <a:cxnLst/>
              <a:rect l="l" t="t" r="r" b="b"/>
              <a:pathLst>
                <a:path w="127634" h="1051560">
                  <a:moveTo>
                    <a:pt x="0" y="63749"/>
                  </a:moveTo>
                  <a:lnTo>
                    <a:pt x="63749" y="0"/>
                  </a:lnTo>
                  <a:lnTo>
                    <a:pt x="127499" y="63749"/>
                  </a:lnTo>
                  <a:lnTo>
                    <a:pt x="95624" y="63749"/>
                  </a:lnTo>
                  <a:lnTo>
                    <a:pt x="95624" y="987448"/>
                  </a:lnTo>
                  <a:lnTo>
                    <a:pt x="127499" y="987448"/>
                  </a:lnTo>
                  <a:lnTo>
                    <a:pt x="63749" y="1051197"/>
                  </a:lnTo>
                  <a:lnTo>
                    <a:pt x="0" y="987448"/>
                  </a:lnTo>
                  <a:lnTo>
                    <a:pt x="31874" y="987448"/>
                  </a:lnTo>
                  <a:lnTo>
                    <a:pt x="31874" y="63749"/>
                  </a:lnTo>
                  <a:lnTo>
                    <a:pt x="0" y="63749"/>
                  </a:lnTo>
                  <a:close/>
                </a:path>
              </a:pathLst>
            </a:custGeom>
            <a:ln w="9524">
              <a:solidFill>
                <a:srgbClr val="565E6D"/>
              </a:solidFill>
            </a:ln>
          </p:spPr>
          <p:txBody>
            <a:bodyPr wrap="square" lIns="0" tIns="0" rIns="0" bIns="0" rtlCol="0"/>
            <a:lstStyle/>
            <a:p>
              <a:endParaRPr/>
            </a:p>
          </p:txBody>
        </p:sp>
      </p:grpSp>
      <p:sp>
        <p:nvSpPr>
          <p:cNvPr id="7" name="object 7"/>
          <p:cNvSpPr txBox="1"/>
          <p:nvPr/>
        </p:nvSpPr>
        <p:spPr>
          <a:xfrm>
            <a:off x="6383258" y="4037181"/>
            <a:ext cx="43942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Profit</a:t>
            </a:r>
            <a:endParaRPr sz="1400">
              <a:latin typeface="Arial"/>
              <a:cs typeface="Arial"/>
            </a:endParaRPr>
          </a:p>
        </p:txBody>
      </p:sp>
      <p:grpSp>
        <p:nvGrpSpPr>
          <p:cNvPr id="8" name="object 8"/>
          <p:cNvGrpSpPr/>
          <p:nvPr/>
        </p:nvGrpSpPr>
        <p:grpSpPr>
          <a:xfrm>
            <a:off x="566580" y="1525711"/>
            <a:ext cx="3512185" cy="2337435"/>
            <a:chOff x="566580" y="1525711"/>
            <a:chExt cx="3512185" cy="2337435"/>
          </a:xfrm>
        </p:grpSpPr>
        <p:sp>
          <p:nvSpPr>
            <p:cNvPr id="9" name="object 9"/>
            <p:cNvSpPr/>
            <p:nvPr/>
          </p:nvSpPr>
          <p:spPr>
            <a:xfrm>
              <a:off x="566580" y="1525711"/>
              <a:ext cx="3512024" cy="2337305"/>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3514917" y="1985970"/>
              <a:ext cx="127635" cy="428625"/>
            </a:xfrm>
            <a:custGeom>
              <a:avLst/>
              <a:gdLst/>
              <a:ahLst/>
              <a:cxnLst/>
              <a:rect l="l" t="t" r="r" b="b"/>
              <a:pathLst>
                <a:path w="127635" h="428625">
                  <a:moveTo>
                    <a:pt x="63749" y="428099"/>
                  </a:moveTo>
                  <a:lnTo>
                    <a:pt x="0" y="364349"/>
                  </a:lnTo>
                  <a:lnTo>
                    <a:pt x="31874" y="364349"/>
                  </a:lnTo>
                  <a:lnTo>
                    <a:pt x="31874" y="63749"/>
                  </a:lnTo>
                  <a:lnTo>
                    <a:pt x="0" y="63749"/>
                  </a:lnTo>
                  <a:lnTo>
                    <a:pt x="63749" y="0"/>
                  </a:lnTo>
                  <a:lnTo>
                    <a:pt x="127499" y="63749"/>
                  </a:lnTo>
                  <a:lnTo>
                    <a:pt x="95624" y="63749"/>
                  </a:lnTo>
                  <a:lnTo>
                    <a:pt x="95624" y="364349"/>
                  </a:lnTo>
                  <a:lnTo>
                    <a:pt x="127499" y="364349"/>
                  </a:lnTo>
                  <a:lnTo>
                    <a:pt x="63749" y="428099"/>
                  </a:lnTo>
                  <a:close/>
                </a:path>
              </a:pathLst>
            </a:custGeom>
            <a:solidFill>
              <a:srgbClr val="FFF29C"/>
            </a:solidFill>
          </p:spPr>
          <p:txBody>
            <a:bodyPr wrap="square" lIns="0" tIns="0" rIns="0" bIns="0" rtlCol="0"/>
            <a:lstStyle/>
            <a:p>
              <a:endParaRPr/>
            </a:p>
          </p:txBody>
        </p:sp>
        <p:sp>
          <p:nvSpPr>
            <p:cNvPr id="11" name="object 11"/>
            <p:cNvSpPr/>
            <p:nvPr/>
          </p:nvSpPr>
          <p:spPr>
            <a:xfrm>
              <a:off x="3514917" y="1985970"/>
              <a:ext cx="127635" cy="428625"/>
            </a:xfrm>
            <a:custGeom>
              <a:avLst/>
              <a:gdLst/>
              <a:ahLst/>
              <a:cxnLst/>
              <a:rect l="l" t="t" r="r" b="b"/>
              <a:pathLst>
                <a:path w="127635" h="428625">
                  <a:moveTo>
                    <a:pt x="0" y="63749"/>
                  </a:moveTo>
                  <a:lnTo>
                    <a:pt x="63749" y="0"/>
                  </a:lnTo>
                  <a:lnTo>
                    <a:pt x="127499" y="63749"/>
                  </a:lnTo>
                  <a:lnTo>
                    <a:pt x="95624" y="63749"/>
                  </a:lnTo>
                  <a:lnTo>
                    <a:pt x="95624" y="364349"/>
                  </a:lnTo>
                  <a:lnTo>
                    <a:pt x="127499" y="364349"/>
                  </a:lnTo>
                  <a:lnTo>
                    <a:pt x="63749" y="428099"/>
                  </a:lnTo>
                  <a:lnTo>
                    <a:pt x="0" y="364349"/>
                  </a:lnTo>
                  <a:lnTo>
                    <a:pt x="31874" y="364349"/>
                  </a:lnTo>
                  <a:lnTo>
                    <a:pt x="31874" y="63749"/>
                  </a:lnTo>
                  <a:lnTo>
                    <a:pt x="0" y="63749"/>
                  </a:lnTo>
                  <a:close/>
                </a:path>
              </a:pathLst>
            </a:custGeom>
            <a:ln w="9524">
              <a:solidFill>
                <a:srgbClr val="565E6D"/>
              </a:solidFill>
            </a:ln>
          </p:spPr>
          <p:txBody>
            <a:bodyPr wrap="square" lIns="0" tIns="0" rIns="0" bIns="0" rtlCol="0"/>
            <a:lstStyle/>
            <a:p>
              <a:endParaRPr/>
            </a:p>
          </p:txBody>
        </p:sp>
      </p:grpSp>
      <p:sp>
        <p:nvSpPr>
          <p:cNvPr id="12" name="object 12"/>
          <p:cNvSpPr txBox="1"/>
          <p:nvPr/>
        </p:nvSpPr>
        <p:spPr>
          <a:xfrm>
            <a:off x="2037371" y="4037181"/>
            <a:ext cx="40132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Loss</a:t>
            </a:r>
            <a:endParaRPr sz="1400">
              <a:latin typeface="Arial"/>
              <a:cs typeface="Arial"/>
            </a:endParaRPr>
          </a:p>
        </p:txBody>
      </p:sp>
      <p:sp>
        <p:nvSpPr>
          <p:cNvPr id="13" name="object 13"/>
          <p:cNvSpPr txBox="1"/>
          <p:nvPr/>
        </p:nvSpPr>
        <p:spPr>
          <a:xfrm>
            <a:off x="3256216" y="4419505"/>
            <a:ext cx="1903095" cy="448309"/>
          </a:xfrm>
          <a:prstGeom prst="rect">
            <a:avLst/>
          </a:prstGeom>
        </p:spPr>
        <p:txBody>
          <a:bodyPr vert="horz" wrap="square" lIns="0" tIns="22860" rIns="0" bIns="0" rtlCol="0">
            <a:spAutoFit/>
          </a:bodyPr>
          <a:lstStyle/>
          <a:p>
            <a:pPr marL="12700" marR="5080">
              <a:lnSpc>
                <a:spcPts val="1650"/>
              </a:lnSpc>
              <a:spcBef>
                <a:spcPts val="180"/>
              </a:spcBef>
            </a:pPr>
            <a:r>
              <a:rPr sz="1400" spc="-5" dirty="0">
                <a:latin typeface="Schoolbook Uralic"/>
                <a:cs typeface="Schoolbook Uralic"/>
              </a:rPr>
              <a:t>Red is purchased </a:t>
            </a:r>
            <a:r>
              <a:rPr sz="1400" spc="-10" dirty="0">
                <a:latin typeface="Schoolbook Uralic"/>
                <a:cs typeface="Schoolbook Uralic"/>
              </a:rPr>
              <a:t>stock  </a:t>
            </a:r>
            <a:r>
              <a:rPr sz="1400" spc="-5" dirty="0">
                <a:latin typeface="Schoolbook Uralic"/>
                <a:cs typeface="Schoolbook Uralic"/>
              </a:rPr>
              <a:t>Green is sold</a:t>
            </a:r>
            <a:r>
              <a:rPr sz="1400" spc="-25" dirty="0">
                <a:latin typeface="Schoolbook Uralic"/>
                <a:cs typeface="Schoolbook Uralic"/>
              </a:rPr>
              <a:t> </a:t>
            </a:r>
            <a:r>
              <a:rPr sz="1400" spc="-10" dirty="0">
                <a:latin typeface="Schoolbook Uralic"/>
                <a:cs typeface="Schoolbook Uralic"/>
              </a:rPr>
              <a:t>stock</a:t>
            </a:r>
            <a:endParaRPr sz="1400">
              <a:latin typeface="Schoolbook Uralic"/>
              <a:cs typeface="Schoolbook Ural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181" y="361950"/>
            <a:ext cx="6549637" cy="369332"/>
          </a:xfrm>
        </p:spPr>
        <p:txBody>
          <a:bodyPr/>
          <a:lstStyle/>
          <a:p>
            <a:pPr algn="ctr"/>
            <a:r>
              <a:rPr lang="en-US" dirty="0" smtClean="0"/>
              <a:t>Analytical Goals</a:t>
            </a:r>
            <a:endParaRPr lang="en-US" dirty="0"/>
          </a:p>
        </p:txBody>
      </p:sp>
      <p:sp>
        <p:nvSpPr>
          <p:cNvPr id="3" name="Text Placeholder 2"/>
          <p:cNvSpPr>
            <a:spLocks noGrp="1"/>
          </p:cNvSpPr>
          <p:nvPr>
            <p:ph type="body" idx="1"/>
          </p:nvPr>
        </p:nvSpPr>
        <p:spPr>
          <a:xfrm>
            <a:off x="381000" y="1297266"/>
            <a:ext cx="8172149" cy="2769989"/>
          </a:xfrm>
        </p:spPr>
        <p:txBody>
          <a:bodyPr/>
          <a:lstStyle/>
          <a:p>
            <a:pPr>
              <a:lnSpc>
                <a:spcPct val="150000"/>
              </a:lnSpc>
              <a:buFont typeface="Arial" pitchFamily="34" charset="0"/>
              <a:buChar char="•"/>
            </a:pPr>
            <a:r>
              <a:rPr lang="en-US" dirty="0" smtClean="0"/>
              <a:t> </a:t>
            </a:r>
            <a:r>
              <a:rPr lang="en-US" sz="2000" dirty="0" smtClean="0">
                <a:latin typeface="+mn-lt"/>
              </a:rPr>
              <a:t>To collect the historical stock price data related to different companies.</a:t>
            </a:r>
          </a:p>
          <a:p>
            <a:pPr>
              <a:lnSpc>
                <a:spcPct val="150000"/>
              </a:lnSpc>
              <a:buFont typeface="Arial" pitchFamily="34" charset="0"/>
              <a:buChar char="•"/>
            </a:pPr>
            <a:r>
              <a:rPr lang="en-US" sz="2000" dirty="0" smtClean="0">
                <a:latin typeface="+mn-lt"/>
              </a:rPr>
              <a:t> Cleaning the data.</a:t>
            </a:r>
          </a:p>
          <a:p>
            <a:pPr>
              <a:lnSpc>
                <a:spcPct val="150000"/>
              </a:lnSpc>
              <a:buFont typeface="Arial" pitchFamily="34" charset="0"/>
              <a:buChar char="•"/>
            </a:pPr>
            <a:r>
              <a:rPr lang="en-US" sz="2000" dirty="0" smtClean="0">
                <a:latin typeface="+mn-lt"/>
              </a:rPr>
              <a:t> </a:t>
            </a:r>
            <a:r>
              <a:rPr lang="en-US" sz="2000" dirty="0" smtClean="0">
                <a:latin typeface="+mn-lt"/>
              </a:rPr>
              <a:t>Calculating the performance indicators for stocks and use them as </a:t>
            </a:r>
            <a:r>
              <a:rPr lang="en-US" sz="2000" dirty="0" err="1" smtClean="0">
                <a:latin typeface="+mn-lt"/>
              </a:rPr>
              <a:t>faetures</a:t>
            </a:r>
            <a:r>
              <a:rPr lang="en-US" sz="2000" dirty="0" smtClean="0">
                <a:latin typeface="+mn-lt"/>
              </a:rPr>
              <a:t>        for our</a:t>
            </a:r>
            <a:r>
              <a:rPr lang="en-US" sz="2000" dirty="0" smtClean="0">
                <a:latin typeface="+mn-lt"/>
              </a:rPr>
              <a:t> model</a:t>
            </a:r>
            <a:r>
              <a:rPr lang="en-US" sz="2000" dirty="0" smtClean="0">
                <a:latin typeface="+mn-lt"/>
              </a:rPr>
              <a:t>.</a:t>
            </a:r>
          </a:p>
          <a:p>
            <a:pPr>
              <a:lnSpc>
                <a:spcPct val="150000"/>
              </a:lnSpc>
              <a:buFont typeface="Arial" pitchFamily="34" charset="0"/>
              <a:buChar char="•"/>
            </a:pPr>
            <a:r>
              <a:rPr lang="en-US" sz="2000" dirty="0" smtClean="0">
                <a:latin typeface="+mn-lt"/>
              </a:rPr>
              <a:t> </a:t>
            </a:r>
            <a:r>
              <a:rPr lang="en-US" sz="2000" dirty="0" smtClean="0">
                <a:latin typeface="+mn-lt"/>
              </a:rPr>
              <a:t>Applying different machine learning models to verify their usefulness.</a:t>
            </a:r>
          </a:p>
          <a:p>
            <a:pPr>
              <a:lnSpc>
                <a:spcPct val="150000"/>
              </a:lnSpc>
              <a:buFont typeface="Arial" pitchFamily="34" charset="0"/>
              <a:buChar char="•"/>
            </a:pPr>
            <a:r>
              <a:rPr lang="en-US" sz="2000" dirty="0" smtClean="0">
                <a:latin typeface="+mn-lt"/>
              </a:rPr>
              <a:t> Applying recurrent neural networks(LSTM </a:t>
            </a:r>
            <a:r>
              <a:rPr lang="en-US" sz="2000" dirty="0" err="1" smtClean="0">
                <a:latin typeface="+mn-lt"/>
              </a:rPr>
              <a:t>regressor</a:t>
            </a:r>
            <a:r>
              <a:rPr lang="en-US" sz="2000" dirty="0" smtClean="0">
                <a:latin typeface="+mn-lt"/>
              </a:rPr>
              <a:t>) to predict the price.</a:t>
            </a:r>
            <a:r>
              <a:rPr lang="en-US" dirty="0" smtClean="0"/>
              <a: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1173" y="227911"/>
            <a:ext cx="6007100" cy="574040"/>
          </a:xfrm>
          <a:prstGeom prst="rect">
            <a:avLst/>
          </a:prstGeom>
        </p:spPr>
        <p:txBody>
          <a:bodyPr vert="horz" wrap="square" lIns="0" tIns="12700" rIns="0" bIns="0" rtlCol="0">
            <a:spAutoFit/>
          </a:bodyPr>
          <a:lstStyle/>
          <a:p>
            <a:pPr marL="12700">
              <a:lnSpc>
                <a:spcPct val="100000"/>
              </a:lnSpc>
              <a:spcBef>
                <a:spcPts val="100"/>
              </a:spcBef>
            </a:pPr>
            <a:r>
              <a:rPr sz="3600" spc="5" dirty="0">
                <a:latin typeface="Arial"/>
                <a:cs typeface="Arial"/>
              </a:rPr>
              <a:t>H</a:t>
            </a:r>
            <a:r>
              <a:rPr sz="2500" spc="5" dirty="0">
                <a:latin typeface="Arial"/>
                <a:cs typeface="Arial"/>
              </a:rPr>
              <a:t>OW </a:t>
            </a:r>
            <a:r>
              <a:rPr sz="3600" spc="5" dirty="0">
                <a:latin typeface="Arial"/>
                <a:cs typeface="Arial"/>
              </a:rPr>
              <a:t>T</a:t>
            </a:r>
            <a:r>
              <a:rPr sz="2500" spc="5" dirty="0">
                <a:latin typeface="Arial"/>
                <a:cs typeface="Arial"/>
              </a:rPr>
              <a:t>O </a:t>
            </a:r>
            <a:r>
              <a:rPr sz="3600" spc="5" dirty="0">
                <a:latin typeface="Arial"/>
                <a:cs typeface="Arial"/>
              </a:rPr>
              <a:t>R</a:t>
            </a:r>
            <a:r>
              <a:rPr sz="2500" spc="5" dirty="0">
                <a:latin typeface="Arial"/>
                <a:cs typeface="Arial"/>
              </a:rPr>
              <a:t>EAD </a:t>
            </a:r>
            <a:r>
              <a:rPr sz="3600" dirty="0">
                <a:latin typeface="Arial"/>
                <a:cs typeface="Arial"/>
              </a:rPr>
              <a:t>A S</a:t>
            </a:r>
            <a:r>
              <a:rPr sz="2500" dirty="0">
                <a:latin typeface="Arial"/>
                <a:cs typeface="Arial"/>
              </a:rPr>
              <a:t>TOCK</a:t>
            </a:r>
            <a:r>
              <a:rPr sz="2500" spc="170" dirty="0">
                <a:latin typeface="Arial"/>
                <a:cs typeface="Arial"/>
              </a:rPr>
              <a:t> </a:t>
            </a:r>
            <a:r>
              <a:rPr sz="3600" spc="5" dirty="0">
                <a:latin typeface="Arial"/>
                <a:cs typeface="Arial"/>
              </a:rPr>
              <a:t>T</a:t>
            </a:r>
            <a:r>
              <a:rPr sz="2500" spc="5" dirty="0">
                <a:latin typeface="Arial"/>
                <a:cs typeface="Arial"/>
              </a:rPr>
              <a:t>ABLE</a:t>
            </a:r>
            <a:r>
              <a:rPr sz="3600" spc="5" dirty="0">
                <a:latin typeface="Arial"/>
                <a:cs typeface="Arial"/>
              </a:rPr>
              <a:t>?</a:t>
            </a:r>
            <a:endParaRPr sz="3600">
              <a:latin typeface="Arial"/>
              <a:cs typeface="Arial"/>
            </a:endParaRPr>
          </a:p>
        </p:txBody>
      </p:sp>
      <p:sp>
        <p:nvSpPr>
          <p:cNvPr id="4" name="object 4"/>
          <p:cNvSpPr txBox="1"/>
          <p:nvPr/>
        </p:nvSpPr>
        <p:spPr>
          <a:xfrm>
            <a:off x="713323" y="1344072"/>
            <a:ext cx="1397000" cy="742315"/>
          </a:xfrm>
          <a:prstGeom prst="rect">
            <a:avLst/>
          </a:prstGeom>
          <a:ln w="19049">
            <a:solidFill>
              <a:srgbClr val="A51C00"/>
            </a:solidFill>
          </a:ln>
        </p:spPr>
        <p:txBody>
          <a:bodyPr vert="horz" wrap="square" lIns="0" tIns="66675" rIns="0" bIns="0" rtlCol="0">
            <a:spAutoFit/>
          </a:bodyPr>
          <a:lstStyle/>
          <a:p>
            <a:pPr marL="79375" marR="95250">
              <a:lnSpc>
                <a:spcPts val="1650"/>
              </a:lnSpc>
              <a:spcBef>
                <a:spcPts val="525"/>
              </a:spcBef>
            </a:pPr>
            <a:r>
              <a:rPr sz="1400" b="1" spc="-5" dirty="0">
                <a:latin typeface="Arial"/>
                <a:cs typeface="Arial"/>
              </a:rPr>
              <a:t>Date- </a:t>
            </a:r>
            <a:r>
              <a:rPr sz="1400" spc="-5" dirty="0">
                <a:solidFill>
                  <a:srgbClr val="CC0000"/>
                </a:solidFill>
                <a:latin typeface="Arial"/>
                <a:cs typeface="Arial"/>
              </a:rPr>
              <a:t>day on  which the</a:t>
            </a:r>
            <a:r>
              <a:rPr sz="1400" spc="-95" dirty="0">
                <a:solidFill>
                  <a:srgbClr val="CC0000"/>
                </a:solidFill>
                <a:latin typeface="Arial"/>
                <a:cs typeface="Arial"/>
              </a:rPr>
              <a:t> </a:t>
            </a:r>
            <a:r>
              <a:rPr sz="1400" dirty="0">
                <a:solidFill>
                  <a:srgbClr val="CC0000"/>
                </a:solidFill>
                <a:latin typeface="Arial"/>
                <a:cs typeface="Arial"/>
              </a:rPr>
              <a:t>stock  </a:t>
            </a:r>
            <a:r>
              <a:rPr sz="1400" spc="-5" dirty="0">
                <a:solidFill>
                  <a:srgbClr val="CC0000"/>
                </a:solidFill>
                <a:latin typeface="Arial"/>
                <a:cs typeface="Arial"/>
              </a:rPr>
              <a:t>is</a:t>
            </a:r>
            <a:r>
              <a:rPr sz="1400" spc="-15" dirty="0">
                <a:solidFill>
                  <a:srgbClr val="CC0000"/>
                </a:solidFill>
                <a:latin typeface="Arial"/>
                <a:cs typeface="Arial"/>
              </a:rPr>
              <a:t> </a:t>
            </a:r>
            <a:r>
              <a:rPr sz="1400" spc="-5" dirty="0">
                <a:solidFill>
                  <a:srgbClr val="CC0000"/>
                </a:solidFill>
                <a:latin typeface="Arial"/>
                <a:cs typeface="Arial"/>
              </a:rPr>
              <a:t>traded</a:t>
            </a:r>
            <a:endParaRPr sz="1400">
              <a:latin typeface="Arial"/>
              <a:cs typeface="Arial"/>
            </a:endParaRPr>
          </a:p>
        </p:txBody>
      </p:sp>
      <p:sp>
        <p:nvSpPr>
          <p:cNvPr id="5" name="object 5"/>
          <p:cNvSpPr txBox="1"/>
          <p:nvPr/>
        </p:nvSpPr>
        <p:spPr>
          <a:xfrm>
            <a:off x="2667000" y="1352550"/>
            <a:ext cx="1687195" cy="846455"/>
          </a:xfrm>
          <a:prstGeom prst="rect">
            <a:avLst/>
          </a:prstGeom>
          <a:ln w="19049">
            <a:solidFill>
              <a:srgbClr val="A51C00"/>
            </a:solidFill>
          </a:ln>
        </p:spPr>
        <p:txBody>
          <a:bodyPr vert="horz" wrap="square" lIns="0" tIns="20320" rIns="0" bIns="0" rtlCol="0">
            <a:spAutoFit/>
          </a:bodyPr>
          <a:lstStyle/>
          <a:p>
            <a:pPr marL="85725" marR="78105">
              <a:lnSpc>
                <a:spcPct val="98800"/>
              </a:lnSpc>
              <a:spcBef>
                <a:spcPts val="160"/>
              </a:spcBef>
            </a:pPr>
            <a:r>
              <a:rPr sz="1400" b="1" spc="-5" dirty="0">
                <a:latin typeface="Arial"/>
                <a:cs typeface="Arial"/>
              </a:rPr>
              <a:t>High- </a:t>
            </a:r>
            <a:r>
              <a:rPr sz="1200" b="1" spc="-5" dirty="0">
                <a:solidFill>
                  <a:srgbClr val="CC0000"/>
                </a:solidFill>
                <a:latin typeface="Arial"/>
                <a:cs typeface="Arial"/>
              </a:rPr>
              <a:t>high </a:t>
            </a:r>
            <a:r>
              <a:rPr sz="1200" spc="-5" dirty="0">
                <a:solidFill>
                  <a:srgbClr val="CC0000"/>
                </a:solidFill>
                <a:latin typeface="Arial"/>
                <a:cs typeface="Arial"/>
              </a:rPr>
              <a:t>is the  </a:t>
            </a:r>
            <a:r>
              <a:rPr sz="1200" b="1" spc="-5" dirty="0">
                <a:solidFill>
                  <a:srgbClr val="CC0000"/>
                </a:solidFill>
                <a:latin typeface="Arial"/>
                <a:cs typeface="Arial"/>
              </a:rPr>
              <a:t>highest </a:t>
            </a:r>
            <a:r>
              <a:rPr sz="1200" spc="-5" dirty="0">
                <a:solidFill>
                  <a:srgbClr val="CC0000"/>
                </a:solidFill>
                <a:latin typeface="Arial"/>
                <a:cs typeface="Arial"/>
              </a:rPr>
              <a:t>price at which  </a:t>
            </a:r>
            <a:r>
              <a:rPr sz="1200" dirty="0">
                <a:solidFill>
                  <a:srgbClr val="CC0000"/>
                </a:solidFill>
                <a:latin typeface="Arial"/>
                <a:cs typeface="Arial"/>
              </a:rPr>
              <a:t>a </a:t>
            </a:r>
            <a:r>
              <a:rPr sz="1200" b="1" spc="-5" dirty="0">
                <a:solidFill>
                  <a:srgbClr val="CC0000"/>
                </a:solidFill>
                <a:latin typeface="Arial"/>
                <a:cs typeface="Arial"/>
              </a:rPr>
              <a:t>stock </a:t>
            </a:r>
            <a:r>
              <a:rPr sz="1200" spc="-5" dirty="0">
                <a:solidFill>
                  <a:srgbClr val="CC0000"/>
                </a:solidFill>
                <a:latin typeface="Arial"/>
                <a:cs typeface="Arial"/>
              </a:rPr>
              <a:t>traded during  the </a:t>
            </a:r>
            <a:r>
              <a:rPr sz="1200" dirty="0">
                <a:solidFill>
                  <a:srgbClr val="CC0000"/>
                </a:solidFill>
                <a:latin typeface="Arial"/>
                <a:cs typeface="Arial"/>
              </a:rPr>
              <a:t>course </a:t>
            </a:r>
            <a:r>
              <a:rPr sz="1200" spc="-5" dirty="0">
                <a:solidFill>
                  <a:srgbClr val="CC0000"/>
                </a:solidFill>
                <a:latin typeface="Arial"/>
                <a:cs typeface="Arial"/>
              </a:rPr>
              <a:t>of the</a:t>
            </a:r>
            <a:r>
              <a:rPr sz="1200" spc="-65" dirty="0">
                <a:solidFill>
                  <a:srgbClr val="CC0000"/>
                </a:solidFill>
                <a:latin typeface="Arial"/>
                <a:cs typeface="Arial"/>
              </a:rPr>
              <a:t> </a:t>
            </a:r>
            <a:r>
              <a:rPr sz="1200" spc="-5" dirty="0">
                <a:solidFill>
                  <a:srgbClr val="CC0000"/>
                </a:solidFill>
                <a:latin typeface="Arial"/>
                <a:cs typeface="Arial"/>
              </a:rPr>
              <a:t>day</a:t>
            </a:r>
            <a:endParaRPr sz="1200">
              <a:latin typeface="Arial"/>
              <a:cs typeface="Arial"/>
            </a:endParaRPr>
          </a:p>
        </p:txBody>
      </p:sp>
      <p:sp>
        <p:nvSpPr>
          <p:cNvPr id="6" name="object 6"/>
          <p:cNvSpPr txBox="1"/>
          <p:nvPr/>
        </p:nvSpPr>
        <p:spPr>
          <a:xfrm>
            <a:off x="4876800" y="1352550"/>
            <a:ext cx="1774189" cy="846455"/>
          </a:xfrm>
          <a:prstGeom prst="rect">
            <a:avLst/>
          </a:prstGeom>
          <a:ln w="19049">
            <a:solidFill>
              <a:srgbClr val="A51C00"/>
            </a:solidFill>
          </a:ln>
        </p:spPr>
        <p:txBody>
          <a:bodyPr vert="horz" wrap="square" lIns="0" tIns="29209" rIns="0" bIns="0" rtlCol="0">
            <a:spAutoFit/>
          </a:bodyPr>
          <a:lstStyle/>
          <a:p>
            <a:pPr marL="130175" marR="95250">
              <a:lnSpc>
                <a:spcPct val="98800"/>
              </a:lnSpc>
              <a:spcBef>
                <a:spcPts val="229"/>
              </a:spcBef>
            </a:pPr>
            <a:r>
              <a:rPr sz="1400" b="1" spc="-5" dirty="0">
                <a:latin typeface="Arial"/>
                <a:cs typeface="Arial"/>
              </a:rPr>
              <a:t>Close- </a:t>
            </a:r>
            <a:r>
              <a:rPr sz="1200" dirty="0">
                <a:solidFill>
                  <a:srgbClr val="CC0000"/>
                </a:solidFill>
                <a:latin typeface="Arial"/>
                <a:cs typeface="Arial"/>
              </a:rPr>
              <a:t>refers </a:t>
            </a:r>
            <a:r>
              <a:rPr sz="1200" spc="-5" dirty="0">
                <a:solidFill>
                  <a:srgbClr val="CC0000"/>
                </a:solidFill>
                <a:latin typeface="Arial"/>
                <a:cs typeface="Arial"/>
              </a:rPr>
              <a:t>to the  last </a:t>
            </a:r>
            <a:r>
              <a:rPr sz="1200" b="1" spc="-5" dirty="0">
                <a:solidFill>
                  <a:srgbClr val="CC0000"/>
                </a:solidFill>
                <a:latin typeface="Arial"/>
                <a:cs typeface="Arial"/>
              </a:rPr>
              <a:t>price </a:t>
            </a:r>
            <a:r>
              <a:rPr sz="1200" spc="-5" dirty="0">
                <a:solidFill>
                  <a:srgbClr val="CC0000"/>
                </a:solidFill>
                <a:latin typeface="Arial"/>
                <a:cs typeface="Arial"/>
              </a:rPr>
              <a:t>at which </a:t>
            </a:r>
            <a:r>
              <a:rPr sz="1200" dirty="0">
                <a:solidFill>
                  <a:srgbClr val="CC0000"/>
                </a:solidFill>
                <a:latin typeface="Arial"/>
                <a:cs typeface="Arial"/>
              </a:rPr>
              <a:t>a  </a:t>
            </a:r>
            <a:r>
              <a:rPr sz="1200" b="1" spc="-5" dirty="0">
                <a:solidFill>
                  <a:srgbClr val="CC0000"/>
                </a:solidFill>
                <a:latin typeface="Arial"/>
                <a:cs typeface="Arial"/>
              </a:rPr>
              <a:t>stock </a:t>
            </a:r>
            <a:r>
              <a:rPr sz="1200" spc="-5" dirty="0">
                <a:solidFill>
                  <a:srgbClr val="CC0000"/>
                </a:solidFill>
                <a:latin typeface="Arial"/>
                <a:cs typeface="Arial"/>
              </a:rPr>
              <a:t>trades during </a:t>
            </a:r>
            <a:r>
              <a:rPr sz="1200" dirty="0">
                <a:solidFill>
                  <a:srgbClr val="CC0000"/>
                </a:solidFill>
                <a:latin typeface="Arial"/>
                <a:cs typeface="Arial"/>
              </a:rPr>
              <a:t>a  regular </a:t>
            </a:r>
            <a:r>
              <a:rPr sz="1200" spc="-5" dirty="0">
                <a:solidFill>
                  <a:srgbClr val="CC0000"/>
                </a:solidFill>
                <a:latin typeface="Arial"/>
                <a:cs typeface="Arial"/>
              </a:rPr>
              <a:t>trading</a:t>
            </a:r>
            <a:r>
              <a:rPr sz="1200" spc="-100" dirty="0">
                <a:solidFill>
                  <a:srgbClr val="CC0000"/>
                </a:solidFill>
                <a:latin typeface="Arial"/>
                <a:cs typeface="Arial"/>
              </a:rPr>
              <a:t> </a:t>
            </a:r>
            <a:r>
              <a:rPr sz="1200" dirty="0">
                <a:solidFill>
                  <a:srgbClr val="CC0000"/>
                </a:solidFill>
                <a:latin typeface="Arial"/>
                <a:cs typeface="Arial"/>
              </a:rPr>
              <a:t>session</a:t>
            </a:r>
            <a:endParaRPr sz="1200">
              <a:latin typeface="Arial"/>
              <a:cs typeface="Arial"/>
            </a:endParaRPr>
          </a:p>
        </p:txBody>
      </p:sp>
      <p:sp>
        <p:nvSpPr>
          <p:cNvPr id="7" name="object 7"/>
          <p:cNvSpPr txBox="1"/>
          <p:nvPr/>
        </p:nvSpPr>
        <p:spPr>
          <a:xfrm>
            <a:off x="1722346" y="4140616"/>
            <a:ext cx="1539875" cy="798195"/>
          </a:xfrm>
          <a:prstGeom prst="rect">
            <a:avLst/>
          </a:prstGeom>
          <a:ln w="19049">
            <a:solidFill>
              <a:srgbClr val="A51C00"/>
            </a:solidFill>
          </a:ln>
        </p:spPr>
        <p:txBody>
          <a:bodyPr vert="horz" wrap="square" lIns="0" tIns="0" rIns="0" bIns="0" rtlCol="0">
            <a:spAutoFit/>
          </a:bodyPr>
          <a:lstStyle/>
          <a:p>
            <a:pPr marL="136525">
              <a:lnSpc>
                <a:spcPts val="1625"/>
              </a:lnSpc>
            </a:pPr>
            <a:r>
              <a:rPr sz="1400" b="1" spc="-5" dirty="0">
                <a:latin typeface="Arial"/>
                <a:cs typeface="Arial"/>
              </a:rPr>
              <a:t>Open- </a:t>
            </a:r>
            <a:r>
              <a:rPr sz="1200" spc="-5" dirty="0">
                <a:solidFill>
                  <a:srgbClr val="CC0000"/>
                </a:solidFill>
                <a:latin typeface="Arial"/>
                <a:cs typeface="Arial"/>
              </a:rPr>
              <a:t>price of</a:t>
            </a:r>
            <a:r>
              <a:rPr sz="1200" spc="-45" dirty="0">
                <a:solidFill>
                  <a:srgbClr val="CC0000"/>
                </a:solidFill>
                <a:latin typeface="Arial"/>
                <a:cs typeface="Arial"/>
              </a:rPr>
              <a:t> </a:t>
            </a:r>
            <a:r>
              <a:rPr sz="1200" spc="-5" dirty="0">
                <a:solidFill>
                  <a:srgbClr val="CC0000"/>
                </a:solidFill>
                <a:latin typeface="Arial"/>
                <a:cs typeface="Arial"/>
              </a:rPr>
              <a:t>the</a:t>
            </a:r>
            <a:endParaRPr sz="1200">
              <a:latin typeface="Arial"/>
              <a:cs typeface="Arial"/>
            </a:endParaRPr>
          </a:p>
          <a:p>
            <a:pPr marL="136525" marR="31750">
              <a:lnSpc>
                <a:spcPts val="1420"/>
              </a:lnSpc>
              <a:spcBef>
                <a:spcPts val="50"/>
              </a:spcBef>
            </a:pPr>
            <a:r>
              <a:rPr sz="1200" spc="-5" dirty="0">
                <a:solidFill>
                  <a:srgbClr val="CC0000"/>
                </a:solidFill>
                <a:latin typeface="Arial"/>
                <a:cs typeface="Arial"/>
              </a:rPr>
              <a:t>first trade for any  listed </a:t>
            </a:r>
            <a:r>
              <a:rPr sz="1200" b="1" spc="-5" dirty="0">
                <a:solidFill>
                  <a:srgbClr val="CC0000"/>
                </a:solidFill>
                <a:latin typeface="Arial"/>
                <a:cs typeface="Arial"/>
              </a:rPr>
              <a:t>stock </a:t>
            </a:r>
            <a:r>
              <a:rPr sz="1200" spc="-5" dirty="0">
                <a:solidFill>
                  <a:srgbClr val="CC0000"/>
                </a:solidFill>
                <a:latin typeface="Arial"/>
                <a:cs typeface="Arial"/>
              </a:rPr>
              <a:t>is its  daily </a:t>
            </a:r>
            <a:r>
              <a:rPr sz="1200" b="1" spc="-5" dirty="0">
                <a:solidFill>
                  <a:srgbClr val="CC0000"/>
                </a:solidFill>
                <a:latin typeface="Arial"/>
                <a:cs typeface="Arial"/>
              </a:rPr>
              <a:t>opening</a:t>
            </a:r>
            <a:r>
              <a:rPr sz="1200" b="1" spc="-70" dirty="0">
                <a:solidFill>
                  <a:srgbClr val="CC0000"/>
                </a:solidFill>
                <a:latin typeface="Arial"/>
                <a:cs typeface="Arial"/>
              </a:rPr>
              <a:t> </a:t>
            </a:r>
            <a:r>
              <a:rPr sz="1200" spc="-5" dirty="0">
                <a:solidFill>
                  <a:srgbClr val="CC0000"/>
                </a:solidFill>
                <a:latin typeface="Arial"/>
                <a:cs typeface="Arial"/>
              </a:rPr>
              <a:t>price.</a:t>
            </a:r>
            <a:endParaRPr sz="1200">
              <a:latin typeface="Arial"/>
              <a:cs typeface="Arial"/>
            </a:endParaRPr>
          </a:p>
        </p:txBody>
      </p:sp>
      <p:sp>
        <p:nvSpPr>
          <p:cNvPr id="8" name="object 8"/>
          <p:cNvSpPr txBox="1"/>
          <p:nvPr/>
        </p:nvSpPr>
        <p:spPr>
          <a:xfrm>
            <a:off x="3657600" y="4171950"/>
            <a:ext cx="1654175" cy="846455"/>
          </a:xfrm>
          <a:prstGeom prst="rect">
            <a:avLst/>
          </a:prstGeom>
          <a:ln w="19049">
            <a:solidFill>
              <a:srgbClr val="A51C00"/>
            </a:solidFill>
          </a:ln>
        </p:spPr>
        <p:txBody>
          <a:bodyPr vert="horz" wrap="square" lIns="0" tIns="34290" rIns="0" bIns="0" rtlCol="0">
            <a:spAutoFit/>
          </a:bodyPr>
          <a:lstStyle/>
          <a:p>
            <a:pPr marL="100965" marR="107314">
              <a:lnSpc>
                <a:spcPct val="98800"/>
              </a:lnSpc>
              <a:spcBef>
                <a:spcPts val="270"/>
              </a:spcBef>
            </a:pPr>
            <a:r>
              <a:rPr sz="1400" b="1" spc="-5" dirty="0">
                <a:latin typeface="Arial"/>
                <a:cs typeface="Arial"/>
              </a:rPr>
              <a:t>Low- </a:t>
            </a:r>
            <a:r>
              <a:rPr sz="1200" spc="-5" dirty="0">
                <a:solidFill>
                  <a:srgbClr val="CC0000"/>
                </a:solidFill>
                <a:latin typeface="Arial"/>
                <a:cs typeface="Arial"/>
              </a:rPr>
              <a:t>lowest price at  which </a:t>
            </a:r>
            <a:r>
              <a:rPr sz="1200" dirty="0">
                <a:solidFill>
                  <a:srgbClr val="CC0000"/>
                </a:solidFill>
                <a:latin typeface="Arial"/>
                <a:cs typeface="Arial"/>
              </a:rPr>
              <a:t>a </a:t>
            </a:r>
            <a:r>
              <a:rPr sz="1200" b="1" spc="-5" dirty="0">
                <a:solidFill>
                  <a:srgbClr val="CC0000"/>
                </a:solidFill>
                <a:latin typeface="Arial"/>
                <a:cs typeface="Arial"/>
              </a:rPr>
              <a:t>stock </a:t>
            </a:r>
            <a:r>
              <a:rPr sz="1200" spc="-5" dirty="0">
                <a:solidFill>
                  <a:srgbClr val="CC0000"/>
                </a:solidFill>
                <a:latin typeface="Arial"/>
                <a:cs typeface="Arial"/>
              </a:rPr>
              <a:t>trades  over the </a:t>
            </a:r>
            <a:r>
              <a:rPr sz="1200" dirty="0">
                <a:solidFill>
                  <a:srgbClr val="CC0000"/>
                </a:solidFill>
                <a:latin typeface="Arial"/>
                <a:cs typeface="Arial"/>
              </a:rPr>
              <a:t>course </a:t>
            </a:r>
            <a:r>
              <a:rPr sz="1200" spc="-5" dirty="0">
                <a:solidFill>
                  <a:srgbClr val="CC0000"/>
                </a:solidFill>
                <a:latin typeface="Arial"/>
                <a:cs typeface="Arial"/>
              </a:rPr>
              <a:t>of </a:t>
            </a:r>
            <a:r>
              <a:rPr sz="1200" dirty="0">
                <a:solidFill>
                  <a:srgbClr val="CC0000"/>
                </a:solidFill>
                <a:latin typeface="Arial"/>
                <a:cs typeface="Arial"/>
              </a:rPr>
              <a:t>a  </a:t>
            </a:r>
            <a:r>
              <a:rPr sz="1200" b="1" dirty="0">
                <a:solidFill>
                  <a:srgbClr val="CC0000"/>
                </a:solidFill>
                <a:latin typeface="Arial"/>
                <a:cs typeface="Arial"/>
              </a:rPr>
              <a:t>trading</a:t>
            </a:r>
            <a:r>
              <a:rPr sz="1200" b="1" spc="-15" dirty="0">
                <a:solidFill>
                  <a:srgbClr val="CC0000"/>
                </a:solidFill>
                <a:latin typeface="Arial"/>
                <a:cs typeface="Arial"/>
              </a:rPr>
              <a:t> </a:t>
            </a:r>
            <a:r>
              <a:rPr sz="1200" spc="-25" dirty="0">
                <a:solidFill>
                  <a:srgbClr val="CC0000"/>
                </a:solidFill>
                <a:latin typeface="Arial"/>
                <a:cs typeface="Arial"/>
              </a:rPr>
              <a:t>day.</a:t>
            </a:r>
            <a:endParaRPr sz="1200">
              <a:latin typeface="Arial"/>
              <a:cs typeface="Arial"/>
            </a:endParaRPr>
          </a:p>
        </p:txBody>
      </p:sp>
      <p:grpSp>
        <p:nvGrpSpPr>
          <p:cNvPr id="10" name="object 10"/>
          <p:cNvGrpSpPr/>
          <p:nvPr/>
        </p:nvGrpSpPr>
        <p:grpSpPr>
          <a:xfrm>
            <a:off x="1277309" y="2176058"/>
            <a:ext cx="170815" cy="400685"/>
            <a:chOff x="1277309" y="2176058"/>
            <a:chExt cx="170815" cy="400685"/>
          </a:xfrm>
        </p:grpSpPr>
        <p:sp>
          <p:nvSpPr>
            <p:cNvPr id="11" name="object 11"/>
            <p:cNvSpPr/>
            <p:nvPr/>
          </p:nvSpPr>
          <p:spPr>
            <a:xfrm>
              <a:off x="1282072" y="2180820"/>
              <a:ext cx="161290" cy="391160"/>
            </a:xfrm>
            <a:custGeom>
              <a:avLst/>
              <a:gdLst/>
              <a:ahLst/>
              <a:cxnLst/>
              <a:rect l="l" t="t" r="r" b="b"/>
              <a:pathLst>
                <a:path w="161290" h="391160">
                  <a:moveTo>
                    <a:pt x="80549" y="390899"/>
                  </a:moveTo>
                  <a:lnTo>
                    <a:pt x="0" y="310349"/>
                  </a:lnTo>
                  <a:lnTo>
                    <a:pt x="40274" y="310349"/>
                  </a:lnTo>
                  <a:lnTo>
                    <a:pt x="40274" y="0"/>
                  </a:lnTo>
                  <a:lnTo>
                    <a:pt x="120824" y="0"/>
                  </a:lnTo>
                  <a:lnTo>
                    <a:pt x="120824" y="310349"/>
                  </a:lnTo>
                  <a:lnTo>
                    <a:pt x="161099" y="310349"/>
                  </a:lnTo>
                  <a:lnTo>
                    <a:pt x="80549" y="390899"/>
                  </a:lnTo>
                  <a:close/>
                </a:path>
              </a:pathLst>
            </a:custGeom>
            <a:solidFill>
              <a:srgbClr val="FFF29C"/>
            </a:solidFill>
          </p:spPr>
          <p:txBody>
            <a:bodyPr wrap="square" lIns="0" tIns="0" rIns="0" bIns="0" rtlCol="0"/>
            <a:lstStyle/>
            <a:p>
              <a:endParaRPr/>
            </a:p>
          </p:txBody>
        </p:sp>
        <p:sp>
          <p:nvSpPr>
            <p:cNvPr id="12" name="object 12"/>
            <p:cNvSpPr/>
            <p:nvPr/>
          </p:nvSpPr>
          <p:spPr>
            <a:xfrm>
              <a:off x="1282072" y="2180820"/>
              <a:ext cx="161290" cy="391160"/>
            </a:xfrm>
            <a:custGeom>
              <a:avLst/>
              <a:gdLst/>
              <a:ahLst/>
              <a:cxnLst/>
              <a:rect l="l" t="t" r="r" b="b"/>
              <a:pathLst>
                <a:path w="161290" h="391160">
                  <a:moveTo>
                    <a:pt x="0" y="310349"/>
                  </a:moveTo>
                  <a:lnTo>
                    <a:pt x="40274" y="310349"/>
                  </a:lnTo>
                  <a:lnTo>
                    <a:pt x="40274" y="0"/>
                  </a:lnTo>
                  <a:lnTo>
                    <a:pt x="120824" y="0"/>
                  </a:lnTo>
                  <a:lnTo>
                    <a:pt x="120824" y="310349"/>
                  </a:lnTo>
                  <a:lnTo>
                    <a:pt x="161099" y="310349"/>
                  </a:lnTo>
                  <a:lnTo>
                    <a:pt x="80549" y="390899"/>
                  </a:lnTo>
                  <a:lnTo>
                    <a:pt x="0" y="310349"/>
                  </a:lnTo>
                  <a:close/>
                </a:path>
              </a:pathLst>
            </a:custGeom>
            <a:ln w="9524">
              <a:solidFill>
                <a:srgbClr val="565E6D"/>
              </a:solidFill>
            </a:ln>
          </p:spPr>
          <p:txBody>
            <a:bodyPr wrap="square" lIns="0" tIns="0" rIns="0" bIns="0" rtlCol="0"/>
            <a:lstStyle/>
            <a:p>
              <a:endParaRPr/>
            </a:p>
          </p:txBody>
        </p:sp>
      </p:grpSp>
      <p:grpSp>
        <p:nvGrpSpPr>
          <p:cNvPr id="13" name="object 13"/>
          <p:cNvGrpSpPr/>
          <p:nvPr/>
        </p:nvGrpSpPr>
        <p:grpSpPr>
          <a:xfrm>
            <a:off x="3124200" y="2190750"/>
            <a:ext cx="170815" cy="400685"/>
            <a:chOff x="3913054" y="2160133"/>
            <a:chExt cx="170815" cy="400685"/>
          </a:xfrm>
        </p:grpSpPr>
        <p:sp>
          <p:nvSpPr>
            <p:cNvPr id="14" name="object 14"/>
            <p:cNvSpPr/>
            <p:nvPr/>
          </p:nvSpPr>
          <p:spPr>
            <a:xfrm>
              <a:off x="3917817" y="2164895"/>
              <a:ext cx="161290" cy="391160"/>
            </a:xfrm>
            <a:custGeom>
              <a:avLst/>
              <a:gdLst/>
              <a:ahLst/>
              <a:cxnLst/>
              <a:rect l="l" t="t" r="r" b="b"/>
              <a:pathLst>
                <a:path w="161289" h="391160">
                  <a:moveTo>
                    <a:pt x="80549" y="390899"/>
                  </a:moveTo>
                  <a:lnTo>
                    <a:pt x="0" y="310349"/>
                  </a:lnTo>
                  <a:lnTo>
                    <a:pt x="40274" y="310349"/>
                  </a:lnTo>
                  <a:lnTo>
                    <a:pt x="40274" y="0"/>
                  </a:lnTo>
                  <a:lnTo>
                    <a:pt x="120824" y="0"/>
                  </a:lnTo>
                  <a:lnTo>
                    <a:pt x="120824" y="310349"/>
                  </a:lnTo>
                  <a:lnTo>
                    <a:pt x="161099" y="310349"/>
                  </a:lnTo>
                  <a:lnTo>
                    <a:pt x="80549" y="390899"/>
                  </a:lnTo>
                  <a:close/>
                </a:path>
              </a:pathLst>
            </a:custGeom>
            <a:solidFill>
              <a:srgbClr val="FFF29C"/>
            </a:solidFill>
          </p:spPr>
          <p:txBody>
            <a:bodyPr wrap="square" lIns="0" tIns="0" rIns="0" bIns="0" rtlCol="0"/>
            <a:lstStyle/>
            <a:p>
              <a:endParaRPr/>
            </a:p>
          </p:txBody>
        </p:sp>
        <p:sp>
          <p:nvSpPr>
            <p:cNvPr id="15" name="object 15"/>
            <p:cNvSpPr/>
            <p:nvPr/>
          </p:nvSpPr>
          <p:spPr>
            <a:xfrm>
              <a:off x="3917817" y="2164895"/>
              <a:ext cx="161290" cy="391160"/>
            </a:xfrm>
            <a:custGeom>
              <a:avLst/>
              <a:gdLst/>
              <a:ahLst/>
              <a:cxnLst/>
              <a:rect l="l" t="t" r="r" b="b"/>
              <a:pathLst>
                <a:path w="161289" h="391160">
                  <a:moveTo>
                    <a:pt x="0" y="310349"/>
                  </a:moveTo>
                  <a:lnTo>
                    <a:pt x="40274" y="310349"/>
                  </a:lnTo>
                  <a:lnTo>
                    <a:pt x="40274" y="0"/>
                  </a:lnTo>
                  <a:lnTo>
                    <a:pt x="120824" y="0"/>
                  </a:lnTo>
                  <a:lnTo>
                    <a:pt x="120824" y="310349"/>
                  </a:lnTo>
                  <a:lnTo>
                    <a:pt x="161099" y="310349"/>
                  </a:lnTo>
                  <a:lnTo>
                    <a:pt x="80549" y="390899"/>
                  </a:lnTo>
                  <a:lnTo>
                    <a:pt x="0" y="310349"/>
                  </a:lnTo>
                  <a:close/>
                </a:path>
              </a:pathLst>
            </a:custGeom>
            <a:ln w="9524">
              <a:solidFill>
                <a:srgbClr val="565E6D"/>
              </a:solidFill>
            </a:ln>
          </p:spPr>
          <p:txBody>
            <a:bodyPr wrap="square" lIns="0" tIns="0" rIns="0" bIns="0" rtlCol="0"/>
            <a:lstStyle/>
            <a:p>
              <a:endParaRPr/>
            </a:p>
          </p:txBody>
        </p:sp>
      </p:grpSp>
      <p:grpSp>
        <p:nvGrpSpPr>
          <p:cNvPr id="16" name="object 16"/>
          <p:cNvGrpSpPr/>
          <p:nvPr/>
        </p:nvGrpSpPr>
        <p:grpSpPr>
          <a:xfrm>
            <a:off x="5334000" y="2190750"/>
            <a:ext cx="170815" cy="400685"/>
            <a:chOff x="6680974" y="2213758"/>
            <a:chExt cx="170815" cy="400685"/>
          </a:xfrm>
        </p:grpSpPr>
        <p:sp>
          <p:nvSpPr>
            <p:cNvPr id="17" name="object 17"/>
            <p:cNvSpPr/>
            <p:nvPr/>
          </p:nvSpPr>
          <p:spPr>
            <a:xfrm>
              <a:off x="6685736" y="2218520"/>
              <a:ext cx="161290" cy="391160"/>
            </a:xfrm>
            <a:custGeom>
              <a:avLst/>
              <a:gdLst/>
              <a:ahLst/>
              <a:cxnLst/>
              <a:rect l="l" t="t" r="r" b="b"/>
              <a:pathLst>
                <a:path w="161290" h="391160">
                  <a:moveTo>
                    <a:pt x="80549" y="390899"/>
                  </a:moveTo>
                  <a:lnTo>
                    <a:pt x="0" y="310349"/>
                  </a:lnTo>
                  <a:lnTo>
                    <a:pt x="40274" y="310349"/>
                  </a:lnTo>
                  <a:lnTo>
                    <a:pt x="40274" y="0"/>
                  </a:lnTo>
                  <a:lnTo>
                    <a:pt x="120824" y="0"/>
                  </a:lnTo>
                  <a:lnTo>
                    <a:pt x="120824" y="310349"/>
                  </a:lnTo>
                  <a:lnTo>
                    <a:pt x="161099" y="310349"/>
                  </a:lnTo>
                  <a:lnTo>
                    <a:pt x="80549" y="390899"/>
                  </a:lnTo>
                  <a:close/>
                </a:path>
              </a:pathLst>
            </a:custGeom>
            <a:solidFill>
              <a:srgbClr val="FFF29C"/>
            </a:solidFill>
          </p:spPr>
          <p:txBody>
            <a:bodyPr wrap="square" lIns="0" tIns="0" rIns="0" bIns="0" rtlCol="0"/>
            <a:lstStyle/>
            <a:p>
              <a:endParaRPr/>
            </a:p>
          </p:txBody>
        </p:sp>
        <p:sp>
          <p:nvSpPr>
            <p:cNvPr id="18" name="object 18"/>
            <p:cNvSpPr/>
            <p:nvPr/>
          </p:nvSpPr>
          <p:spPr>
            <a:xfrm>
              <a:off x="6685736" y="2218520"/>
              <a:ext cx="161290" cy="391160"/>
            </a:xfrm>
            <a:custGeom>
              <a:avLst/>
              <a:gdLst/>
              <a:ahLst/>
              <a:cxnLst/>
              <a:rect l="l" t="t" r="r" b="b"/>
              <a:pathLst>
                <a:path w="161290" h="391160">
                  <a:moveTo>
                    <a:pt x="0" y="310349"/>
                  </a:moveTo>
                  <a:lnTo>
                    <a:pt x="40274" y="310349"/>
                  </a:lnTo>
                  <a:lnTo>
                    <a:pt x="40274" y="0"/>
                  </a:lnTo>
                  <a:lnTo>
                    <a:pt x="120824" y="0"/>
                  </a:lnTo>
                  <a:lnTo>
                    <a:pt x="120824" y="310349"/>
                  </a:lnTo>
                  <a:lnTo>
                    <a:pt x="161099" y="310349"/>
                  </a:lnTo>
                  <a:lnTo>
                    <a:pt x="80549" y="390899"/>
                  </a:lnTo>
                  <a:lnTo>
                    <a:pt x="0" y="310349"/>
                  </a:lnTo>
                  <a:close/>
                </a:path>
              </a:pathLst>
            </a:custGeom>
            <a:ln w="9524">
              <a:solidFill>
                <a:srgbClr val="565E6D"/>
              </a:solidFill>
            </a:ln>
          </p:spPr>
          <p:txBody>
            <a:bodyPr wrap="square" lIns="0" tIns="0" rIns="0" bIns="0" rtlCol="0"/>
            <a:lstStyle/>
            <a:p>
              <a:endParaRPr/>
            </a:p>
          </p:txBody>
        </p:sp>
      </p:grpSp>
      <p:pic>
        <p:nvPicPr>
          <p:cNvPr id="1026" name="Picture 2" descr="C:\Users\Bashu\Desktop\S.JPG"/>
          <p:cNvPicPr>
            <a:picLocks noChangeAspect="1" noChangeArrowheads="1"/>
          </p:cNvPicPr>
          <p:nvPr/>
        </p:nvPicPr>
        <p:blipFill>
          <a:blip r:embed="rId2"/>
          <a:srcRect/>
          <a:stretch>
            <a:fillRect/>
          </a:stretch>
        </p:blipFill>
        <p:spPr bwMode="auto">
          <a:xfrm>
            <a:off x="1066800" y="2647950"/>
            <a:ext cx="6629400" cy="990601"/>
          </a:xfrm>
          <a:prstGeom prst="rect">
            <a:avLst/>
          </a:prstGeom>
          <a:noFill/>
        </p:spPr>
      </p:pic>
      <p:sp>
        <p:nvSpPr>
          <p:cNvPr id="29" name="Up Arrow 28"/>
          <p:cNvSpPr/>
          <p:nvPr/>
        </p:nvSpPr>
        <p:spPr>
          <a:xfrm>
            <a:off x="2133600" y="3638550"/>
            <a:ext cx="198119"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Up Arrow 30"/>
          <p:cNvSpPr/>
          <p:nvPr/>
        </p:nvSpPr>
        <p:spPr>
          <a:xfrm>
            <a:off x="3657600" y="3486150"/>
            <a:ext cx="152400" cy="609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59919" y="984667"/>
            <a:ext cx="3096895" cy="269240"/>
          </a:xfrm>
          <a:prstGeom prst="rect">
            <a:avLst/>
          </a:prstGeom>
        </p:spPr>
        <p:txBody>
          <a:bodyPr vert="horz" wrap="square" lIns="0" tIns="12700" rIns="0" bIns="0" rtlCol="0">
            <a:spAutoFit/>
          </a:bodyPr>
          <a:lstStyle/>
          <a:p>
            <a:pPr marL="363855" indent="-351790">
              <a:lnSpc>
                <a:spcPct val="100000"/>
              </a:lnSpc>
              <a:spcBef>
                <a:spcPts val="100"/>
              </a:spcBef>
              <a:buChar char="●"/>
              <a:tabLst>
                <a:tab pos="363855" algn="l"/>
                <a:tab pos="364490" algn="l"/>
                <a:tab pos="807720" algn="l"/>
                <a:tab pos="1962785" algn="l"/>
                <a:tab pos="2802255" algn="l"/>
              </a:tabLst>
            </a:pPr>
            <a:r>
              <a:rPr sz="1600" spc="-180" dirty="0">
                <a:latin typeface="Arial"/>
                <a:cs typeface="Arial"/>
              </a:rPr>
              <a:t>T</a:t>
            </a:r>
            <a:r>
              <a:rPr sz="1600" dirty="0">
                <a:latin typeface="Arial"/>
                <a:cs typeface="Arial"/>
              </a:rPr>
              <a:t>o	</a:t>
            </a:r>
            <a:r>
              <a:rPr sz="1600" spc="-5" dirty="0">
                <a:latin typeface="Arial"/>
                <a:cs typeface="Arial"/>
              </a:rPr>
              <a:t>accuratel</a:t>
            </a:r>
            <a:r>
              <a:rPr sz="1600" dirty="0">
                <a:latin typeface="Arial"/>
                <a:cs typeface="Arial"/>
              </a:rPr>
              <a:t>y	</a:t>
            </a:r>
            <a:r>
              <a:rPr sz="1600" spc="-5" dirty="0">
                <a:latin typeface="Arial"/>
                <a:cs typeface="Arial"/>
              </a:rPr>
              <a:t>predic</a:t>
            </a:r>
            <a:r>
              <a:rPr sz="1600" dirty="0">
                <a:latin typeface="Arial"/>
                <a:cs typeface="Arial"/>
              </a:rPr>
              <a:t>t	</a:t>
            </a:r>
            <a:r>
              <a:rPr sz="1600" spc="-5" dirty="0">
                <a:latin typeface="Arial"/>
                <a:cs typeface="Arial"/>
              </a:rPr>
              <a:t>the</a:t>
            </a:r>
            <a:endParaRPr sz="1600">
              <a:latin typeface="Arial"/>
              <a:cs typeface="Arial"/>
            </a:endParaRPr>
          </a:p>
        </p:txBody>
      </p:sp>
      <p:sp>
        <p:nvSpPr>
          <p:cNvPr id="3" name="object 3"/>
          <p:cNvSpPr txBox="1"/>
          <p:nvPr/>
        </p:nvSpPr>
        <p:spPr>
          <a:xfrm>
            <a:off x="911223" y="1228506"/>
            <a:ext cx="2768600" cy="854075"/>
          </a:xfrm>
          <a:prstGeom prst="rect">
            <a:avLst/>
          </a:prstGeom>
        </p:spPr>
        <p:txBody>
          <a:bodyPr vert="horz" wrap="square" lIns="0" tIns="12700" rIns="0" bIns="0" rtlCol="0">
            <a:spAutoFit/>
          </a:bodyPr>
          <a:lstStyle/>
          <a:p>
            <a:pPr marL="12700" marR="5080" algn="just">
              <a:lnSpc>
                <a:spcPct val="113300"/>
              </a:lnSpc>
              <a:spcBef>
                <a:spcPts val="100"/>
              </a:spcBef>
            </a:pPr>
            <a:r>
              <a:rPr sz="1600" spc="-5" smtClean="0">
                <a:latin typeface="Arial"/>
                <a:cs typeface="Arial"/>
              </a:rPr>
              <a:t>future </a:t>
            </a:r>
            <a:r>
              <a:rPr sz="1600" dirty="0">
                <a:latin typeface="Arial"/>
                <a:cs typeface="Arial"/>
              </a:rPr>
              <a:t>closing value </a:t>
            </a:r>
            <a:r>
              <a:rPr sz="1600" spc="-5" dirty="0">
                <a:latin typeface="Arial"/>
                <a:cs typeface="Arial"/>
              </a:rPr>
              <a:t>of </a:t>
            </a:r>
            <a:r>
              <a:rPr sz="1600" dirty="0">
                <a:latin typeface="Arial"/>
                <a:cs typeface="Arial"/>
              </a:rPr>
              <a:t>a </a:t>
            </a:r>
            <a:r>
              <a:rPr sz="1600" spc="-5" dirty="0">
                <a:latin typeface="Arial"/>
                <a:cs typeface="Arial"/>
              </a:rPr>
              <a:t>given  </a:t>
            </a:r>
            <a:r>
              <a:rPr sz="1600" dirty="0">
                <a:latin typeface="Arial"/>
                <a:cs typeface="Arial"/>
              </a:rPr>
              <a:t>stock </a:t>
            </a:r>
            <a:r>
              <a:rPr sz="1600" spc="-5" dirty="0">
                <a:latin typeface="Arial"/>
                <a:cs typeface="Arial"/>
              </a:rPr>
              <a:t>across </a:t>
            </a:r>
            <a:r>
              <a:rPr sz="1600" dirty="0">
                <a:latin typeface="Arial"/>
                <a:cs typeface="Arial"/>
              </a:rPr>
              <a:t>a </a:t>
            </a:r>
            <a:r>
              <a:rPr sz="1600" spc="-5" dirty="0">
                <a:latin typeface="Arial"/>
                <a:cs typeface="Arial"/>
              </a:rPr>
              <a:t>given period of  time in the</a:t>
            </a:r>
            <a:r>
              <a:rPr sz="1600" spc="-20" dirty="0">
                <a:latin typeface="Arial"/>
                <a:cs typeface="Arial"/>
              </a:rPr>
              <a:t> </a:t>
            </a:r>
            <a:r>
              <a:rPr sz="1600" spc="-5" dirty="0">
                <a:latin typeface="Arial"/>
                <a:cs typeface="Arial"/>
              </a:rPr>
              <a:t>future.</a:t>
            </a:r>
            <a:endParaRPr sz="1600">
              <a:latin typeface="Arial"/>
              <a:cs typeface="Arial"/>
            </a:endParaRPr>
          </a:p>
        </p:txBody>
      </p:sp>
      <p:sp>
        <p:nvSpPr>
          <p:cNvPr id="4" name="object 4"/>
          <p:cNvSpPr txBox="1"/>
          <p:nvPr/>
        </p:nvSpPr>
        <p:spPr>
          <a:xfrm>
            <a:off x="1712907" y="2057179"/>
            <a:ext cx="1967230" cy="577850"/>
          </a:xfrm>
          <a:prstGeom prst="rect">
            <a:avLst/>
          </a:prstGeom>
        </p:spPr>
        <p:txBody>
          <a:bodyPr vert="horz" wrap="square" lIns="0" tIns="12700" rIns="0" bIns="0" rtlCol="0">
            <a:spAutoFit/>
          </a:bodyPr>
          <a:lstStyle/>
          <a:p>
            <a:pPr marL="102235" marR="5080" indent="-90170">
              <a:lnSpc>
                <a:spcPct val="113300"/>
              </a:lnSpc>
              <a:spcBef>
                <a:spcPts val="100"/>
              </a:spcBef>
              <a:tabLst>
                <a:tab pos="610235" algn="l"/>
                <a:tab pos="1181100" algn="l"/>
                <a:tab pos="1231265" algn="l"/>
              </a:tabLst>
            </a:pPr>
            <a:r>
              <a:rPr sz="1600" spc="-5" dirty="0">
                <a:latin typeface="Arial"/>
                <a:cs typeface="Arial"/>
              </a:rPr>
              <a:t>di</a:t>
            </a:r>
            <a:r>
              <a:rPr sz="1600" spc="-30" dirty="0">
                <a:latin typeface="Arial"/>
                <a:cs typeface="Arial"/>
              </a:rPr>
              <a:t>f</a:t>
            </a:r>
            <a:r>
              <a:rPr sz="1600" spc="-5" dirty="0">
                <a:latin typeface="Arial"/>
                <a:cs typeface="Arial"/>
              </a:rPr>
              <a:t>feren</a:t>
            </a:r>
            <a:r>
              <a:rPr sz="1600" dirty="0">
                <a:latin typeface="Arial"/>
                <a:cs typeface="Arial"/>
              </a:rPr>
              <a:t>t	machine  </a:t>
            </a:r>
            <a:r>
              <a:rPr sz="1600" spc="-5" dirty="0">
                <a:latin typeface="Arial"/>
                <a:cs typeface="Arial"/>
              </a:rPr>
              <a:t>an</a:t>
            </a:r>
            <a:r>
              <a:rPr sz="1600" dirty="0">
                <a:latin typeface="Arial"/>
                <a:cs typeface="Arial"/>
              </a:rPr>
              <a:t>d	</a:t>
            </a:r>
            <a:r>
              <a:rPr sz="1600" spc="-5" dirty="0">
                <a:latin typeface="Arial"/>
                <a:cs typeface="Arial"/>
              </a:rPr>
              <a:t>dee</a:t>
            </a:r>
            <a:r>
              <a:rPr sz="1600" dirty="0">
                <a:latin typeface="Arial"/>
                <a:cs typeface="Arial"/>
              </a:rPr>
              <a:t>p		</a:t>
            </a:r>
            <a:r>
              <a:rPr sz="1600" spc="-5" dirty="0">
                <a:latin typeface="Arial"/>
                <a:cs typeface="Arial"/>
              </a:rPr>
              <a:t>learning</a:t>
            </a:r>
            <a:endParaRPr sz="1600">
              <a:latin typeface="Arial"/>
              <a:cs typeface="Arial"/>
            </a:endParaRPr>
          </a:p>
        </p:txBody>
      </p:sp>
      <p:sp>
        <p:nvSpPr>
          <p:cNvPr id="5" name="object 5"/>
          <p:cNvSpPr txBox="1"/>
          <p:nvPr/>
        </p:nvSpPr>
        <p:spPr>
          <a:xfrm>
            <a:off x="559919" y="2057179"/>
            <a:ext cx="1167765" cy="1130300"/>
          </a:xfrm>
          <a:prstGeom prst="rect">
            <a:avLst/>
          </a:prstGeom>
        </p:spPr>
        <p:txBody>
          <a:bodyPr vert="horz" wrap="square" lIns="0" tIns="12700" rIns="0" bIns="0" rtlCol="0">
            <a:spAutoFit/>
          </a:bodyPr>
          <a:lstStyle/>
          <a:p>
            <a:pPr marL="363855" marR="5080" indent="-351790">
              <a:lnSpc>
                <a:spcPct val="113300"/>
              </a:lnSpc>
              <a:spcBef>
                <a:spcPts val="100"/>
              </a:spcBef>
              <a:buChar char="●"/>
              <a:tabLst>
                <a:tab pos="363855" algn="l"/>
                <a:tab pos="364490" algn="l"/>
              </a:tabLst>
            </a:pPr>
            <a:r>
              <a:rPr sz="1600" spc="-5" dirty="0">
                <a:latin typeface="Arial"/>
                <a:cs typeface="Arial"/>
              </a:rPr>
              <a:t>Use  learning  </a:t>
            </a:r>
            <a:r>
              <a:rPr sz="1600" dirty="0">
                <a:latin typeface="Arial"/>
                <a:cs typeface="Arial"/>
              </a:rPr>
              <a:t>models  compare</a:t>
            </a:r>
            <a:endParaRPr sz="1600">
              <a:latin typeface="Arial"/>
              <a:cs typeface="Arial"/>
            </a:endParaRPr>
          </a:p>
        </p:txBody>
      </p:sp>
      <p:sp>
        <p:nvSpPr>
          <p:cNvPr id="6" name="object 6"/>
          <p:cNvSpPr txBox="1"/>
          <p:nvPr/>
        </p:nvSpPr>
        <p:spPr>
          <a:xfrm>
            <a:off x="1868418" y="2609628"/>
            <a:ext cx="1812289" cy="569258"/>
          </a:xfrm>
          <a:prstGeom prst="rect">
            <a:avLst/>
          </a:prstGeom>
        </p:spPr>
        <p:txBody>
          <a:bodyPr vert="horz" wrap="square" lIns="0" tIns="12700" rIns="0" bIns="0" rtlCol="0">
            <a:spAutoFit/>
          </a:bodyPr>
          <a:lstStyle/>
          <a:p>
            <a:pPr marL="12700" marR="5080" indent="172085">
              <a:lnSpc>
                <a:spcPct val="113300"/>
              </a:lnSpc>
              <a:spcBef>
                <a:spcPts val="100"/>
              </a:spcBef>
              <a:tabLst>
                <a:tab pos="629285" algn="l"/>
                <a:tab pos="953769" algn="l"/>
                <a:tab pos="1460500" algn="l"/>
                <a:tab pos="1626870" algn="l"/>
              </a:tabLst>
            </a:pPr>
            <a:r>
              <a:rPr sz="1600" spc="-5" dirty="0">
                <a:latin typeface="Arial"/>
                <a:cs typeface="Arial"/>
              </a:rPr>
              <a:t>availabl</a:t>
            </a:r>
            <a:r>
              <a:rPr sz="1600" dirty="0">
                <a:latin typeface="Arial"/>
                <a:cs typeface="Arial"/>
              </a:rPr>
              <a:t>e</a:t>
            </a:r>
            <a:r>
              <a:rPr sz="1600">
                <a:latin typeface="Arial"/>
                <a:cs typeface="Arial"/>
              </a:rPr>
              <a:t>	</a:t>
            </a:r>
            <a:r>
              <a:rPr sz="1600" spc="-5" smtClean="0">
                <a:latin typeface="Arial"/>
                <a:cs typeface="Arial"/>
              </a:rPr>
              <a:t>and  them	</a:t>
            </a:r>
            <a:r>
              <a:rPr lang="en-US" sz="1600" spc="-5" dirty="0" smtClean="0">
                <a:latin typeface="Arial"/>
                <a:cs typeface="Arial"/>
              </a:rPr>
              <a:t>to verify that </a:t>
            </a:r>
            <a:endParaRPr sz="1600">
              <a:latin typeface="Arial"/>
              <a:cs typeface="Arial"/>
            </a:endParaRPr>
          </a:p>
        </p:txBody>
      </p:sp>
      <p:sp>
        <p:nvSpPr>
          <p:cNvPr id="8" name="object 8"/>
          <p:cNvSpPr txBox="1"/>
          <p:nvPr/>
        </p:nvSpPr>
        <p:spPr>
          <a:xfrm>
            <a:off x="8370079" y="4371391"/>
            <a:ext cx="127635"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FFFFFF"/>
                </a:solidFill>
                <a:latin typeface="Tuffy"/>
                <a:cs typeface="Tuffy"/>
              </a:rPr>
              <a:t>5</a:t>
            </a:r>
            <a:endParaRPr sz="1400">
              <a:latin typeface="Tuffy"/>
              <a:cs typeface="Tuffy"/>
            </a:endParaRPr>
          </a:p>
        </p:txBody>
      </p:sp>
      <p:sp>
        <p:nvSpPr>
          <p:cNvPr id="9" name="object 9"/>
          <p:cNvSpPr txBox="1">
            <a:spLocks noGrp="1"/>
          </p:cNvSpPr>
          <p:nvPr>
            <p:ph type="title"/>
          </p:nvPr>
        </p:nvSpPr>
        <p:spPr>
          <a:xfrm>
            <a:off x="541173" y="227911"/>
            <a:ext cx="3841750" cy="574040"/>
          </a:xfrm>
          <a:prstGeom prst="rect">
            <a:avLst/>
          </a:prstGeom>
        </p:spPr>
        <p:txBody>
          <a:bodyPr vert="horz" wrap="square" lIns="0" tIns="12700" rIns="0" bIns="0" rtlCol="0">
            <a:spAutoFit/>
          </a:bodyPr>
          <a:lstStyle/>
          <a:p>
            <a:pPr marL="12700">
              <a:lnSpc>
                <a:spcPct val="100000"/>
              </a:lnSpc>
              <a:spcBef>
                <a:spcPts val="100"/>
              </a:spcBef>
            </a:pPr>
            <a:r>
              <a:rPr sz="3600" spc="5" dirty="0">
                <a:latin typeface="Arial"/>
                <a:cs typeface="Arial"/>
              </a:rPr>
              <a:t>P</a:t>
            </a:r>
            <a:r>
              <a:rPr sz="2500" spc="5" dirty="0">
                <a:latin typeface="Arial"/>
                <a:cs typeface="Arial"/>
              </a:rPr>
              <a:t>ROBLEM</a:t>
            </a:r>
            <a:r>
              <a:rPr sz="2500" spc="245" dirty="0">
                <a:latin typeface="Arial"/>
                <a:cs typeface="Arial"/>
              </a:rPr>
              <a:t> </a:t>
            </a:r>
            <a:r>
              <a:rPr sz="3600" spc="-35" dirty="0">
                <a:latin typeface="Arial"/>
                <a:cs typeface="Arial"/>
              </a:rPr>
              <a:t>S</a:t>
            </a:r>
            <a:r>
              <a:rPr sz="2500" spc="-35" dirty="0">
                <a:latin typeface="Arial"/>
                <a:cs typeface="Arial"/>
              </a:rPr>
              <a:t>TATEMENT</a:t>
            </a:r>
            <a:endParaRPr sz="2500">
              <a:latin typeface="Arial"/>
              <a:cs typeface="Arial"/>
            </a:endParaRPr>
          </a:p>
        </p:txBody>
      </p:sp>
      <p:grpSp>
        <p:nvGrpSpPr>
          <p:cNvPr id="10" name="object 10"/>
          <p:cNvGrpSpPr/>
          <p:nvPr/>
        </p:nvGrpSpPr>
        <p:grpSpPr>
          <a:xfrm>
            <a:off x="3910914" y="1021035"/>
            <a:ext cx="4589145" cy="3090545"/>
            <a:chOff x="3910914" y="1021035"/>
            <a:chExt cx="4589145" cy="3090545"/>
          </a:xfrm>
        </p:grpSpPr>
        <p:sp>
          <p:nvSpPr>
            <p:cNvPr id="11" name="object 11"/>
            <p:cNvSpPr/>
            <p:nvPr/>
          </p:nvSpPr>
          <p:spPr>
            <a:xfrm>
              <a:off x="3910914" y="1021035"/>
              <a:ext cx="4588731" cy="3090347"/>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8072908" y="1133047"/>
              <a:ext cx="22860" cy="2832735"/>
            </a:xfrm>
            <a:custGeom>
              <a:avLst/>
              <a:gdLst/>
              <a:ahLst/>
              <a:cxnLst/>
              <a:rect l="l" t="t" r="r" b="b"/>
              <a:pathLst>
                <a:path w="22859" h="2832735">
                  <a:moveTo>
                    <a:pt x="22499" y="0"/>
                  </a:moveTo>
                  <a:lnTo>
                    <a:pt x="0" y="2832594"/>
                  </a:lnTo>
                </a:path>
              </a:pathLst>
            </a:custGeom>
            <a:ln w="28574">
              <a:solidFill>
                <a:srgbClr val="00FF00"/>
              </a:solidFill>
            </a:ln>
          </p:spPr>
          <p:txBody>
            <a:bodyPr wrap="square" lIns="0" tIns="0" rIns="0" bIns="0" rtlCol="0"/>
            <a:lstStyle/>
            <a:p>
              <a:endParaRPr/>
            </a:p>
          </p:txBody>
        </p:sp>
        <p:sp>
          <p:nvSpPr>
            <p:cNvPr id="13" name="object 13"/>
            <p:cNvSpPr/>
            <p:nvPr/>
          </p:nvSpPr>
          <p:spPr>
            <a:xfrm>
              <a:off x="8188033" y="1080672"/>
              <a:ext cx="22860" cy="2832735"/>
            </a:xfrm>
            <a:custGeom>
              <a:avLst/>
              <a:gdLst/>
              <a:ahLst/>
              <a:cxnLst/>
              <a:rect l="l" t="t" r="r" b="b"/>
              <a:pathLst>
                <a:path w="22859" h="2832735">
                  <a:moveTo>
                    <a:pt x="22499" y="0"/>
                  </a:moveTo>
                  <a:lnTo>
                    <a:pt x="0" y="2832594"/>
                  </a:lnTo>
                </a:path>
              </a:pathLst>
            </a:custGeom>
            <a:ln w="28574">
              <a:solidFill>
                <a:srgbClr val="0000FF"/>
              </a:solidFill>
            </a:ln>
          </p:spPr>
          <p:txBody>
            <a:bodyPr wrap="square" lIns="0" tIns="0" rIns="0" bIns="0" rtlCol="0"/>
            <a:lstStyle/>
            <a:p>
              <a:endParaRPr/>
            </a:p>
          </p:txBody>
        </p:sp>
        <p:sp>
          <p:nvSpPr>
            <p:cNvPr id="14" name="object 14"/>
            <p:cNvSpPr/>
            <p:nvPr/>
          </p:nvSpPr>
          <p:spPr>
            <a:xfrm>
              <a:off x="7725371" y="1277384"/>
              <a:ext cx="225824" cy="98924"/>
            </a:xfrm>
            <a:prstGeom prst="rect">
              <a:avLst/>
            </a:prstGeom>
            <a:blipFill>
              <a:blip r:embed="rId3" cstate="print"/>
              <a:stretch>
                <a:fillRect/>
              </a:stretch>
            </a:blipFill>
          </p:spPr>
          <p:txBody>
            <a:bodyPr wrap="square" lIns="0" tIns="0" rIns="0" bIns="0" rtlCol="0"/>
            <a:lstStyle/>
            <a:p>
              <a:endParaRPr/>
            </a:p>
          </p:txBody>
        </p:sp>
      </p:grpSp>
      <p:sp>
        <p:nvSpPr>
          <p:cNvPr id="15" name="object 15"/>
          <p:cNvSpPr/>
          <p:nvPr/>
        </p:nvSpPr>
        <p:spPr>
          <a:xfrm>
            <a:off x="4915102" y="4256828"/>
            <a:ext cx="188324" cy="195524"/>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4915102" y="4575503"/>
            <a:ext cx="188324" cy="195524"/>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5347451" y="4295753"/>
            <a:ext cx="225824" cy="98924"/>
          </a:xfrm>
          <a:prstGeom prst="rect">
            <a:avLst/>
          </a:prstGeom>
          <a:blipFill>
            <a:blip r:embed="rId6" cstate="print"/>
            <a:stretch>
              <a:fillRect/>
            </a:stretch>
          </a:blipFill>
        </p:spPr>
        <p:txBody>
          <a:bodyPr wrap="square" lIns="0" tIns="0" rIns="0" bIns="0" rtlCol="0"/>
          <a:lstStyle/>
          <a:p>
            <a:endParaRPr/>
          </a:p>
        </p:txBody>
      </p:sp>
      <p:sp>
        <p:nvSpPr>
          <p:cNvPr id="18" name="object 18"/>
          <p:cNvSpPr/>
          <p:nvPr/>
        </p:nvSpPr>
        <p:spPr>
          <a:xfrm>
            <a:off x="5347451" y="4623803"/>
            <a:ext cx="225824" cy="98924"/>
          </a:xfrm>
          <a:prstGeom prst="rect">
            <a:avLst/>
          </a:prstGeom>
          <a:blipFill>
            <a:blip r:embed="rId6" cstate="print"/>
            <a:stretch>
              <a:fillRect/>
            </a:stretch>
          </a:blipFill>
        </p:spPr>
        <p:txBody>
          <a:bodyPr wrap="square" lIns="0" tIns="0" rIns="0" bIns="0" rtlCol="0"/>
          <a:lstStyle/>
          <a:p>
            <a:endParaRPr/>
          </a:p>
        </p:txBody>
      </p:sp>
      <p:sp>
        <p:nvSpPr>
          <p:cNvPr id="19" name="object 19"/>
          <p:cNvSpPr txBox="1"/>
          <p:nvPr/>
        </p:nvSpPr>
        <p:spPr>
          <a:xfrm>
            <a:off x="5895083" y="4203431"/>
            <a:ext cx="1277620" cy="581025"/>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Actual</a:t>
            </a:r>
            <a:r>
              <a:rPr sz="1400" spc="-20" dirty="0">
                <a:latin typeface="Arial"/>
                <a:cs typeface="Arial"/>
              </a:rPr>
              <a:t> </a:t>
            </a:r>
            <a:r>
              <a:rPr sz="1400" spc="-5" dirty="0">
                <a:latin typeface="Arial"/>
                <a:cs typeface="Arial"/>
              </a:rPr>
              <a:t>Close</a:t>
            </a:r>
            <a:endParaRPr sz="1400">
              <a:latin typeface="Arial"/>
              <a:cs typeface="Arial"/>
            </a:endParaRPr>
          </a:p>
          <a:p>
            <a:pPr marL="12700">
              <a:lnSpc>
                <a:spcPct val="100000"/>
              </a:lnSpc>
              <a:spcBef>
                <a:spcPts val="1015"/>
              </a:spcBef>
            </a:pPr>
            <a:r>
              <a:rPr sz="1400" spc="-5" dirty="0">
                <a:latin typeface="Arial"/>
                <a:cs typeface="Arial"/>
              </a:rPr>
              <a:t>Predicted</a:t>
            </a:r>
            <a:r>
              <a:rPr sz="1400" spc="-75" dirty="0">
                <a:latin typeface="Arial"/>
                <a:cs typeface="Arial"/>
              </a:rPr>
              <a:t> </a:t>
            </a:r>
            <a:r>
              <a:rPr sz="1400" spc="-5" dirty="0">
                <a:latin typeface="Arial"/>
                <a:cs typeface="Arial"/>
              </a:rPr>
              <a:t>Close</a:t>
            </a:r>
            <a:endParaRPr sz="1400">
              <a:latin typeface="Arial"/>
              <a:cs typeface="Arial"/>
            </a:endParaRPr>
          </a:p>
        </p:txBody>
      </p:sp>
      <p:sp>
        <p:nvSpPr>
          <p:cNvPr id="20" name="object 20"/>
          <p:cNvSpPr txBox="1"/>
          <p:nvPr/>
        </p:nvSpPr>
        <p:spPr>
          <a:xfrm>
            <a:off x="6834682" y="1148620"/>
            <a:ext cx="709295" cy="330200"/>
          </a:xfrm>
          <a:prstGeom prst="rect">
            <a:avLst/>
          </a:prstGeom>
        </p:spPr>
        <p:txBody>
          <a:bodyPr vert="horz" wrap="square" lIns="0" tIns="12700" rIns="0" bIns="0" rtlCol="0">
            <a:spAutoFit/>
          </a:bodyPr>
          <a:lstStyle/>
          <a:p>
            <a:pPr marL="12700" marR="5080" indent="109220">
              <a:lnSpc>
                <a:spcPct val="100000"/>
              </a:lnSpc>
              <a:spcBef>
                <a:spcPts val="100"/>
              </a:spcBef>
            </a:pPr>
            <a:r>
              <a:rPr sz="1000" b="1" spc="-20" dirty="0">
                <a:latin typeface="Arial"/>
                <a:cs typeface="Arial"/>
              </a:rPr>
              <a:t>Today’s  </a:t>
            </a:r>
            <a:r>
              <a:rPr sz="1000" b="1" spc="-5" dirty="0">
                <a:latin typeface="Arial"/>
                <a:cs typeface="Arial"/>
              </a:rPr>
              <a:t>Close</a:t>
            </a:r>
            <a:r>
              <a:rPr sz="1000" b="1" spc="-85" dirty="0">
                <a:latin typeface="Arial"/>
                <a:cs typeface="Arial"/>
              </a:rPr>
              <a:t> </a:t>
            </a:r>
            <a:r>
              <a:rPr sz="1000" b="1" spc="-5" dirty="0">
                <a:latin typeface="Arial"/>
                <a:cs typeface="Arial"/>
              </a:rPr>
              <a:t>price</a:t>
            </a:r>
            <a:endParaRPr sz="1000">
              <a:latin typeface="Arial"/>
              <a:cs typeface="Arial"/>
            </a:endParaRPr>
          </a:p>
        </p:txBody>
      </p:sp>
      <p:sp>
        <p:nvSpPr>
          <p:cNvPr id="21" name="object 21"/>
          <p:cNvSpPr/>
          <p:nvPr/>
        </p:nvSpPr>
        <p:spPr>
          <a:xfrm>
            <a:off x="6768536" y="1155422"/>
            <a:ext cx="842644" cy="358140"/>
          </a:xfrm>
          <a:custGeom>
            <a:avLst/>
            <a:gdLst/>
            <a:ahLst/>
            <a:cxnLst/>
            <a:rect l="l" t="t" r="r" b="b"/>
            <a:pathLst>
              <a:path w="842645" h="358140">
                <a:moveTo>
                  <a:pt x="0" y="59649"/>
                </a:moveTo>
                <a:lnTo>
                  <a:pt x="4686" y="36431"/>
                </a:lnTo>
                <a:lnTo>
                  <a:pt x="17468" y="17471"/>
                </a:lnTo>
                <a:lnTo>
                  <a:pt x="36428" y="4687"/>
                </a:lnTo>
                <a:lnTo>
                  <a:pt x="59649" y="0"/>
                </a:lnTo>
                <a:lnTo>
                  <a:pt x="782448" y="0"/>
                </a:lnTo>
                <a:lnTo>
                  <a:pt x="824623" y="17472"/>
                </a:lnTo>
                <a:lnTo>
                  <a:pt x="842098" y="59649"/>
                </a:lnTo>
                <a:lnTo>
                  <a:pt x="842098" y="298249"/>
                </a:lnTo>
                <a:lnTo>
                  <a:pt x="837411" y="321467"/>
                </a:lnTo>
                <a:lnTo>
                  <a:pt x="824629" y="340427"/>
                </a:lnTo>
                <a:lnTo>
                  <a:pt x="805669" y="353211"/>
                </a:lnTo>
                <a:lnTo>
                  <a:pt x="782448" y="357899"/>
                </a:lnTo>
                <a:lnTo>
                  <a:pt x="59649" y="357899"/>
                </a:lnTo>
                <a:lnTo>
                  <a:pt x="36428" y="353211"/>
                </a:lnTo>
                <a:lnTo>
                  <a:pt x="17468" y="340427"/>
                </a:lnTo>
                <a:lnTo>
                  <a:pt x="4686" y="321467"/>
                </a:lnTo>
                <a:lnTo>
                  <a:pt x="0" y="298249"/>
                </a:lnTo>
                <a:lnTo>
                  <a:pt x="0" y="59649"/>
                </a:lnTo>
                <a:close/>
              </a:path>
            </a:pathLst>
          </a:custGeom>
          <a:ln w="19049">
            <a:solidFill>
              <a:srgbClr val="A51C00"/>
            </a:solidFill>
          </a:ln>
        </p:spPr>
        <p:txBody>
          <a:bodyPr wrap="square" lIns="0" tIns="0" rIns="0" bIns="0" rtlCol="0"/>
          <a:lstStyle/>
          <a:p>
            <a:endParaRPr/>
          </a:p>
        </p:txBody>
      </p:sp>
      <p:sp>
        <p:nvSpPr>
          <p:cNvPr id="22" name="object 22"/>
          <p:cNvSpPr txBox="1"/>
          <p:nvPr/>
        </p:nvSpPr>
        <p:spPr>
          <a:xfrm>
            <a:off x="8130080" y="386619"/>
            <a:ext cx="709295" cy="482600"/>
          </a:xfrm>
          <a:prstGeom prst="rect">
            <a:avLst/>
          </a:prstGeom>
        </p:spPr>
        <p:txBody>
          <a:bodyPr vert="horz" wrap="square" lIns="0" tIns="12700" rIns="0" bIns="0" rtlCol="0">
            <a:spAutoFit/>
          </a:bodyPr>
          <a:lstStyle/>
          <a:p>
            <a:pPr marL="12700" marR="5080" indent="52705">
              <a:lnSpc>
                <a:spcPct val="100000"/>
              </a:lnSpc>
              <a:spcBef>
                <a:spcPts val="100"/>
              </a:spcBef>
            </a:pPr>
            <a:r>
              <a:rPr sz="1000" b="1" spc="-5" dirty="0">
                <a:latin typeface="Arial"/>
                <a:cs typeface="Arial"/>
              </a:rPr>
              <a:t>Predicted  Close</a:t>
            </a:r>
            <a:r>
              <a:rPr sz="1000" b="1" spc="-85" dirty="0">
                <a:latin typeface="Arial"/>
                <a:cs typeface="Arial"/>
              </a:rPr>
              <a:t> </a:t>
            </a:r>
            <a:r>
              <a:rPr sz="1000" b="1" spc="-5" dirty="0">
                <a:latin typeface="Arial"/>
                <a:cs typeface="Arial"/>
              </a:rPr>
              <a:t>price  of Next</a:t>
            </a:r>
            <a:r>
              <a:rPr sz="1000" b="1" spc="-90" dirty="0">
                <a:latin typeface="Arial"/>
                <a:cs typeface="Arial"/>
              </a:rPr>
              <a:t> </a:t>
            </a:r>
            <a:r>
              <a:rPr sz="1000" b="1" spc="-5" dirty="0">
                <a:latin typeface="Arial"/>
                <a:cs typeface="Arial"/>
              </a:rPr>
              <a:t>day</a:t>
            </a:r>
            <a:endParaRPr sz="1000">
              <a:latin typeface="Arial"/>
              <a:cs typeface="Arial"/>
            </a:endParaRPr>
          </a:p>
        </p:txBody>
      </p:sp>
      <p:grpSp>
        <p:nvGrpSpPr>
          <p:cNvPr id="23" name="object 23"/>
          <p:cNvGrpSpPr/>
          <p:nvPr/>
        </p:nvGrpSpPr>
        <p:grpSpPr>
          <a:xfrm>
            <a:off x="8054409" y="383899"/>
            <a:ext cx="861694" cy="884555"/>
            <a:chOff x="8054409" y="383899"/>
            <a:chExt cx="861694" cy="884555"/>
          </a:xfrm>
        </p:grpSpPr>
        <p:sp>
          <p:nvSpPr>
            <p:cNvPr id="24" name="object 24"/>
            <p:cNvSpPr/>
            <p:nvPr/>
          </p:nvSpPr>
          <p:spPr>
            <a:xfrm>
              <a:off x="8063934" y="393424"/>
              <a:ext cx="842644" cy="535305"/>
            </a:xfrm>
            <a:custGeom>
              <a:avLst/>
              <a:gdLst/>
              <a:ahLst/>
              <a:cxnLst/>
              <a:rect l="l" t="t" r="r" b="b"/>
              <a:pathLst>
                <a:path w="842645" h="535305">
                  <a:moveTo>
                    <a:pt x="0" y="89152"/>
                  </a:moveTo>
                  <a:lnTo>
                    <a:pt x="7007" y="54450"/>
                  </a:lnTo>
                  <a:lnTo>
                    <a:pt x="26115" y="26112"/>
                  </a:lnTo>
                  <a:lnTo>
                    <a:pt x="54453" y="7006"/>
                  </a:lnTo>
                  <a:lnTo>
                    <a:pt x="89149" y="0"/>
                  </a:lnTo>
                  <a:lnTo>
                    <a:pt x="752948" y="0"/>
                  </a:lnTo>
                  <a:lnTo>
                    <a:pt x="802416" y="14978"/>
                  </a:lnTo>
                  <a:lnTo>
                    <a:pt x="835310" y="55034"/>
                  </a:lnTo>
                  <a:lnTo>
                    <a:pt x="842098" y="89152"/>
                  </a:lnTo>
                  <a:lnTo>
                    <a:pt x="842098" y="445746"/>
                  </a:lnTo>
                  <a:lnTo>
                    <a:pt x="835090" y="480448"/>
                  </a:lnTo>
                  <a:lnTo>
                    <a:pt x="815982" y="508786"/>
                  </a:lnTo>
                  <a:lnTo>
                    <a:pt x="787644" y="527892"/>
                  </a:lnTo>
                  <a:lnTo>
                    <a:pt x="752948" y="534898"/>
                  </a:lnTo>
                  <a:lnTo>
                    <a:pt x="89149" y="534898"/>
                  </a:lnTo>
                  <a:lnTo>
                    <a:pt x="54453" y="527892"/>
                  </a:lnTo>
                  <a:lnTo>
                    <a:pt x="26115" y="508786"/>
                  </a:lnTo>
                  <a:lnTo>
                    <a:pt x="7007" y="480448"/>
                  </a:lnTo>
                  <a:lnTo>
                    <a:pt x="0" y="445746"/>
                  </a:lnTo>
                  <a:lnTo>
                    <a:pt x="0" y="89152"/>
                  </a:lnTo>
                  <a:close/>
                </a:path>
              </a:pathLst>
            </a:custGeom>
            <a:ln w="19049">
              <a:solidFill>
                <a:srgbClr val="A51C00"/>
              </a:solidFill>
            </a:ln>
          </p:spPr>
          <p:txBody>
            <a:bodyPr wrap="square" lIns="0" tIns="0" rIns="0" bIns="0" rtlCol="0"/>
            <a:lstStyle/>
            <a:p>
              <a:endParaRPr/>
            </a:p>
          </p:txBody>
        </p:sp>
        <p:sp>
          <p:nvSpPr>
            <p:cNvPr id="25" name="object 25"/>
            <p:cNvSpPr/>
            <p:nvPr/>
          </p:nvSpPr>
          <p:spPr>
            <a:xfrm>
              <a:off x="8303233" y="979933"/>
              <a:ext cx="246379" cy="283210"/>
            </a:xfrm>
            <a:custGeom>
              <a:avLst/>
              <a:gdLst/>
              <a:ahLst/>
              <a:cxnLst/>
              <a:rect l="l" t="t" r="r" b="b"/>
              <a:pathLst>
                <a:path w="246379" h="283209">
                  <a:moveTo>
                    <a:pt x="61424" y="283199"/>
                  </a:moveTo>
                  <a:lnTo>
                    <a:pt x="0" y="221699"/>
                  </a:lnTo>
                  <a:lnTo>
                    <a:pt x="61549" y="160199"/>
                  </a:lnTo>
                  <a:lnTo>
                    <a:pt x="61524" y="190949"/>
                  </a:lnTo>
                  <a:lnTo>
                    <a:pt x="184524" y="190949"/>
                  </a:lnTo>
                  <a:lnTo>
                    <a:pt x="184724" y="0"/>
                  </a:lnTo>
                  <a:lnTo>
                    <a:pt x="246224" y="0"/>
                  </a:lnTo>
                  <a:lnTo>
                    <a:pt x="245974" y="252449"/>
                  </a:lnTo>
                  <a:lnTo>
                    <a:pt x="61474" y="252449"/>
                  </a:lnTo>
                  <a:lnTo>
                    <a:pt x="61424" y="283199"/>
                  </a:lnTo>
                  <a:close/>
                </a:path>
              </a:pathLst>
            </a:custGeom>
            <a:solidFill>
              <a:srgbClr val="FFF29C"/>
            </a:solidFill>
          </p:spPr>
          <p:txBody>
            <a:bodyPr wrap="square" lIns="0" tIns="0" rIns="0" bIns="0" rtlCol="0"/>
            <a:lstStyle/>
            <a:p>
              <a:endParaRPr/>
            </a:p>
          </p:txBody>
        </p:sp>
        <p:sp>
          <p:nvSpPr>
            <p:cNvPr id="26" name="object 26"/>
            <p:cNvSpPr/>
            <p:nvPr/>
          </p:nvSpPr>
          <p:spPr>
            <a:xfrm>
              <a:off x="8303233" y="979933"/>
              <a:ext cx="246379" cy="283210"/>
            </a:xfrm>
            <a:custGeom>
              <a:avLst/>
              <a:gdLst/>
              <a:ahLst/>
              <a:cxnLst/>
              <a:rect l="l" t="t" r="r" b="b"/>
              <a:pathLst>
                <a:path w="246379" h="283209">
                  <a:moveTo>
                    <a:pt x="184724" y="0"/>
                  </a:moveTo>
                  <a:lnTo>
                    <a:pt x="184524" y="190949"/>
                  </a:lnTo>
                  <a:lnTo>
                    <a:pt x="61524" y="190949"/>
                  </a:lnTo>
                  <a:lnTo>
                    <a:pt x="61549" y="160199"/>
                  </a:lnTo>
                  <a:lnTo>
                    <a:pt x="0" y="221699"/>
                  </a:lnTo>
                  <a:lnTo>
                    <a:pt x="61424" y="283199"/>
                  </a:lnTo>
                  <a:lnTo>
                    <a:pt x="61474" y="252449"/>
                  </a:lnTo>
                  <a:lnTo>
                    <a:pt x="245974" y="252449"/>
                  </a:lnTo>
                  <a:lnTo>
                    <a:pt x="246224" y="0"/>
                  </a:lnTo>
                  <a:lnTo>
                    <a:pt x="184724" y="0"/>
                  </a:lnTo>
                  <a:close/>
                </a:path>
              </a:pathLst>
            </a:custGeom>
            <a:ln w="9524">
              <a:solidFill>
                <a:srgbClr val="565E6D"/>
              </a:solidFill>
            </a:ln>
          </p:spPr>
          <p:txBody>
            <a:bodyPr wrap="square" lIns="0" tIns="0" rIns="0" bIns="0" rtlCol="0"/>
            <a:lstStyle/>
            <a:p>
              <a:endParaRPr/>
            </a:p>
          </p:txBody>
        </p:sp>
      </p:grpSp>
      <p:sp>
        <p:nvSpPr>
          <p:cNvPr id="27" name="Rectangle 26"/>
          <p:cNvSpPr/>
          <p:nvPr/>
        </p:nvSpPr>
        <p:spPr>
          <a:xfrm>
            <a:off x="840297" y="3105150"/>
            <a:ext cx="1356782" cy="369332"/>
          </a:xfrm>
          <a:prstGeom prst="rect">
            <a:avLst/>
          </a:prstGeom>
        </p:spPr>
        <p:txBody>
          <a:bodyPr wrap="none">
            <a:spAutoFit/>
          </a:bodyPr>
          <a:lstStyle/>
          <a:p>
            <a:pPr marL="363855" indent="-351790">
              <a:lnSpc>
                <a:spcPct val="100000"/>
              </a:lnSpc>
              <a:spcBef>
                <a:spcPts val="100"/>
              </a:spcBef>
              <a:tabLst>
                <a:tab pos="363855" algn="l"/>
                <a:tab pos="364490" algn="l"/>
                <a:tab pos="807720" algn="l"/>
                <a:tab pos="1962785" algn="l"/>
                <a:tab pos="2802255" algn="l"/>
              </a:tabLst>
            </a:pPr>
            <a:r>
              <a:rPr lang="en-US" spc="-5" dirty="0" smtClean="0">
                <a:latin typeface="Arial"/>
                <a:cs typeface="Arial"/>
              </a:rPr>
              <a:t>u</a:t>
            </a:r>
            <a:r>
              <a:rPr lang="en-US" spc="-5" dirty="0" smtClean="0">
                <a:latin typeface="Arial"/>
                <a:cs typeface="Arial"/>
              </a:rPr>
              <a:t>sefulness.</a:t>
            </a:r>
            <a:endParaRPr lang="en-US" dirty="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3723" y="952434"/>
            <a:ext cx="7729855" cy="847476"/>
          </a:xfrm>
          <a:prstGeom prst="rect">
            <a:avLst/>
          </a:prstGeom>
        </p:spPr>
        <p:txBody>
          <a:bodyPr vert="horz" wrap="square" lIns="0" tIns="12700" rIns="0" bIns="0" rtlCol="0">
            <a:spAutoFit/>
          </a:bodyPr>
          <a:lstStyle/>
          <a:p>
            <a:pPr marL="25400" marR="17780">
              <a:lnSpc>
                <a:spcPct val="113300"/>
              </a:lnSpc>
              <a:spcBef>
                <a:spcPts val="100"/>
              </a:spcBef>
            </a:pPr>
            <a:r>
              <a:rPr sz="1600" spc="-5" dirty="0">
                <a:latin typeface="Arial"/>
                <a:cs typeface="Arial"/>
              </a:rPr>
              <a:t>The data used in this project is of </a:t>
            </a:r>
            <a:r>
              <a:rPr sz="1600" spc="-5">
                <a:latin typeface="Arial"/>
                <a:cs typeface="Arial"/>
              </a:rPr>
              <a:t>the </a:t>
            </a:r>
            <a:r>
              <a:rPr lang="en-US" sz="1600" dirty="0"/>
              <a:t>NSE-TATAGLOBAL</a:t>
            </a:r>
            <a:r>
              <a:rPr sz="1575" b="1" baseline="31746" smtClean="0">
                <a:solidFill>
                  <a:srgbClr val="A51C00"/>
                </a:solidFill>
                <a:latin typeface="Arial"/>
                <a:cs typeface="Arial"/>
              </a:rPr>
              <a:t> </a:t>
            </a:r>
            <a:r>
              <a:rPr sz="1600" spc="-5">
                <a:latin typeface="Arial"/>
                <a:cs typeface="Arial"/>
              </a:rPr>
              <a:t>from </a:t>
            </a:r>
            <a:r>
              <a:rPr lang="en-US" sz="1600" dirty="0" smtClean="0"/>
              <a:t/>
            </a:r>
            <a:br>
              <a:rPr lang="en-US" sz="1600" dirty="0" smtClean="0"/>
            </a:br>
            <a:r>
              <a:rPr lang="en-US" sz="1600" dirty="0" smtClean="0"/>
              <a:t>27-07-2010 TO 28-09-2018</a:t>
            </a:r>
            <a:r>
              <a:rPr sz="1600" b="1" spc="-5" smtClean="0">
                <a:solidFill>
                  <a:srgbClr val="A51C00"/>
                </a:solidFill>
                <a:latin typeface="Arial"/>
                <a:cs typeface="Arial"/>
              </a:rPr>
              <a:t> </a:t>
            </a:r>
            <a:r>
              <a:rPr sz="1600" spc="-5" dirty="0">
                <a:latin typeface="Arial"/>
                <a:cs typeface="Arial"/>
              </a:rPr>
              <a:t>this is </a:t>
            </a:r>
            <a:r>
              <a:rPr sz="1600" dirty="0">
                <a:latin typeface="Arial"/>
                <a:cs typeface="Arial"/>
              </a:rPr>
              <a:t>a series </a:t>
            </a:r>
            <a:r>
              <a:rPr sz="1600" spc="-5" dirty="0">
                <a:latin typeface="Arial"/>
                <a:cs typeface="Arial"/>
              </a:rPr>
              <a:t>of data points indexed in time order or </a:t>
            </a:r>
            <a:r>
              <a:rPr sz="1600" dirty="0">
                <a:latin typeface="Arial"/>
                <a:cs typeface="Arial"/>
              </a:rPr>
              <a:t>a </a:t>
            </a:r>
            <a:r>
              <a:rPr sz="1600" spc="-5" dirty="0">
                <a:latin typeface="Arial"/>
                <a:cs typeface="Arial"/>
              </a:rPr>
              <a:t>time </a:t>
            </a:r>
            <a:r>
              <a:rPr sz="1600" dirty="0">
                <a:latin typeface="Arial"/>
                <a:cs typeface="Arial"/>
              </a:rPr>
              <a:t>series. </a:t>
            </a:r>
            <a:r>
              <a:rPr sz="1600" spc="-5" dirty="0">
                <a:latin typeface="Arial"/>
                <a:cs typeface="Arial"/>
              </a:rPr>
              <a:t>Our  goal was to predict the </a:t>
            </a:r>
            <a:r>
              <a:rPr sz="1600" dirty="0">
                <a:latin typeface="Arial"/>
                <a:cs typeface="Arial"/>
              </a:rPr>
              <a:t>closing </a:t>
            </a:r>
            <a:r>
              <a:rPr sz="1600" spc="-5" dirty="0">
                <a:latin typeface="Arial"/>
                <a:cs typeface="Arial"/>
              </a:rPr>
              <a:t>price for any given date after</a:t>
            </a:r>
            <a:r>
              <a:rPr sz="1600" spc="-25" dirty="0">
                <a:latin typeface="Arial"/>
                <a:cs typeface="Arial"/>
              </a:rPr>
              <a:t> </a:t>
            </a:r>
            <a:r>
              <a:rPr sz="1600" spc="-5" dirty="0">
                <a:latin typeface="Arial"/>
                <a:cs typeface="Arial"/>
              </a:rPr>
              <a:t>training</a:t>
            </a:r>
            <a:endParaRPr sz="1600">
              <a:latin typeface="Arial"/>
              <a:cs typeface="Arial"/>
            </a:endParaRPr>
          </a:p>
        </p:txBody>
      </p:sp>
      <p:sp>
        <p:nvSpPr>
          <p:cNvPr id="3" name="object 3"/>
          <p:cNvSpPr txBox="1"/>
          <p:nvPr/>
        </p:nvSpPr>
        <p:spPr>
          <a:xfrm>
            <a:off x="8370079" y="4371391"/>
            <a:ext cx="127635"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FFFFFF"/>
                </a:solidFill>
                <a:latin typeface="Tuffy"/>
                <a:cs typeface="Tuffy"/>
              </a:rPr>
              <a:t>6</a:t>
            </a:r>
            <a:endParaRPr sz="1400">
              <a:latin typeface="Tuffy"/>
              <a:cs typeface="Tuffy"/>
            </a:endParaRPr>
          </a:p>
        </p:txBody>
      </p:sp>
      <p:sp>
        <p:nvSpPr>
          <p:cNvPr id="7" name="object 7"/>
          <p:cNvSpPr txBox="1">
            <a:spLocks noGrp="1"/>
          </p:cNvSpPr>
          <p:nvPr>
            <p:ph type="title"/>
          </p:nvPr>
        </p:nvSpPr>
        <p:spPr>
          <a:xfrm>
            <a:off x="541173" y="227911"/>
            <a:ext cx="1588135" cy="574040"/>
          </a:xfrm>
          <a:prstGeom prst="rect">
            <a:avLst/>
          </a:prstGeom>
        </p:spPr>
        <p:txBody>
          <a:bodyPr vert="horz" wrap="square" lIns="0" tIns="12700" rIns="0" bIns="0" rtlCol="0">
            <a:spAutoFit/>
          </a:bodyPr>
          <a:lstStyle/>
          <a:p>
            <a:pPr marL="12700">
              <a:lnSpc>
                <a:spcPct val="100000"/>
              </a:lnSpc>
              <a:spcBef>
                <a:spcPts val="100"/>
              </a:spcBef>
            </a:pPr>
            <a:r>
              <a:rPr sz="3600" spc="-50" dirty="0">
                <a:latin typeface="Arial"/>
                <a:cs typeface="Arial"/>
              </a:rPr>
              <a:t>D</a:t>
            </a:r>
            <a:r>
              <a:rPr sz="2500" spc="-50" dirty="0">
                <a:latin typeface="Arial"/>
                <a:cs typeface="Arial"/>
              </a:rPr>
              <a:t>ATASET</a:t>
            </a:r>
            <a:endParaRPr sz="2500">
              <a:latin typeface="Arial"/>
              <a:cs typeface="Arial"/>
            </a:endParaRPr>
          </a:p>
        </p:txBody>
      </p:sp>
      <p:pic>
        <p:nvPicPr>
          <p:cNvPr id="2050" name="Picture 2" descr="C:\Users\Bashu\Desktop\S.JPG"/>
          <p:cNvPicPr>
            <a:picLocks noChangeAspect="1" noChangeArrowheads="1"/>
          </p:cNvPicPr>
          <p:nvPr/>
        </p:nvPicPr>
        <p:blipFill>
          <a:blip r:embed="rId2"/>
          <a:srcRect/>
          <a:stretch>
            <a:fillRect/>
          </a:stretch>
        </p:blipFill>
        <p:spPr bwMode="auto">
          <a:xfrm>
            <a:off x="228600" y="2266950"/>
            <a:ext cx="8001000" cy="2224087"/>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prstGeom prst="rect">
            <a:avLst/>
          </a:prstGeom>
        </p:spPr>
        <p:txBody>
          <a:bodyPr vert="horz" wrap="square" lIns="0" tIns="45085" rIns="0" bIns="0" rtlCol="0">
            <a:spAutoFit/>
          </a:bodyPr>
          <a:lstStyle/>
          <a:p>
            <a:pPr marL="513715" indent="-351790">
              <a:lnSpc>
                <a:spcPct val="100000"/>
              </a:lnSpc>
              <a:spcBef>
                <a:spcPts val="355"/>
              </a:spcBef>
              <a:buChar char="●"/>
              <a:tabLst>
                <a:tab pos="514350" algn="l"/>
                <a:tab pos="514984" algn="l"/>
              </a:tabLst>
            </a:pPr>
            <a:r>
              <a:rPr spc="-5" dirty="0"/>
              <a:t>Process of </a:t>
            </a:r>
            <a:r>
              <a:rPr dirty="0"/>
              <a:t>selecting a </a:t>
            </a:r>
            <a:r>
              <a:rPr b="1" spc="-5" dirty="0">
                <a:solidFill>
                  <a:srgbClr val="A51C00"/>
                </a:solidFill>
                <a:latin typeface="Arial"/>
                <a:cs typeface="Arial"/>
              </a:rPr>
              <a:t>subset </a:t>
            </a:r>
            <a:r>
              <a:rPr spc="-5" dirty="0"/>
              <a:t>of </a:t>
            </a:r>
            <a:r>
              <a:rPr dirty="0"/>
              <a:t>relevant </a:t>
            </a:r>
            <a:r>
              <a:rPr spc="-5" dirty="0"/>
              <a:t>features for use in </a:t>
            </a:r>
            <a:r>
              <a:rPr dirty="0"/>
              <a:t>model</a:t>
            </a:r>
            <a:r>
              <a:rPr spc="-35" dirty="0"/>
              <a:t> </a:t>
            </a:r>
            <a:r>
              <a:rPr dirty="0"/>
              <a:t>construction.</a:t>
            </a:r>
          </a:p>
          <a:p>
            <a:pPr marL="513715" marR="5080" indent="-351790">
              <a:lnSpc>
                <a:spcPct val="113300"/>
              </a:lnSpc>
              <a:buChar char="●"/>
              <a:tabLst>
                <a:tab pos="514350" algn="l"/>
                <a:tab pos="514984" algn="l"/>
              </a:tabLst>
            </a:pPr>
            <a:r>
              <a:rPr spc="-5" dirty="0"/>
              <a:t>Feature </a:t>
            </a:r>
            <a:r>
              <a:rPr dirty="0"/>
              <a:t>selection methods </a:t>
            </a:r>
            <a:r>
              <a:rPr spc="-5" dirty="0"/>
              <a:t>include and exclude attributes present in the data without  </a:t>
            </a:r>
            <a:r>
              <a:rPr dirty="0"/>
              <a:t>changing</a:t>
            </a:r>
            <a:r>
              <a:rPr spc="-10" dirty="0"/>
              <a:t> </a:t>
            </a:r>
            <a:r>
              <a:rPr spc="-5" dirty="0"/>
              <a:t>them.</a:t>
            </a:r>
          </a:p>
          <a:p>
            <a:pPr marL="513715" indent="-351790">
              <a:lnSpc>
                <a:spcPct val="100000"/>
              </a:lnSpc>
              <a:spcBef>
                <a:spcPts val="254"/>
              </a:spcBef>
              <a:buChar char="●"/>
              <a:tabLst>
                <a:tab pos="514350" algn="l"/>
                <a:tab pos="514984" algn="l"/>
              </a:tabLst>
            </a:pPr>
            <a:r>
              <a:rPr spc="-5" dirty="0"/>
              <a:t>Here, in our </a:t>
            </a:r>
            <a:r>
              <a:rPr dirty="0"/>
              <a:t>case </a:t>
            </a:r>
            <a:r>
              <a:rPr spc="-5" dirty="0"/>
              <a:t>‘</a:t>
            </a:r>
            <a:r>
              <a:rPr b="1" spc="-5" dirty="0">
                <a:solidFill>
                  <a:srgbClr val="A51C00"/>
                </a:solidFill>
                <a:latin typeface="Arial"/>
                <a:cs typeface="Arial"/>
              </a:rPr>
              <a:t>Date</a:t>
            </a:r>
            <a:r>
              <a:rPr spc="-5" dirty="0"/>
              <a:t>’,‘</a:t>
            </a:r>
            <a:r>
              <a:rPr b="1" spc="-5" dirty="0">
                <a:solidFill>
                  <a:srgbClr val="A51C00"/>
                </a:solidFill>
                <a:latin typeface="Arial"/>
                <a:cs typeface="Arial"/>
              </a:rPr>
              <a:t>High</a:t>
            </a:r>
            <a:r>
              <a:rPr spc="-5" dirty="0"/>
              <a:t>’ and ‘</a:t>
            </a:r>
            <a:r>
              <a:rPr b="1" spc="-5" dirty="0">
                <a:solidFill>
                  <a:srgbClr val="A51C00"/>
                </a:solidFill>
                <a:latin typeface="Arial"/>
                <a:cs typeface="Arial"/>
              </a:rPr>
              <a:t>Low</a:t>
            </a:r>
            <a:r>
              <a:rPr spc="-5" dirty="0"/>
              <a:t>’ attributes are</a:t>
            </a:r>
            <a:r>
              <a:rPr spc="-140" dirty="0"/>
              <a:t> </a:t>
            </a:r>
            <a:r>
              <a:rPr spc="-5" dirty="0"/>
              <a:t>dropped.</a:t>
            </a:r>
          </a:p>
        </p:txBody>
      </p:sp>
      <p:sp>
        <p:nvSpPr>
          <p:cNvPr id="3" name="object 3"/>
          <p:cNvSpPr txBox="1"/>
          <p:nvPr/>
        </p:nvSpPr>
        <p:spPr>
          <a:xfrm>
            <a:off x="8202024" y="4142792"/>
            <a:ext cx="127635"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FFFFFF"/>
                </a:solidFill>
                <a:latin typeface="Tuffy"/>
                <a:cs typeface="Tuffy"/>
              </a:rPr>
              <a:t>7</a:t>
            </a:r>
            <a:endParaRPr sz="1400">
              <a:latin typeface="Tuffy"/>
              <a:cs typeface="Tuffy"/>
            </a:endParaRPr>
          </a:p>
        </p:txBody>
      </p:sp>
      <p:sp>
        <p:nvSpPr>
          <p:cNvPr id="4" name="object 4"/>
          <p:cNvSpPr txBox="1">
            <a:spLocks noGrp="1"/>
          </p:cNvSpPr>
          <p:nvPr>
            <p:ph type="title"/>
          </p:nvPr>
        </p:nvSpPr>
        <p:spPr>
          <a:xfrm>
            <a:off x="541173" y="227911"/>
            <a:ext cx="3889375" cy="574040"/>
          </a:xfrm>
          <a:prstGeom prst="rect">
            <a:avLst/>
          </a:prstGeom>
        </p:spPr>
        <p:txBody>
          <a:bodyPr vert="horz" wrap="square" lIns="0" tIns="12700" rIns="0" bIns="0" rtlCol="0">
            <a:spAutoFit/>
          </a:bodyPr>
          <a:lstStyle/>
          <a:p>
            <a:pPr marL="12700">
              <a:lnSpc>
                <a:spcPct val="100000"/>
              </a:lnSpc>
              <a:spcBef>
                <a:spcPts val="100"/>
              </a:spcBef>
            </a:pPr>
            <a:r>
              <a:rPr sz="3600" spc="-20" dirty="0">
                <a:latin typeface="Arial"/>
                <a:cs typeface="Arial"/>
              </a:rPr>
              <a:t>F</a:t>
            </a:r>
            <a:r>
              <a:rPr sz="2500" spc="-20" dirty="0">
                <a:latin typeface="Arial"/>
                <a:cs typeface="Arial"/>
              </a:rPr>
              <a:t>EATURE</a:t>
            </a:r>
            <a:r>
              <a:rPr sz="2500" spc="245" dirty="0">
                <a:latin typeface="Arial"/>
                <a:cs typeface="Arial"/>
              </a:rPr>
              <a:t> </a:t>
            </a:r>
            <a:r>
              <a:rPr sz="3600" spc="-10" dirty="0">
                <a:latin typeface="Arial"/>
                <a:cs typeface="Arial"/>
              </a:rPr>
              <a:t>I</a:t>
            </a:r>
            <a:r>
              <a:rPr sz="2500" spc="-10" dirty="0">
                <a:latin typeface="Arial"/>
                <a:cs typeface="Arial"/>
              </a:rPr>
              <a:t>MPORTANCE</a:t>
            </a:r>
            <a:endParaRPr sz="2500">
              <a:latin typeface="Arial"/>
              <a:cs typeface="Arial"/>
            </a:endParaRPr>
          </a:p>
        </p:txBody>
      </p:sp>
      <p:grpSp>
        <p:nvGrpSpPr>
          <p:cNvPr id="6" name="object 6"/>
          <p:cNvGrpSpPr/>
          <p:nvPr/>
        </p:nvGrpSpPr>
        <p:grpSpPr>
          <a:xfrm>
            <a:off x="838200" y="2724150"/>
            <a:ext cx="3505200" cy="509270"/>
            <a:chOff x="1813933" y="2763231"/>
            <a:chExt cx="4102735" cy="509270"/>
          </a:xfrm>
        </p:grpSpPr>
        <p:sp>
          <p:nvSpPr>
            <p:cNvPr id="7" name="object 7"/>
            <p:cNvSpPr/>
            <p:nvPr/>
          </p:nvSpPr>
          <p:spPr>
            <a:xfrm>
              <a:off x="1818696" y="2767994"/>
              <a:ext cx="4093210" cy="499745"/>
            </a:xfrm>
            <a:custGeom>
              <a:avLst/>
              <a:gdLst/>
              <a:ahLst/>
              <a:cxnLst/>
              <a:rect l="l" t="t" r="r" b="b"/>
              <a:pathLst>
                <a:path w="4093210" h="499745">
                  <a:moveTo>
                    <a:pt x="100634" y="499498"/>
                  </a:moveTo>
                  <a:lnTo>
                    <a:pt x="0" y="374624"/>
                  </a:lnTo>
                  <a:lnTo>
                    <a:pt x="63337" y="374624"/>
                  </a:lnTo>
                  <a:lnTo>
                    <a:pt x="63337" y="0"/>
                  </a:lnTo>
                  <a:lnTo>
                    <a:pt x="4092591" y="0"/>
                  </a:lnTo>
                  <a:lnTo>
                    <a:pt x="4092591" y="74599"/>
                  </a:lnTo>
                  <a:lnTo>
                    <a:pt x="137932" y="74599"/>
                  </a:lnTo>
                  <a:lnTo>
                    <a:pt x="137932" y="374624"/>
                  </a:lnTo>
                  <a:lnTo>
                    <a:pt x="201267" y="374624"/>
                  </a:lnTo>
                  <a:lnTo>
                    <a:pt x="100634" y="499498"/>
                  </a:lnTo>
                  <a:close/>
                </a:path>
              </a:pathLst>
            </a:custGeom>
            <a:solidFill>
              <a:srgbClr val="FFF29C"/>
            </a:solidFill>
          </p:spPr>
          <p:txBody>
            <a:bodyPr wrap="square" lIns="0" tIns="0" rIns="0" bIns="0" rtlCol="0"/>
            <a:lstStyle/>
            <a:p>
              <a:endParaRPr/>
            </a:p>
          </p:txBody>
        </p:sp>
        <p:sp>
          <p:nvSpPr>
            <p:cNvPr id="8" name="object 8"/>
            <p:cNvSpPr/>
            <p:nvPr/>
          </p:nvSpPr>
          <p:spPr>
            <a:xfrm>
              <a:off x="1818696" y="2767994"/>
              <a:ext cx="4093210" cy="499745"/>
            </a:xfrm>
            <a:custGeom>
              <a:avLst/>
              <a:gdLst/>
              <a:ahLst/>
              <a:cxnLst/>
              <a:rect l="l" t="t" r="r" b="b"/>
              <a:pathLst>
                <a:path w="4093210" h="499745">
                  <a:moveTo>
                    <a:pt x="4092591" y="74599"/>
                  </a:moveTo>
                  <a:lnTo>
                    <a:pt x="137932" y="74599"/>
                  </a:lnTo>
                  <a:lnTo>
                    <a:pt x="137932" y="374624"/>
                  </a:lnTo>
                  <a:lnTo>
                    <a:pt x="201267" y="374624"/>
                  </a:lnTo>
                  <a:lnTo>
                    <a:pt x="100634" y="499498"/>
                  </a:lnTo>
                  <a:lnTo>
                    <a:pt x="0" y="374624"/>
                  </a:lnTo>
                  <a:lnTo>
                    <a:pt x="63337" y="374624"/>
                  </a:lnTo>
                  <a:lnTo>
                    <a:pt x="63337" y="0"/>
                  </a:lnTo>
                  <a:lnTo>
                    <a:pt x="4092591" y="0"/>
                  </a:lnTo>
                  <a:lnTo>
                    <a:pt x="4092591" y="74599"/>
                  </a:lnTo>
                  <a:close/>
                </a:path>
              </a:pathLst>
            </a:custGeom>
            <a:ln w="9524">
              <a:solidFill>
                <a:srgbClr val="565E6D"/>
              </a:solidFill>
            </a:ln>
          </p:spPr>
          <p:txBody>
            <a:bodyPr wrap="square" lIns="0" tIns="0" rIns="0" bIns="0" rtlCol="0"/>
            <a:lstStyle/>
            <a:p>
              <a:endParaRPr/>
            </a:p>
          </p:txBody>
        </p:sp>
        <p:sp>
          <p:nvSpPr>
            <p:cNvPr id="9" name="object 9"/>
            <p:cNvSpPr/>
            <p:nvPr/>
          </p:nvSpPr>
          <p:spPr>
            <a:xfrm>
              <a:off x="4166966" y="2850044"/>
              <a:ext cx="179070" cy="417830"/>
            </a:xfrm>
            <a:custGeom>
              <a:avLst/>
              <a:gdLst/>
              <a:ahLst/>
              <a:cxnLst/>
              <a:rect l="l" t="t" r="r" b="b"/>
              <a:pathLst>
                <a:path w="179070" h="417829">
                  <a:moveTo>
                    <a:pt x="89399" y="417299"/>
                  </a:moveTo>
                  <a:lnTo>
                    <a:pt x="0" y="327899"/>
                  </a:lnTo>
                  <a:lnTo>
                    <a:pt x="44699" y="327899"/>
                  </a:lnTo>
                  <a:lnTo>
                    <a:pt x="44699" y="0"/>
                  </a:lnTo>
                  <a:lnTo>
                    <a:pt x="134099" y="0"/>
                  </a:lnTo>
                  <a:lnTo>
                    <a:pt x="134099" y="327899"/>
                  </a:lnTo>
                  <a:lnTo>
                    <a:pt x="178799" y="327899"/>
                  </a:lnTo>
                  <a:lnTo>
                    <a:pt x="89399" y="417299"/>
                  </a:lnTo>
                  <a:close/>
                </a:path>
              </a:pathLst>
            </a:custGeom>
            <a:solidFill>
              <a:srgbClr val="FFF29C"/>
            </a:solidFill>
          </p:spPr>
          <p:txBody>
            <a:bodyPr wrap="square" lIns="0" tIns="0" rIns="0" bIns="0" rtlCol="0"/>
            <a:lstStyle/>
            <a:p>
              <a:endParaRPr/>
            </a:p>
          </p:txBody>
        </p:sp>
        <p:sp>
          <p:nvSpPr>
            <p:cNvPr id="10" name="object 10"/>
            <p:cNvSpPr/>
            <p:nvPr/>
          </p:nvSpPr>
          <p:spPr>
            <a:xfrm>
              <a:off x="4166966" y="2850044"/>
              <a:ext cx="179070" cy="417830"/>
            </a:xfrm>
            <a:custGeom>
              <a:avLst/>
              <a:gdLst/>
              <a:ahLst/>
              <a:cxnLst/>
              <a:rect l="l" t="t" r="r" b="b"/>
              <a:pathLst>
                <a:path w="179070" h="417829">
                  <a:moveTo>
                    <a:pt x="0" y="327899"/>
                  </a:moveTo>
                  <a:lnTo>
                    <a:pt x="44699" y="327899"/>
                  </a:lnTo>
                  <a:lnTo>
                    <a:pt x="44699" y="0"/>
                  </a:lnTo>
                  <a:lnTo>
                    <a:pt x="134099" y="0"/>
                  </a:lnTo>
                  <a:lnTo>
                    <a:pt x="134099" y="327899"/>
                  </a:lnTo>
                  <a:lnTo>
                    <a:pt x="178799" y="327899"/>
                  </a:lnTo>
                  <a:lnTo>
                    <a:pt x="89399" y="417299"/>
                  </a:lnTo>
                  <a:lnTo>
                    <a:pt x="0" y="327899"/>
                  </a:lnTo>
                  <a:close/>
                </a:path>
              </a:pathLst>
            </a:custGeom>
            <a:ln w="9524">
              <a:solidFill>
                <a:srgbClr val="565E6D"/>
              </a:solidFill>
            </a:ln>
          </p:spPr>
          <p:txBody>
            <a:bodyPr wrap="square" lIns="0" tIns="0" rIns="0" bIns="0" rtlCol="0"/>
            <a:lstStyle/>
            <a:p>
              <a:endParaRPr/>
            </a:p>
          </p:txBody>
        </p:sp>
        <p:sp>
          <p:nvSpPr>
            <p:cNvPr id="11" name="object 11"/>
            <p:cNvSpPr/>
            <p:nvPr/>
          </p:nvSpPr>
          <p:spPr>
            <a:xfrm>
              <a:off x="5318264" y="2850044"/>
              <a:ext cx="179070" cy="417830"/>
            </a:xfrm>
            <a:custGeom>
              <a:avLst/>
              <a:gdLst/>
              <a:ahLst/>
              <a:cxnLst/>
              <a:rect l="l" t="t" r="r" b="b"/>
              <a:pathLst>
                <a:path w="179070" h="417829">
                  <a:moveTo>
                    <a:pt x="89399" y="417299"/>
                  </a:moveTo>
                  <a:lnTo>
                    <a:pt x="0" y="327899"/>
                  </a:lnTo>
                  <a:lnTo>
                    <a:pt x="44699" y="327899"/>
                  </a:lnTo>
                  <a:lnTo>
                    <a:pt x="44699" y="0"/>
                  </a:lnTo>
                  <a:lnTo>
                    <a:pt x="134099" y="0"/>
                  </a:lnTo>
                  <a:lnTo>
                    <a:pt x="134099" y="327899"/>
                  </a:lnTo>
                  <a:lnTo>
                    <a:pt x="178799" y="327899"/>
                  </a:lnTo>
                  <a:lnTo>
                    <a:pt x="89399" y="417299"/>
                  </a:lnTo>
                  <a:close/>
                </a:path>
              </a:pathLst>
            </a:custGeom>
            <a:solidFill>
              <a:srgbClr val="FFF29C"/>
            </a:solidFill>
          </p:spPr>
          <p:txBody>
            <a:bodyPr wrap="square" lIns="0" tIns="0" rIns="0" bIns="0" rtlCol="0"/>
            <a:lstStyle/>
            <a:p>
              <a:endParaRPr/>
            </a:p>
          </p:txBody>
        </p:sp>
        <p:sp>
          <p:nvSpPr>
            <p:cNvPr id="12" name="object 12"/>
            <p:cNvSpPr/>
            <p:nvPr/>
          </p:nvSpPr>
          <p:spPr>
            <a:xfrm>
              <a:off x="5318264" y="2850044"/>
              <a:ext cx="179070" cy="417830"/>
            </a:xfrm>
            <a:custGeom>
              <a:avLst/>
              <a:gdLst/>
              <a:ahLst/>
              <a:cxnLst/>
              <a:rect l="l" t="t" r="r" b="b"/>
              <a:pathLst>
                <a:path w="179070" h="417829">
                  <a:moveTo>
                    <a:pt x="0" y="327899"/>
                  </a:moveTo>
                  <a:lnTo>
                    <a:pt x="44699" y="327899"/>
                  </a:lnTo>
                  <a:lnTo>
                    <a:pt x="44699" y="0"/>
                  </a:lnTo>
                  <a:lnTo>
                    <a:pt x="134099" y="0"/>
                  </a:lnTo>
                  <a:lnTo>
                    <a:pt x="134099" y="327899"/>
                  </a:lnTo>
                  <a:lnTo>
                    <a:pt x="178799" y="327899"/>
                  </a:lnTo>
                  <a:lnTo>
                    <a:pt x="89399" y="417299"/>
                  </a:lnTo>
                  <a:lnTo>
                    <a:pt x="0" y="327899"/>
                  </a:lnTo>
                  <a:close/>
                </a:path>
              </a:pathLst>
            </a:custGeom>
            <a:ln w="9524">
              <a:solidFill>
                <a:srgbClr val="565E6D"/>
              </a:solidFill>
            </a:ln>
          </p:spPr>
          <p:txBody>
            <a:bodyPr wrap="square" lIns="0" tIns="0" rIns="0" bIns="0" rtlCol="0"/>
            <a:lstStyle/>
            <a:p>
              <a:endParaRPr/>
            </a:p>
          </p:txBody>
        </p:sp>
      </p:grpSp>
      <p:sp>
        <p:nvSpPr>
          <p:cNvPr id="13" name="object 13"/>
          <p:cNvSpPr txBox="1"/>
          <p:nvPr/>
        </p:nvSpPr>
        <p:spPr>
          <a:xfrm>
            <a:off x="5334000" y="2724150"/>
            <a:ext cx="756285"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Arial"/>
                <a:cs typeface="Arial"/>
              </a:rPr>
              <a:t>Dropped</a:t>
            </a:r>
            <a:endParaRPr sz="1400">
              <a:latin typeface="Arial"/>
              <a:cs typeface="Arial"/>
            </a:endParaRPr>
          </a:p>
        </p:txBody>
      </p:sp>
      <p:sp>
        <p:nvSpPr>
          <p:cNvPr id="14" name="object 14"/>
          <p:cNvSpPr/>
          <p:nvPr/>
        </p:nvSpPr>
        <p:spPr>
          <a:xfrm>
            <a:off x="5181600" y="2647950"/>
            <a:ext cx="1049655" cy="391160"/>
          </a:xfrm>
          <a:custGeom>
            <a:avLst/>
            <a:gdLst/>
            <a:ahLst/>
            <a:cxnLst/>
            <a:rect l="l" t="t" r="r" b="b"/>
            <a:pathLst>
              <a:path w="1049654" h="391160">
                <a:moveTo>
                  <a:pt x="0" y="65149"/>
                </a:moveTo>
                <a:lnTo>
                  <a:pt x="5120" y="39793"/>
                </a:lnTo>
                <a:lnTo>
                  <a:pt x="19084" y="19084"/>
                </a:lnTo>
                <a:lnTo>
                  <a:pt x="39793" y="5120"/>
                </a:lnTo>
                <a:lnTo>
                  <a:pt x="65149" y="0"/>
                </a:lnTo>
                <a:lnTo>
                  <a:pt x="983948" y="0"/>
                </a:lnTo>
                <a:lnTo>
                  <a:pt x="1030022" y="19074"/>
                </a:lnTo>
                <a:lnTo>
                  <a:pt x="1049097" y="65149"/>
                </a:lnTo>
                <a:lnTo>
                  <a:pt x="1049097" y="325749"/>
                </a:lnTo>
                <a:lnTo>
                  <a:pt x="1043977" y="351105"/>
                </a:lnTo>
                <a:lnTo>
                  <a:pt x="1030013" y="371814"/>
                </a:lnTo>
                <a:lnTo>
                  <a:pt x="1009304" y="385778"/>
                </a:lnTo>
                <a:lnTo>
                  <a:pt x="983948" y="390899"/>
                </a:lnTo>
                <a:lnTo>
                  <a:pt x="65149" y="390899"/>
                </a:lnTo>
                <a:lnTo>
                  <a:pt x="39793" y="385778"/>
                </a:lnTo>
                <a:lnTo>
                  <a:pt x="19084" y="371814"/>
                </a:lnTo>
                <a:lnTo>
                  <a:pt x="5120" y="351105"/>
                </a:lnTo>
                <a:lnTo>
                  <a:pt x="0" y="325749"/>
                </a:lnTo>
                <a:lnTo>
                  <a:pt x="0" y="65149"/>
                </a:lnTo>
                <a:close/>
              </a:path>
            </a:pathLst>
          </a:custGeom>
          <a:ln w="19049">
            <a:solidFill>
              <a:srgbClr val="A51C00"/>
            </a:solidFill>
          </a:ln>
        </p:spPr>
        <p:txBody>
          <a:bodyPr wrap="square" lIns="0" tIns="0" rIns="0" bIns="0" rtlCol="0"/>
          <a:lstStyle/>
          <a:p>
            <a:endParaRPr/>
          </a:p>
        </p:txBody>
      </p:sp>
      <p:pic>
        <p:nvPicPr>
          <p:cNvPr id="3074" name="Picture 2" descr="C:\Users\Bashu\Desktop\S.JPG"/>
          <p:cNvPicPr>
            <a:picLocks noChangeAspect="1" noChangeArrowheads="1"/>
          </p:cNvPicPr>
          <p:nvPr/>
        </p:nvPicPr>
        <p:blipFill>
          <a:blip r:embed="rId2"/>
          <a:srcRect/>
          <a:stretch>
            <a:fillRect/>
          </a:stretch>
        </p:blipFill>
        <p:spPr bwMode="auto">
          <a:xfrm>
            <a:off x="914400" y="3257550"/>
            <a:ext cx="6705600" cy="1233487"/>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TotalTime>
  <Words>1222</Words>
  <Application>Microsoft Office PowerPoint</Application>
  <PresentationFormat>On-screen Show (16:9)</PresentationFormat>
  <Paragraphs>110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Stock Price Prediction</vt:lpstr>
      <vt:lpstr>Objective</vt:lpstr>
      <vt:lpstr>INTRODUCTION</vt:lpstr>
      <vt:lpstr>Slide 4</vt:lpstr>
      <vt:lpstr>Analytical Goals</vt:lpstr>
      <vt:lpstr>HOW TO READ A STOCK TABLE?</vt:lpstr>
      <vt:lpstr>PROBLEM STATEMENT</vt:lpstr>
      <vt:lpstr>DATASET</vt:lpstr>
      <vt:lpstr>FEATURE IMPORTANCE</vt:lpstr>
      <vt:lpstr>APPROACHES TO SOLVE</vt:lpstr>
      <vt:lpstr> LSTM</vt:lpstr>
      <vt:lpstr>LSTM (How it works?)</vt:lpstr>
      <vt:lpstr>Slide 13</vt:lpstr>
      <vt:lpstr>Slide 14</vt:lpstr>
      <vt:lpstr>Slide 15</vt:lpstr>
      <vt:lpstr>Slide 16</vt:lpstr>
      <vt:lpstr>Slide 17</vt:lpstr>
      <vt:lpstr>Literature Survey</vt:lpstr>
      <vt:lpstr>Slide 19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dc:title>
  <cp:lastModifiedBy>MUKESH SHARMA</cp:lastModifiedBy>
  <cp:revision>21</cp:revision>
  <dcterms:created xsi:type="dcterms:W3CDTF">2021-06-29T02:10:01Z</dcterms:created>
  <dcterms:modified xsi:type="dcterms:W3CDTF">2021-08-06T04:04:34Z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2021-06-29T00:00:00Z</vt:filetime>
  </property>
</Properties>
</file>