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448" r:id="rId5"/>
    <p:sldId id="2464" r:id="rId6"/>
    <p:sldId id="2481" r:id="rId7"/>
    <p:sldId id="2501" r:id="rId8"/>
    <p:sldId id="2494" r:id="rId9"/>
    <p:sldId id="2498" r:id="rId10"/>
    <p:sldId id="2497" r:id="rId11"/>
    <p:sldId id="2495" r:id="rId12"/>
    <p:sldId id="2496" r:id="rId13"/>
    <p:sldId id="2465" r:id="rId14"/>
    <p:sldId id="2487" r:id="rId15"/>
    <p:sldId id="2500" r:id="rId16"/>
    <p:sldId id="2433" r:id="rId17"/>
    <p:sldId id="2490" r:id="rId18"/>
    <p:sldId id="2491" r:id="rId19"/>
    <p:sldId id="2488" r:id="rId20"/>
    <p:sldId id="24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-120" y="-42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www.linkedin.com/in/gabriel-star-tester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sldNum="0" hd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ObjectivityLtd/cru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linkedin.com/in/gabriel-star-tester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Testy wydajnościowe w chmurze w oparciu o </a:t>
            </a:r>
            <a:r>
              <a:rPr lang="pl-PL" sz="2800" dirty="0" err="1"/>
              <a:t>Azure</a:t>
            </a:r>
            <a:r>
              <a:rPr lang="pl-PL" sz="2800" dirty="0"/>
              <a:t> </a:t>
            </a:r>
            <a:r>
              <a:rPr lang="pl-PL" sz="2800" dirty="0" err="1"/>
              <a:t>pipelines</a:t>
            </a:r>
            <a:r>
              <a:rPr lang="pl-PL" sz="2800" dirty="0"/>
              <a:t>, </a:t>
            </a:r>
            <a:r>
              <a:rPr lang="pl-PL" sz="2800" dirty="0" err="1"/>
              <a:t>JMeter</a:t>
            </a:r>
            <a:r>
              <a:rPr lang="pl-PL" sz="2800" dirty="0"/>
              <a:t>, </a:t>
            </a:r>
            <a:r>
              <a:rPr lang="pl-PL" sz="2800" dirty="0" err="1"/>
              <a:t>Kubernetes</a:t>
            </a:r>
            <a:r>
              <a:rPr lang="pl-PL" sz="2800" dirty="0"/>
              <a:t> 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27</a:t>
            </a:r>
            <a:r>
              <a:rPr lang="en-US" dirty="0"/>
              <a:t>.</a:t>
            </a:r>
            <a:r>
              <a:rPr lang="pl-PL"/>
              <a:t>05</a:t>
            </a:r>
            <a:r>
              <a:rPr lang="en-US"/>
              <a:t>.</a:t>
            </a:r>
            <a:r>
              <a:rPr lang="pl-PL" dirty="0"/>
              <a:t>2021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Gabriel Starczewski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97B6C-F069-44A3-8EDE-2C2D4E0FB909}"/>
              </a:ext>
            </a:extLst>
          </p:cNvPr>
          <p:cNvSpPr txBox="1"/>
          <p:nvPr/>
        </p:nvSpPr>
        <p:spPr>
          <a:xfrm>
            <a:off x="4140420" y="4127306"/>
            <a:ext cx="615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www.linkedin.com/in/gabriel-star-tester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05FF9F9-2976-47BF-9D5B-059E893A7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0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53674AB-31C1-4586-9A0A-906B0871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85800"/>
            <a:ext cx="7607300" cy="1803400"/>
          </a:xfrm>
          <a:prstGeom prst="rect">
            <a:avLst/>
          </a:prstGeom>
        </p:spPr>
      </p:pic>
      <p:pic>
        <p:nvPicPr>
          <p:cNvPr id="3" name="Picture 2" descr="Quizzical burrowing owl looking forward">
            <a:extLst>
              <a:ext uri="{FF2B5EF4-FFF2-40B4-BE49-F238E27FC236}">
                <a16:creationId xmlns:a16="http://schemas.microsoft.com/office/drawing/2014/main" id="{68B1B89E-9044-4B25-897A-2D0BB1D71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r="38826" b="-1"/>
          <a:stretch/>
        </p:blipFill>
        <p:spPr>
          <a:xfrm>
            <a:off x="9461500" y="685800"/>
            <a:ext cx="1562100" cy="1803400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38" name="TextBox 7">
            <a:extLst>
              <a:ext uri="{FF2B5EF4-FFF2-40B4-BE49-F238E27FC236}">
                <a16:creationId xmlns:a16="http://schemas.microsoft.com/office/drawing/2014/main" id="{08A6655B-2553-447E-9B99-0205A595BDB2}"/>
              </a:ext>
            </a:extLst>
          </p:cNvPr>
          <p:cNvSpPr txBox="1"/>
          <p:nvPr/>
        </p:nvSpPr>
        <p:spPr>
          <a:xfrm>
            <a:off x="5778500" y="3378200"/>
            <a:ext cx="5410200" cy="25654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Jak </a:t>
            </a:r>
            <a:r>
              <a:rPr lang="en-US" sz="1500" dirty="0" err="1"/>
              <a:t>zapewnić</a:t>
            </a:r>
            <a:r>
              <a:rPr lang="en-US" sz="1500" dirty="0"/>
              <a:t> </a:t>
            </a:r>
            <a:r>
              <a:rPr lang="en-US" sz="1500" dirty="0" err="1"/>
              <a:t>skalowanie</a:t>
            </a:r>
            <a:r>
              <a:rPr lang="en-US" sz="1500" dirty="0"/>
              <a:t> </a:t>
            </a:r>
            <a:r>
              <a:rPr lang="en-US" sz="1500" dirty="0" err="1"/>
              <a:t>zasobów</a:t>
            </a:r>
            <a:r>
              <a:rPr lang="en-US" sz="1500" dirty="0"/>
              <a:t> </a:t>
            </a:r>
            <a:r>
              <a:rPr lang="en-US" sz="1500" dirty="0" err="1"/>
              <a:t>dla</a:t>
            </a:r>
            <a:r>
              <a:rPr lang="en-US" sz="1500" dirty="0"/>
              <a:t> </a:t>
            </a:r>
            <a:r>
              <a:rPr lang="en-US" sz="1500" dirty="0" err="1"/>
              <a:t>każdego</a:t>
            </a:r>
            <a:r>
              <a:rPr lang="en-US" sz="1500" dirty="0"/>
              <a:t> </a:t>
            </a:r>
            <a:r>
              <a:rPr lang="en-US" sz="1500" dirty="0" err="1"/>
              <a:t>uruchomionego</a:t>
            </a:r>
            <a:r>
              <a:rPr lang="en-US" sz="1500" dirty="0"/>
              <a:t> </a:t>
            </a:r>
            <a:r>
              <a:rPr lang="en-US" sz="1500" dirty="0" err="1"/>
              <a:t>testu</a:t>
            </a:r>
            <a:r>
              <a:rPr lang="en-US" sz="1500" dirty="0"/>
              <a:t> </a:t>
            </a:r>
            <a:r>
              <a:rPr lang="en-US" sz="1500" dirty="0" err="1"/>
              <a:t>lub</a:t>
            </a:r>
            <a:r>
              <a:rPr lang="en-US" sz="1500" dirty="0"/>
              <a:t> </a:t>
            </a:r>
            <a:r>
              <a:rPr lang="en-US" sz="1500" dirty="0" err="1"/>
              <a:t>pipeline’a</a:t>
            </a:r>
            <a:r>
              <a:rPr lang="en-US" sz="1500" dirty="0"/>
              <a:t> CI/CD ?</a:t>
            </a:r>
            <a:r>
              <a:rPr lang="pl-PL" sz="1500" dirty="0"/>
              <a:t> (wybór strategii)</a:t>
            </a: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Jak </a:t>
            </a:r>
            <a:r>
              <a:rPr lang="en-US" sz="1500" dirty="0" err="1"/>
              <a:t>tworzyć</a:t>
            </a:r>
            <a:r>
              <a:rPr lang="en-US" sz="1500" dirty="0"/>
              <a:t> </a:t>
            </a:r>
            <a:r>
              <a:rPr lang="en-US" sz="1500" dirty="0" err="1"/>
              <a:t>tymczasowe</a:t>
            </a:r>
            <a:r>
              <a:rPr lang="en-US" sz="1500" dirty="0"/>
              <a:t> </a:t>
            </a:r>
            <a:r>
              <a:rPr lang="en-US" sz="1500" dirty="0" err="1"/>
              <a:t>zasoby</a:t>
            </a:r>
            <a:r>
              <a:rPr lang="en-US" sz="1500" dirty="0"/>
              <a:t> </a:t>
            </a:r>
            <a:r>
              <a:rPr lang="en-US" sz="1500" dirty="0" err="1"/>
              <a:t>dla</a:t>
            </a:r>
            <a:r>
              <a:rPr lang="en-US" sz="1500" dirty="0"/>
              <a:t> </a:t>
            </a:r>
            <a:r>
              <a:rPr lang="en-US" sz="1500" dirty="0" err="1"/>
              <a:t>testów</a:t>
            </a:r>
            <a:r>
              <a:rPr lang="en-US" sz="1500" dirty="0"/>
              <a:t> </a:t>
            </a:r>
            <a:r>
              <a:rPr lang="en-US" sz="1500" dirty="0" err="1"/>
              <a:t>wydajnościowych</a:t>
            </a:r>
            <a:r>
              <a:rPr lang="en-US" sz="1500" dirty="0"/>
              <a:t>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Jak </a:t>
            </a:r>
            <a:r>
              <a:rPr lang="en-US" sz="1500" dirty="0" err="1"/>
              <a:t>zintegrować</a:t>
            </a:r>
            <a:r>
              <a:rPr lang="en-US" sz="1500" dirty="0"/>
              <a:t> testy </a:t>
            </a:r>
            <a:r>
              <a:rPr lang="en-US" sz="1500" dirty="0" err="1"/>
              <a:t>wydajnościowe</a:t>
            </a:r>
            <a:r>
              <a:rPr lang="en-US" sz="1500" dirty="0"/>
              <a:t> w CI/CD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W </a:t>
            </a:r>
            <a:r>
              <a:rPr lang="en-US" sz="1500" dirty="0" err="1"/>
              <a:t>jaki</a:t>
            </a:r>
            <a:r>
              <a:rPr lang="en-US" sz="1500" dirty="0"/>
              <a:t> </a:t>
            </a:r>
            <a:r>
              <a:rPr lang="en-US" sz="1500" dirty="0" err="1"/>
              <a:t>sposób</a:t>
            </a:r>
            <a:r>
              <a:rPr lang="en-US" sz="1500" dirty="0"/>
              <a:t> </a:t>
            </a:r>
            <a:r>
              <a:rPr lang="en-US" sz="1500" dirty="0" err="1"/>
              <a:t>analizować</a:t>
            </a:r>
            <a:r>
              <a:rPr lang="en-US" sz="1500" dirty="0"/>
              <a:t> </a:t>
            </a:r>
            <a:r>
              <a:rPr lang="en-US" sz="1500" dirty="0" err="1"/>
              <a:t>dane</a:t>
            </a:r>
            <a:r>
              <a:rPr lang="en-US" sz="1500" dirty="0"/>
              <a:t> </a:t>
            </a:r>
            <a:r>
              <a:rPr lang="en-US" sz="1500" dirty="0" err="1"/>
              <a:t>wydajnościowe</a:t>
            </a:r>
            <a:r>
              <a:rPr lang="en-US" sz="1500" dirty="0"/>
              <a:t> </a:t>
            </a:r>
            <a:r>
              <a:rPr lang="en-US" sz="1500" dirty="0" err="1"/>
              <a:t>przed</a:t>
            </a:r>
            <a:r>
              <a:rPr lang="en-US" sz="1500" dirty="0"/>
              <a:t> </a:t>
            </a:r>
            <a:r>
              <a:rPr lang="en-US" sz="1500" dirty="0" err="1"/>
              <a:t>releasem</a:t>
            </a:r>
            <a:r>
              <a:rPr lang="en-US" sz="1500" dirty="0"/>
              <a:t> „1”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Gdzie</a:t>
            </a:r>
            <a:r>
              <a:rPr lang="en-US" sz="1500" dirty="0"/>
              <a:t> </a:t>
            </a:r>
            <a:r>
              <a:rPr lang="en-US" sz="1500" dirty="0" err="1"/>
              <a:t>trzymać</a:t>
            </a:r>
            <a:r>
              <a:rPr lang="en-US" sz="1500" dirty="0"/>
              <a:t> </a:t>
            </a:r>
            <a:r>
              <a:rPr lang="en-US" sz="1500" dirty="0" err="1"/>
              <a:t>artefakty</a:t>
            </a:r>
            <a:r>
              <a:rPr lang="en-US" sz="1500" dirty="0"/>
              <a:t> </a:t>
            </a:r>
            <a:r>
              <a:rPr lang="en-US" sz="1500" dirty="0" err="1"/>
              <a:t>związane</a:t>
            </a:r>
            <a:r>
              <a:rPr lang="en-US" sz="1500" dirty="0"/>
              <a:t> z </a:t>
            </a:r>
            <a:r>
              <a:rPr lang="en-US" sz="1500" dirty="0" err="1"/>
              <a:t>testami</a:t>
            </a:r>
            <a:r>
              <a:rPr lang="en-US" sz="1500" dirty="0"/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Jak </a:t>
            </a:r>
            <a:r>
              <a:rPr lang="en-US" sz="1500" dirty="0" err="1"/>
              <a:t>ułatwić</a:t>
            </a:r>
            <a:r>
              <a:rPr lang="en-US" sz="1500" dirty="0"/>
              <a:t> </a:t>
            </a:r>
            <a:r>
              <a:rPr lang="en-US" sz="1500" dirty="0" err="1"/>
              <a:t>pracę</a:t>
            </a:r>
            <a:r>
              <a:rPr lang="en-US" sz="1500" dirty="0"/>
              <a:t> </a:t>
            </a:r>
            <a:r>
              <a:rPr lang="en-US" sz="1500" dirty="0" err="1"/>
              <a:t>testerowi</a:t>
            </a:r>
            <a:r>
              <a:rPr lang="en-US" sz="1500" dirty="0"/>
              <a:t>/</a:t>
            </a:r>
            <a:r>
              <a:rPr lang="en-US" sz="1500" dirty="0" err="1"/>
              <a:t>inżynierowi</a:t>
            </a:r>
            <a:r>
              <a:rPr lang="en-US" sz="1500" dirty="0"/>
              <a:t> </a:t>
            </a:r>
            <a:r>
              <a:rPr lang="en-US" sz="1500" dirty="0" err="1"/>
              <a:t>wydajności</a:t>
            </a:r>
            <a:r>
              <a:rPr lang="en-US" sz="1500" dirty="0"/>
              <a:t> ?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388098"/>
            <a:ext cx="5068315" cy="2573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Powtarzające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się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problemy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zagadnienia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B390D-0AF1-4790-B33E-68B2928D4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9" name="Rectangle 9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CRUX</a:t>
            </a:r>
            <a:r>
              <a:rPr lang="pl-PL" sz="4000" dirty="0"/>
              <a:t> - ARCHITEKTURA</a:t>
            </a:r>
            <a:endParaRPr lang="en-US" sz="4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08A6655B-2553-447E-9B99-0205A595BDB2}"/>
              </a:ext>
            </a:extLst>
          </p:cNvPr>
          <p:cNvSpPr txBox="1"/>
          <p:nvPr/>
        </p:nvSpPr>
        <p:spPr>
          <a:xfrm>
            <a:off x="7850365" y="2431300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CRUX jest </a:t>
            </a:r>
            <a:r>
              <a:rPr lang="en-US" sz="1400" dirty="0" err="1"/>
              <a:t>moją</a:t>
            </a:r>
            <a:r>
              <a:rPr lang="en-US" sz="1400" dirty="0"/>
              <a:t> </a:t>
            </a:r>
            <a:r>
              <a:rPr lang="en-US" sz="1400" dirty="0" err="1"/>
              <a:t>próbą</a:t>
            </a:r>
            <a:r>
              <a:rPr lang="en-US" sz="1400" dirty="0"/>
              <a:t> </a:t>
            </a:r>
            <a:r>
              <a:rPr lang="en-US" sz="1400" dirty="0" err="1"/>
              <a:t>odpowiedzi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wcześniejsze</a:t>
            </a:r>
            <a:r>
              <a:rPr lang="en-US" sz="1400" dirty="0"/>
              <a:t> </a:t>
            </a:r>
            <a:r>
              <a:rPr lang="en-US" sz="1400" dirty="0" err="1"/>
              <a:t>pytania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opiera</a:t>
            </a:r>
            <a:r>
              <a:rPr lang="en-US" sz="1400" dirty="0"/>
              <a:t> </a:t>
            </a:r>
            <a:r>
              <a:rPr lang="en-US" sz="1400" dirty="0" err="1"/>
              <a:t>się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kubernetesie</a:t>
            </a:r>
            <a:r>
              <a:rPr lang="en-US" sz="1400" dirty="0"/>
              <a:t>, </a:t>
            </a:r>
            <a:r>
              <a:rPr lang="en-US" sz="1400" dirty="0" err="1"/>
              <a:t>ktory</a:t>
            </a:r>
            <a:r>
              <a:rPr lang="en-US" sz="1400" dirty="0"/>
              <a:t> </a:t>
            </a:r>
            <a:r>
              <a:rPr lang="en-US" sz="1400" dirty="0" err="1"/>
              <a:t>zarządza</a:t>
            </a:r>
            <a:r>
              <a:rPr lang="en-US" sz="1400" dirty="0"/>
              <a:t> </a:t>
            </a:r>
            <a:r>
              <a:rPr lang="en-US" sz="1400" dirty="0" err="1"/>
              <a:t>kontenerami</a:t>
            </a:r>
            <a:r>
              <a:rPr lang="en-US" sz="1400" dirty="0"/>
              <a:t> </a:t>
            </a:r>
            <a:r>
              <a:rPr lang="en-US" sz="1400" dirty="0" err="1"/>
              <a:t>generującymi</a:t>
            </a:r>
            <a:r>
              <a:rPr lang="en-US" sz="1400" dirty="0"/>
              <a:t> </a:t>
            </a:r>
            <a:r>
              <a:rPr lang="en-US" sz="1400" dirty="0" err="1"/>
              <a:t>obciążenie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Kontenery</a:t>
            </a:r>
            <a:r>
              <a:rPr lang="en-US" sz="1400" dirty="0"/>
              <a:t> </a:t>
            </a:r>
            <a:r>
              <a:rPr lang="en-US" sz="1400" dirty="0" err="1"/>
              <a:t>można</a:t>
            </a:r>
            <a:r>
              <a:rPr lang="en-US" sz="1400" dirty="0"/>
              <a:t> </a:t>
            </a:r>
            <a:r>
              <a:rPr lang="en-US" sz="1400" dirty="0" err="1"/>
              <a:t>wymieniać</a:t>
            </a:r>
            <a:r>
              <a:rPr lang="en-US" sz="1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Kontenery</a:t>
            </a:r>
            <a:r>
              <a:rPr lang="en-US" sz="1400" dirty="0"/>
              <a:t> </a:t>
            </a:r>
            <a:r>
              <a:rPr lang="en-US" sz="1400" dirty="0" err="1"/>
              <a:t>zawierają</a:t>
            </a:r>
            <a:r>
              <a:rPr lang="en-US" sz="1400" dirty="0"/>
              <a:t> </a:t>
            </a:r>
            <a:r>
              <a:rPr lang="en-US" sz="1400" dirty="0" err="1"/>
              <a:t>Jmetera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Kontenery</a:t>
            </a:r>
            <a:r>
              <a:rPr lang="en-US" sz="1400" dirty="0"/>
              <a:t> </a:t>
            </a:r>
            <a:r>
              <a:rPr lang="en-US" sz="1400" dirty="0" err="1"/>
              <a:t>zawierają</a:t>
            </a:r>
            <a:r>
              <a:rPr lang="en-US" sz="1400" dirty="0"/>
              <a:t> WDS </a:t>
            </a:r>
            <a:r>
              <a:rPr lang="en-US" sz="1400" dirty="0" err="1"/>
              <a:t>i</a:t>
            </a:r>
            <a:r>
              <a:rPr lang="en-US" sz="1400" dirty="0"/>
              <a:t> Chrome do </a:t>
            </a:r>
            <a:r>
              <a:rPr lang="en-US" sz="1400" dirty="0" err="1"/>
              <a:t>testów</a:t>
            </a:r>
            <a:r>
              <a:rPr lang="en-US" sz="1400" dirty="0"/>
              <a:t> </a:t>
            </a:r>
            <a:r>
              <a:rPr lang="en-US" sz="1400" dirty="0" err="1"/>
              <a:t>przeglądarkowych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STS </a:t>
            </a:r>
            <a:r>
              <a:rPr lang="en-US" sz="1400" dirty="0" err="1"/>
              <a:t>jako</a:t>
            </a:r>
            <a:r>
              <a:rPr lang="en-US" sz="1400" dirty="0"/>
              <a:t> </a:t>
            </a:r>
            <a:r>
              <a:rPr lang="en-US" sz="1400" dirty="0" err="1"/>
              <a:t>serwer</a:t>
            </a:r>
            <a:r>
              <a:rPr lang="en-US" sz="1400" dirty="0"/>
              <a:t> </a:t>
            </a:r>
            <a:r>
              <a:rPr lang="en-US" sz="1400" dirty="0" err="1"/>
              <a:t>danych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Zawiera</a:t>
            </a:r>
            <a:r>
              <a:rPr lang="en-US" sz="1400" dirty="0"/>
              <a:t> </a:t>
            </a:r>
            <a:r>
              <a:rPr lang="en-US" sz="1400" dirty="0" err="1"/>
              <a:t>pipeline’y</a:t>
            </a:r>
            <a:r>
              <a:rPr lang="en-US" sz="1400" dirty="0"/>
              <a:t> do CI/CD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Używa</a:t>
            </a:r>
            <a:r>
              <a:rPr lang="en-US" sz="1400" dirty="0"/>
              <a:t> </a:t>
            </a:r>
            <a:r>
              <a:rPr lang="en-US" sz="1400" dirty="0" err="1"/>
              <a:t>workbooków</a:t>
            </a:r>
            <a:r>
              <a:rPr lang="en-US" sz="1400" dirty="0"/>
              <a:t> do </a:t>
            </a:r>
            <a:r>
              <a:rPr lang="en-US" sz="1400" dirty="0" err="1"/>
              <a:t>analizy</a:t>
            </a:r>
            <a:r>
              <a:rPr lang="en-US" sz="1400" dirty="0"/>
              <a:t> </a:t>
            </a:r>
            <a:r>
              <a:rPr lang="en-US" sz="1400" dirty="0" err="1"/>
              <a:t>danych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trendów</a:t>
            </a:r>
            <a:r>
              <a:rPr lang="en-US" sz="1400" dirty="0"/>
              <a:t> z </a:t>
            </a:r>
            <a:r>
              <a:rPr lang="en-US" sz="1400" dirty="0" err="1"/>
              <a:t>wykorzystaniem</a:t>
            </a:r>
            <a:r>
              <a:rPr lang="en-US" sz="1400" dirty="0"/>
              <a:t> API do </a:t>
            </a:r>
            <a:r>
              <a:rPr lang="en-US" sz="1400" dirty="0" err="1"/>
              <a:t>detekcji</a:t>
            </a:r>
            <a:r>
              <a:rPr lang="en-US" sz="1400" dirty="0"/>
              <a:t> </a:t>
            </a:r>
            <a:r>
              <a:rPr lang="en-US" sz="1400" dirty="0" err="1"/>
              <a:t>anomalii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F9A0B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Jest </a:t>
            </a:r>
            <a:r>
              <a:rPr lang="en-US" sz="1400" dirty="0" err="1"/>
              <a:t>otestowany</a:t>
            </a:r>
            <a:r>
              <a:rPr lang="en-US" sz="1400" dirty="0"/>
              <a:t> BASH/BATS, PWSH/PESTER, ARM-TTK,..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CF870D0-070C-43F0-8839-27D989D4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2" y="2018806"/>
            <a:ext cx="5537791" cy="452186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FBAD12-8DA0-4D09-9342-05F5E0525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2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215C01-14F1-4DC1-AC85-82F5BBC9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</a:t>
            </a:r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sobie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poradzić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skalowaniem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infrastruktury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pod testy?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8D2E4-4BF1-4B14-8750-551A18A1F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www.linkedin.com/in/gabriel-star-tester</a:t>
            </a:r>
          </a:p>
        </p:txBody>
      </p:sp>
    </p:spTree>
    <p:extLst>
      <p:ext uri="{BB962C8B-B14F-4D97-AF65-F5344CB8AC3E}">
        <p14:creationId xmlns:p14="http://schemas.microsoft.com/office/powerpoint/2010/main" val="324166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Tryby pracy 1/3</a:t>
            </a:r>
            <a:endParaRPr lang="en-US" sz="4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D613960-72E3-4B33-AA48-5C4E801E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90360"/>
              </p:ext>
            </p:extLst>
          </p:nvPr>
        </p:nvGraphicFramePr>
        <p:xfrm>
          <a:off x="594519" y="5096385"/>
          <a:ext cx="1071489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53">
                  <a:extLst>
                    <a:ext uri="{9D8B030D-6E8A-4147-A177-3AD203B41FA5}">
                      <a16:colId xmlns:a16="http://schemas.microsoft.com/office/drawing/2014/main" val="2206176033"/>
                    </a:ext>
                  </a:extLst>
                </a:gridCol>
                <a:gridCol w="2285273">
                  <a:extLst>
                    <a:ext uri="{9D8B030D-6E8A-4147-A177-3AD203B41FA5}">
                      <a16:colId xmlns:a16="http://schemas.microsoft.com/office/drawing/2014/main" val="1835675997"/>
                    </a:ext>
                  </a:extLst>
                </a:gridCol>
                <a:gridCol w="2779096">
                  <a:extLst>
                    <a:ext uri="{9D8B030D-6E8A-4147-A177-3AD203B41FA5}">
                      <a16:colId xmlns:a16="http://schemas.microsoft.com/office/drawing/2014/main" val="199475917"/>
                    </a:ext>
                  </a:extLst>
                </a:gridCol>
                <a:gridCol w="3845171">
                  <a:extLst>
                    <a:ext uri="{9D8B030D-6E8A-4147-A177-3AD203B41FA5}">
                      <a16:colId xmlns:a16="http://schemas.microsoft.com/office/drawing/2014/main" val="277514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Statyczny klaster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?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/>
                        <a:t>Przypadek użycia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Organizacje, które mają restrykcyjne polityki. Klaster decyduje sam o auto-skalowaniu.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?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84798"/>
                  </a:ext>
                </a:extLst>
              </a:tr>
            </a:tbl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3FEBA32-1E5F-4BC8-A042-DCEC9F40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33" y="2018707"/>
            <a:ext cx="8617560" cy="26506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B9961-400E-4BD7-9066-4CD668D1E7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Tryby pracy 2/3</a:t>
            </a:r>
            <a:endParaRPr lang="en-US" sz="4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D613960-72E3-4B33-AA48-5C4E801E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17092"/>
              </p:ext>
            </p:extLst>
          </p:nvPr>
        </p:nvGraphicFramePr>
        <p:xfrm>
          <a:off x="594519" y="5096385"/>
          <a:ext cx="10612743" cy="117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42">
                  <a:extLst>
                    <a:ext uri="{9D8B030D-6E8A-4147-A177-3AD203B41FA5}">
                      <a16:colId xmlns:a16="http://schemas.microsoft.com/office/drawing/2014/main" val="2206176033"/>
                    </a:ext>
                  </a:extLst>
                </a:gridCol>
                <a:gridCol w="2263486">
                  <a:extLst>
                    <a:ext uri="{9D8B030D-6E8A-4147-A177-3AD203B41FA5}">
                      <a16:colId xmlns:a16="http://schemas.microsoft.com/office/drawing/2014/main" val="1835675997"/>
                    </a:ext>
                  </a:extLst>
                </a:gridCol>
                <a:gridCol w="2752602">
                  <a:extLst>
                    <a:ext uri="{9D8B030D-6E8A-4147-A177-3AD203B41FA5}">
                      <a16:colId xmlns:a16="http://schemas.microsoft.com/office/drawing/2014/main" val="199475917"/>
                    </a:ext>
                  </a:extLst>
                </a:gridCol>
                <a:gridCol w="3808513">
                  <a:extLst>
                    <a:ext uri="{9D8B030D-6E8A-4147-A177-3AD203B41FA5}">
                      <a16:colId xmlns:a16="http://schemas.microsoft.com/office/drawing/2014/main" val="2775143589"/>
                    </a:ext>
                  </a:extLst>
                </a:gridCol>
              </a:tblGrid>
              <a:tr h="48562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Statyczny klaster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Dynamicznie tworzony klaster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75335"/>
                  </a:ext>
                </a:extLst>
              </a:tr>
              <a:tr h="693746">
                <a:tc>
                  <a:txBody>
                    <a:bodyPr/>
                    <a:lstStyle/>
                    <a:p>
                      <a:r>
                        <a:rPr lang="pl-PL" sz="1200" dirty="0"/>
                        <a:t>Przypadek użycia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Organizacje, które mają restrykcyjne polityki. Klaster decyduje sam o auto-skalowaniu.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Organizacje na stawione na efektywność kosztową (i procesową)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?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84798"/>
                  </a:ext>
                </a:extLst>
              </a:tr>
            </a:tbl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2276327-3F9F-4FD5-A915-48D6E904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2" y="1591704"/>
            <a:ext cx="7675886" cy="3485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88051-FF23-4A4D-9AF3-4A185D0004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www.linkedin.com/in/gabriel-star-tester</a:t>
            </a:r>
          </a:p>
        </p:txBody>
      </p:sp>
    </p:spTree>
    <p:extLst>
      <p:ext uri="{BB962C8B-B14F-4D97-AF65-F5344CB8AC3E}">
        <p14:creationId xmlns:p14="http://schemas.microsoft.com/office/powerpoint/2010/main" val="4597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Tryby pracy 3/3</a:t>
            </a:r>
            <a:endParaRPr lang="en-US" sz="4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D613960-72E3-4B33-AA48-5C4E801E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75782"/>
              </p:ext>
            </p:extLst>
          </p:nvPr>
        </p:nvGraphicFramePr>
        <p:xfrm>
          <a:off x="594519" y="5096385"/>
          <a:ext cx="1071489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53">
                  <a:extLst>
                    <a:ext uri="{9D8B030D-6E8A-4147-A177-3AD203B41FA5}">
                      <a16:colId xmlns:a16="http://schemas.microsoft.com/office/drawing/2014/main" val="2206176033"/>
                    </a:ext>
                  </a:extLst>
                </a:gridCol>
                <a:gridCol w="2285273">
                  <a:extLst>
                    <a:ext uri="{9D8B030D-6E8A-4147-A177-3AD203B41FA5}">
                      <a16:colId xmlns:a16="http://schemas.microsoft.com/office/drawing/2014/main" val="1835675997"/>
                    </a:ext>
                  </a:extLst>
                </a:gridCol>
                <a:gridCol w="2779096">
                  <a:extLst>
                    <a:ext uri="{9D8B030D-6E8A-4147-A177-3AD203B41FA5}">
                      <a16:colId xmlns:a16="http://schemas.microsoft.com/office/drawing/2014/main" val="199475917"/>
                    </a:ext>
                  </a:extLst>
                </a:gridCol>
                <a:gridCol w="3845171">
                  <a:extLst>
                    <a:ext uri="{9D8B030D-6E8A-4147-A177-3AD203B41FA5}">
                      <a16:colId xmlns:a16="http://schemas.microsoft.com/office/drawing/2014/main" val="277514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Statyczny klaster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Dynamicznie tworzony klaster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Statyczny klaster z dynamicznymi pulami </a:t>
                      </a:r>
                      <a:r>
                        <a:rPr lang="pl-PL" sz="1200" dirty="0" err="1"/>
                        <a:t>węzlów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/>
                        <a:t>Przypadek użycia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Organizacje, które mają restrykcyjne polityki. Klaster decyduje sam o auto-skalowaniu.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Organizacje na stawione na efektywność kosztową (i procesową)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Mix wcześniejszych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8479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E9564E-4A4F-44EF-8513-9355B056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1" y="1686749"/>
            <a:ext cx="10534330" cy="34845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08671-135D-4704-95D5-95E9BCD94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6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E96E1-A253-47F4-9B6F-C56869928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700BB3-0AA1-45C4-A34F-58E65578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738438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4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598877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pl-PL" sz="4000" spc="300" dirty="0"/>
              <a:t>Dziękuję</a:t>
            </a:r>
            <a:endParaRPr lang="en-US" sz="4000" spc="300" dirty="0"/>
          </a:p>
        </p:txBody>
      </p:sp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118" y="3063240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4050" y="4181490"/>
            <a:ext cx="8187655" cy="1557136"/>
          </a:xfrm>
        </p:spPr>
        <p:txBody>
          <a:bodyPr>
            <a:normAutofit fontScale="70000" lnSpcReduction="20000"/>
          </a:bodyPr>
          <a:lstStyle/>
          <a:p>
            <a:r>
              <a:rPr lang="en-GB" b="0" i="0" dirty="0"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www.linkedin.com/in/gabriel-star-tester</a:t>
            </a:r>
            <a:endParaRPr lang="pl-PL" b="0" i="0" dirty="0">
              <a:effectLst/>
              <a:latin typeface="-apple-system"/>
            </a:endParaRPr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https://github.com/ObjectivityLtd/crux</a:t>
            </a:r>
            <a:endParaRPr lang="pl-PL" dirty="0"/>
          </a:p>
          <a:p>
            <a:r>
              <a:rPr lang="pl-PL" dirty="0"/>
              <a:t>Grupa </a:t>
            </a:r>
            <a:r>
              <a:rPr lang="pt-BR" dirty="0"/>
              <a:t>Performance Objective na FB</a:t>
            </a:r>
          </a:p>
          <a:p>
            <a:r>
              <a:rPr lang="pt-BR" dirty="0"/>
              <a:t>https://www.facebook.com/TestowanieWydajnosciAplikacji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4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93F4CD3-00FC-49A8-A993-3B9D973650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/>
          <a:lstStyle/>
          <a:p>
            <a:r>
              <a:rPr lang="pl-PL" dirty="0"/>
              <a:t>O czym Wam opowiem ?</a:t>
            </a: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041" r="29217" b="-5"/>
          <a:stretch/>
        </p:blipFill>
        <p:spPr>
          <a:xfrm>
            <a:off x="20" y="10"/>
            <a:ext cx="5416530" cy="6846922"/>
          </a:xfr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6951"/>
            <a:ext cx="5416530" cy="30449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400" dirty="0"/>
              <a:t>Testy wydajnościowe w chmurze - charakterystyka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Jak przygotować aplikację do pracy w chmurze (</a:t>
            </a:r>
            <a:r>
              <a:rPr lang="pl-PL" sz="1400" dirty="0" err="1"/>
              <a:t>JMeter</a:t>
            </a:r>
            <a:r>
              <a:rPr lang="pl-PL" sz="14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Powtarzające się problemy i zagadnienia (budujemy </a:t>
            </a:r>
            <a:r>
              <a:rPr lang="pl-PL" sz="1400" dirty="0" err="1"/>
              <a:t>blazemetera</a:t>
            </a:r>
            <a:r>
              <a:rPr lang="pl-PL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CRUX  </a:t>
            </a:r>
            <a:r>
              <a:rPr lang="pl-PL" sz="1400"/>
              <a:t>(testy na AKS)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Demo 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034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2500" dirty="0"/>
              <a:t>1</a:t>
            </a:r>
            <a:r>
              <a:rPr lang="en-US" sz="2500" dirty="0"/>
              <a:t>. Testy </a:t>
            </a:r>
            <a:r>
              <a:rPr lang="en-US" sz="2500" dirty="0" err="1"/>
              <a:t>wydajnościowe</a:t>
            </a:r>
            <a:r>
              <a:rPr lang="en-US" sz="2500" dirty="0"/>
              <a:t> w </a:t>
            </a:r>
            <a:r>
              <a:rPr lang="en-US" sz="2500" dirty="0" err="1"/>
              <a:t>chmurze</a:t>
            </a:r>
            <a:r>
              <a:rPr lang="en-US" sz="2500" dirty="0"/>
              <a:t>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55379-A482-4E37-9125-B39CE815D70E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Chmura oferuje „praktycznie nieograniczony” dostęp do zasobów: obliczeniowych, bazodanowych, sieciowych, przestrzeni dyskowej, limity też istnieją: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Związane z subskrypcją (fizyczne i logiczne)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Związane z wydajnością samej chmury np. czas dostarczenia zasobów i ich dostępność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Testy co do zasady są zadaniem tymczasowym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Infrastruktura związana z testami musi istnieć tylko w czasie trwania testów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Przechowywane powinny być tylko rezultaty i dane telemetryczne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Testy wydajnościowe są droższe (</a:t>
            </a:r>
            <a:r>
              <a:rPr lang="pl-PL" sz="1600" dirty="0" err="1"/>
              <a:t>TCoO</a:t>
            </a:r>
            <a:r>
              <a:rPr lang="pl-PL" sz="1600" dirty="0"/>
              <a:t>) w porównaniu do testów funkcjonalnych tym bardziej istotne jest efektywne operowanie zasobami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E9B112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10AAF388-1B03-47AB-923B-C8D7AF75F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1" r="1129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B308AE30-97B5-4E0E-85A2-D26B9B68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9256" y="2330505"/>
            <a:ext cx="2224569" cy="22245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5D40B-6E8B-49ED-8DEE-65998306A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66D664-3144-4107-B873-9C1818EDC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411538"/>
            <a:ext cx="8075613" cy="1919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id="{B308AE30-97B5-4E0E-85A2-D26B9B68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38" y="3411538"/>
            <a:ext cx="1919288" cy="19192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Testy wydajnościowe w chmurze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5D40B-6E8B-49ED-8DEE-65998306A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www.linkedin.com/in/gabriel-star-tester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03D10-EB86-4D01-B847-61138C38380B}"/>
              </a:ext>
            </a:extLst>
          </p:cNvPr>
          <p:cNvSpPr txBox="1"/>
          <p:nvPr/>
        </p:nvSpPr>
        <p:spPr>
          <a:xfrm>
            <a:off x="1688840" y="5330826"/>
            <a:ext cx="864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Chcemy puszczać testy dla wielu projektów, wiele razy dziennie, bez ograniczeń.</a:t>
            </a:r>
          </a:p>
          <a:p>
            <a:r>
              <a:rPr lang="pl-PL" dirty="0"/>
              <a:t>W przypadku testów wydajnościowych jest do wyzwanie związane z rezerwacją zasobów.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4CB4FEA-FDB7-4F15-A1B8-DFFD143D8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987" y="5959637"/>
            <a:ext cx="1828411" cy="7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1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C032-9F67-4656-B3DD-9A17EEB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Jak przygotować aplikację do pracy w chmurze?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text, table, worktable, stand&#10;&#10;Description automatically generated">
            <a:extLst>
              <a:ext uri="{FF2B5EF4-FFF2-40B4-BE49-F238E27FC236}">
                <a16:creationId xmlns:a16="http://schemas.microsoft.com/office/drawing/2014/main" id="{5718629B-1A7D-4F84-90D6-F7BA0EF3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3019425"/>
            <a:ext cx="581025" cy="819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C41B4-C19B-4AD7-9E21-63ED6E50C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www.linkedin.com/in/gabriel-star-tester</a:t>
            </a:r>
          </a:p>
        </p:txBody>
      </p:sp>
    </p:spTree>
    <p:extLst>
      <p:ext uri="{BB962C8B-B14F-4D97-AF65-F5344CB8AC3E}">
        <p14:creationId xmlns:p14="http://schemas.microsoft.com/office/powerpoint/2010/main" val="14320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C032-9F67-4656-B3DD-9A17EEB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Jak przygotować aplikację do pracy w chmurze?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3A606-23EA-4546-8C5B-E1FF982A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747962"/>
            <a:ext cx="2276475" cy="136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5D38A-C4D8-4FBB-B5D3-63E3E27757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9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C032-9F67-4656-B3DD-9A17EEB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Jak przygotować aplikację do pracy w chmurze?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436CB1-6C9C-41E7-AEC3-2095B299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281237"/>
            <a:ext cx="4486275" cy="2295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4C104-3686-4504-B846-2BAA50DEC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C032-9F67-4656-B3DD-9A17EEB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Jak przygotować aplikację do pracy w chmurze?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BE2FD-9D67-44BD-9F1A-629EF2FB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D41CB-4BF2-4479-B09A-05A647F8C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7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C032-9F67-4656-B3DD-9A17EEB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200" dirty="0">
                <a:solidFill>
                  <a:schemeClr val="bg1"/>
                </a:solidFill>
              </a:rPr>
              <a:t>APP = </a:t>
            </a:r>
            <a:r>
              <a:rPr lang="pl-PL" sz="3200" dirty="0" err="1">
                <a:solidFill>
                  <a:schemeClr val="bg1"/>
                </a:solidFill>
              </a:rPr>
              <a:t>JMeter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DDC147D-46AE-4C75-A043-1B3B6C47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CD206-5CA9-45EC-9CDB-168EEA0961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0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647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Wingdings</vt:lpstr>
      <vt:lpstr>Office Theme</vt:lpstr>
      <vt:lpstr>Testy wydajnościowe w chmurze w oparciu o Azure pipelines, JMeter, Kubernetes </vt:lpstr>
      <vt:lpstr>Agenda</vt:lpstr>
      <vt:lpstr>1. Testy wydajnościowe w chmurze </vt:lpstr>
      <vt:lpstr>1. Testy wydajnościowe w chmurze </vt:lpstr>
      <vt:lpstr>2. Jak przygotować aplikację do pracy w chmurze?</vt:lpstr>
      <vt:lpstr>2. Jak przygotować aplikację do pracy w chmurze?</vt:lpstr>
      <vt:lpstr>2. Jak przygotować aplikację do pracy w chmurze?</vt:lpstr>
      <vt:lpstr>2. Jak przygotować aplikację do pracy w chmurze?</vt:lpstr>
      <vt:lpstr>APP = JMeter</vt:lpstr>
      <vt:lpstr>3. Powtarzające się problemy i zagadnienia </vt:lpstr>
      <vt:lpstr>CRUX - ARCHITEKTURA</vt:lpstr>
      <vt:lpstr>Jak sobie poradzić ze skalowaniem infrastruktury pod testy?</vt:lpstr>
      <vt:lpstr>Tryby pracy 1/3</vt:lpstr>
      <vt:lpstr>Tryby pracy 2/3</vt:lpstr>
      <vt:lpstr>Tryby pracy 3/3</vt:lpstr>
      <vt:lpstr>DEMO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Wydajnościowe w chmurze</dc:title>
  <dc:creator>Gabriel Starczewski</dc:creator>
  <cp:lastModifiedBy>Gabriel Starczewski</cp:lastModifiedBy>
  <cp:revision>64</cp:revision>
  <dcterms:created xsi:type="dcterms:W3CDTF">2020-12-03T16:37:35Z</dcterms:created>
  <dcterms:modified xsi:type="dcterms:W3CDTF">2021-05-27T14:52:56Z</dcterms:modified>
</cp:coreProperties>
</file>